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3" r:id="rId7"/>
    <p:sldId id="264" r:id="rId8"/>
    <p:sldId id="265" r:id="rId9"/>
    <p:sldId id="266" r:id="rId10"/>
    <p:sldId id="267" r:id="rId11"/>
    <p:sldId id="268" r:id="rId12"/>
    <p:sldId id="262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7B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4"/>
    <p:restoredTop sz="86607" autoAdjust="0"/>
  </p:normalViewPr>
  <p:slideViewPr>
    <p:cSldViewPr snapToGrid="0">
      <p:cViewPr varScale="1">
        <p:scale>
          <a:sx n="54" d="100"/>
          <a:sy n="54" d="100"/>
        </p:scale>
        <p:origin x="66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5" name="在此键入姓名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44750" y="7518400"/>
            <a:ext cx="5372100" cy="1320801"/>
          </a:xfrm>
          <a:prstGeom prst="rect">
            <a:avLst/>
          </a:prstGeom>
        </p:spPr>
        <p:txBody>
          <a:bodyPr wrap="none" anchor="b">
            <a:spAutoFit/>
          </a:bodyPr>
          <a:lstStyle>
            <a:lvl1pPr>
              <a:spcBef>
                <a:spcPts val="0"/>
              </a:spcBef>
              <a:defRPr sz="6900">
                <a:solidFill>
                  <a:srgbClr val="18B2E8"/>
                </a:solidFill>
              </a:defRPr>
            </a:lvl1pPr>
          </a:lstStyle>
          <a:p>
            <a:r>
              <a:t>在此键入姓名</a:t>
            </a:r>
          </a:p>
        </p:txBody>
      </p:sp>
      <p:sp>
        <p:nvSpPr>
          <p:cNvPr id="6" name="在此键入tittle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2447620" y="9163050"/>
            <a:ext cx="2929782" cy="774700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spcBef>
                <a:spcPts val="0"/>
              </a:spcBef>
              <a:defRPr sz="3800">
                <a:solidFill>
                  <a:srgbClr val="E4F4F9"/>
                </a:solidFill>
              </a:defRPr>
            </a:lvl1pPr>
          </a:lstStyle>
          <a:p>
            <a:r>
              <a:t>在此键入tittle</a:t>
            </a:r>
          </a:p>
        </p:txBody>
      </p:sp>
      <p:sp>
        <p:nvSpPr>
          <p:cNvPr id="7" name="在此键入姓名"/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2444750" y="2514540"/>
            <a:ext cx="15758583" cy="368306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>
              <a:spcBef>
                <a:spcPts val="0"/>
              </a:spcBef>
              <a:defRPr sz="7200" b="0" i="0">
                <a:solidFill>
                  <a:srgbClr val="FFFFFF"/>
                </a:solidFill>
                <a:latin typeface="Helvetica" pitchFamily="2" charset="0"/>
              </a:defRPr>
            </a:lvl1pPr>
          </a:lstStyle>
          <a:p>
            <a:r>
              <a:rPr lang="zh-CN" altLang="en-US"/>
              <a:t>极客大学架构师训练营</a:t>
            </a:r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X</a:t>
            </a:r>
            <a:r>
              <a:rPr lang="zh-CN" altLang="en-US"/>
              <a:t>课</a:t>
            </a:r>
            <a:endParaRPr lang="en-US" altLang="zh-CN"/>
          </a:p>
          <a:p>
            <a:r>
              <a:rPr lang="zh-CN" altLang="en-US"/>
              <a:t>课程名称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18800" y="3790800"/>
            <a:ext cx="14637599" cy="779399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4" name="目录"/>
          <p:cNvSpPr txBox="1"/>
          <p:nvPr userDrawn="1"/>
        </p:nvSpPr>
        <p:spPr>
          <a:xfrm>
            <a:off x="3784600" y="3700462"/>
            <a:ext cx="2625719" cy="164147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18B2E8"/>
                </a:solidFill>
              </a:defRPr>
            </a:lvl1pPr>
          </a:lstStyle>
          <a:p>
            <a:r>
              <a:rPr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目录</a:t>
            </a:r>
            <a:endParaRPr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</a:fld>
            <a:endParaRPr lang="zh-CN" altLang="en-US"/>
          </a:p>
        </p:txBody>
      </p:sp>
      <p:sp>
        <p:nvSpPr>
          <p:cNvPr id="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  <a:endParaRPr lang="en-GB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400" y="2890384"/>
            <a:ext cx="19458000" cy="901382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EYNOTE模版_封底.jpg" descr="KEYNOTE模版_封底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11968443" y="13081000"/>
            <a:ext cx="434413" cy="471924"/>
          </a:xfrm>
        </p:spPr>
        <p:txBody>
          <a:bodyPr/>
          <a:lstStyle>
            <a:lvl1pPr>
              <a:defRPr/>
            </a:lvl1pPr>
          </a:lstStyle>
          <a:p>
            <a:fld id="{AED52864-CBD4-074C-85F6-1C36B09522F2}" type="slidenum">
              <a:rPr lang="en-US" altLang="zh-CN"/>
            </a:fld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462400" y="2890384"/>
            <a:ext cx="19458000" cy="901382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FE-ED16-3547-A8C8-32B5F99282D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68443" y="13081000"/>
            <a:ext cx="434413" cy="471924"/>
          </a:xfrm>
        </p:spPr>
        <p:txBody>
          <a:bodyPr/>
          <a:lstStyle/>
          <a:p>
            <a:fld id="{1ED80C40-64E0-284A-851E-E98BE395128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EYNOTE模版_封面 副本 6.jpg" descr="KEYNOTE模版_封面 副本 6.jp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738" y="-2933"/>
            <a:ext cx="24379262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2997200"/>
            <a:ext cx="21005800" cy="89408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2pPr marL="1270000" indent="-635000"/>
            <a:lvl3pPr marL="1905000" indent="-635000"/>
            <a:lvl4pPr marL="2540000" indent="-635000"/>
            <a:lvl5pPr marL="3175000" indent="-635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  <a:endParaRPr lang="en-GB" altLang="zh-CN"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1" i="0" u="none" strike="noStrike" cap="none" spc="0" baseline="0">
          <a:solidFill>
            <a:srgbClr val="17B2E9"/>
          </a:solidFill>
          <a:uFillTx/>
          <a:latin typeface="Helvetica" pitchFamily="2" charset="0"/>
          <a:ea typeface="Alibaba PuHuiTi" pitchFamily="18" charset="-122"/>
          <a:cs typeface="Alibaba PuHuiTi" pitchFamily="18" charset="-122"/>
          <a:sym typeface="Helvetica Light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Tx/>
        <a:buNone/>
        <a:defRPr sz="40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1pPr>
      <a:lvl2pPr marL="127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 typeface="Arial" panose="020B0604020202090204" pitchFamily="34" charset="0"/>
        <a:buChar char="•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2pPr>
      <a:lvl3pPr marL="190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3pPr>
      <a:lvl4pPr marL="254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4pPr>
      <a:lvl5pPr marL="317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5pPr>
      <a:lvl6pPr marL="367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6pPr>
      <a:lvl7pPr marL="431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7pPr>
      <a:lvl8pPr marL="494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8pPr>
      <a:lvl9pPr marL="558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4780"/>
            <a:ext cx="2757165" cy="1164421"/>
          </a:xfrm>
        </p:spPr>
        <p:txBody>
          <a:bodyPr/>
          <a:lstStyle/>
          <a:p>
            <a:r>
              <a:rPr kumimoji="1" lang="zh-CN" altLang="en-US" dirty="0"/>
              <a:t>张彦功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04107"/>
            <a:ext cx="21300153" cy="2446824"/>
          </a:xfrm>
        </p:spPr>
        <p:txBody>
          <a:bodyPr/>
          <a:lstStyle/>
          <a:p>
            <a:r>
              <a:rPr kumimoji="1" lang="zh-CN" altLang="en-US" dirty="0"/>
              <a:t>通达物流系统架构设计</a:t>
            </a:r>
            <a:endParaRPr kumimoji="1" lang="en-US" altLang="zh-CN" dirty="0"/>
          </a:p>
          <a:p>
            <a:endParaRPr kumimoji="1" lang="en-US" altLang="ja-JP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背景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ja-JP" altLang="en-US"/>
              <a:t>通达物流快递</a:t>
            </a:r>
            <a:r>
              <a:rPr lang="zh-CN" altLang="en-US" dirty="0"/>
              <a:t>系统是一个</a:t>
            </a:r>
            <a:r>
              <a:rPr lang="ja-JP" altLang="en-US"/>
              <a:t>同城快递</a:t>
            </a:r>
            <a:r>
              <a:rPr lang="zh-CN" altLang="en-US" dirty="0"/>
              <a:t>的系统。</a:t>
            </a:r>
            <a:endParaRPr lang="en-US" altLang="zh-CN" dirty="0"/>
          </a:p>
          <a:p>
            <a:r>
              <a:rPr lang="ja-JP" altLang="en-US"/>
              <a:t>公司刚刚成立，组建</a:t>
            </a:r>
            <a:r>
              <a:rPr lang="en-US" altLang="ja-JP" dirty="0"/>
              <a:t>20</a:t>
            </a:r>
            <a:r>
              <a:rPr lang="ja-JP" altLang="en-US"/>
              <a:t>人技术部门，准备两个月后系统开发完成上线</a:t>
            </a:r>
            <a:r>
              <a:rPr lang="zh-CN" altLang="en-US" dirty="0"/>
              <a:t>。</a:t>
            </a:r>
            <a:endParaRPr lang="en-US" altLang="ja-JP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功能概述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zh-CN" altLang="en-US" dirty="0"/>
              <a:t>系统主要功能包括：</a:t>
            </a:r>
            <a:endParaRPr lang="en-US" altLang="ja-JP" dirty="0"/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ja-JP" altLang="en-US"/>
              <a:t>用户通过</a:t>
            </a:r>
            <a:r>
              <a:rPr lang="en-US" dirty="0"/>
              <a:t>app</a:t>
            </a:r>
            <a:r>
              <a:rPr lang="ja-JP" altLang="en-US"/>
              <a:t>发起快递下单请求并支付</a:t>
            </a:r>
            <a:endParaRPr lang="en-US" altLang="ja-JP" dirty="0"/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ja-JP" altLang="en-US"/>
              <a:t>快递员通过自己的</a:t>
            </a:r>
            <a:r>
              <a:rPr lang="en-US" altLang="ja-JP" dirty="0"/>
              <a:t>App</a:t>
            </a:r>
            <a:r>
              <a:rPr lang="ja-JP" altLang="en-US"/>
              <a:t>上报自己的地理位置</a:t>
            </a:r>
            <a:r>
              <a:rPr lang="zh-CN" altLang="en-US" dirty="0"/>
              <a:t>，</a:t>
            </a:r>
            <a:r>
              <a:rPr lang="ja-JP" altLang="en-US"/>
              <a:t>每</a:t>
            </a:r>
            <a:r>
              <a:rPr lang="en-US" altLang="zh-CN" dirty="0"/>
              <a:t>30</a:t>
            </a:r>
            <a:r>
              <a:rPr lang="ja-JP" altLang="en-US"/>
              <a:t>秒上报一次</a:t>
            </a:r>
            <a:endParaRPr lang="ja-JP" altLang="en-US" dirty="0"/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ja-JP" altLang="en-US" dirty="0"/>
              <a:t>系统收到快递</a:t>
            </a:r>
            <a:r>
              <a:rPr lang="ja-JP" altLang="en-US"/>
              <a:t>请求后，向距离用户直线距离</a:t>
            </a:r>
            <a:r>
              <a:rPr lang="en-US" altLang="zh-CN" dirty="0"/>
              <a:t>5km</a:t>
            </a:r>
            <a:r>
              <a:rPr lang="ja-JP" altLang="en-US"/>
              <a:t>内的所有快递员发送通知</a:t>
            </a:r>
            <a:endParaRPr lang="ja-JP" altLang="en-US" dirty="0"/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ja-JP" altLang="en-US" dirty="0"/>
              <a:t>快递员需要进行抢单，第一个抢单的快递员得到配单，系统向其发送用户详细地址</a:t>
            </a:r>
            <a:endParaRPr lang="ja-JP" altLang="en-US" dirty="0"/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ja-JP" altLang="en-US" dirty="0"/>
              <a:t>快递员到用户处收取快递，并记录到系统中：已收件</a:t>
            </a:r>
            <a:endParaRPr lang="ja-JP" altLang="en-US" dirty="0"/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ja-JP" altLang="en-US" dirty="0"/>
              <a:t>快递员将快递送到目的地，并记录到系统</a:t>
            </a:r>
            <a:r>
              <a:rPr lang="ja-JP" altLang="en-US"/>
              <a:t>中：已送达</a:t>
            </a:r>
            <a:endParaRPr lang="en-US" altLang="ja-JP" dirty="0"/>
          </a:p>
          <a:p>
            <a:endParaRPr lang="en-US" altLang="ja-JP" dirty="0"/>
          </a:p>
          <a:p>
            <a:r>
              <a:rPr lang="zh-CN" altLang="en-US" dirty="0"/>
              <a:t>使用者包括：用户、快递员、公司运营</a:t>
            </a:r>
            <a:endParaRPr lang="en-US" altLang="ja-JP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非功能约束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pPr marL="571500" indent="-571500">
              <a:buFont typeface="Arial" panose="020B0604020202090204" pitchFamily="34" charset="0"/>
              <a:buChar char="•"/>
            </a:pPr>
            <a:r>
              <a:rPr lang="ja-JP" altLang="en-US"/>
              <a:t>预计上线后三个月日单超过</a:t>
            </a:r>
            <a:r>
              <a:rPr lang="en-US" altLang="zh-CN" dirty="0"/>
              <a:t>1</a:t>
            </a:r>
            <a:r>
              <a:rPr lang="ja-JP" altLang="en-US"/>
              <a:t>万</a:t>
            </a:r>
            <a:r>
              <a:rPr lang="zh-CN" altLang="en-US" dirty="0"/>
              <a:t>，</a:t>
            </a:r>
            <a:r>
              <a:rPr lang="ja-JP" altLang="en-US"/>
              <a:t>一年日单超过</a:t>
            </a:r>
            <a:r>
              <a:rPr lang="en-US" altLang="zh-CN" dirty="0"/>
              <a:t>50</a:t>
            </a:r>
            <a:r>
              <a:rPr lang="ja-JP" altLang="en-US"/>
              <a:t>万</a:t>
            </a:r>
            <a:endParaRPr lang="ja-JP" altLang="en-US" dirty="0"/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系统关键用例图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07792" y="2289600"/>
            <a:ext cx="7418586" cy="10116254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95829" y="2559159"/>
            <a:ext cx="12029041" cy="4788568"/>
          </a:xfr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endParaRPr lang="en-US" altLang="ja-JP" dirty="0"/>
          </a:p>
          <a:p>
            <a:pPr lvl="1"/>
            <a:r>
              <a:rPr lang="zh-CN" altLang="en-US" dirty="0"/>
              <a:t>用户中心：负责用户注册、登录等</a:t>
            </a:r>
            <a:endParaRPr lang="en-US" altLang="zh-CN" dirty="0"/>
          </a:p>
          <a:p>
            <a:pPr lvl="1"/>
            <a:r>
              <a:rPr lang="zh-CN" altLang="en-US" dirty="0"/>
              <a:t>订单中心：负载下单、计算费用等</a:t>
            </a:r>
            <a:endParaRPr lang="en-US" altLang="zh-CN" dirty="0"/>
          </a:p>
          <a:p>
            <a:pPr lvl="1"/>
            <a:r>
              <a:rPr lang="zh-CN" altLang="en-US" dirty="0"/>
              <a:t>履约：抢单、收件、送件等</a:t>
            </a:r>
            <a:endParaRPr lang="en-US" altLang="zh-CN" dirty="0"/>
          </a:p>
          <a:p>
            <a:pPr lvl="1"/>
            <a:r>
              <a:rPr lang="zh-CN" altLang="en-US" dirty="0"/>
              <a:t>地理位置：位置上报、位置计算等</a:t>
            </a:r>
            <a:endParaRPr lang="en-US" altLang="ja-JP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下单抢单场景的业务活动图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9738" y="2742398"/>
            <a:ext cx="10010635" cy="955387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系统部署模型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76948" y="2289600"/>
            <a:ext cx="7471945" cy="10144144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76400" y="2743201"/>
            <a:ext cx="12029041" cy="4788568"/>
          </a:xfr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zh-CN" altLang="en-US" dirty="0"/>
              <a:t>分层模型</a:t>
            </a:r>
            <a:endParaRPr lang="en-US" altLang="ja-JP" dirty="0"/>
          </a:p>
          <a:p>
            <a:pPr lvl="1"/>
            <a:r>
              <a:rPr lang="en-US" altLang="ja-JP" dirty="0"/>
              <a:t>LVS</a:t>
            </a:r>
            <a:r>
              <a:rPr lang="zh-CN" altLang="en-US" dirty="0"/>
              <a:t>：四层负载均衡</a:t>
            </a:r>
            <a:endParaRPr lang="en-US" altLang="zh-CN" dirty="0"/>
          </a:p>
          <a:p>
            <a:pPr lvl="1"/>
            <a:r>
              <a:rPr lang="en-US" altLang="ja-JP" dirty="0"/>
              <a:t>API</a:t>
            </a:r>
            <a:r>
              <a:rPr lang="zh-CN" altLang="en-US" dirty="0"/>
              <a:t> 网关：鉴权、限流、反爬、接口聚合等</a:t>
            </a:r>
            <a:endParaRPr lang="en-US" altLang="ja-JP" dirty="0"/>
          </a:p>
          <a:p>
            <a:pPr lvl="1"/>
            <a:r>
              <a:rPr lang="zh-CN" altLang="en-US" dirty="0"/>
              <a:t>微服务 </a:t>
            </a:r>
            <a:r>
              <a:rPr lang="en-US" altLang="zh-CN" dirty="0"/>
              <a:t>k8s</a:t>
            </a:r>
            <a:r>
              <a:rPr lang="zh-CN" altLang="en-US" dirty="0"/>
              <a:t> 集群：各业务服务，无状态</a:t>
            </a:r>
            <a:endParaRPr lang="en-US" altLang="zh-CN" dirty="0"/>
          </a:p>
          <a:p>
            <a:pPr lvl="1"/>
            <a:r>
              <a:rPr lang="zh-CN" altLang="en-US" dirty="0"/>
              <a:t>基础组件：数据库、缓存、消息队列</a:t>
            </a:r>
            <a:endParaRPr lang="en-US" altLang="ja-JP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下单抢单场景的服务器时序模型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1725" y="2289600"/>
            <a:ext cx="17081021" cy="1007886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订单状态图模型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3137" y="3584073"/>
            <a:ext cx="18209493" cy="5271169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205832" y="2887579"/>
            <a:ext cx="6483683" cy="9649326"/>
          </a:xfrm>
          <a:ln w="12700">
            <a:miter lim="400000"/>
          </a:ln>
        </p:spPr>
        <p:txBody>
          <a:bodyPr lIns="50800" tIns="50800" rIns="50800" bIns="50800" anchor="t" anchorCtr="0">
            <a:normAutofit fontScale="77500" lnSpcReduction="20000"/>
          </a:bodyPr>
          <a:lstStyle/>
          <a:p>
            <a:pPr marL="635000" lvl="1" indent="0">
              <a:buNone/>
            </a:pPr>
            <a:r>
              <a:rPr lang="zh-CN" altLang="en-US" dirty="0"/>
              <a:t>状态分三类：</a:t>
            </a:r>
            <a:endParaRPr lang="zh-CN" altLang="en-US" dirty="0"/>
          </a:p>
          <a:p>
            <a:pPr marL="635000" lvl="1" indent="0">
              <a:buNone/>
            </a:pPr>
            <a:r>
              <a:rPr lang="zh-CN" altLang="en-US" dirty="0"/>
              <a:t>订单正向状体</a:t>
            </a:r>
            <a:endParaRPr lang="zh-CN" altLang="en-US" dirty="0"/>
          </a:p>
          <a:p>
            <a:pPr marL="1377950" lvl="1" indent="-742950">
              <a:buFont typeface="+mj-lt"/>
              <a:buAutoNum type="arabicPeriod"/>
            </a:pPr>
            <a:r>
              <a:rPr lang="zh-CN" altLang="en-US" dirty="0"/>
              <a:t>新建</a:t>
            </a:r>
            <a:endParaRPr lang="zh-CN" altLang="en-US" dirty="0"/>
          </a:p>
          <a:p>
            <a:pPr marL="1377950" lvl="1" indent="-742950">
              <a:buFont typeface="+mj-lt"/>
              <a:buAutoNum type="arabicPeriod"/>
            </a:pPr>
            <a:r>
              <a:rPr lang="zh-CN" altLang="en-US" dirty="0"/>
              <a:t>待支付</a:t>
            </a:r>
            <a:endParaRPr lang="zh-CN" altLang="en-US" dirty="0"/>
          </a:p>
          <a:p>
            <a:pPr marL="1377950" lvl="1" indent="-742950">
              <a:buFont typeface="+mj-lt"/>
              <a:buAutoNum type="arabicPeriod"/>
            </a:pPr>
            <a:r>
              <a:rPr lang="zh-CN" altLang="en-US" dirty="0"/>
              <a:t>已支付</a:t>
            </a:r>
            <a:endParaRPr lang="zh-CN" altLang="en-US" dirty="0"/>
          </a:p>
          <a:p>
            <a:pPr marL="635000" lvl="1" indent="0">
              <a:buNone/>
            </a:pPr>
            <a:endParaRPr lang="zh-CN" altLang="en-US" dirty="0"/>
          </a:p>
          <a:p>
            <a:pPr marL="635000" lvl="1" indent="0">
              <a:buNone/>
            </a:pPr>
            <a:r>
              <a:rPr lang="zh-CN" altLang="en-US" dirty="0"/>
              <a:t>订单逆向状态</a:t>
            </a:r>
            <a:endParaRPr lang="zh-CN" altLang="en-US" dirty="0"/>
          </a:p>
          <a:p>
            <a:pPr marL="1377950" lvl="1" indent="-742950">
              <a:buFont typeface="+mj-lt"/>
              <a:buAutoNum type="arabicPeriod"/>
            </a:pPr>
            <a:r>
              <a:rPr lang="zh-CN" altLang="en-US" dirty="0"/>
              <a:t>已取消</a:t>
            </a:r>
            <a:endParaRPr lang="zh-CN" altLang="en-US" dirty="0"/>
          </a:p>
          <a:p>
            <a:pPr marL="1377950" lvl="1" indent="-742950">
              <a:buFont typeface="+mj-lt"/>
              <a:buAutoNum type="arabicPeriod"/>
            </a:pPr>
            <a:r>
              <a:rPr lang="zh-CN" altLang="en-US" dirty="0"/>
              <a:t>退款申请</a:t>
            </a:r>
            <a:endParaRPr lang="zh-CN" altLang="en-US" dirty="0"/>
          </a:p>
          <a:p>
            <a:pPr marL="1377950" lvl="1" indent="-742950">
              <a:buFont typeface="+mj-lt"/>
              <a:buAutoNum type="arabicPeriod"/>
            </a:pPr>
            <a:r>
              <a:rPr lang="zh-CN" altLang="en-US" dirty="0"/>
              <a:t>退款中</a:t>
            </a:r>
            <a:endParaRPr lang="zh-CN" altLang="en-US" dirty="0"/>
          </a:p>
          <a:p>
            <a:pPr marL="1377950" lvl="1" indent="-742950">
              <a:buFont typeface="+mj-lt"/>
              <a:buAutoNum type="arabicPeriod"/>
            </a:pPr>
            <a:r>
              <a:rPr lang="zh-CN" altLang="en-US" dirty="0"/>
              <a:t>已退款</a:t>
            </a:r>
            <a:endParaRPr lang="zh-CN" altLang="en-US" dirty="0"/>
          </a:p>
          <a:p>
            <a:pPr marL="635000" lvl="1" indent="0">
              <a:buNone/>
            </a:pPr>
            <a:endParaRPr lang="zh-CN" altLang="en-US" dirty="0"/>
          </a:p>
          <a:p>
            <a:pPr marL="635000" lvl="1" indent="0">
              <a:buNone/>
            </a:pPr>
            <a:r>
              <a:rPr lang="zh-CN" altLang="en-US" dirty="0"/>
              <a:t>履约状态</a:t>
            </a:r>
            <a:endParaRPr lang="zh-CN" altLang="en-US" dirty="0"/>
          </a:p>
          <a:p>
            <a:pPr marL="1377950" lvl="1" indent="-742950">
              <a:buFont typeface="+mj-lt"/>
              <a:buAutoNum type="arabicPeriod"/>
            </a:pPr>
            <a:r>
              <a:rPr lang="zh-CN" altLang="en-US" dirty="0"/>
              <a:t>待取货</a:t>
            </a:r>
            <a:endParaRPr lang="zh-CN" altLang="en-US" dirty="0"/>
          </a:p>
          <a:p>
            <a:pPr marL="1377950" lvl="1" indent="-742950">
              <a:buFont typeface="+mj-lt"/>
              <a:buAutoNum type="arabicPeriod"/>
            </a:pPr>
            <a:r>
              <a:rPr lang="zh-CN" altLang="en-US" dirty="0"/>
              <a:t>已取货</a:t>
            </a:r>
            <a:endParaRPr lang="zh-CN" altLang="en-US" dirty="0"/>
          </a:p>
          <a:p>
            <a:pPr marL="1377950" lvl="1" indent="-742950">
              <a:buFont typeface="+mj-lt"/>
              <a:buAutoNum type="arabicPeriod"/>
            </a:pPr>
            <a:r>
              <a:rPr lang="zh-CN" altLang="en-US" dirty="0"/>
              <a:t>已送达</a:t>
            </a:r>
            <a:endParaRPr lang="zh-CN" altLang="en-US" dirty="0"/>
          </a:p>
          <a:p>
            <a:pPr marL="635000" lvl="1" indent="0">
              <a:buNone/>
            </a:pPr>
            <a:endParaRPr lang="en-US" altLang="ja-JP" dirty="0"/>
          </a:p>
          <a:p>
            <a:pPr lvl="1"/>
            <a:endParaRPr lang="en-US" altLang="ja-JP" dirty="0"/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</Words>
  <Application>WPS Presentation</Application>
  <PresentationFormat>Custom</PresentationFormat>
  <Paragraphs>68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SimSun</vt:lpstr>
      <vt:lpstr>Wingdings</vt:lpstr>
      <vt:lpstr>Helvetica Neue</vt:lpstr>
      <vt:lpstr>Helvetica Neue Medium</vt:lpstr>
      <vt:lpstr>Helvetica Neue Light</vt:lpstr>
      <vt:lpstr>Helvetica</vt:lpstr>
      <vt:lpstr>Alibaba PuHuiTi</vt:lpstr>
      <vt:lpstr>苹方-简</vt:lpstr>
      <vt:lpstr>Helvetica Light</vt:lpstr>
      <vt:lpstr>Alibaba PuHuiTi</vt:lpstr>
      <vt:lpstr>Microsoft YaHei</vt:lpstr>
      <vt:lpstr>汉仪旗黑</vt:lpstr>
      <vt:lpstr>微软雅黑</vt:lpstr>
      <vt:lpstr>Arial Unicode MS</vt:lpstr>
      <vt:lpstr>White</vt:lpstr>
      <vt:lpstr>PowerPoint 演示文稿</vt:lpstr>
      <vt:lpstr>背景</vt:lpstr>
      <vt:lpstr>功能概述</vt:lpstr>
      <vt:lpstr>非功能约束</vt:lpstr>
      <vt:lpstr>系统关键用例图</vt:lpstr>
      <vt:lpstr>下单抢单场景的业务活动图</vt:lpstr>
      <vt:lpstr>系统部署模型</vt:lpstr>
      <vt:lpstr>下单抢单场景的服务器时序模型</vt:lpstr>
      <vt:lpstr>订单状态图模型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章节标题</dc:title>
  <dc:creator/>
  <cp:lastModifiedBy>rmliu</cp:lastModifiedBy>
  <cp:revision>378</cp:revision>
  <cp:lastPrinted>2021-02-04T05:47:37Z</cp:lastPrinted>
  <dcterms:created xsi:type="dcterms:W3CDTF">2021-02-04T05:47:37Z</dcterms:created>
  <dcterms:modified xsi:type="dcterms:W3CDTF">2021-02-04T05:47:37Z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1033-3.1.1.4956</vt:lpwstr>
  </property>
</Properties>
</file>