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9" r:id="rId3"/>
    <p:sldId id="290" r:id="rId4"/>
    <p:sldId id="291" r:id="rId5"/>
    <p:sldId id="292" r:id="rId6"/>
    <p:sldId id="293" r:id="rId7"/>
    <p:sldId id="294" r:id="rId8"/>
    <p:sldId id="296" r:id="rId9"/>
    <p:sldId id="297" r:id="rId10"/>
    <p:sldId id="29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0"/>
    <p:restoredTop sz="86594" autoAdjust="0"/>
  </p:normalViewPr>
  <p:slideViewPr>
    <p:cSldViewPr snapToGrid="0">
      <p:cViewPr varScale="1">
        <p:scale>
          <a:sx n="40" d="100"/>
          <a:sy n="40" d="100"/>
        </p:scale>
        <p:origin x="4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>
            <a:lvl1pPr>
              <a:defRPr/>
            </a:lvl1pPr>
          </a:lstStyle>
          <a:p>
            <a:fld id="{AED52864-CBD4-074C-85F6-1C36B09522F2}" type="slidenum">
              <a:rPr lang="en-US" altLang="zh-CN"/>
            </a:fld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738" y="-2933"/>
            <a:ext cx="24379262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通达核心业务架构设计</a:t>
            </a:r>
            <a:br>
              <a:rPr lang="en-US" altLang="ja-JP" dirty="0"/>
            </a:br>
            <a:r>
              <a:rPr lang="ja-JP" altLang="en-US"/>
              <a:t>方案</a:t>
            </a:r>
            <a:r>
              <a:rPr lang="zh-CN" altLang="en-US" dirty="0"/>
              <a:t>（</a:t>
            </a:r>
            <a:r>
              <a:rPr lang="ja-JP" altLang="en-US"/>
              <a:t>草案</a:t>
            </a:r>
            <a:r>
              <a:rPr lang="zh-CN" altLang="en-US" dirty="0"/>
              <a:t>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设计目标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整体架构弹性可伸缩</a:t>
            </a:r>
            <a:r>
              <a:rPr lang="zh-CN" altLang="en-US" dirty="0"/>
              <a:t>，</a:t>
            </a:r>
            <a:r>
              <a:rPr lang="ja-JP" altLang="en-US"/>
              <a:t>满足订单量从零到一百万的持续增长过程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/>
              <a:t>从节约成本角度</a:t>
            </a:r>
            <a:r>
              <a:rPr lang="zh-CN" altLang="en-US" dirty="0"/>
              <a:t>，</a:t>
            </a:r>
            <a:r>
              <a:rPr lang="ja-JP" altLang="en-US"/>
              <a:t>早期部署方案采用精简部署</a:t>
            </a:r>
            <a:r>
              <a:rPr lang="zh-CN" altLang="en-US" dirty="0"/>
              <a:t>，</a:t>
            </a:r>
            <a:r>
              <a:rPr lang="ja-JP" altLang="en-US"/>
              <a:t>满足需求的前提下部署尽量少的服务器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/>
              <a:t>未来可能会迁移到第三方云计算平台</a:t>
            </a:r>
            <a:r>
              <a:rPr lang="zh-CN" altLang="en-US" dirty="0"/>
              <a:t>，</a:t>
            </a:r>
            <a:r>
              <a:rPr lang="ja-JP" altLang="en-US"/>
              <a:t>因此技术选型尽量选取能兼容主流云厂商的开源技术方案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用例模型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1013" y="2997200"/>
            <a:ext cx="17960773" cy="105105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用例说明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核心业务都需要通过订单进行管理</a:t>
            </a:r>
            <a:r>
              <a:rPr lang="zh-CN" altLang="en-US" dirty="0"/>
              <a:t>，</a:t>
            </a:r>
            <a:r>
              <a:rPr lang="ja-JP" altLang="en-US"/>
              <a:t>因此抽象出</a:t>
            </a:r>
            <a:r>
              <a:rPr lang="zh-CN" altLang="en-US" dirty="0"/>
              <a:t>“</a:t>
            </a:r>
            <a:r>
              <a:rPr lang="ja-JP" altLang="en-US"/>
              <a:t>订单管理</a:t>
            </a:r>
            <a:r>
              <a:rPr lang="zh-CN" altLang="en-US" dirty="0"/>
              <a:t>”</a:t>
            </a:r>
            <a:r>
              <a:rPr lang="ja-JP" altLang="en-US"/>
              <a:t>用例</a:t>
            </a:r>
            <a:r>
              <a:rPr lang="zh-CN" altLang="en-US" dirty="0"/>
              <a:t>，</a:t>
            </a:r>
            <a:r>
              <a:rPr lang="ja-JP" altLang="en-US"/>
              <a:t>供其他用例使用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/>
              <a:t>为了加快并简化核心用例</a:t>
            </a:r>
            <a:r>
              <a:rPr lang="zh-CN" altLang="en-US" dirty="0"/>
              <a:t>“</a:t>
            </a:r>
            <a:r>
              <a:rPr lang="ja-JP" altLang="en-US"/>
              <a:t>订单匹配快递员</a:t>
            </a:r>
            <a:r>
              <a:rPr lang="zh-CN" altLang="en-US" dirty="0"/>
              <a:t>”</a:t>
            </a:r>
            <a:r>
              <a:rPr lang="ja-JP" altLang="en-US"/>
              <a:t>的操作</a:t>
            </a:r>
            <a:r>
              <a:rPr lang="zh-CN" altLang="en-US" dirty="0"/>
              <a:t>，</a:t>
            </a:r>
            <a:r>
              <a:rPr lang="ja-JP" altLang="en-US"/>
              <a:t>该用例不和订单管理用例交互</a:t>
            </a:r>
            <a:endParaRPr lang="en-US" altLang="ja-JP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部署模型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49" y="79801"/>
            <a:ext cx="11110883" cy="13203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部署说明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CDN</a:t>
            </a:r>
            <a:r>
              <a:rPr lang="ja-JP" altLang="en-US"/>
              <a:t>用来加速用户图片访问速度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负载均衡服务器</a:t>
            </a:r>
            <a:r>
              <a:rPr lang="ja-JP" altLang="en-US"/>
              <a:t>早期采用</a:t>
            </a:r>
            <a:r>
              <a:rPr lang="en-US" altLang="ja-JP" dirty="0"/>
              <a:t>Nginx</a:t>
            </a:r>
            <a:r>
              <a:rPr lang="ja-JP" altLang="en-US"/>
              <a:t>部署</a:t>
            </a:r>
            <a:r>
              <a:rPr lang="zh-CN" altLang="en-US" dirty="0"/>
              <a:t>，</a:t>
            </a:r>
            <a:r>
              <a:rPr lang="ja-JP" altLang="en-US"/>
              <a:t>将来并发量大的时候该用</a:t>
            </a:r>
            <a:r>
              <a:rPr lang="en-US" altLang="ja-JP" dirty="0"/>
              <a:t>LVS</a:t>
            </a:r>
            <a:r>
              <a:rPr lang="ja-JP" altLang="en-US"/>
              <a:t>部署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/>
              <a:t>网关服务器早期采用双机部署</a:t>
            </a:r>
            <a:r>
              <a:rPr lang="zh-CN" altLang="en-US" dirty="0"/>
              <a:t>，</a:t>
            </a:r>
            <a:r>
              <a:rPr lang="ja-JP" altLang="en-US"/>
              <a:t>未来根据业务量持续扩容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/>
              <a:t>微服务框架采用</a:t>
            </a:r>
            <a:r>
              <a:rPr lang="en-US" altLang="ja-JP" dirty="0"/>
              <a:t>Dubbo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/>
              <a:t>消息队列采用</a:t>
            </a:r>
            <a:r>
              <a:rPr lang="en-US" altLang="ja-JP" dirty="0"/>
              <a:t>ActiveMQ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/>
              <a:t>早期不准备部署</a:t>
            </a:r>
            <a:r>
              <a:rPr lang="en-US" altLang="ja-JP" dirty="0" err="1"/>
              <a:t>Redis</a:t>
            </a:r>
            <a:r>
              <a:rPr lang="zh-CN" altLang="en-US" dirty="0"/>
              <a:t>，</a:t>
            </a:r>
            <a:r>
              <a:rPr lang="ja-JP" altLang="en-US"/>
              <a:t>快递员位置直接记录在配单微服务中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/>
              <a:t>数据库采用</a:t>
            </a:r>
            <a:r>
              <a:rPr lang="en-US" altLang="ja-JP" dirty="0"/>
              <a:t>MySQL</a:t>
            </a:r>
            <a:r>
              <a:rPr lang="ja-JP" altLang="en-US"/>
              <a:t>并配置主从复制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下单抢单活动模型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424" y="2565903"/>
            <a:ext cx="23337952" cy="109214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订单状态图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939" y="4066750"/>
            <a:ext cx="22270922" cy="8578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订单位置匹配算法</a:t>
            </a:r>
            <a:endParaRPr lang="en-US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早期</a:t>
            </a:r>
            <a:r>
              <a:rPr lang="zh-CN" altLang="en-US" dirty="0"/>
              <a:t>，</a:t>
            </a:r>
            <a:r>
              <a:rPr lang="ja-JP" altLang="en-US"/>
              <a:t>快递员少的情况下</a:t>
            </a:r>
            <a:r>
              <a:rPr lang="zh-CN" altLang="en-US" dirty="0"/>
              <a:t>，</a:t>
            </a:r>
            <a:r>
              <a:rPr lang="ja-JP" altLang="en-US"/>
              <a:t>订单位置匹配采用全部遍历法</a:t>
            </a:r>
            <a:r>
              <a:rPr lang="zh-CN" altLang="en-US" dirty="0"/>
              <a:t>，</a:t>
            </a:r>
            <a:r>
              <a:rPr lang="ja-JP" altLang="en-US"/>
              <a:t>用取件地址经纬度和快递员最新经纬度</a:t>
            </a:r>
            <a:r>
              <a:rPr lang="zh-CN" altLang="en-US" dirty="0"/>
              <a:t>，</a:t>
            </a:r>
            <a:r>
              <a:rPr lang="ja-JP" altLang="en-US"/>
              <a:t>根据欧氏距离公式计算直线距离</a:t>
            </a:r>
            <a:r>
              <a:rPr lang="zh-CN" altLang="en-US" dirty="0"/>
              <a:t>，</a:t>
            </a:r>
            <a:r>
              <a:rPr lang="ja-JP" altLang="en-US"/>
              <a:t>进行匹配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/>
              <a:t>中期</a:t>
            </a:r>
            <a:r>
              <a:rPr lang="zh-CN" altLang="en-US" dirty="0"/>
              <a:t>，</a:t>
            </a:r>
            <a:r>
              <a:rPr lang="ja-JP" altLang="en-US"/>
              <a:t>合并快递员位置</a:t>
            </a:r>
            <a:r>
              <a:rPr lang="zh-CN" altLang="en-US" dirty="0"/>
              <a:t>，</a:t>
            </a:r>
            <a:r>
              <a:rPr lang="ja-JP" altLang="en-US"/>
              <a:t>用经纬度精度为小数点后两位</a:t>
            </a:r>
            <a:r>
              <a:rPr lang="zh-CN" altLang="en-US" dirty="0"/>
              <a:t>（</a:t>
            </a:r>
            <a:r>
              <a:rPr lang="ja-JP" altLang="en-US"/>
              <a:t>距离误差</a:t>
            </a:r>
            <a:r>
              <a:rPr lang="en-US" altLang="zh-CN" dirty="0"/>
              <a:t>1KM</a:t>
            </a:r>
            <a:r>
              <a:rPr lang="zh-CN" altLang="en-US" dirty="0"/>
              <a:t>）</a:t>
            </a:r>
            <a:r>
              <a:rPr lang="ja-JP" altLang="en-US"/>
              <a:t>做区域定位</a:t>
            </a:r>
            <a:r>
              <a:rPr lang="zh-CN" altLang="en-US" dirty="0"/>
              <a:t>，</a:t>
            </a:r>
            <a:r>
              <a:rPr lang="ja-JP" altLang="en-US"/>
              <a:t>先选定区域</a:t>
            </a:r>
            <a:r>
              <a:rPr lang="zh-CN" altLang="en-US" dirty="0"/>
              <a:t>，</a:t>
            </a:r>
            <a:r>
              <a:rPr lang="ja-JP" altLang="en-US"/>
              <a:t>后进行区域内快递员位置匹配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/>
              <a:t>后期</a:t>
            </a:r>
            <a:r>
              <a:rPr lang="zh-CN" altLang="en-US" dirty="0"/>
              <a:t>，</a:t>
            </a:r>
            <a:r>
              <a:rPr lang="ja-JP" altLang="en-US"/>
              <a:t>在中期区域定位的基础上</a:t>
            </a:r>
            <a:r>
              <a:rPr lang="zh-CN" altLang="en-US" dirty="0"/>
              <a:t>，</a:t>
            </a:r>
            <a:r>
              <a:rPr lang="ja-JP" altLang="en-US"/>
              <a:t>根据导航路线距离及预估上门时间进行匹配</a:t>
            </a:r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Presentation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Helvetica Neue</vt:lpstr>
      <vt:lpstr>Helvetica Neue Medium</vt:lpstr>
      <vt:lpstr>Helvetica Neue Light</vt:lpstr>
      <vt:lpstr>Helvetica</vt:lpstr>
      <vt:lpstr>Alibaba PuHuiTi</vt:lpstr>
      <vt:lpstr>苹方-简</vt:lpstr>
      <vt:lpstr>Helvetica Light</vt:lpstr>
      <vt:lpstr>Alibaba PuHuiTi</vt:lpstr>
      <vt:lpstr>Microsoft YaHei</vt:lpstr>
      <vt:lpstr>汉仪旗黑</vt:lpstr>
      <vt:lpstr>微软雅黑</vt:lpstr>
      <vt:lpstr>Arial Unicode MS</vt:lpstr>
      <vt:lpstr>White</vt:lpstr>
      <vt:lpstr>通达核心业务架构设计 方案（草案）</vt:lpstr>
      <vt:lpstr>设计目标</vt:lpstr>
      <vt:lpstr>用例模型</vt:lpstr>
      <vt:lpstr>用例说明</vt:lpstr>
      <vt:lpstr>部署模型</vt:lpstr>
      <vt:lpstr>部署说明</vt:lpstr>
      <vt:lpstr>下单抢单活动模型</vt:lpstr>
      <vt:lpstr>订单状态图</vt:lpstr>
      <vt:lpstr>订单位置匹配算法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rmliu</cp:lastModifiedBy>
  <cp:revision>353</cp:revision>
  <cp:lastPrinted>2021-02-04T05:49:42Z</cp:lastPrinted>
  <dcterms:created xsi:type="dcterms:W3CDTF">2021-02-04T05:49:42Z</dcterms:created>
  <dcterms:modified xsi:type="dcterms:W3CDTF">2021-02-04T05:49:42Z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1033-3.1.1.4956</vt:lpwstr>
  </property>
</Properties>
</file>