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\ASE%20project\TPCH\hive_test\tpch-hive-first-optimization\time-first-optimiz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300G TPCH DataSet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Sheet1!$Y$33</c:f>
              <c:strCache>
                <c:ptCount val="1"/>
                <c:pt idx="0">
                  <c:v>FB on HIVE0.10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Sheet1!$X$34:$X$55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cat>
          <c:val>
            <c:numRef>
              <c:f>Sheet1!$Y$34:$Y$55</c:f>
              <c:numCache>
                <c:formatCode>General</c:formatCode>
                <c:ptCount val="22"/>
                <c:pt idx="0">
                  <c:v>1475.1599999999999</c:v>
                </c:pt>
                <c:pt idx="1">
                  <c:v>659.05</c:v>
                </c:pt>
                <c:pt idx="2">
                  <c:v>2302.8599999999997</c:v>
                </c:pt>
                <c:pt idx="3">
                  <c:v>1915.2950000000001</c:v>
                </c:pt>
                <c:pt idx="4">
                  <c:v>2653.9700000000003</c:v>
                </c:pt>
                <c:pt idx="5">
                  <c:v>1338.37</c:v>
                </c:pt>
                <c:pt idx="6">
                  <c:v>3574.0549999999998</c:v>
                </c:pt>
                <c:pt idx="7">
                  <c:v>2707.6400000000003</c:v>
                </c:pt>
                <c:pt idx="8">
                  <c:v>9738.3819999999996</c:v>
                </c:pt>
                <c:pt idx="9">
                  <c:v>2123.5699999999997</c:v>
                </c:pt>
                <c:pt idx="10">
                  <c:v>566.35500000000002</c:v>
                </c:pt>
                <c:pt idx="11">
                  <c:v>1861.8150000000001</c:v>
                </c:pt>
                <c:pt idx="12">
                  <c:v>660.41</c:v>
                </c:pt>
                <c:pt idx="13">
                  <c:v>1537.095</c:v>
                </c:pt>
                <c:pt idx="14">
                  <c:v>1559.27</c:v>
                </c:pt>
                <c:pt idx="15">
                  <c:v>798.41000000000008</c:v>
                </c:pt>
                <c:pt idx="16">
                  <c:v>3926.1950000000002</c:v>
                </c:pt>
                <c:pt idx="17">
                  <c:v>4289.32</c:v>
                </c:pt>
                <c:pt idx="18">
                  <c:v>2453.7399999999998</c:v>
                </c:pt>
                <c:pt idx="19">
                  <c:v>2204.2650000000003</c:v>
                </c:pt>
                <c:pt idx="20">
                  <c:v>6200.5149999999994</c:v>
                </c:pt>
                <c:pt idx="21">
                  <c:v>791.94499999999994</c:v>
                </c:pt>
              </c:numCache>
            </c:numRef>
          </c:val>
        </c:ser>
        <c:ser>
          <c:idx val="1"/>
          <c:order val="1"/>
          <c:tx>
            <c:strRef>
              <c:f>Sheet1!$Z$33</c:f>
              <c:strCache>
                <c:ptCount val="1"/>
                <c:pt idx="0">
                  <c:v>Panthera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Sheet1!$X$34:$X$55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cat>
          <c:val>
            <c:numRef>
              <c:f>Sheet1!$Z$34:$Z$55</c:f>
              <c:numCache>
                <c:formatCode>General</c:formatCode>
                <c:ptCount val="22"/>
                <c:pt idx="0">
                  <c:v>1535.9650000000001</c:v>
                </c:pt>
                <c:pt idx="1">
                  <c:v>1530.19</c:v>
                </c:pt>
                <c:pt idx="2">
                  <c:v>2303.665</c:v>
                </c:pt>
                <c:pt idx="3">
                  <c:v>1909.54</c:v>
                </c:pt>
                <c:pt idx="4">
                  <c:v>2564.7799999999997</c:v>
                </c:pt>
                <c:pt idx="5">
                  <c:v>1384.395</c:v>
                </c:pt>
                <c:pt idx="6">
                  <c:v>4270.2700000000004</c:v>
                </c:pt>
                <c:pt idx="7">
                  <c:v>2800.24</c:v>
                </c:pt>
                <c:pt idx="8">
                  <c:v>3442.0699999999997</c:v>
                </c:pt>
                <c:pt idx="9">
                  <c:v>2136.39</c:v>
                </c:pt>
                <c:pt idx="10">
                  <c:v>1235.1100000000001</c:v>
                </c:pt>
                <c:pt idx="11">
                  <c:v>1882.8049999999998</c:v>
                </c:pt>
                <c:pt idx="12">
                  <c:v>623.47</c:v>
                </c:pt>
                <c:pt idx="13">
                  <c:v>1577.0700000000002</c:v>
                </c:pt>
                <c:pt idx="14">
                  <c:v>3025.13</c:v>
                </c:pt>
                <c:pt idx="15">
                  <c:v>2413.3599999999997</c:v>
                </c:pt>
                <c:pt idx="16">
                  <c:v>4052.7799999999997</c:v>
                </c:pt>
                <c:pt idx="17">
                  <c:v>10534.965</c:v>
                </c:pt>
                <c:pt idx="18">
                  <c:v>1709.76</c:v>
                </c:pt>
                <c:pt idx="19">
                  <c:v>2042.44</c:v>
                </c:pt>
                <c:pt idx="20">
                  <c:v>7074.7800000000007</c:v>
                </c:pt>
                <c:pt idx="21">
                  <c:v>626.04999999999995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147456"/>
        <c:axId val="112787456"/>
      </c:barChart>
      <c:catAx>
        <c:axId val="11014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Queries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787456"/>
        <c:crosses val="autoZero"/>
        <c:auto val="1"/>
        <c:lblAlgn val="ctr"/>
        <c:lblOffset val="100"/>
        <c:noMultiLvlLbl val="0"/>
      </c:catAx>
      <c:valAx>
        <c:axId val="11278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14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searchgate.net/profile/William_Frakes/publication/235409294_A_comparison_of_database_fault_detection_capabilities_using_mutation_testing/file/5046352ed13389658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7/ctg/sql_form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j-ki/tpc-h-impala" TargetMode="External"/><Relationship Id="rId2" Type="http://schemas.openxmlformats.org/officeDocument/2006/relationships/hyperlink" Target="https://issues.apache.org/jira/browse/HIVE-6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pc.org/tp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loudtest.sh.intel.com/cloudtestservice/storage?cedarURL=cedar://cloudtest.sh.intel.com/Job-92C20D9A/junit_report//details/NIST(All)-tests.html" TargetMode="External"/><Relationship Id="rId13" Type="http://schemas.openxmlformats.org/officeDocument/2006/relationships/hyperlink" Target="http://cloudtest.sh.intel.com/cloudtestservice/storage?cedarURL=cedar://cloudtest.sh.intel.com/Job-92C20D9A/junit_report//diffs/Hive-testsAdded.html" TargetMode="External"/><Relationship Id="rId18" Type="http://schemas.openxmlformats.org/officeDocument/2006/relationships/hyperlink" Target="http://cloudtest.sh.intel.com/cloudtestservice/storage?cedarURL=cedar://cloudtest.sh.intel.com/Job-92C20D9A/junit_report//test-detail.html" TargetMode="External"/><Relationship Id="rId3" Type="http://schemas.openxmlformats.org/officeDocument/2006/relationships/hyperlink" Target="http://cloudtest.sh.intel.com/cloudtestservice/storage?cedarURL=cedar://cloudtest.sh.intel.com/Job-92C20D9A/junit_report//details/NIST(TPC-H)-tests.html" TargetMode="External"/><Relationship Id="rId21" Type="http://schemas.openxmlformats.org/officeDocument/2006/relationships/image" Target="../media/image1.emf"/><Relationship Id="rId7" Type="http://schemas.openxmlformats.org/officeDocument/2006/relationships/hyperlink" Target="http://cloudtest.sh.intel.com/cloudtestservice/storage?cedarURL=cedar://cloudtest.sh.intel.com/Job-92C20D9A/junit_report//details/NIST(Multi%20Table%20Query)-failures.html" TargetMode="External"/><Relationship Id="rId12" Type="http://schemas.openxmlformats.org/officeDocument/2006/relationships/hyperlink" Target="http://cloudtest.sh.intel.com/cloudtestservice/storage?cedarURL=cedar://cloudtest.sh.intel.com/Job-92C20D9A/junit_report//details/Hive-tests.html" TargetMode="External"/><Relationship Id="rId17" Type="http://schemas.openxmlformats.org/officeDocument/2006/relationships/hyperlink" Target="http://cloudtest.sh.intel.com/cloudtestservice/storage?cedarURL=cedar://cloudtest.sh.intel.com/Job-95B70DBC/job.log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test.sh.intel.com/cloudtestservice/storage?cedarURL=cedar://cloudtest.sh.intel.com/Job-92C20D9A/junit_report//details/Hive-failures.html" TargetMode="External"/><Relationship Id="rId20" Type="http://schemas.openxmlformats.org/officeDocument/2006/relationships/package" Target="../embeddings/Microsoft_Word_Document1.docx"/><Relationship Id="rId1" Type="http://schemas.openxmlformats.org/officeDocument/2006/relationships/vmlDrawing" Target="../drawings/vmlDrawing1.vml"/><Relationship Id="rId6" Type="http://schemas.openxmlformats.org/officeDocument/2006/relationships/hyperlink" Target="http://cloudtest.sh.intel.com/cloudtestservice/storage?cedarURL=cedar://cloudtest.sh.intel.com/Job-92C20D9A/junit_report//details/NIST(Multi%20Table%20Query)-tests.html" TargetMode="External"/><Relationship Id="rId11" Type="http://schemas.openxmlformats.org/officeDocument/2006/relationships/hyperlink" Target="http://cloudtest.sh.intel.com/cloudtestservice/storage?cedarURL=cedar://cloudtest.sh.intel.com/Job-92C20D9A/junit_report//details/Hive-SQL92-failures.html" TargetMode="External"/><Relationship Id="rId5" Type="http://schemas.openxmlformats.org/officeDocument/2006/relationships/hyperlink" Target="http://cloudtest.sh.intel.com/cloudtestservice/storage?cedarURL=cedar://cloudtest.sh.intel.com/Job-92C20D9A/junit_report//details/NIST(SubQuery)-failures.html" TargetMode="External"/><Relationship Id="rId15" Type="http://schemas.openxmlformats.org/officeDocument/2006/relationships/hyperlink" Target="http://cloudtest.sh.intel.com/cloudtestservice/storage?cedarURL=cedar://cloudtest.sh.intel.com/Job-92C20D9A/junit_report//diffs/Hive-newFailedTests.html" TargetMode="External"/><Relationship Id="rId10" Type="http://schemas.openxmlformats.org/officeDocument/2006/relationships/hyperlink" Target="http://cloudtest.sh.intel.com/cloudtestservice/storage?cedarURL=cedar://cloudtest.sh.intel.com/Job-92C20D9A/junit_report//details/Hive-SQL92-tests.html" TargetMode="External"/><Relationship Id="rId19" Type="http://schemas.openxmlformats.org/officeDocument/2006/relationships/hyperlink" Target="http://cloudtest.sh.intel.com/cloudtestservice/storage?cedarURL=cedar://cloudtest.sh.intel.com/Job-92C20D9A/junit_report//diff-detail.html" TargetMode="External"/><Relationship Id="rId4" Type="http://schemas.openxmlformats.org/officeDocument/2006/relationships/hyperlink" Target="http://cloudtest.sh.intel.com/cloudtestservice/storage?cedarURL=cedar://cloudtest.sh.intel.com/Job-92C20D9A/junit_report//details/NIST(SubQuery)-tests.html" TargetMode="External"/><Relationship Id="rId9" Type="http://schemas.openxmlformats.org/officeDocument/2006/relationships/hyperlink" Target="http://cloudtest.sh.intel.com/cloudtestservice/storage?cedarURL=cedar://cloudtest.sh.intel.com/Job-92C20D9A/junit_report//details/NIST(All)-failures.html" TargetMode="External"/><Relationship Id="rId14" Type="http://schemas.openxmlformats.org/officeDocument/2006/relationships/hyperlink" Target="http://cloudtest.sh.intel.com/cloudtestservice/storage?cedarURL=cedar://cloudtest.sh.intel.com/Job-92C20D9A/junit_report//diffs/Hive-newPassedTes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issues.apache.org/jira/browse/HIVE-6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Panthera</a:t>
            </a:r>
            <a:r>
              <a:rPr lang="en-US" altLang="zh-CN" dirty="0" smtClean="0"/>
              <a:t> SQL92 Test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3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NIST</a:t>
            </a:r>
          </a:p>
          <a:p>
            <a:r>
              <a:rPr lang="en-US" altLang="zh-CN" dirty="0" smtClean="0"/>
              <a:t>TPC-H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</a:t>
            </a:r>
            <a:r>
              <a:rPr lang="en-US" altLang="zh-CN" dirty="0" smtClean="0"/>
              <a:t>is NIST </a:t>
            </a:r>
            <a:r>
              <a:rPr lang="en-US" altLang="zh-CN" dirty="0" smtClean="0"/>
              <a:t>SQL Test </a:t>
            </a:r>
            <a:r>
              <a:rPr lang="en-US" altLang="zh-CN" dirty="0" smtClean="0"/>
              <a:t>Suite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en-US" altLang="zh-CN" sz="2400" dirty="0" smtClean="0"/>
              <a:t>A SQL </a:t>
            </a:r>
            <a:r>
              <a:rPr lang="en-US" altLang="zh-CN" sz="2400" dirty="0" smtClean="0"/>
              <a:t>test suite </a:t>
            </a:r>
            <a:r>
              <a:rPr lang="en-US" altLang="zh-CN" sz="2400" dirty="0"/>
              <a:t>developed jointly by U.S. National Institute of Standards and Technology, National Computing Centre Limited (NCC) in the U.K, and Computer Logic R&amp;D in </a:t>
            </a:r>
            <a:r>
              <a:rPr lang="en-US" altLang="zh-CN" sz="2400" dirty="0" smtClean="0"/>
              <a:t>Greece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en-US" altLang="zh-CN" sz="2400" dirty="0"/>
              <a:t>Help evaluate SQL implementation's conformance, as specified in ANSI X3.135-1992 and ISO/IEC </a:t>
            </a:r>
            <a:r>
              <a:rPr lang="en-US" altLang="zh-CN" sz="2400" dirty="0" smtClean="0"/>
              <a:t>9075:1992</a:t>
            </a:r>
            <a:endParaRPr lang="en-US" altLang="zh-CN" sz="2400" dirty="0" smtClean="0"/>
          </a:p>
          <a:p>
            <a:r>
              <a:rPr lang="en-US" altLang="zh-CN" dirty="0" smtClean="0"/>
              <a:t>Why use NIST </a:t>
            </a:r>
            <a:r>
              <a:rPr lang="en-US" altLang="zh-CN" dirty="0" smtClean="0"/>
              <a:t>Test Suite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en-US" altLang="zh-CN" sz="2400" dirty="0" smtClean="0"/>
              <a:t>Epidemically used among RDBMS(e.g. Oracle, Derby)</a:t>
            </a:r>
            <a:endParaRPr lang="en-US" altLang="zh-CN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en-US" altLang="zh-CN" sz="2400" dirty="0" smtClean="0"/>
              <a:t>Some </a:t>
            </a:r>
            <a:r>
              <a:rPr lang="en-US" altLang="zh-CN" sz="2400" dirty="0" smtClean="0">
                <a:hlinkClick r:id="rId2"/>
              </a:rPr>
              <a:t>Database comparison</a:t>
            </a:r>
            <a:r>
              <a:rPr lang="en-US" altLang="zh-CN" sz="2400" dirty="0" smtClean="0"/>
              <a:t> are using NIST test suite</a:t>
            </a:r>
          </a:p>
          <a:p>
            <a:pPr lvl="1">
              <a:buFont typeface="Calibri" panose="020F0502020204030204" pitchFamily="34" charset="0"/>
              <a:buChar char="─"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2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NIST Test Suite Used in </a:t>
            </a:r>
            <a:r>
              <a:rPr lang="en-US" altLang="zh-CN" dirty="0" err="1" smtClean="0"/>
              <a:t>Panthera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Test cases from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www.itl.nist.gov/div897/ctg/sql_form.htm</a:t>
            </a:r>
            <a:endParaRPr lang="en-US" altLang="zh-CN" dirty="0" smtClean="0"/>
          </a:p>
          <a:p>
            <a:r>
              <a:rPr lang="en-US" altLang="zh-CN" dirty="0" smtClean="0"/>
              <a:t>Pick up all query statement supported by Oracle11g</a:t>
            </a:r>
          </a:p>
          <a:p>
            <a:pPr lvl="1"/>
            <a:r>
              <a:rPr lang="en-US" altLang="zh-CN" dirty="0" smtClean="0"/>
              <a:t>Input all query statement into Oracle, get all successful execution cases (without exception)</a:t>
            </a:r>
          </a:p>
          <a:p>
            <a:pPr lvl="1"/>
            <a:r>
              <a:rPr lang="en-US" altLang="zh-CN" dirty="0" smtClean="0"/>
              <a:t>Not include cases which include database system variable (e.g. select user)</a:t>
            </a:r>
          </a:p>
          <a:p>
            <a:pPr lvl="1"/>
            <a:r>
              <a:rPr lang="en-US" altLang="zh-CN" dirty="0" smtClean="0"/>
              <a:t>Collect </a:t>
            </a:r>
            <a:r>
              <a:rPr lang="en-US" altLang="zh-CN" dirty="0"/>
              <a:t>O</a:t>
            </a:r>
            <a:r>
              <a:rPr lang="en-US" altLang="zh-CN" dirty="0" smtClean="0"/>
              <a:t>racle execution results as these test cases’ expectation and use the results as reference. </a:t>
            </a:r>
            <a:endParaRPr lang="en-US" altLang="zh-CN" dirty="0"/>
          </a:p>
          <a:p>
            <a:r>
              <a:rPr lang="en-US" altLang="zh-CN" dirty="0" smtClean="0"/>
              <a:t>Total 1048 test cases</a:t>
            </a:r>
          </a:p>
          <a:p>
            <a:pPr lvl="1"/>
            <a:r>
              <a:rPr lang="en-US" altLang="zh-CN" dirty="0" smtClean="0"/>
              <a:t>About 95% pass rate in </a:t>
            </a:r>
            <a:r>
              <a:rPr lang="en-US" altLang="zh-CN" dirty="0" err="1" smtClean="0"/>
              <a:t>Panthera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788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TPC-H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TPC-H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TPC is a </a:t>
            </a:r>
            <a:r>
              <a:rPr lang="en-US" altLang="zh-CN" sz="2400" dirty="0"/>
              <a:t>non-profit corporation founded to define transaction processing and database </a:t>
            </a:r>
            <a:r>
              <a:rPr lang="en-US" altLang="zh-CN" sz="2400" dirty="0" smtClean="0"/>
              <a:t>benchmarks.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TPC-H is  one of the TPC benchmarks.</a:t>
            </a:r>
          </a:p>
          <a:p>
            <a:r>
              <a:rPr lang="en-US" altLang="zh-CN" dirty="0" smtClean="0"/>
              <a:t>Why </a:t>
            </a:r>
            <a:r>
              <a:rPr lang="en-US" altLang="zh-CN" dirty="0" smtClean="0"/>
              <a:t>use TPC-H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Broad industry-wide used for </a:t>
            </a:r>
            <a:r>
              <a:rPr lang="en-US" altLang="zh-CN" sz="2400" dirty="0" smtClean="0"/>
              <a:t>data warehouse.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Big data project </a:t>
            </a:r>
            <a:r>
              <a:rPr lang="en-US" altLang="zh-CN" sz="2400" dirty="0"/>
              <a:t>like </a:t>
            </a:r>
            <a:r>
              <a:rPr lang="en-US" altLang="zh-CN" sz="2400" dirty="0">
                <a:hlinkClick r:id="rId2"/>
              </a:rPr>
              <a:t>HIVE</a:t>
            </a:r>
            <a:r>
              <a:rPr lang="en-US" altLang="zh-CN" sz="2400" dirty="0"/>
              <a:t>, </a:t>
            </a:r>
            <a:r>
              <a:rPr lang="en-US" altLang="zh-CN" sz="2400" dirty="0">
                <a:hlinkClick r:id="rId3"/>
              </a:rPr>
              <a:t>Impala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all </a:t>
            </a:r>
            <a:r>
              <a:rPr lang="en-US" altLang="zh-CN" sz="2400" dirty="0"/>
              <a:t>use TPC-H as test cases </a:t>
            </a:r>
            <a:r>
              <a:rPr lang="en-US" altLang="zh-CN" sz="2400" dirty="0" smtClean="0"/>
              <a:t>(they </a:t>
            </a:r>
            <a:r>
              <a:rPr lang="en-US" altLang="zh-CN" sz="2400" dirty="0" smtClean="0"/>
              <a:t>don’t support original queries(SQL-92), </a:t>
            </a:r>
            <a:r>
              <a:rPr lang="en-US" altLang="zh-CN" sz="2400" dirty="0" smtClean="0"/>
              <a:t>need </a:t>
            </a:r>
            <a:r>
              <a:rPr lang="en-US" altLang="zh-CN" sz="2400" dirty="0"/>
              <a:t>to transform the queries manually). </a:t>
            </a:r>
          </a:p>
        </p:txBody>
      </p:sp>
    </p:spTree>
    <p:extLst>
      <p:ext uri="{BB962C8B-B14F-4D97-AF65-F5344CB8AC3E}">
        <p14:creationId xmlns:p14="http://schemas.microsoft.com/office/powerpoint/2010/main" val="285817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TPC-H Test Cases Used in </a:t>
            </a:r>
            <a:r>
              <a:rPr lang="en-US" altLang="zh-CN" dirty="0" err="1" smtClean="0"/>
              <a:t>Panthera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 cases from</a:t>
            </a:r>
          </a:p>
          <a:p>
            <a:pPr lvl="1"/>
            <a:r>
              <a:rPr lang="en-US" altLang="zh-CN" dirty="0">
                <a:hlinkClick r:id="rId2"/>
              </a:rPr>
              <a:t>http://www.tpc.org/tpch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Build test cases expectation</a:t>
            </a:r>
          </a:p>
          <a:p>
            <a:pPr lvl="1"/>
            <a:r>
              <a:rPr lang="en-US" altLang="zh-CN" dirty="0" smtClean="0"/>
              <a:t>Collect Oracle execution result as test cases’ expectation (Just like NIST test cases)</a:t>
            </a:r>
          </a:p>
          <a:p>
            <a:r>
              <a:rPr lang="en-US" altLang="zh-CN" dirty="0" smtClean="0"/>
              <a:t>Total 22 test cases </a:t>
            </a:r>
          </a:p>
          <a:p>
            <a:pPr lvl="1"/>
            <a:r>
              <a:rPr lang="en-US" altLang="zh-CN" dirty="0" smtClean="0"/>
              <a:t>100% pass rate </a:t>
            </a:r>
          </a:p>
        </p:txBody>
      </p:sp>
    </p:spTree>
    <p:extLst>
      <p:ext uri="{BB962C8B-B14F-4D97-AF65-F5344CB8AC3E}">
        <p14:creationId xmlns:p14="http://schemas.microsoft.com/office/powerpoint/2010/main" val="35579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Panthera</a:t>
            </a:r>
            <a:r>
              <a:rPr lang="en-US" altLang="zh-CN" dirty="0" smtClean="0"/>
              <a:t> Nightly Test Report</a:t>
            </a:r>
            <a:endParaRPr lang="zh-CN" alt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55842"/>
              </p:ext>
            </p:extLst>
          </p:nvPr>
        </p:nvGraphicFramePr>
        <p:xfrm>
          <a:off x="860213" y="4134643"/>
          <a:ext cx="7818120" cy="1619250"/>
        </p:xfrm>
        <a:graphic>
          <a:graphicData uri="http://schemas.openxmlformats.org/drawingml/2006/table">
            <a:tbl>
              <a:tblPr firstRow="1" firstCol="1" bandRow="1"/>
              <a:tblGrid>
                <a:gridCol w="1303020"/>
                <a:gridCol w="1691640"/>
                <a:gridCol w="914400"/>
                <a:gridCol w="1303020"/>
                <a:gridCol w="1303020"/>
                <a:gridCol w="130302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Test Group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Tests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Failures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Errors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Success rate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Time (s)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A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NIST(TPC-H)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3" tooltip="Display all tests"/>
                        </a:rPr>
                        <a:t>22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100.00%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2451.706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NIST(SubQuery)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4" tooltip="Display all tests"/>
                        </a:rPr>
                        <a:t>87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5" tooltip="Display all tests"/>
                        </a:rPr>
                        <a:t>9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89.66%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1543.257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NIST(Multi Table Query)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6" tooltip="Display all tests"/>
                        </a:rPr>
                        <a:t>31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7" tooltip="Display all tests"/>
                        </a:rPr>
                        <a:t>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87.10%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480.142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NIST(All)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8" tooltip="Display all tests"/>
                        </a:rPr>
                        <a:t>1048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9" tooltip="Display all tests"/>
                        </a:rPr>
                        <a:t>53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94.94%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9619.403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Hive-SQL92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10" tooltip="Display all tests"/>
                        </a:rPr>
                        <a:t>424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11" tooltip="Display all tests"/>
                        </a:rPr>
                        <a:t>15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96.46%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12362.811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Hive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12" tooltip="Display all tests"/>
                        </a:rPr>
                        <a:t>2745</a:t>
                      </a:r>
                      <a:r>
                        <a:rPr lang="en-US" sz="1000" b="1" dirty="0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 ( </a:t>
                      </a:r>
                      <a:r>
                        <a:rPr lang="en-US" sz="1000" b="1" u="sng" dirty="0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13" tooltip="Added Tests"/>
                        </a:rPr>
                        <a:t> +882</a:t>
                      </a:r>
                      <a:r>
                        <a:rPr lang="en-US" sz="1000" b="1" dirty="0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1" u="sng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14" tooltip="New Passed"/>
                        </a:rPr>
                        <a:t>878</a:t>
                      </a:r>
                      <a:r>
                        <a:rPr lang="en-US" sz="1000" b="1" dirty="0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1" u="sng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15" tooltip="New Failed"/>
                        </a:rPr>
                        <a:t>4</a:t>
                      </a:r>
                      <a:r>
                        <a:rPr lang="en-US" sz="1000" b="1" dirty="0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)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sng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hlinkClick r:id="rId16" tooltip="Display all tests"/>
                        </a:rPr>
                        <a:t>57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97.92%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80008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39660.275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26629" y="3519487"/>
            <a:ext cx="6934200" cy="50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566" tIns="114264" rIns="38088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following result is compared against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Last Nightly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JUnit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 Test Summary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6629" y="5881687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hlinkClick r:id="rId18" tooltip="testdetail"/>
              </a:rPr>
              <a:t>detailed info...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 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hlinkClick r:id="rId19" tooltip="diffDetail"/>
              </a:rPr>
              <a:t>compare results...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9785"/>
              </p:ext>
            </p:extLst>
          </p:nvPr>
        </p:nvGraphicFramePr>
        <p:xfrm>
          <a:off x="827088" y="1524000"/>
          <a:ext cx="5421312" cy="219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20" imgW="5274460" imgH="2137186" progId="Word.Document.12">
                  <p:embed/>
                </p:oleObj>
              </mc:Choice>
              <mc:Fallback>
                <p:oleObj name="Document" r:id="rId20" imgW="5274460" imgH="2137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27088" y="1524000"/>
                        <a:ext cx="5421312" cy="2196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31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Panthera</a:t>
            </a:r>
            <a:r>
              <a:rPr lang="en-US" altLang="zh-CN" dirty="0" smtClean="0"/>
              <a:t> Performance 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Panthera</a:t>
            </a:r>
            <a:r>
              <a:rPr lang="en-US" altLang="zh-CN" dirty="0" smtClean="0"/>
              <a:t> VS </a:t>
            </a:r>
            <a:r>
              <a:rPr lang="en-US" altLang="zh-CN" dirty="0" smtClean="0">
                <a:hlinkClick r:id="rId2"/>
              </a:rPr>
              <a:t>manually transformed </a:t>
            </a:r>
            <a:r>
              <a:rPr lang="en-US" altLang="zh-CN" dirty="0" smtClean="0">
                <a:hlinkClick r:id="rId2"/>
              </a:rPr>
              <a:t>TPC-H </a:t>
            </a:r>
            <a:r>
              <a:rPr lang="en-US" altLang="zh-CN" dirty="0" smtClean="0">
                <a:hlinkClick r:id="rId2"/>
              </a:rPr>
              <a:t>Queries</a:t>
            </a:r>
            <a:r>
              <a:rPr lang="en-US" altLang="zh-CN" dirty="0" smtClean="0"/>
              <a:t> on Hive (even better for some queries)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33149648"/>
              </p:ext>
            </p:extLst>
          </p:nvPr>
        </p:nvGraphicFramePr>
        <p:xfrm>
          <a:off x="1143000" y="2819400"/>
          <a:ext cx="6569075" cy="381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369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Document</vt:lpstr>
      <vt:lpstr>Panthera SQL92 Test</vt:lpstr>
      <vt:lpstr>Test Cases</vt:lpstr>
      <vt:lpstr>NIST</vt:lpstr>
      <vt:lpstr>How NIST Test Suite Used in Panthera</vt:lpstr>
      <vt:lpstr>TPC-H</vt:lpstr>
      <vt:lpstr>TPC-H Test Cases Used in Panthera</vt:lpstr>
      <vt:lpstr>Panthera Nightly Test Report</vt:lpstr>
      <vt:lpstr>Panthera Performance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Panthera SQL92 Test</dc:title>
  <dc:creator>Li, Zhihui</dc:creator>
  <cp:lastModifiedBy>Li, Zhihui</cp:lastModifiedBy>
  <cp:revision>37</cp:revision>
  <dcterms:created xsi:type="dcterms:W3CDTF">2006-08-16T00:00:00Z</dcterms:created>
  <dcterms:modified xsi:type="dcterms:W3CDTF">2014-07-16T03:15:19Z</dcterms:modified>
</cp:coreProperties>
</file>