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71" r:id="rId3"/>
    <p:sldId id="258" r:id="rId4"/>
    <p:sldId id="259" r:id="rId5"/>
    <p:sldId id="273" r:id="rId6"/>
    <p:sldId id="257" r:id="rId7"/>
    <p:sldId id="260" r:id="rId8"/>
    <p:sldId id="261" r:id="rId9"/>
    <p:sldId id="263" r:id="rId10"/>
    <p:sldId id="264" r:id="rId11"/>
    <p:sldId id="265" r:id="rId12"/>
    <p:sldId id="262" r:id="rId13"/>
    <p:sldId id="266" r:id="rId14"/>
    <p:sldId id="267" r:id="rId15"/>
    <p:sldId id="268" r:id="rId16"/>
    <p:sldId id="270" r:id="rId18"/>
    <p:sldId id="269" r:id="rId19"/>
    <p:sldId id="272" r:id="rId2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112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E3BAA3-DA0D-4571-ACE4-727B3E67B359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3E534544-0A4A-462E-BD55-3BB1C21C9993}">
      <dgm:prSet phldrT="[文本]"/>
      <dgm:spPr/>
      <dgm:t>
        <a:bodyPr/>
        <a:lstStyle/>
        <a:p>
          <a:r>
            <a:rPr lang="en-US" altLang="zh-CN" dirty="0" smtClean="0"/>
            <a:t>       </a:t>
          </a:r>
        </a:p>
        <a:p>
          <a:endParaRPr lang="zh-CN" altLang="en-US" dirty="0"/>
        </a:p>
      </dgm:t>
    </dgm:pt>
    <dgm:pt modelId="{0AFE531A-25E1-4284-85DB-BEE07AD9B0CE}" cxnId="{FFF9D4CE-18F6-4D57-ADFA-788298F4073C}" type="parTrans">
      <dgm:prSet/>
      <dgm:spPr/>
      <dgm:t>
        <a:bodyPr/>
        <a:lstStyle/>
        <a:p>
          <a:endParaRPr lang="zh-CN" altLang="en-US"/>
        </a:p>
      </dgm:t>
    </dgm:pt>
    <dgm:pt modelId="{895CEB1E-3B95-4646-B506-21FEA771C29B}" cxnId="{FFF9D4CE-18F6-4D57-ADFA-788298F4073C}" type="sibTrans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zh-CN" altLang="en-US"/>
        </a:p>
      </dgm:t>
    </dgm:pt>
    <dgm:pt modelId="{2F5B4113-1CDE-4AD2-AD77-CAE88DEFC317}" type="pres">
      <dgm:prSet presAssocID="{0DE3BAA3-DA0D-4571-ACE4-727B3E67B359}" presName="Name0" presStyleCnt="0">
        <dgm:presLayoutVars>
          <dgm:dir/>
        </dgm:presLayoutVars>
      </dgm:prSet>
      <dgm:spPr/>
    </dgm:pt>
    <dgm:pt modelId="{8FDCFDE8-5141-4E8A-94F7-8EB12908D127}" type="pres">
      <dgm:prSet presAssocID="{895CEB1E-3B95-4646-B506-21FEA771C29B}" presName="picture_1" presStyleLbl="bgImgPlace1" presStyleIdx="0" presStyleCnt="1" custScaleY="84953" custLinFactNeighborX="16140" custLinFactNeighborY="7688"/>
      <dgm:spPr/>
      <dgm:t>
        <a:bodyPr/>
        <a:lstStyle/>
        <a:p>
          <a:endParaRPr lang="zh-CN" altLang="en-US"/>
        </a:p>
      </dgm:t>
    </dgm:pt>
    <dgm:pt modelId="{75A9A5D9-4BC0-49C1-B165-6A618CA09F8A}" type="pres">
      <dgm:prSet presAssocID="{3E534544-0A4A-462E-BD55-3BB1C21C9993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C449FF-E7AE-4540-8088-6196D58059B5}" type="pres">
      <dgm:prSet presAssocID="{0DE3BAA3-DA0D-4571-ACE4-727B3E67B359}" presName="maxNode" presStyleCnt="0"/>
      <dgm:spPr/>
    </dgm:pt>
    <dgm:pt modelId="{02B941C5-14DC-4AB7-9456-35F7398F150C}" type="pres">
      <dgm:prSet presAssocID="{0DE3BAA3-DA0D-4571-ACE4-727B3E67B359}" presName="Name33" presStyleCnt="0"/>
      <dgm:spPr/>
    </dgm:pt>
  </dgm:ptLst>
  <dgm:cxnLst>
    <dgm:cxn modelId="{FFF9D4CE-18F6-4D57-ADFA-788298F4073C}" srcId="{0DE3BAA3-DA0D-4571-ACE4-727B3E67B359}" destId="{3E534544-0A4A-462E-BD55-3BB1C21C9993}" srcOrd="0" destOrd="0" parTransId="{0AFE531A-25E1-4284-85DB-BEE07AD9B0CE}" sibTransId="{895CEB1E-3B95-4646-B506-21FEA771C29B}"/>
    <dgm:cxn modelId="{57525BE2-FAED-464A-B54E-EDEAF83D2686}" type="presOf" srcId="{3E534544-0A4A-462E-BD55-3BB1C21C9993}" destId="{75A9A5D9-4BC0-49C1-B165-6A618CA09F8A}" srcOrd="0" destOrd="0" presId="urn:microsoft.com/office/officeart/2008/layout/AccentedPicture"/>
    <dgm:cxn modelId="{E15470F0-5B5F-C846-ACB8-4D9B81E99843}" type="presOf" srcId="{895CEB1E-3B95-4646-B506-21FEA771C29B}" destId="{8FDCFDE8-5141-4E8A-94F7-8EB12908D127}" srcOrd="0" destOrd="0" presId="urn:microsoft.com/office/officeart/2008/layout/AccentedPicture"/>
    <dgm:cxn modelId="{E212169F-F1B6-3F43-B5AB-763A5DC4B56B}" type="presOf" srcId="{0DE3BAA3-DA0D-4571-ACE4-727B3E67B359}" destId="{2F5B4113-1CDE-4AD2-AD77-CAE88DEFC317}" srcOrd="0" destOrd="0" presId="urn:microsoft.com/office/officeart/2008/layout/AccentedPicture"/>
    <dgm:cxn modelId="{88CDC227-9A22-5845-A5A0-27E45D4D0311}" type="presParOf" srcId="{2F5B4113-1CDE-4AD2-AD77-CAE88DEFC317}" destId="{8FDCFDE8-5141-4E8A-94F7-8EB12908D127}" srcOrd="0" destOrd="0" presId="urn:microsoft.com/office/officeart/2008/layout/AccentedPicture"/>
    <dgm:cxn modelId="{2B165313-5163-924A-8BC5-9118D09CAEB2}" type="presParOf" srcId="{2F5B4113-1CDE-4AD2-AD77-CAE88DEFC317}" destId="{75A9A5D9-4BC0-49C1-B165-6A618CA09F8A}" srcOrd="1" destOrd="0" presId="urn:microsoft.com/office/officeart/2008/layout/AccentedPicture"/>
    <dgm:cxn modelId="{93B1CA72-1DC6-AD43-8498-53DFE7CD3103}" type="presParOf" srcId="{2F5B4113-1CDE-4AD2-AD77-CAE88DEFC317}" destId="{B4C449FF-E7AE-4540-8088-6196D58059B5}" srcOrd="2" destOrd="0" presId="urn:microsoft.com/office/officeart/2008/layout/AccentedPicture"/>
    <dgm:cxn modelId="{3A87941B-90F1-9E41-AE3C-BF792679ACD6}" type="presParOf" srcId="{B4C449FF-E7AE-4540-8088-6196D58059B5}" destId="{02B941C5-14DC-4AB7-9456-35F7398F150C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574C32-EF3F-42E3-ADE4-C197BA812368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0A8F95FF-E592-46B2-B146-DD34B1011146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技术峰会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FD5F8CC0-9F1C-442A-BE7E-589C8D343066}" cxnId="{DACCA459-131C-411F-84AA-E41C676C0D51}" type="parTrans">
      <dgm:prSet/>
      <dgm:spPr/>
      <dgm:t>
        <a:bodyPr/>
        <a:lstStyle/>
        <a:p>
          <a:endParaRPr lang="zh-CN" altLang="en-US"/>
        </a:p>
      </dgm:t>
    </dgm:pt>
    <dgm:pt modelId="{A992495F-2CEE-4859-B7C3-E5565472DD58}" cxnId="{DACCA459-131C-411F-84AA-E41C676C0D51}" type="sibTrans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zh-CN" altLang="en-US"/>
        </a:p>
      </dgm:t>
    </dgm:pt>
    <dgm:pt modelId="{7400799A-9C0C-41A8-9FD8-219376943DD3}" type="pres">
      <dgm:prSet presAssocID="{06574C32-EF3F-42E3-ADE4-C197BA812368}" presName="Name0" presStyleCnt="0">
        <dgm:presLayoutVars>
          <dgm:dir/>
        </dgm:presLayoutVars>
      </dgm:prSet>
      <dgm:spPr/>
    </dgm:pt>
    <dgm:pt modelId="{81B0087D-2425-4953-8C33-3D39D513B63F}" type="pres">
      <dgm:prSet presAssocID="{A992495F-2CEE-4859-B7C3-E5565472DD58}" presName="picture_1" presStyleLbl="bgImgPlace1" presStyleIdx="0" presStyleCnt="1" custScaleX="44695" custScaleY="41194" custLinFactNeighborX="-46396" custLinFactNeighborY="30722"/>
      <dgm:spPr/>
      <dgm:t>
        <a:bodyPr/>
        <a:lstStyle/>
        <a:p>
          <a:endParaRPr lang="zh-CN" altLang="en-US"/>
        </a:p>
      </dgm:t>
    </dgm:pt>
    <dgm:pt modelId="{A3723EB8-5597-42B0-9078-01B1BB6CDFC8}" type="pres">
      <dgm:prSet presAssocID="{0A8F95FF-E592-46B2-B146-DD34B1011146}" presName="text_1" presStyleLbl="node1" presStyleIdx="0" presStyleCnt="0" custScaleY="30118" custLinFactNeighborX="35915" custLinFactNeighborY="290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0B518C-449D-43E5-A7C9-5B6290B663D5}" type="pres">
      <dgm:prSet presAssocID="{06574C32-EF3F-42E3-ADE4-C197BA812368}" presName="maxNode" presStyleCnt="0"/>
      <dgm:spPr/>
    </dgm:pt>
    <dgm:pt modelId="{DFF6A6CE-4866-4B09-A81D-641A8109324F}" type="pres">
      <dgm:prSet presAssocID="{06574C32-EF3F-42E3-ADE4-C197BA812368}" presName="Name33" presStyleCnt="0"/>
      <dgm:spPr/>
    </dgm:pt>
  </dgm:ptLst>
  <dgm:cxnLst>
    <dgm:cxn modelId="{23139E25-ABDF-D64A-A1BF-0C68AB987CAB}" type="presOf" srcId="{A992495F-2CEE-4859-B7C3-E5565472DD58}" destId="{81B0087D-2425-4953-8C33-3D39D513B63F}" srcOrd="0" destOrd="0" presId="urn:microsoft.com/office/officeart/2008/layout/AccentedPicture"/>
    <dgm:cxn modelId="{E413D53A-E3D5-EF47-BEF5-9C9330B53628}" type="presOf" srcId="{06574C32-EF3F-42E3-ADE4-C197BA812368}" destId="{7400799A-9C0C-41A8-9FD8-219376943DD3}" srcOrd="0" destOrd="0" presId="urn:microsoft.com/office/officeart/2008/layout/AccentedPicture"/>
    <dgm:cxn modelId="{69CC5226-8F54-EA47-9006-FA048F6FE71B}" type="presOf" srcId="{0A8F95FF-E592-46B2-B146-DD34B1011146}" destId="{A3723EB8-5597-42B0-9078-01B1BB6CDFC8}" srcOrd="0" destOrd="0" presId="urn:microsoft.com/office/officeart/2008/layout/AccentedPicture"/>
    <dgm:cxn modelId="{DACCA459-131C-411F-84AA-E41C676C0D51}" srcId="{06574C32-EF3F-42E3-ADE4-C197BA812368}" destId="{0A8F95FF-E592-46B2-B146-DD34B1011146}" srcOrd="0" destOrd="0" parTransId="{FD5F8CC0-9F1C-442A-BE7E-589C8D343066}" sibTransId="{A992495F-2CEE-4859-B7C3-E5565472DD58}"/>
    <dgm:cxn modelId="{DD962D85-56F4-4A49-BF9D-FAC45AD3BC38}" type="presParOf" srcId="{7400799A-9C0C-41A8-9FD8-219376943DD3}" destId="{81B0087D-2425-4953-8C33-3D39D513B63F}" srcOrd="0" destOrd="0" presId="urn:microsoft.com/office/officeart/2008/layout/AccentedPicture"/>
    <dgm:cxn modelId="{A5A65DE0-9C1C-A34D-9EC5-0FE841DFE0B1}" type="presParOf" srcId="{7400799A-9C0C-41A8-9FD8-219376943DD3}" destId="{A3723EB8-5597-42B0-9078-01B1BB6CDFC8}" srcOrd="1" destOrd="0" presId="urn:microsoft.com/office/officeart/2008/layout/AccentedPicture"/>
    <dgm:cxn modelId="{B7706993-7468-7344-9EE2-8994BFF69307}" type="presParOf" srcId="{7400799A-9C0C-41A8-9FD8-219376943DD3}" destId="{0A0B518C-449D-43E5-A7C9-5B6290B663D5}" srcOrd="2" destOrd="0" presId="urn:microsoft.com/office/officeart/2008/layout/AccentedPicture"/>
    <dgm:cxn modelId="{BCAB2A8E-75D2-CC4E-8C8D-E0E1181DAF52}" type="presParOf" srcId="{0A0B518C-449D-43E5-A7C9-5B6290B663D5}" destId="{DFF6A6CE-4866-4B09-A81D-641A8109324F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CFDE8-5141-4E8A-94F7-8EB12908D127}">
      <dsp:nvSpPr>
        <dsp:cNvPr id="0" name=""/>
        <dsp:cNvSpPr/>
      </dsp:nvSpPr>
      <dsp:spPr>
        <a:xfrm>
          <a:off x="420289" y="82190"/>
          <a:ext cx="562784" cy="609824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9A5D9-4BC0-49C1-B165-6A618CA09F8A}">
      <dsp:nvSpPr>
        <dsp:cNvPr id="0" name=""/>
        <dsp:cNvSpPr/>
      </dsp:nvSpPr>
      <dsp:spPr>
        <a:xfrm>
          <a:off x="351966" y="260131"/>
          <a:ext cx="433344" cy="4307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      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351966" y="260131"/>
        <a:ext cx="433344" cy="43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0087D-2425-4953-8C33-3D39D513B63F}">
      <dsp:nvSpPr>
        <dsp:cNvPr id="0" name=""/>
        <dsp:cNvSpPr/>
      </dsp:nvSpPr>
      <dsp:spPr>
        <a:xfrm>
          <a:off x="402418" y="864099"/>
          <a:ext cx="541604" cy="636708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23EB8-5597-42B0-9078-01B1BB6CDFC8}">
      <dsp:nvSpPr>
        <dsp:cNvPr id="0" name=""/>
        <dsp:cNvSpPr/>
      </dsp:nvSpPr>
      <dsp:spPr>
        <a:xfrm>
          <a:off x="1013130" y="1146193"/>
          <a:ext cx="933068" cy="2793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技术峰会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013130" y="1146193"/>
        <a:ext cx="933068" cy="279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parTxLTRAlign" val="l"/>
              <dgm:param type="parTxRTLAlign" val="l"/>
              <dgm:param type="shpTxLTRAlignCh" val="l"/>
              <dgm:param type="shpTxRTLAlignCh" val="l"/>
              <dgm:param type="txAnchorVert" val="b"/>
            </dgm:alg>
          </dgm:if>
          <dgm:else name="Name15">
            <dgm:alg type="tx">
              <dgm:param type="parTxLTRAlign" val="r"/>
              <dgm:param type="parTxRTLAlign" val="r"/>
              <dgm:param type="shpTxLTRAlignCh" val="r"/>
              <dgm:param type="shpTxRTLAlignCh" val="r"/>
              <dgm:param type="txAnchorVert" val="b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nodeHorzAlign" val="l"/>
                <dgm:param type="horzAlign" val="l"/>
                <dgm:param type="fallback" val="1D"/>
              </dgm:alg>
            </dgm:if>
            <dgm:else name="Name20">
              <dgm:alg type="lin">
                <dgm:param type="linDir" val="fromT"/>
                <dgm:param type="vertAlign" val="t"/>
                <dgm:param type="nodeHorzAlign" val="r"/>
                <dgm:param type="horzAlign" val="r"/>
                <dgm:param type="fallback" val="1D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parTxRTLAlign" val="r"/>
                        <dgm:param type="shpTxLTRAlignCh" val="l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parTxRTLAlign" val="r"/>
                        <dgm:param type="shpTxLTRAlignCh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parTxLTRAlign" val="l"/>
              <dgm:param type="parTxRTLAlign" val="l"/>
              <dgm:param type="shpTxLTRAlignCh" val="l"/>
              <dgm:param type="shpTxRTLAlignCh" val="l"/>
              <dgm:param type="txAnchorVert" val="b"/>
            </dgm:alg>
          </dgm:if>
          <dgm:else name="Name15">
            <dgm:alg type="tx">
              <dgm:param type="parTxLTRAlign" val="r"/>
              <dgm:param type="parTxRTLAlign" val="r"/>
              <dgm:param type="shpTxLTRAlignCh" val="r"/>
              <dgm:param type="shpTxRTLAlignCh" val="r"/>
              <dgm:param type="txAnchorVert" val="b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nodeHorzAlign" val="l"/>
                <dgm:param type="horzAlign" val="l"/>
                <dgm:param type="fallback" val="1D"/>
              </dgm:alg>
            </dgm:if>
            <dgm:else name="Name20">
              <dgm:alg type="lin">
                <dgm:param type="linDir" val="fromT"/>
                <dgm:param type="vertAlign" val="t"/>
                <dgm:param type="nodeHorzAlign" val="r"/>
                <dgm:param type="horzAlign" val="r"/>
                <dgm:param type="fallback" val="1D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parTxRTLAlign" val="r"/>
                        <dgm:param type="shpTxLTRAlignCh" val="l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parTxRTLAlign" val="r"/>
                        <dgm:param type="shpTxLTRAlignCh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860A6-17BA-E24A-895D-CD2AD92F2BB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53AC-3107-1D46-89E9-487B688E30A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253AC-3107-1D46-89E9-487B688E30A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483D-4339-1248-9EAE-A0EFD33051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69DE-44CE-0F45-ACBD-691DE156BA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483D-4339-1248-9EAE-A0EFD33051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69DE-44CE-0F45-ACBD-691DE156BA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483D-4339-1248-9EAE-A0EFD33051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69DE-44CE-0F45-ACBD-691DE156BA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483D-4339-1248-9EAE-A0EFD33051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69DE-44CE-0F45-ACBD-691DE156BA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483D-4339-1248-9EAE-A0EFD33051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69DE-44CE-0F45-ACBD-691DE156BA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483D-4339-1248-9EAE-A0EFD33051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69DE-44CE-0F45-ACBD-691DE156BA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483D-4339-1248-9EAE-A0EFD33051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69DE-44CE-0F45-ACBD-691DE156BA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483D-4339-1248-9EAE-A0EFD33051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69DE-44CE-0F45-ACBD-691DE156BA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483D-4339-1248-9EAE-A0EFD33051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69DE-44CE-0F45-ACBD-691DE156BA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483D-4339-1248-9EAE-A0EFD33051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69DE-44CE-0F45-ACBD-691DE156BA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483D-4339-1248-9EAE-A0EFD33051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69DE-44CE-0F45-ACBD-691DE156BA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0483D-4339-1248-9EAE-A0EFD33051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369DE-44CE-0F45-ACBD-691DE156BA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jpeg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zhihuili/Dew" TargetMode="External"/><Relationship Id="rId1" Type="http://schemas.openxmlformats.org/officeDocument/2006/relationships/hyperlink" Target="https://github.com/intel-hadoop/HiBench" TargetMode="Externa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22" name="图示 21"/>
          <p:cNvGraphicFramePr/>
          <p:nvPr/>
        </p:nvGraphicFramePr>
        <p:xfrm>
          <a:off x="5870584" y="4425663"/>
          <a:ext cx="1221696" cy="71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圆角矩形 22"/>
          <p:cNvSpPr/>
          <p:nvPr/>
        </p:nvSpPr>
        <p:spPr>
          <a:xfrm>
            <a:off x="7092280" y="4480971"/>
            <a:ext cx="722138" cy="636709"/>
          </a:xfrm>
          <a:prstGeom prst="round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000" r="-1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标题 1"/>
          <p:cNvSpPr txBox="1"/>
          <p:nvPr/>
        </p:nvSpPr>
        <p:spPr>
          <a:xfrm>
            <a:off x="1520275" y="1712119"/>
            <a:ext cx="6098981" cy="988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Spark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源码性能优化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案例分析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副标题 2"/>
          <p:cNvSpPr txBox="1"/>
          <p:nvPr/>
        </p:nvSpPr>
        <p:spPr>
          <a:xfrm>
            <a:off x="1524001" y="3028950"/>
            <a:ext cx="6095255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mtClean="0"/>
              <a:t>李智慧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优化方案：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Executor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加载应用程序包启用本地文件缓存模式。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[SPARK-2713</a:t>
            </a:r>
            <a:r>
              <a:rPr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]</a:t>
            </a:r>
            <a:endParaRPr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优化效果：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Stage1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运行时间从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14s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下降到不到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9" y="3016198"/>
            <a:ext cx="4118526" cy="1341637"/>
          </a:xfrm>
          <a:prstGeom prst="rect">
            <a:avLst/>
          </a:prstGeom>
        </p:spPr>
      </p:pic>
      <p:sp>
        <p:nvSpPr>
          <p:cNvPr id="6" name="Oval 7"/>
          <p:cNvSpPr/>
          <p:nvPr/>
        </p:nvSpPr>
        <p:spPr>
          <a:xfrm>
            <a:off x="594723" y="3705571"/>
            <a:ext cx="211206" cy="418967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 smtClean="0">
              <a:latin typeface="Neo Sans Intel" pitchFamily="34" charset="0"/>
              <a:cs typeface="Arial" panose="020B060402020209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73" y="2607814"/>
            <a:ext cx="4439127" cy="2195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Spark</a:t>
            </a:r>
            <a:r>
              <a:rPr kumimoji="1" lang="en-US" altLang="en-US" dirty="0" err="1" smtClean="0">
                <a:latin typeface="微软雅黑"/>
                <a:ea typeface="微软雅黑"/>
                <a:cs typeface="微软雅黑"/>
              </a:rPr>
              <a:t>任务调度优化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174547"/>
          </a:xfrm>
        </p:spPr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资源分析，发现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stage2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只有一台服务器上的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被使用，其他服务器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完全空闲。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714" y="2743200"/>
            <a:ext cx="2864816" cy="940018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714" y="3782193"/>
            <a:ext cx="2908300" cy="954286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43200"/>
            <a:ext cx="2965273" cy="972980"/>
          </a:xfrm>
          <a:prstGeom prst="rect">
            <a:avLst/>
          </a:prstGeom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3" y="3771900"/>
            <a:ext cx="2952928" cy="968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打开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Spark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作业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log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，分析这段时间的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Spark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运行状况。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根据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log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分析结果，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阅读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Spark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相关源码。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通过源码发现，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Spark Driver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在任务分配的时候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，仅针对当前已经向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Driver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注册过的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Executor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进行任务分配，而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Executor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的注册是有先后的，如果第一个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job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的任务数比较少，就会出现第一个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Worker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Executor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注册的时候将所有任务领走的情况。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22126"/>
          </a:xfrm>
        </p:spPr>
        <p:txBody>
          <a:bodyPr>
            <a:normAutofit fontScale="55000" lnSpcReduction="20000"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优化方案：增加两个配置项，当注册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Executor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达到一定比例时，才开始任务分配。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[SPARK-1946][SPARK-2635]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i="1" dirty="0" err="1" smtClean="0">
                <a:latin typeface="微软雅黑"/>
                <a:ea typeface="微软雅黑"/>
                <a:cs typeface="微软雅黑"/>
              </a:rPr>
              <a:t>spark.scheduler.minRegisteredResourcesRatio</a:t>
            </a:r>
            <a:endParaRPr lang="en-US" altLang="zh-CN" i="1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i="1" dirty="0" err="1" smtClean="0">
                <a:latin typeface="微软雅黑"/>
                <a:ea typeface="微软雅黑"/>
                <a:cs typeface="微软雅黑"/>
              </a:rPr>
              <a:t>spark.scheduler.maxRegisteredResourcesWaitingTime</a:t>
            </a:r>
            <a:endParaRPr lang="en-US" altLang="zh-CN" i="1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优化效果：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stage2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运行时间缩短，性能提升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1.32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倍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itle 2"/>
          <p:cNvSpPr txBox="1"/>
          <p:nvPr/>
        </p:nvSpPr>
        <p:spPr>
          <a:xfrm>
            <a:off x="457200" y="307181"/>
            <a:ext cx="8229600" cy="664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736228"/>
            <a:ext cx="3505200" cy="9858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736228"/>
            <a:ext cx="3606800" cy="1014413"/>
          </a:xfrm>
          <a:prstGeom prst="rect">
            <a:avLst/>
          </a:prstGeom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36365"/>
            <a:ext cx="3606800" cy="1014413"/>
          </a:xfrm>
          <a:prstGeom prst="rect">
            <a:avLst/>
          </a:prstGeom>
        </p:spPr>
      </p:pic>
      <p:pic>
        <p:nvPicPr>
          <p:cNvPr id="8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200" y="3836365"/>
            <a:ext cx="3606800" cy="1014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任务分配算法调优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在做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log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分析的时候，发现在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Executor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领取任务的时候，在最后总会有一两个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Executor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领取的任务是非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local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的。比如，最后两个任务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[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2,3,1]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B[1,3,4]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Executor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[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1][2]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，当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Executor[1]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领取了任务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，则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Executor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[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2]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领到的任务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B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就是非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local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解决方案：对任务进行偏序排序后再分配</a:t>
            </a:r>
            <a:r>
              <a:rPr kumimoji="1" lang="en-US" altLang="zh-CN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[SPARK-2193]</a:t>
            </a:r>
            <a:endParaRPr kumimoji="1" lang="zh-CN" altLang="en-US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0" y="1598634"/>
            <a:ext cx="5426075" cy="2868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OS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配置调优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791700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资源分析，发现服务器大量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资源消耗为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sys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类型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调查发现，是因为某些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Linux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版本的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t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ransparent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huge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page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默认为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enable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状态导致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优化方案：关闭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OS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transparent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huge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pages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514350" lvl="1"/>
            <a:r>
              <a:rPr lang="en-US" altLang="zh-CN" sz="1600" b="1" i="1" dirty="0">
                <a:latin typeface="微软雅黑"/>
                <a:ea typeface="微软雅黑"/>
                <a:cs typeface="微软雅黑"/>
              </a:rPr>
              <a:t>Echo never &gt; /sys/kernel/mm/</a:t>
            </a:r>
            <a:r>
              <a:rPr lang="en-US" altLang="zh-CN" sz="1600" b="1" i="1" dirty="0" err="1">
                <a:latin typeface="微软雅黑"/>
                <a:ea typeface="微软雅黑"/>
                <a:cs typeface="微软雅黑"/>
              </a:rPr>
              <a:t>transparent_hugepage</a:t>
            </a:r>
            <a:r>
              <a:rPr lang="en-US" altLang="zh-CN" sz="1600" b="1" i="1" dirty="0">
                <a:latin typeface="微软雅黑"/>
                <a:ea typeface="微软雅黑"/>
                <a:cs typeface="微软雅黑"/>
              </a:rPr>
              <a:t>/enabled</a:t>
            </a:r>
            <a:endParaRPr lang="en-US" altLang="zh-CN" sz="1600" b="1" i="1" dirty="0">
              <a:latin typeface="微软雅黑"/>
              <a:ea typeface="微软雅黑"/>
              <a:cs typeface="微软雅黑"/>
            </a:endParaRPr>
          </a:p>
          <a:p>
            <a:pPr marL="514350" lvl="1"/>
            <a:r>
              <a:rPr lang="en-US" altLang="zh-CN" sz="1600" b="1" i="1" dirty="0">
                <a:latin typeface="微软雅黑"/>
                <a:ea typeface="微软雅黑"/>
                <a:cs typeface="微软雅黑"/>
              </a:rPr>
              <a:t>Echo never &gt; /sys/kernel/mm/ </a:t>
            </a:r>
            <a:r>
              <a:rPr lang="en-US" altLang="zh-CN" sz="1600" b="1" i="1" dirty="0" err="1">
                <a:latin typeface="微软雅黑"/>
                <a:ea typeface="微软雅黑"/>
                <a:cs typeface="微软雅黑"/>
              </a:rPr>
              <a:t>transparent_hugepage</a:t>
            </a:r>
            <a:r>
              <a:rPr lang="en-US" altLang="zh-CN" sz="1600" b="1" i="1" dirty="0"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sz="1600" b="1" i="1" dirty="0" smtClean="0">
                <a:latin typeface="微软雅黑"/>
                <a:ea typeface="微软雅黑"/>
                <a:cs typeface="微软雅黑"/>
              </a:rPr>
              <a:t>defrag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4" y="3165610"/>
            <a:ext cx="4104821" cy="1346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06" y="3152854"/>
            <a:ext cx="4143694" cy="1359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3310" y="4606559"/>
            <a:ext cx="325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/>
                <a:ea typeface="微软雅黑"/>
                <a:cs typeface="微软雅黑"/>
              </a:rPr>
              <a:t>Transparent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huge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page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开启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87002" y="4615639"/>
            <a:ext cx="3255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/>
                <a:ea typeface="微软雅黑"/>
                <a:cs typeface="微软雅黑"/>
              </a:rPr>
              <a:t>Transparent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huge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page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关闭</a:t>
            </a:r>
            <a:endParaRPr lang="zh-CN" altLang="en-US" dirty="0"/>
          </a:p>
        </p:txBody>
      </p:sp>
      <p:pic>
        <p:nvPicPr>
          <p:cNvPr id="9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22" y="1837332"/>
            <a:ext cx="4935057" cy="304622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en-US" altLang="zh-CN" dirty="0" smtClean="0"/>
              <a:t> </a:t>
            </a:r>
            <a:r>
              <a:rPr kumimoji="1" lang="en-US" altLang="en-US" dirty="0" smtClean="0"/>
              <a:t>网卡调优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228213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资源分析，发现大量作业时间消耗在网络传输上。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解决方案：网卡带宽从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1G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升级到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10G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" y="2935567"/>
            <a:ext cx="4377682" cy="1436426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593" y="2937873"/>
            <a:ext cx="4403935" cy="14450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52786" y="4440832"/>
            <a:ext cx="9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1G</a:t>
            </a:r>
            <a:r>
              <a:rPr kumimoji="1" lang="zh-CN" altLang="en-US" dirty="0" smtClean="0"/>
              <a:t>网卡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13617" y="4440832"/>
            <a:ext cx="102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10G</a:t>
            </a:r>
            <a:r>
              <a:rPr kumimoji="1" lang="zh-CN" altLang="en-US" dirty="0" smtClean="0"/>
              <a:t>网卡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6" name="圆角矩形 5"/>
          <p:cNvSpPr/>
          <p:nvPr/>
        </p:nvSpPr>
        <p:spPr>
          <a:xfrm>
            <a:off x="6341902" y="4479886"/>
            <a:ext cx="750378" cy="630146"/>
          </a:xfrm>
          <a:prstGeom prst="round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00" r="-8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9" name="图示 8"/>
          <p:cNvGraphicFramePr/>
          <p:nvPr/>
        </p:nvGraphicFramePr>
        <p:xfrm>
          <a:off x="7035422" y="3597865"/>
          <a:ext cx="2289107" cy="154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矩形 11"/>
          <p:cNvSpPr/>
          <p:nvPr/>
        </p:nvSpPr>
        <p:spPr>
          <a:xfrm>
            <a:off x="2540621" y="1815666"/>
            <a:ext cx="3964659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for watching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性能调优的基础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你不能优化一个你不了解的系统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你不能优化一个你不能测试的系统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34106" y="2313885"/>
          <a:ext cx="6847987" cy="2471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图片" r:id="rId1" imgW="6057900" imgH="2914650" progId="StaticMetafile">
                  <p:embed/>
                </p:oleObj>
              </mc:Choice>
              <mc:Fallback>
                <p:oleObj name="图片" r:id="rId1" imgW="6057900" imgH="2914650" progId="StaticMetafile">
                  <p:embed/>
                  <p:pic>
                    <p:nvPicPr>
                      <p:cNvPr id="0" name="Picture 1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4106" y="2313885"/>
                        <a:ext cx="6847987" cy="2471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07814" y="4537932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Web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应用服务器性能测试曲线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来源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《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大型网站技术架构：核心原理与案例分析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》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性能调优的步骤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性能测试，观察系统性能特性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资源（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Memory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Disk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Net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）利用分析，寻找资源瓶颈</a:t>
            </a: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，提高资源利用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系统架构、代码分析，发现资源利用关键所在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代码、架构、基础设施调优，优化、平衡资源利用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性能测试，观察系统性能特性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HDFS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集群部署架构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7151" y="1200150"/>
          <a:ext cx="7916059" cy="351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图片" r:id="rId1" imgW="5343525" imgH="3162300" progId="StaticMetafile">
                  <p:embed/>
                </p:oleObj>
              </mc:Choice>
              <mc:Fallback>
                <p:oleObj name="图片" r:id="rId1" imgW="5343525" imgH="3162300" progId="StaticMetafile">
                  <p:embed/>
                  <p:pic>
                    <p:nvPicPr>
                      <p:cNvPr id="0" name="Picture 20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7151" y="1200150"/>
                        <a:ext cx="7916059" cy="351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Spark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集群部署架构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76" y="1381125"/>
            <a:ext cx="8752215" cy="3073109"/>
          </a:xfrm>
          <a:prstGeom prst="rect">
            <a:avLst/>
          </a:prstGeom>
        </p:spPr>
      </p:pic>
      <p:cxnSp>
        <p:nvCxnSpPr>
          <p:cNvPr id="4" name="曲线连接符 3"/>
          <p:cNvCxnSpPr/>
          <p:nvPr/>
        </p:nvCxnSpPr>
        <p:spPr>
          <a:xfrm flipV="1">
            <a:off x="1359305" y="1811210"/>
            <a:ext cx="5222587" cy="469573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>
            <a:off x="1359305" y="3340675"/>
            <a:ext cx="5222587" cy="563489"/>
          </a:xfrm>
          <a:prstGeom prst="curvedConnector3">
            <a:avLst>
              <a:gd name="adj1" fmla="val 50000"/>
            </a:avLst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Spark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性能测试工具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Spark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性能测试基准程序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Benchmark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zh-CN" dirty="0">
                <a:latin typeface="微软雅黑"/>
                <a:ea typeface="微软雅黑"/>
                <a:cs typeface="微软雅黑"/>
                <a:hlinkClick r:id="rId1"/>
              </a:rPr>
              <a:t>https://github.com/intel-hadoop/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  <a:hlinkClick r:id="rId1"/>
              </a:rPr>
              <a:t>HiBench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Spark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性能测试与分析可视化工具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zh-CN" dirty="0">
                <a:latin typeface="微软雅黑"/>
                <a:ea typeface="微软雅黑"/>
                <a:cs typeface="微软雅黑"/>
                <a:hlinkClick r:id="rId2"/>
              </a:rPr>
              <a:t>https://github.com/zhihuili/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  <a:hlinkClick r:id="rId2"/>
              </a:rPr>
              <a:t>Dew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Spark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性能测试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671762"/>
            <a:ext cx="3505200" cy="985838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3714750"/>
            <a:ext cx="3454400" cy="971550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98" y="2628900"/>
            <a:ext cx="3429003" cy="964407"/>
          </a:xfrm>
          <a:prstGeom prst="rect">
            <a:avLst/>
          </a:prstGeom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28" y="3729524"/>
            <a:ext cx="3554272" cy="999639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98" y="1221232"/>
            <a:ext cx="4241803" cy="11930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5157" y="1498802"/>
            <a:ext cx="302024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Spark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作业调度的几个概念：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Job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Stage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Task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Spark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任务文件初始化调优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9733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资源分析，发现第一个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stage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时间特别长，耗时长达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14s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和网络通信都有一定开销，不符合应用代码逻辑。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835600"/>
            <a:ext cx="4417869" cy="124252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1" y="2835600"/>
            <a:ext cx="4417869" cy="1242526"/>
          </a:xfrm>
          <a:prstGeom prst="rect">
            <a:avLst/>
          </a:prstGeom>
        </p:spPr>
      </p:pic>
      <p:sp>
        <p:nvSpPr>
          <p:cNvPr id="9" name="Oval 11"/>
          <p:cNvSpPr/>
          <p:nvPr/>
        </p:nvSpPr>
        <p:spPr>
          <a:xfrm>
            <a:off x="781050" y="3352800"/>
            <a:ext cx="381000" cy="5715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 smtClean="0">
              <a:latin typeface="Neo Sans Intel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打开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Spark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作业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log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，分析这段时间的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Spark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运行状况。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根据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log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分析结果，阅读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Spark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相关源码。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发现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Spark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在任务初始化加载应用代码的时候，每个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Executor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都加载一次应用代码，当时每台服务器最多可启动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48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个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Executor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，每个应用代码包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17M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大小，导致加载开销巨大。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1634</Words>
  <Application>WPS Presentation</Application>
  <PresentationFormat>全屏显示(16:9)</PresentationFormat>
  <Paragraphs>97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SimSun</vt:lpstr>
      <vt:lpstr>Wingdings</vt:lpstr>
      <vt:lpstr>Arial</vt:lpstr>
      <vt:lpstr>微软雅黑</vt:lpstr>
      <vt:lpstr>汉仪旗黑</vt:lpstr>
      <vt:lpstr>Neo Sans Intel</vt:lpstr>
      <vt:lpstr>Calibri</vt:lpstr>
      <vt:lpstr>Helvetica Neue</vt:lpstr>
      <vt:lpstr>宋体</vt:lpstr>
      <vt:lpstr>微软雅黑</vt:lpstr>
      <vt:lpstr>Arial Unicode MS</vt:lpstr>
      <vt:lpstr>苹方-简</vt:lpstr>
      <vt:lpstr>Office 主题</vt:lpstr>
      <vt:lpstr>StaticMetafile</vt:lpstr>
      <vt:lpstr>StaticMetafile</vt:lpstr>
      <vt:lpstr>PowerPoint 演示文稿</vt:lpstr>
      <vt:lpstr>性能调优的基础</vt:lpstr>
      <vt:lpstr>性能调优的步骤</vt:lpstr>
      <vt:lpstr>HDFS集群部署架构</vt:lpstr>
      <vt:lpstr>Spark集群部署架构</vt:lpstr>
      <vt:lpstr>Spark性能测试工具</vt:lpstr>
      <vt:lpstr>Spark性能测试</vt:lpstr>
      <vt:lpstr>1 Spark任务文件初始化调优</vt:lpstr>
      <vt:lpstr>PowerPoint 演示文稿</vt:lpstr>
      <vt:lpstr>PowerPoint 演示文稿</vt:lpstr>
      <vt:lpstr>2 Spark任务调度优化</vt:lpstr>
      <vt:lpstr>PowerPoint 演示文稿</vt:lpstr>
      <vt:lpstr>PowerPoint 演示文稿</vt:lpstr>
      <vt:lpstr>3 任务分配算法调优 </vt:lpstr>
      <vt:lpstr>4 OS配置调优</vt:lpstr>
      <vt:lpstr>5 网卡调优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Spark源码性能优化案例分析</dc:title>
  <dc:creator>李 Frank</dc:creator>
  <cp:lastModifiedBy>rmliu</cp:lastModifiedBy>
  <cp:revision>70</cp:revision>
  <dcterms:created xsi:type="dcterms:W3CDTF">2021-01-31T07:42:58Z</dcterms:created>
  <dcterms:modified xsi:type="dcterms:W3CDTF">2021-01-31T07:42:58Z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1033-3.1.1.4956</vt:lpwstr>
  </property>
</Properties>
</file>