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74" r:id="rId7"/>
    <p:sldId id="266" r:id="rId8"/>
    <p:sldId id="260" r:id="rId9"/>
    <p:sldId id="265" r:id="rId10"/>
    <p:sldId id="267" r:id="rId11"/>
    <p:sldId id="268" r:id="rId12"/>
    <p:sldId id="270" r:id="rId13"/>
    <p:sldId id="269" r:id="rId14"/>
    <p:sldId id="263" r:id="rId15"/>
    <p:sldId id="264" r:id="rId16"/>
    <p:sldId id="272" r:id="rId17"/>
    <p:sldId id="27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8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Cloudera</a:t>
            </a:r>
            <a:r>
              <a:rPr lang="en-US" altLang="zh-CN" dirty="0" smtClean="0"/>
              <a:t> </a:t>
            </a:r>
            <a:r>
              <a:rPr lang="en-US" altLang="zh-CN" dirty="0" smtClean="0"/>
              <a:t>Impala</a:t>
            </a:r>
            <a:endParaRPr lang="zh-CN" alt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32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Impala Top Sequence</a:t>
            </a:r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C:\work\design\Impala Top Sequen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8382000" cy="458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58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Impala Logic Deployment Model</a:t>
            </a:r>
            <a:endParaRPr lang="zh-CN" altLang="en-US" dirty="0"/>
          </a:p>
        </p:txBody>
      </p:sp>
      <p:pic>
        <p:nvPicPr>
          <p:cNvPr id="4" name="Content Placeholder 3" descr="C:\work\design\Deployment_impala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95400"/>
            <a:ext cx="5816652" cy="50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6335094"/>
            <a:ext cx="29527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0" y="6279016"/>
            <a:ext cx="2418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Impala core component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026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err="1" smtClean="0"/>
              <a:t>impalad</a:t>
            </a:r>
            <a:r>
              <a:rPr lang="en-US" altLang="zh-CN" dirty="0" smtClean="0"/>
              <a:t> </a:t>
            </a:r>
            <a:r>
              <a:rPr lang="en-US" altLang="zh-CN" dirty="0"/>
              <a:t>- The impala daemon. Plans and executes queries against HDFS and HBASE data. There should be one daemon process running on each node in the cluster that has a data node. </a:t>
            </a:r>
          </a:p>
          <a:p>
            <a:r>
              <a:rPr lang="en-US" altLang="zh-CN" dirty="0" smtClean="0"/>
              <a:t>impala-shell </a:t>
            </a:r>
            <a:r>
              <a:rPr lang="en-US" altLang="zh-CN" dirty="0"/>
              <a:t>- Command-line interface for issuing queries to the impala daemon. </a:t>
            </a:r>
          </a:p>
          <a:p>
            <a:r>
              <a:rPr lang="en-US" altLang="zh-CN" dirty="0" smtClean="0"/>
              <a:t>impala-state-store </a:t>
            </a:r>
            <a:r>
              <a:rPr lang="en-US" altLang="zh-CN" dirty="0"/>
              <a:t>- Name service that tracks location and status of all </a:t>
            </a:r>
            <a:r>
              <a:rPr lang="en-US" altLang="zh-CN" dirty="0" err="1"/>
              <a:t>impalad</a:t>
            </a:r>
            <a:r>
              <a:rPr lang="en-US" altLang="zh-CN" dirty="0"/>
              <a:t> instances in the cluster. </a:t>
            </a:r>
          </a:p>
          <a:p>
            <a:endParaRPr lang="zh-CN" alt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Impala Component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598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Impala Source Code Structure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./</a:t>
            </a:r>
            <a:r>
              <a:rPr lang="en-US" altLang="zh-CN" dirty="0" err="1" smtClean="0"/>
              <a:t>fe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Front end: communicate with user interface, parse </a:t>
            </a:r>
            <a:r>
              <a:rPr lang="en-US" altLang="zh-CN" dirty="0" err="1" smtClean="0"/>
              <a:t>sql</a:t>
            </a:r>
            <a:r>
              <a:rPr lang="en-US" altLang="zh-CN" dirty="0" smtClean="0"/>
              <a:t>, build execution </a:t>
            </a:r>
            <a:r>
              <a:rPr lang="en-US" altLang="zh-CN" dirty="0" err="1" smtClean="0"/>
              <a:t>paln</a:t>
            </a:r>
            <a:r>
              <a:rPr lang="en-US" altLang="zh-CN" dirty="0" smtClean="0"/>
              <a:t>, default listening in port 21000, code by Java.</a:t>
            </a:r>
            <a:endParaRPr lang="en-US" altLang="zh-CN" dirty="0"/>
          </a:p>
          <a:p>
            <a:r>
              <a:rPr lang="en-US" altLang="zh-CN" dirty="0" smtClean="0"/>
              <a:t>./be</a:t>
            </a:r>
          </a:p>
          <a:p>
            <a:pPr lvl="1"/>
            <a:r>
              <a:rPr lang="en-US" altLang="zh-CN" dirty="0" smtClean="0"/>
              <a:t>Back end: read local data, execute plan, transport data each other in default port 22000, code by C++</a:t>
            </a:r>
            <a:endParaRPr lang="en-US" altLang="zh-CN" dirty="0"/>
          </a:p>
          <a:p>
            <a:r>
              <a:rPr lang="en-US" altLang="zh-CN" dirty="0" smtClean="0"/>
              <a:t>./shell</a:t>
            </a:r>
          </a:p>
          <a:p>
            <a:pPr lvl="1"/>
            <a:r>
              <a:rPr lang="en-US" altLang="zh-CN" dirty="0" smtClean="0"/>
              <a:t>User interface, code by Python.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542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Overview of Impala</a:t>
            </a:r>
          </a:p>
          <a:p>
            <a:r>
              <a:rPr lang="en-US" altLang="zh-CN" dirty="0" smtClean="0"/>
              <a:t>Architecture &amp; Technology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Installing &amp; Using</a:t>
            </a:r>
          </a:p>
          <a:p>
            <a:r>
              <a:rPr lang="en-US" altLang="zh-CN" dirty="0" smtClean="0"/>
              <a:t>Test &amp; Issue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028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Overview of Impala</a:t>
            </a:r>
          </a:p>
          <a:p>
            <a:r>
              <a:rPr lang="en-US" altLang="zh-CN" dirty="0" smtClean="0"/>
              <a:t>Architecture &amp; Technology</a:t>
            </a:r>
          </a:p>
          <a:p>
            <a:r>
              <a:rPr lang="en-US" altLang="zh-CN" dirty="0" smtClean="0"/>
              <a:t>Installing &amp; Using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Test &amp; Issue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28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Performance Test</a:t>
            </a:r>
            <a:endParaRPr lang="zh-CN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9624001"/>
              </p:ext>
            </p:extLst>
          </p:nvPr>
        </p:nvGraphicFramePr>
        <p:xfrm>
          <a:off x="152399" y="1371600"/>
          <a:ext cx="8839202" cy="36779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26106"/>
                <a:gridCol w="1550737"/>
                <a:gridCol w="1628274"/>
                <a:gridCol w="1628274"/>
                <a:gridCol w="1705811"/>
              </a:tblGrid>
              <a:tr h="914400">
                <a:tc>
                  <a:txBody>
                    <a:bodyPr/>
                    <a:lstStyle/>
                    <a:p>
                      <a:pPr indent="228600"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                      </a:t>
                      </a:r>
                      <a:r>
                        <a:rPr lang="en-US" sz="1600" dirty="0" smtClean="0">
                          <a:effectLst/>
                        </a:rPr>
                        <a:t>Table </a:t>
                      </a:r>
                      <a:r>
                        <a:rPr lang="en-US" sz="1600" dirty="0">
                          <a:effectLst/>
                        </a:rPr>
                        <a:t>Size</a:t>
                      </a:r>
                      <a:endParaRPr lang="zh-CN" sz="1600" dirty="0">
                        <a:effectLst/>
                      </a:endParaRPr>
                    </a:p>
                    <a:p>
                      <a:pPr indent="334645" algn="l">
                        <a:spcAft>
                          <a:spcPts val="0"/>
                        </a:spcAft>
                      </a:pPr>
                      <a:endParaRPr lang="en-US" sz="1600" dirty="0" smtClean="0">
                        <a:effectLst/>
                      </a:endParaRPr>
                    </a:p>
                    <a:p>
                      <a:pPr indent="334645" algn="l">
                        <a:spcAft>
                          <a:spcPts val="0"/>
                        </a:spcAft>
                      </a:pPr>
                      <a:endParaRPr lang="en-US" sz="1600" dirty="0" smtClean="0">
                        <a:effectLst/>
                      </a:endParaRPr>
                    </a:p>
                    <a:p>
                      <a:pPr indent="334645" algn="l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SQL </a:t>
                      </a:r>
                      <a:r>
                        <a:rPr lang="en-US" sz="1600" dirty="0">
                          <a:effectLst/>
                        </a:rPr>
                        <a:t>Statement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3259" marR="4325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effectLst/>
                        </a:rPr>
                        <a:t>uservisits_i</a:t>
                      </a:r>
                      <a:r>
                        <a:rPr lang="en-US" sz="1600" b="0" dirty="0">
                          <a:effectLst/>
                        </a:rPr>
                        <a:t>: 14,400,000(2.5G)</a:t>
                      </a:r>
                      <a:endParaRPr lang="zh-CN" sz="1600" b="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effectLst/>
                        </a:rPr>
                        <a:t>rankings_i</a:t>
                      </a:r>
                      <a:r>
                        <a:rPr lang="en-US" sz="1600" b="0" dirty="0">
                          <a:effectLst/>
                        </a:rPr>
                        <a:t>: 1,320,000(90M)</a:t>
                      </a:r>
                      <a:endParaRPr lang="zh-CN" sz="1600" b="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3259" marR="4325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effectLst/>
                        </a:rPr>
                        <a:t>uservisits_i</a:t>
                      </a:r>
                      <a:r>
                        <a:rPr lang="en-US" sz="1600" b="0" dirty="0">
                          <a:effectLst/>
                        </a:rPr>
                        <a:t>: 144,000,000(24G)</a:t>
                      </a:r>
                      <a:endParaRPr lang="zh-CN" sz="1600" b="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effectLst/>
                        </a:rPr>
                        <a:t>rankings_i</a:t>
                      </a:r>
                      <a:r>
                        <a:rPr lang="en-US" sz="1600" b="0" dirty="0">
                          <a:effectLst/>
                        </a:rPr>
                        <a:t>: 13,200,000(0.9G)</a:t>
                      </a:r>
                      <a:endParaRPr lang="zh-CN" sz="1600" b="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3259" marR="4325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effectLst/>
                        </a:rPr>
                        <a:t>uservisits_i</a:t>
                      </a:r>
                      <a:r>
                        <a:rPr lang="en-US" sz="1600" b="0" dirty="0">
                          <a:effectLst/>
                        </a:rPr>
                        <a:t>: 344,000,000(56G)</a:t>
                      </a:r>
                      <a:endParaRPr lang="zh-CN" sz="1600" b="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effectLst/>
                        </a:rPr>
                        <a:t>rankings_i</a:t>
                      </a:r>
                      <a:r>
                        <a:rPr lang="en-US" sz="1600" b="0" dirty="0">
                          <a:effectLst/>
                        </a:rPr>
                        <a:t>: 33,200,000(2.3G)</a:t>
                      </a:r>
                      <a:endParaRPr lang="zh-CN" sz="1600" b="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3259" marR="4325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effectLst/>
                        </a:rPr>
                        <a:t>uservisits_i</a:t>
                      </a:r>
                      <a:r>
                        <a:rPr lang="en-US" sz="1600" b="0" dirty="0">
                          <a:effectLst/>
                        </a:rPr>
                        <a:t>: 644,000,000(110G)</a:t>
                      </a:r>
                      <a:endParaRPr lang="zh-CN" sz="1600" b="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effectLst/>
                        </a:rPr>
                        <a:t>rankings_i</a:t>
                      </a:r>
                      <a:r>
                        <a:rPr lang="en-US" sz="1600" b="0" dirty="0">
                          <a:effectLst/>
                        </a:rPr>
                        <a:t>: 63,200,000(4.4G)</a:t>
                      </a:r>
                      <a:endParaRPr lang="zh-CN" sz="1600" b="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3259" marR="43259" marT="0" marB="0"/>
                </a:tc>
              </a:tr>
              <a:tr h="5079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select count(*) from </a:t>
                      </a:r>
                      <a:r>
                        <a:rPr lang="en-US" sz="1600" dirty="0" err="1">
                          <a:effectLst/>
                        </a:rPr>
                        <a:t>uservisits_i</a:t>
                      </a:r>
                      <a:r>
                        <a:rPr lang="en-US" sz="1600" dirty="0">
                          <a:effectLst/>
                        </a:rPr>
                        <a:t>;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3259" marR="4325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</a:rPr>
                        <a:t>Hive cost: 20s</a:t>
                      </a:r>
                      <a:endParaRPr lang="zh-CN" sz="1600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Impala cost: 1s</a:t>
                      </a:r>
                      <a:endParaRPr lang="zh-CN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3259" marR="43259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Hive cost: 79s</a:t>
                      </a:r>
                      <a:endParaRPr lang="zh-CN" sz="1600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Impala cost: 28s</a:t>
                      </a:r>
                      <a:endParaRPr lang="zh-CN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259" marR="43259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Hive cost: 184s</a:t>
                      </a:r>
                      <a:endParaRPr lang="zh-CN" sz="1600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Impala cost: 93s</a:t>
                      </a:r>
                      <a:endParaRPr lang="zh-CN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259" marR="43259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Hive cost: 180s</a:t>
                      </a:r>
                      <a:endParaRPr lang="zh-CN" sz="1600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Impala cost: 252s</a:t>
                      </a:r>
                      <a:endParaRPr lang="zh-CN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259" marR="43259" marT="0" marB="0"/>
                </a:tc>
              </a:tr>
              <a:tr h="5334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SELECT </a:t>
                      </a:r>
                      <a:r>
                        <a:rPr lang="en-US" sz="1600" dirty="0" err="1">
                          <a:effectLst/>
                        </a:rPr>
                        <a:t>sourceIP</a:t>
                      </a:r>
                      <a:r>
                        <a:rPr lang="en-US" sz="1600" dirty="0">
                          <a:effectLst/>
                        </a:rPr>
                        <a:t>, SUM(</a:t>
                      </a:r>
                      <a:r>
                        <a:rPr lang="en-US" sz="1600" dirty="0" err="1">
                          <a:effectLst/>
                        </a:rPr>
                        <a:t>adRevenue</a:t>
                      </a:r>
                      <a:r>
                        <a:rPr lang="en-US" sz="1600" dirty="0">
                          <a:effectLst/>
                        </a:rPr>
                        <a:t>) FROM </a:t>
                      </a:r>
                      <a:r>
                        <a:rPr lang="en-US" sz="1600" dirty="0" err="1">
                          <a:effectLst/>
                        </a:rPr>
                        <a:t>uservisits_i</a:t>
                      </a:r>
                      <a:r>
                        <a:rPr lang="en-US" sz="1600" dirty="0">
                          <a:effectLst/>
                        </a:rPr>
                        <a:t> GROUP BY </a:t>
                      </a:r>
                      <a:r>
                        <a:rPr lang="en-US" sz="1600" dirty="0" err="1">
                          <a:effectLst/>
                        </a:rPr>
                        <a:t>sourceIP</a:t>
                      </a:r>
                      <a:r>
                        <a:rPr lang="en-US" sz="1600" dirty="0">
                          <a:effectLst/>
                        </a:rPr>
                        <a:t> limit 1;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3259" marR="43259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Hive cost: 59s</a:t>
                      </a:r>
                      <a:endParaRPr lang="zh-CN" sz="1600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Impala cost:  12s</a:t>
                      </a:r>
                      <a:endParaRPr lang="zh-CN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259" marR="43259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Hive cost: 119s</a:t>
                      </a:r>
                      <a:endParaRPr lang="zh-CN" sz="1600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Impala cost:80s</a:t>
                      </a:r>
                      <a:endParaRPr lang="zh-CN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259" marR="43259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Hive cost: 211s</a:t>
                      </a:r>
                      <a:endParaRPr lang="zh-CN" sz="1600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Impala cost: 187s</a:t>
                      </a:r>
                      <a:endParaRPr lang="zh-CN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259" marR="43259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Hive cost: 358s</a:t>
                      </a:r>
                      <a:endParaRPr lang="zh-CN" sz="1600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Impala cost: NO RESPONSE</a:t>
                      </a:r>
                      <a:endParaRPr lang="zh-CN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259" marR="43259" marT="0" marB="0"/>
                </a:tc>
              </a:tr>
              <a:tr h="67056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SELECT </a:t>
                      </a:r>
                      <a:r>
                        <a:rPr lang="en-US" sz="1600" dirty="0" err="1">
                          <a:effectLst/>
                        </a:rPr>
                        <a:t>sourceIP</a:t>
                      </a:r>
                      <a:r>
                        <a:rPr lang="en-US" sz="1600" dirty="0">
                          <a:effectLst/>
                        </a:rPr>
                        <a:t> FROM </a:t>
                      </a:r>
                      <a:r>
                        <a:rPr lang="en-US" sz="1600" dirty="0" err="1">
                          <a:effectLst/>
                        </a:rPr>
                        <a:t>rankings_i</a:t>
                      </a:r>
                      <a:r>
                        <a:rPr lang="en-US" sz="1600" dirty="0">
                          <a:effectLst/>
                        </a:rPr>
                        <a:t> R JOIN  </a:t>
                      </a:r>
                      <a:r>
                        <a:rPr lang="en-US" sz="1600" dirty="0" err="1">
                          <a:effectLst/>
                        </a:rPr>
                        <a:t>uservisits_i</a:t>
                      </a:r>
                      <a:r>
                        <a:rPr lang="en-US" sz="1600" dirty="0">
                          <a:effectLst/>
                        </a:rPr>
                        <a:t> UV on (</a:t>
                      </a:r>
                      <a:r>
                        <a:rPr lang="en-US" sz="1600" dirty="0" err="1">
                          <a:effectLst/>
                        </a:rPr>
                        <a:t>R.pageURL</a:t>
                      </a:r>
                      <a:r>
                        <a:rPr lang="en-US" sz="1600" dirty="0">
                          <a:effectLst/>
                        </a:rPr>
                        <a:t> = </a:t>
                      </a:r>
                      <a:r>
                        <a:rPr lang="en-US" sz="1600" dirty="0" err="1">
                          <a:effectLst/>
                        </a:rPr>
                        <a:t>UV.destURL</a:t>
                      </a:r>
                      <a:r>
                        <a:rPr lang="en-US" sz="1600" dirty="0">
                          <a:effectLst/>
                        </a:rPr>
                        <a:t>) limit 1;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3259" marR="43259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Hive cost: 53s</a:t>
                      </a:r>
                      <a:endParaRPr lang="zh-CN" sz="1600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Impala cost: 17s</a:t>
                      </a:r>
                      <a:endParaRPr lang="zh-CN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259" marR="43259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Hive cost: 114s</a:t>
                      </a:r>
                      <a:endParaRPr lang="zh-CN" sz="1600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Impala cost:205s</a:t>
                      </a:r>
                      <a:endParaRPr lang="zh-CN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259" marR="43259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Hive cost: 264s</a:t>
                      </a:r>
                      <a:endParaRPr lang="zh-CN" sz="1600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Impala cost: 230s</a:t>
                      </a:r>
                      <a:endParaRPr lang="zh-CN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259" marR="43259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Hive cost: 651s</a:t>
                      </a:r>
                      <a:endParaRPr lang="zh-CN" sz="1600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Impala cost: NO RESPONSE</a:t>
                      </a:r>
                      <a:endParaRPr lang="zh-CN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259" marR="43259" marT="0" marB="0"/>
                </a:tc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152400" y="1371600"/>
            <a:ext cx="2286000" cy="914400"/>
          </a:xfrm>
          <a:prstGeom prst="line">
            <a:avLst/>
          </a:prstGeom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57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Test cases are from </a:t>
            </a:r>
            <a:r>
              <a:rPr lang="en-US" altLang="zh-CN" dirty="0" err="1"/>
              <a:t>hivebench</a:t>
            </a:r>
            <a:r>
              <a:rPr lang="en-US" altLang="zh-CN" dirty="0"/>
              <a:t>. But there are some issues to run with impala </a:t>
            </a:r>
            <a:r>
              <a:rPr lang="en-US" altLang="zh-CN" dirty="0" smtClean="0"/>
              <a:t>directly(Incorrect execution result: returned 0 row), </a:t>
            </a:r>
            <a:r>
              <a:rPr lang="en-US" altLang="zh-CN" dirty="0"/>
              <a:t>cases were simplified and transformed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In test report, NO RESPONSE means that response time&gt;15min</a:t>
            </a:r>
          </a:p>
          <a:p>
            <a:endParaRPr lang="zh-CN" altLang="en-US" dirty="0"/>
          </a:p>
          <a:p>
            <a:r>
              <a:rPr lang="en-US" altLang="zh-CN" dirty="0"/>
              <a:t>Test environment: 4 Servers(WLB-NHM):  X5570 @ 2.93GHz Mem:48G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There are many bugs and issue which </a:t>
            </a:r>
            <a:r>
              <a:rPr lang="en-US" altLang="zh-CN" dirty="0" err="1"/>
              <a:t>Cloudera</a:t>
            </a:r>
            <a:r>
              <a:rPr lang="en-US" altLang="zh-CN" dirty="0"/>
              <a:t> announce to fix in future.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0720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Overview of Impala</a:t>
            </a:r>
          </a:p>
          <a:p>
            <a:r>
              <a:rPr lang="en-US" altLang="zh-CN" dirty="0" smtClean="0"/>
              <a:t>Architecture &amp; Technology</a:t>
            </a:r>
          </a:p>
          <a:p>
            <a:r>
              <a:rPr lang="en-US" altLang="zh-CN" dirty="0" smtClean="0"/>
              <a:t>Installing &amp; Using</a:t>
            </a:r>
          </a:p>
          <a:p>
            <a:r>
              <a:rPr lang="en-US" altLang="zh-CN" dirty="0" smtClean="0"/>
              <a:t>Test &amp; Issue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942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Summary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Impala is very fast(response in few seconds) when it dose small </a:t>
            </a:r>
            <a:r>
              <a:rPr lang="en-US" altLang="zh-CN" dirty="0" smtClean="0"/>
              <a:t>data (&lt;10G).</a:t>
            </a:r>
            <a:endParaRPr lang="en-US" altLang="zh-CN" dirty="0"/>
          </a:p>
          <a:p>
            <a:r>
              <a:rPr lang="en-US" altLang="zh-CN" dirty="0" smtClean="0"/>
              <a:t>However, more </a:t>
            </a:r>
            <a:r>
              <a:rPr lang="en-US" altLang="zh-CN" dirty="0"/>
              <a:t>large data, more bad </a:t>
            </a:r>
            <a:r>
              <a:rPr lang="en-US" altLang="zh-CN" dirty="0" smtClean="0"/>
              <a:t>performance (10~100G).</a:t>
            </a:r>
            <a:endParaRPr lang="en-US" altLang="zh-CN" dirty="0"/>
          </a:p>
          <a:p>
            <a:r>
              <a:rPr lang="en-US" altLang="zh-CN" dirty="0"/>
              <a:t>It should lose response while data size is very </a:t>
            </a:r>
            <a:r>
              <a:rPr lang="en-US" altLang="zh-CN" dirty="0" smtClean="0"/>
              <a:t>large (&gt;100G).</a:t>
            </a:r>
            <a:endParaRPr lang="en-US" altLang="zh-CN" dirty="0"/>
          </a:p>
          <a:p>
            <a:r>
              <a:rPr lang="en-US" altLang="zh-CN" dirty="0"/>
              <a:t>It’s not very robust, some SQL make it crash.</a:t>
            </a:r>
          </a:p>
        </p:txBody>
      </p:sp>
    </p:spTree>
    <p:extLst>
      <p:ext uri="{BB962C8B-B14F-4D97-AF65-F5344CB8AC3E}">
        <p14:creationId xmlns:p14="http://schemas.microsoft.com/office/powerpoint/2010/main" val="217679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Summary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Impala must run with Hive.</a:t>
            </a:r>
          </a:p>
          <a:p>
            <a:pPr lvl="1"/>
            <a:r>
              <a:rPr lang="en-US" altLang="zh-CN" dirty="0" smtClean="0"/>
              <a:t>It use Hive’s </a:t>
            </a:r>
            <a:r>
              <a:rPr lang="en-US" altLang="zh-CN" dirty="0" err="1" smtClean="0"/>
              <a:t>metastore</a:t>
            </a:r>
            <a:r>
              <a:rPr lang="en-US" altLang="zh-CN" dirty="0" smtClean="0"/>
              <a:t> by sharing same remote meta data store service(such as MySQL).</a:t>
            </a:r>
          </a:p>
          <a:p>
            <a:pPr lvl="1"/>
            <a:endParaRPr lang="en-US" altLang="zh-CN" dirty="0"/>
          </a:p>
          <a:p>
            <a:r>
              <a:rPr lang="en-US" altLang="zh-CN" dirty="0" smtClean="0"/>
              <a:t>Impala have same SQL syntax with Hive.</a:t>
            </a:r>
          </a:p>
          <a:p>
            <a:pPr lvl="1"/>
            <a:r>
              <a:rPr lang="en-US" altLang="zh-CN" dirty="0" smtClean="0"/>
              <a:t>Exclude all DDL statements that are not supported today.</a:t>
            </a:r>
          </a:p>
          <a:p>
            <a:pPr lvl="1"/>
            <a:r>
              <a:rPr lang="en-US" altLang="zh-CN" dirty="0" smtClean="0"/>
              <a:t>Impala has individual SQL grammar file &amp; parser which is different with Hive.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122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Summary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Impala borrow design from parallel DB which architecture is called MPP.</a:t>
            </a:r>
          </a:p>
          <a:p>
            <a:r>
              <a:rPr lang="en-US" altLang="zh-CN" dirty="0" smtClean="0"/>
              <a:t>Impala is different with Google’s </a:t>
            </a:r>
            <a:r>
              <a:rPr lang="en-US" altLang="zh-CN" dirty="0" err="1" smtClean="0"/>
              <a:t>Dremel</a:t>
            </a:r>
            <a:r>
              <a:rPr lang="en-US" altLang="zh-CN" dirty="0" smtClean="0"/>
              <a:t> which based on a special storage format and not support join operator.</a:t>
            </a:r>
          </a:p>
          <a:p>
            <a:r>
              <a:rPr lang="en-US" altLang="zh-CN" dirty="0" smtClean="0"/>
              <a:t>Impala dose not replace Hive.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902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Typical Use Case of Impala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Pre-analysis</a:t>
            </a:r>
          </a:p>
          <a:p>
            <a:pPr lvl="1"/>
            <a:r>
              <a:rPr lang="en-US" altLang="zh-CN" dirty="0" smtClean="0"/>
              <a:t>Optimizing analysis SQL with impala before Hive batch processing.</a:t>
            </a:r>
          </a:p>
          <a:p>
            <a:pPr lvl="1"/>
            <a:r>
              <a:rPr lang="en-US" altLang="zh-CN" dirty="0" smtClean="0"/>
              <a:t>Processing sampling data(just process few partition data).</a:t>
            </a:r>
            <a:endParaRPr lang="en-US" altLang="zh-CN" dirty="0"/>
          </a:p>
          <a:p>
            <a:r>
              <a:rPr lang="en-US" altLang="zh-CN" dirty="0" smtClean="0"/>
              <a:t>Statistics base on result of Hive</a:t>
            </a:r>
          </a:p>
          <a:p>
            <a:pPr lvl="1"/>
            <a:r>
              <a:rPr lang="en-US" altLang="zh-CN" dirty="0" smtClean="0"/>
              <a:t>Hive  analyze data, Impala build last data for diagram or report.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462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Role of Impala in 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Ecosystem</a:t>
            </a:r>
            <a:endParaRPr lang="zh-CN" alt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62200"/>
            <a:ext cx="7972425" cy="2859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589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Overview of Impala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Architecture &amp; Technology</a:t>
            </a:r>
          </a:p>
          <a:p>
            <a:r>
              <a:rPr lang="en-US" altLang="zh-CN" dirty="0" smtClean="0"/>
              <a:t>Installing &amp; Using</a:t>
            </a:r>
          </a:p>
          <a:p>
            <a:r>
              <a:rPr lang="en-US" altLang="zh-CN" dirty="0" smtClean="0"/>
              <a:t>Test &amp; Issue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395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MPP Architecture of Impala</a:t>
            </a:r>
            <a:endParaRPr lang="zh-CN" altLang="en-US" dirty="0"/>
          </a:p>
        </p:txBody>
      </p:sp>
      <p:pic>
        <p:nvPicPr>
          <p:cNvPr id="2050" name="Picture 2" descr="Details of the Impala distributed SQL query engin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80" y="1600200"/>
            <a:ext cx="8194640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833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</TotalTime>
  <Words>588</Words>
  <Application>Microsoft Office PowerPoint</Application>
  <PresentationFormat>On-screen Show (4:3)</PresentationFormat>
  <Paragraphs>103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Cloudera Impala</vt:lpstr>
      <vt:lpstr>PowerPoint Presentation</vt:lpstr>
      <vt:lpstr>Summary</vt:lpstr>
      <vt:lpstr>Summary</vt:lpstr>
      <vt:lpstr>Summary</vt:lpstr>
      <vt:lpstr>Typical Use Case of Impala</vt:lpstr>
      <vt:lpstr>Role of Impala in Hadoop Ecosystem</vt:lpstr>
      <vt:lpstr>PowerPoint Presentation</vt:lpstr>
      <vt:lpstr>MPP Architecture of Impala</vt:lpstr>
      <vt:lpstr>Impala Top Sequence</vt:lpstr>
      <vt:lpstr>Impala Logic Deployment Model</vt:lpstr>
      <vt:lpstr>Impala Component</vt:lpstr>
      <vt:lpstr>Impala Source Code Structure</vt:lpstr>
      <vt:lpstr>PowerPoint Presentation</vt:lpstr>
      <vt:lpstr>Agenda</vt:lpstr>
      <vt:lpstr>Performance Test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Cloudera Impala Introduction</dc:title>
  <dc:creator>Li, Zhihui</dc:creator>
  <cp:lastModifiedBy>Li, Zhihui</cp:lastModifiedBy>
  <cp:revision>43</cp:revision>
  <dcterms:created xsi:type="dcterms:W3CDTF">2006-08-16T00:00:00Z</dcterms:created>
  <dcterms:modified xsi:type="dcterms:W3CDTF">2013-08-19T05:17:36Z</dcterms:modified>
</cp:coreProperties>
</file>