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671426c6a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671426c6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b119038f5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fb119038f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086dc6c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0086dc6c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b119038f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fb119038f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b119038f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fb119038f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671426c6a_2_2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f671426c6a_2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4a2d424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fb4a2d42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b4a2d424b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fb4a2d424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671426c6a_2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f671426c6a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b4a2d424b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fb4a2d424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671426c6a_2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f671426c6a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b119038f5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fb119038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b119038f5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fb119038f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671426c6a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f671426c6a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AUTOLAYOUT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339575" y="1621475"/>
            <a:ext cx="47562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339575" y="2935050"/>
            <a:ext cx="47562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448925" y="1055775"/>
            <a:ext cx="4756200" cy="1261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/>
              <a:t>Quickchat</a:t>
            </a:r>
            <a:endParaRPr sz="4800" b="1"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482200" y="2935050"/>
            <a:ext cx="4756200" cy="567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Bill Huang, Yang Zhou, Zhen Gao,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Jeff Zhou, Jianing Lou, Jerry Zhang, Zhengtong Liu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275" y="199675"/>
            <a:ext cx="4596325" cy="45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486700" y="286575"/>
            <a:ext cx="36063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zh-TW" sz="2000"/>
              <a:t>Authentication</a:t>
            </a:r>
            <a:endParaRPr sz="2000"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486700" y="955503"/>
            <a:ext cx="3708000" cy="3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Generating 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JWT(JSON Web Token) is generated and signed with a secret in the server and sent to the users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User will set JWT as its cookie and pass it to the server along with every requests</a:t>
            </a:r>
            <a:endParaRPr sz="160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Authenticating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Server will validate the JWT with server’s secret and return the valid IUser instance</a:t>
            </a:r>
            <a:endParaRPr sz="1100"/>
          </a:p>
        </p:txBody>
      </p:sp>
      <p:sp>
        <p:nvSpPr>
          <p:cNvPr id="244" name="Google Shape;244;p37"/>
          <p:cNvSpPr/>
          <p:nvPr/>
        </p:nvSpPr>
        <p:spPr>
          <a:xfrm>
            <a:off x="4569713" y="0"/>
            <a:ext cx="45744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4705000" y="156900"/>
            <a:ext cx="4303200" cy="4834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00" y="1126600"/>
            <a:ext cx="3972200" cy="28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486700" y="286575"/>
            <a:ext cx="36063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zh-TW" sz="2000"/>
              <a:t>Websocket Timeout Handling</a:t>
            </a:r>
            <a:endParaRPr sz="2000"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405600" y="947675"/>
            <a:ext cx="4166400" cy="3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Heartbeat mechanism</a:t>
            </a:r>
            <a:endParaRPr sz="2000">
              <a:solidFill>
                <a:srgbClr val="1155CC"/>
              </a:solidFill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Client side set a time interval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Renew the session’s timeout countdown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Server side neglect the message </a:t>
            </a:r>
            <a:endParaRPr sz="1600"/>
          </a:p>
        </p:txBody>
      </p:sp>
      <p:sp>
        <p:nvSpPr>
          <p:cNvPr id="253" name="Google Shape;253;p38"/>
          <p:cNvSpPr/>
          <p:nvPr/>
        </p:nvSpPr>
        <p:spPr>
          <a:xfrm>
            <a:off x="4569713" y="0"/>
            <a:ext cx="45744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4705000" y="156900"/>
            <a:ext cx="4303200" cy="4834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375" y="971925"/>
            <a:ext cx="3204451" cy="32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485059" y="480060"/>
            <a:ext cx="81903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726018" y="720082"/>
            <a:ext cx="7708500" cy="37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925" y="746250"/>
            <a:ext cx="3650851" cy="36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5"/>
          <p:cNvSpPr/>
          <p:nvPr/>
        </p:nvSpPr>
        <p:spPr>
          <a:xfrm>
            <a:off x="485059" y="480060"/>
            <a:ext cx="81903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726018" y="720082"/>
            <a:ext cx="7708500" cy="37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5"/>
          <p:cNvSpPr txBox="1">
            <a:spLocks noGrp="1"/>
          </p:cNvSpPr>
          <p:nvPr>
            <p:ph type="ctrTitle"/>
          </p:nvPr>
        </p:nvSpPr>
        <p:spPr>
          <a:xfrm>
            <a:off x="1066950" y="1435599"/>
            <a:ext cx="36060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zh-TW" sz="6000"/>
              <a:t>Q&amp;A</a:t>
            </a:r>
            <a:endParaRPr sz="6000"/>
          </a:p>
        </p:txBody>
      </p:sp>
      <p:pic>
        <p:nvPicPr>
          <p:cNvPr id="358" name="Google Shape;3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575" y="1334350"/>
            <a:ext cx="2579250" cy="25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485059" y="480060"/>
            <a:ext cx="8190311" cy="418336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726018" y="720082"/>
            <a:ext cx="7708392" cy="370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ctrTitle"/>
          </p:nvPr>
        </p:nvSpPr>
        <p:spPr>
          <a:xfrm>
            <a:off x="1143000" y="1032272"/>
            <a:ext cx="6858000" cy="189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zh-TW" sz="5300"/>
              <a:t>Thanks for listening!</a:t>
            </a:r>
            <a:endParaRPr sz="1100"/>
          </a:p>
        </p:txBody>
      </p:sp>
      <p:cxnSp>
        <p:nvCxnSpPr>
          <p:cNvPr id="367" name="Google Shape;367;p46"/>
          <p:cNvCxnSpPr/>
          <p:nvPr/>
        </p:nvCxnSpPr>
        <p:spPr>
          <a:xfrm>
            <a:off x="2514600" y="3359457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ctrTitle"/>
          </p:nvPr>
        </p:nvSpPr>
        <p:spPr>
          <a:xfrm>
            <a:off x="520200" y="380300"/>
            <a:ext cx="1961100" cy="624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1"/>
          </p:nvPr>
        </p:nvSpPr>
        <p:spPr>
          <a:xfrm>
            <a:off x="881500" y="1483150"/>
            <a:ext cx="3468000" cy="2324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Use cases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App design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Demo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</a:rPr>
              <a:t>Q&amp;A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375" y="280475"/>
            <a:ext cx="4496500" cy="44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0" y="0"/>
            <a:ext cx="3765600" cy="486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968275" y="95125"/>
            <a:ext cx="26679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zh-TW" sz="3800" b="1">
                <a:solidFill>
                  <a:srgbClr val="3C78D8"/>
                </a:solidFill>
              </a:rPr>
              <a:t>Use cases</a:t>
            </a:r>
            <a:endParaRPr sz="3800" b="1">
              <a:solidFill>
                <a:srgbClr val="3C78D8"/>
              </a:solidFill>
            </a:endParaRPr>
          </a:p>
        </p:txBody>
      </p:sp>
      <p:grpSp>
        <p:nvGrpSpPr>
          <p:cNvPr id="163" name="Google Shape;163;p30"/>
          <p:cNvGrpSpPr/>
          <p:nvPr/>
        </p:nvGrpSpPr>
        <p:grpSpPr>
          <a:xfrm>
            <a:off x="42221" y="1927098"/>
            <a:ext cx="181485" cy="1005620"/>
            <a:chOff x="56294" y="2761488"/>
            <a:chExt cx="241980" cy="1340826"/>
          </a:xfrm>
        </p:grpSpPr>
        <p:sp>
          <p:nvSpPr>
            <p:cNvPr id="164" name="Google Shape;164;p30"/>
            <p:cNvSpPr/>
            <p:nvPr/>
          </p:nvSpPr>
          <p:spPr>
            <a:xfrm rot="5400000">
              <a:off x="237825" y="3331293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rot="5400000">
              <a:off x="54944" y="3331293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 rot="5400000">
              <a:off x="237825" y="3189179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 rot="5400000">
              <a:off x="54944" y="3189179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 rot="5400000">
              <a:off x="237825" y="3047065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 rot="5400000">
              <a:off x="54944" y="3047065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 rot="5400000">
              <a:off x="237825" y="2904952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rot="5400000">
              <a:off x="54944" y="2904952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rot="5400000">
              <a:off x="237825" y="2762838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rot="5400000">
              <a:off x="54944" y="2762838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rot="5400000">
              <a:off x="237825" y="4041864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rot="5400000">
              <a:off x="54944" y="4041864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 rot="5400000">
              <a:off x="237825" y="3899750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 rot="5400000">
              <a:off x="54944" y="3899750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 rot="5400000">
              <a:off x="237825" y="3757636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 rot="5400000">
              <a:off x="54944" y="3757636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 rot="5400000">
              <a:off x="237825" y="3615521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 rot="5400000">
              <a:off x="54944" y="3615521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 rot="5400000">
              <a:off x="237825" y="3473407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 rot="5400000">
              <a:off x="54944" y="3473407"/>
              <a:ext cx="618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30"/>
          <p:cNvSpPr/>
          <p:nvPr/>
        </p:nvSpPr>
        <p:spPr>
          <a:xfrm>
            <a:off x="0" y="4876038"/>
            <a:ext cx="9144000" cy="267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375" y="1221725"/>
            <a:ext cx="3351350" cy="3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98" y="522548"/>
            <a:ext cx="3671226" cy="36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486700" y="471950"/>
            <a:ext cx="34161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zh-TW" sz="2000"/>
              <a:t>Use cases realizations</a:t>
            </a:r>
            <a:endParaRPr sz="200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486700" y="998278"/>
            <a:ext cx="3708000" cy="3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❖"/>
            </a:pPr>
            <a:r>
              <a:rPr lang="zh-TW" sz="2000">
                <a:solidFill>
                  <a:srgbClr val="1155CC"/>
                </a:solidFill>
              </a:rPr>
              <a:t>USER </a:t>
            </a:r>
            <a:endParaRPr sz="2000">
              <a:solidFill>
                <a:srgbClr val="1155CC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Create Account 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Present user’s info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Login Registered User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❖"/>
            </a:pPr>
            <a:r>
              <a:rPr lang="zh-TW" sz="2000">
                <a:solidFill>
                  <a:srgbClr val="1155CC"/>
                </a:solidFill>
              </a:rPr>
              <a:t>CHATROOM</a:t>
            </a:r>
            <a:endParaRPr sz="2000">
              <a:solidFill>
                <a:srgbClr val="1155CC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Create Chat Room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Join chat room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Invite user to chat room</a:t>
            </a:r>
            <a:endParaRPr sz="1600"/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❖"/>
            </a:pPr>
            <a:r>
              <a:rPr lang="zh-TW" sz="2000">
                <a:solidFill>
                  <a:srgbClr val="1155CC"/>
                </a:solidFill>
              </a:rPr>
              <a:t>MESSAGE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/>
              <a:t>Send Message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/>
              <a:t>Receive Message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/>
              <a:t>Edit Message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/>
              <a:t>Delete Message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3" name="Google Shape;193;p31"/>
          <p:cNvSpPr/>
          <p:nvPr/>
        </p:nvSpPr>
        <p:spPr>
          <a:xfrm>
            <a:off x="4569713" y="0"/>
            <a:ext cx="457428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4759713" y="93900"/>
            <a:ext cx="4194300" cy="49557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75" y="185425"/>
            <a:ext cx="3375125" cy="4816601"/>
          </a:xfrm>
          <a:prstGeom prst="rect">
            <a:avLst/>
          </a:prstGeom>
          <a:noFill/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486700" y="471950"/>
            <a:ext cx="3630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None/>
            </a:pPr>
            <a:r>
              <a:rPr lang="zh-TW" sz="2000"/>
              <a:t>Use cases realizations </a:t>
            </a:r>
            <a:endParaRPr sz="2000"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486700" y="998278"/>
            <a:ext cx="3708000" cy="3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Request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Rest API : extensible/robust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WebSocket : stable on messaging</a:t>
            </a:r>
            <a:endParaRPr sz="2000">
              <a:solidFill>
                <a:srgbClr val="1155CC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Adpaters </a:t>
            </a:r>
            <a:r>
              <a:rPr lang="zh-TW" sz="1200">
                <a:solidFill>
                  <a:srgbClr val="7F7F7F"/>
                </a:solidFill>
              </a:rPr>
              <a:t>preprocess request/call methods of IStore instance</a:t>
            </a:r>
            <a:endParaRPr sz="1200">
              <a:solidFill>
                <a:srgbClr val="7F7F7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HTTP Adapter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WebSocket Adapter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02" name="Google Shape;202;p32"/>
          <p:cNvSpPr/>
          <p:nvPr/>
        </p:nvSpPr>
        <p:spPr>
          <a:xfrm>
            <a:off x="4569713" y="0"/>
            <a:ext cx="45744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4759713" y="93900"/>
            <a:ext cx="4194300" cy="49557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499" y="168888"/>
            <a:ext cx="3120476" cy="48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630935" y="436418"/>
            <a:ext cx="2828257" cy="280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</a:pPr>
            <a:r>
              <a:rPr lang="zh-TW" sz="4100" b="1">
                <a:solidFill>
                  <a:schemeClr val="accent1"/>
                </a:solidFill>
              </a:rPr>
              <a:t>App Design</a:t>
            </a:r>
            <a:endParaRPr sz="1100" b="1"/>
          </a:p>
        </p:txBody>
      </p:sp>
      <p:pic>
        <p:nvPicPr>
          <p:cNvPr id="210" name="Google Shape;210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78220" y="584365"/>
            <a:ext cx="5135297" cy="38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486698" y="267525"/>
            <a:ext cx="1875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User / UserDB</a:t>
            </a:r>
            <a:endParaRPr sz="2000"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486700" y="817625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USER </a:t>
            </a:r>
            <a:endParaRPr sz="2000">
              <a:solidFill>
                <a:srgbClr val="1155CC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Defines User behavior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Can be extended by new class implementing IUser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UserDB</a:t>
            </a:r>
            <a:endParaRPr sz="2000">
              <a:solidFill>
                <a:srgbClr val="1155CC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Holding IUser instance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Implemented by in-memory storage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Extendable by implementing IUserDB interface for data persistence requirements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17" name="Google Shape;217;p34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4739425" y="147375"/>
            <a:ext cx="4311600" cy="4848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75" y="960238"/>
            <a:ext cx="4139049" cy="356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486700" y="267525"/>
            <a:ext cx="2836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Message / Message Store</a:t>
            </a:r>
            <a:endParaRPr sz="2000"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486700" y="817625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Message </a:t>
            </a:r>
            <a:endParaRPr sz="2000">
              <a:solidFill>
                <a:srgbClr val="1155CC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Defines Message property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Can be extended by new class implementing IMessage for new kinds messages, like files, images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MessageStore</a:t>
            </a:r>
            <a:endParaRPr sz="2000">
              <a:solidFill>
                <a:srgbClr val="1155CC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Hold all the messages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Maintaining the state for the messages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26" name="Google Shape;226;p35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4764150" y="180675"/>
            <a:ext cx="4253700" cy="4801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550" y="1297163"/>
            <a:ext cx="4134901" cy="2805826"/>
          </a:xfrm>
          <a:prstGeom prst="rect">
            <a:avLst/>
          </a:prstGeom>
          <a:noFill/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486698" y="286575"/>
            <a:ext cx="1885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zh-TW" sz="2000"/>
              <a:t>Chatroom</a:t>
            </a:r>
            <a:endParaRPr sz="2000"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486700" y="955503"/>
            <a:ext cx="3708000" cy="3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Property 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IChatroom defines basic chatroom interface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Chatroom storing user infomatiom</a:t>
            </a:r>
            <a:endParaRPr sz="160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000"/>
              <a:buChar char="❖"/>
            </a:pPr>
            <a:r>
              <a:rPr lang="zh-TW" sz="2000">
                <a:solidFill>
                  <a:srgbClr val="1155CC"/>
                </a:solidFill>
              </a:rPr>
              <a:t>Methods 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Chatroom verifies if user is in the chatroom</a:t>
            </a:r>
            <a:endParaRPr sz="160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/>
              <a:t>Chatroom verifies if user is admin</a:t>
            </a:r>
            <a:endParaRPr sz="1600"/>
          </a:p>
        </p:txBody>
      </p:sp>
      <p:sp>
        <p:nvSpPr>
          <p:cNvPr id="235" name="Google Shape;235;p36"/>
          <p:cNvSpPr/>
          <p:nvPr/>
        </p:nvSpPr>
        <p:spPr>
          <a:xfrm>
            <a:off x="4569713" y="0"/>
            <a:ext cx="457428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4705000" y="156900"/>
            <a:ext cx="4303200" cy="4834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t="2235" b="3460"/>
          <a:stretch/>
        </p:blipFill>
        <p:spPr>
          <a:xfrm>
            <a:off x="5563550" y="223425"/>
            <a:ext cx="2726924" cy="46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Macintosh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Simple Light</vt:lpstr>
      <vt:lpstr>Office 主题​​</vt:lpstr>
      <vt:lpstr>Quickchat</vt:lpstr>
      <vt:lpstr>Agenda</vt:lpstr>
      <vt:lpstr>Use cases</vt:lpstr>
      <vt:lpstr>Use cases realizations</vt:lpstr>
      <vt:lpstr>Use cases realizations </vt:lpstr>
      <vt:lpstr>App Design</vt:lpstr>
      <vt:lpstr>User / UserDB</vt:lpstr>
      <vt:lpstr>Message / Message Store</vt:lpstr>
      <vt:lpstr>Chatroom</vt:lpstr>
      <vt:lpstr>Authentication</vt:lpstr>
      <vt:lpstr>Websocket Timeout Handling</vt:lpstr>
      <vt:lpstr>PowerPoint Presentation</vt:lpstr>
      <vt:lpstr>Q&amp;A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Quickchat</dc:title>
  <cp:lastModifiedBy>Microsoft Office User</cp:lastModifiedBy>
  <cp:revision>1</cp:revision>
  <dcterms:modified xsi:type="dcterms:W3CDTF">2021-11-06T03:28:53Z</dcterms:modified>
</cp:coreProperties>
</file>