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9"/>
  </p:notesMasterIdLst>
  <p:sldIdLst>
    <p:sldId id="256" r:id="rId3"/>
    <p:sldId id="280" r:id="rId4"/>
    <p:sldId id="257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671426c6a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f671426c6a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671426c6a_2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f671426c6a_2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671426c6a_2_2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f671426c6a_2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b119038f5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fb119038f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b119038f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fb119038f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b119038f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fb119038f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671426c6a_2_2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f671426c6a_2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671426c6a_2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f671426c6a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b119038f5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fb119038f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b119038f5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fb119038f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b119038f5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fb119038f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71426c6a_2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f671426c6a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b119038f5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fb119038f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671426c6a_2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f671426c6a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671426c6a_2_2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f671426c6a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ctrTitle"/>
          </p:nvPr>
        </p:nvSpPr>
        <p:spPr>
          <a:xfrm>
            <a:off x="1791400" y="1632125"/>
            <a:ext cx="67986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Arial"/>
              <a:buNone/>
            </a:pPr>
            <a:r>
              <a:rPr lang="en-US" altLang="zh-TW" sz="4700" dirty="0">
                <a:solidFill>
                  <a:schemeClr val="accent1"/>
                </a:solidFill>
              </a:rPr>
              <a:t>Pac-Man Quicksilver Ver</a:t>
            </a:r>
            <a:endParaRPr sz="4700" dirty="0">
              <a:solidFill>
                <a:schemeClr val="accent1"/>
              </a:solidFill>
            </a:endParaRPr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1"/>
          </p:nvPr>
        </p:nvSpPr>
        <p:spPr>
          <a:xfrm>
            <a:off x="1392075" y="2836650"/>
            <a:ext cx="6969600" cy="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1000" dirty="0"/>
              <a:t>Bill Huang, Yang Zhou, Zhen Gao,</a:t>
            </a:r>
            <a:endParaRPr sz="1000" dirty="0"/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1000" dirty="0"/>
              <a:t>Jeff Zhou, Jianing Lou, Jerry Zhang, Zhengtong Liu</a:t>
            </a:r>
            <a:endParaRPr sz="200" dirty="0"/>
          </a:p>
        </p:txBody>
      </p:sp>
      <p:pic>
        <p:nvPicPr>
          <p:cNvPr id="143" name="Google Shape;143;p27" descr="积压工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550" y="882824"/>
            <a:ext cx="10287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484394" y="480061"/>
            <a:ext cx="2620756" cy="284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457200" lvl="0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AutoNum type="arabicPeriod"/>
            </a:pPr>
            <a:r>
              <a:rPr lang="zh-TW" sz="3500">
                <a:solidFill>
                  <a:schemeClr val="dk1"/>
                </a:solidFill>
              </a:rPr>
              <a:t>Strategy Design Pattern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268" name="Google Shape;268;p37"/>
          <p:cNvSpPr/>
          <p:nvPr/>
        </p:nvSpPr>
        <p:spPr>
          <a:xfrm>
            <a:off x="3469445" y="0"/>
            <a:ext cx="5674555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7"/>
          <p:cNvSpPr/>
          <p:nvPr/>
        </p:nvSpPr>
        <p:spPr>
          <a:xfrm>
            <a:off x="3956927" y="480068"/>
            <a:ext cx="4699590" cy="418336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366199" y="2773724"/>
            <a:ext cx="456300" cy="46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5BA25E-5DDA-44C9-83D6-02E6F5A87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484400" y="480050"/>
            <a:ext cx="2762400" cy="2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457200" lvl="0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AutoNum type="arabicPeriod" startAt="2"/>
            </a:pPr>
            <a:r>
              <a:rPr lang="zh-TW" sz="3500">
                <a:solidFill>
                  <a:schemeClr val="dk1"/>
                </a:solidFill>
              </a:rPr>
              <a:t>Command Design Pattern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3469445" y="0"/>
            <a:ext cx="5674555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3956927" y="480068"/>
            <a:ext cx="4699590" cy="418336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375732" y="2844803"/>
            <a:ext cx="390900" cy="39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39B9A-6DAC-4A5D-A741-6CCAA5E62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>
            <a:spLocks noGrp="1"/>
          </p:cNvSpPr>
          <p:nvPr>
            <p:ph type="title"/>
          </p:nvPr>
        </p:nvSpPr>
        <p:spPr>
          <a:xfrm>
            <a:off x="486703" y="253750"/>
            <a:ext cx="46569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5715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altLang="zh-CN" sz="2700" dirty="0"/>
              <a:t>3. </a:t>
            </a:r>
            <a:r>
              <a:rPr lang="zh-TW" sz="2700" dirty="0"/>
              <a:t>Factory Design Pattern</a:t>
            </a:r>
            <a:endParaRPr sz="2700" dirty="0"/>
          </a:p>
        </p:txBody>
      </p:sp>
      <p:sp>
        <p:nvSpPr>
          <p:cNvPr id="296" name="Google Shape;296;p40"/>
          <p:cNvSpPr/>
          <p:nvPr/>
        </p:nvSpPr>
        <p:spPr>
          <a:xfrm>
            <a:off x="-1" y="1658257"/>
            <a:ext cx="9144001" cy="3485243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0"/>
          <p:cNvSpPr/>
          <p:nvPr/>
        </p:nvSpPr>
        <p:spPr>
          <a:xfrm>
            <a:off x="241173" y="1817370"/>
            <a:ext cx="4210177" cy="29477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4691062" y="1817370"/>
            <a:ext cx="4210177" cy="29477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4655857" y="661444"/>
            <a:ext cx="390900" cy="39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484394" y="480061"/>
            <a:ext cx="2620800" cy="2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635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</a:pPr>
            <a:r>
              <a:rPr lang="en-US" altLang="zh-CN" sz="3500" dirty="0"/>
              <a:t>4.</a:t>
            </a:r>
            <a:r>
              <a:rPr lang="zh-TW" sz="3500" dirty="0"/>
              <a:t>Singleto</a:t>
            </a:r>
            <a:r>
              <a:rPr lang="en-US" altLang="zh-TW" sz="3500"/>
              <a:t>n</a:t>
            </a:r>
            <a:br>
              <a:rPr lang="en-US" altLang="zh-TW" sz="3500" dirty="0"/>
            </a:br>
            <a:r>
              <a:rPr lang="en-US" altLang="zh-TW" sz="3500" dirty="0"/>
              <a:t>   </a:t>
            </a:r>
            <a:r>
              <a:rPr lang="zh-TW" sz="3500" dirty="0"/>
              <a:t>Design</a:t>
            </a:r>
            <a:br>
              <a:rPr lang="en-US" altLang="zh-TW" sz="3500" dirty="0"/>
            </a:br>
            <a:r>
              <a:rPr lang="en-US" altLang="zh-TW" sz="3500" dirty="0"/>
              <a:t>   Pattern</a:t>
            </a:r>
            <a:endParaRPr lang="en-US" sz="3500" dirty="0"/>
          </a:p>
        </p:txBody>
      </p:sp>
      <p:sp>
        <p:nvSpPr>
          <p:cNvPr id="307" name="Google Shape;307;p41"/>
          <p:cNvSpPr/>
          <p:nvPr/>
        </p:nvSpPr>
        <p:spPr>
          <a:xfrm>
            <a:off x="3469445" y="0"/>
            <a:ext cx="56745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1"/>
          <p:cNvSpPr/>
          <p:nvPr/>
        </p:nvSpPr>
        <p:spPr>
          <a:xfrm>
            <a:off x="3956927" y="480068"/>
            <a:ext cx="4699500" cy="41835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273956" y="2834650"/>
            <a:ext cx="390900" cy="39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485059" y="480060"/>
            <a:ext cx="8190300" cy="41835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726018" y="720082"/>
            <a:ext cx="7708500" cy="370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1143000" y="1032272"/>
            <a:ext cx="6858000" cy="1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</a:pPr>
            <a:r>
              <a:rPr lang="zh-TW" sz="5300"/>
              <a:t>Demo</a:t>
            </a:r>
            <a:endParaRPr sz="1100"/>
          </a:p>
        </p:txBody>
      </p:sp>
      <p:cxnSp>
        <p:nvCxnSpPr>
          <p:cNvPr id="321" name="Google Shape;321;p42"/>
          <p:cNvCxnSpPr/>
          <p:nvPr/>
        </p:nvCxnSpPr>
        <p:spPr>
          <a:xfrm>
            <a:off x="2514600" y="3359457"/>
            <a:ext cx="41148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3"/>
          <p:cNvSpPr/>
          <p:nvPr/>
        </p:nvSpPr>
        <p:spPr>
          <a:xfrm>
            <a:off x="485059" y="480060"/>
            <a:ext cx="8190300" cy="41835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3"/>
          <p:cNvSpPr/>
          <p:nvPr/>
        </p:nvSpPr>
        <p:spPr>
          <a:xfrm>
            <a:off x="726018" y="720082"/>
            <a:ext cx="7708500" cy="370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3"/>
          <p:cNvSpPr txBox="1">
            <a:spLocks noGrp="1"/>
          </p:cNvSpPr>
          <p:nvPr>
            <p:ph type="ctrTitle"/>
          </p:nvPr>
        </p:nvSpPr>
        <p:spPr>
          <a:xfrm>
            <a:off x="1143000" y="1032272"/>
            <a:ext cx="6858000" cy="1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</a:pPr>
            <a:r>
              <a:rPr lang="zh-TW" sz="5300"/>
              <a:t>Q&amp;A</a:t>
            </a:r>
            <a:endParaRPr sz="1100"/>
          </a:p>
        </p:txBody>
      </p:sp>
      <p:cxnSp>
        <p:nvCxnSpPr>
          <p:cNvPr id="330" name="Google Shape;330;p43"/>
          <p:cNvCxnSpPr/>
          <p:nvPr/>
        </p:nvCxnSpPr>
        <p:spPr>
          <a:xfrm>
            <a:off x="2514600" y="3359457"/>
            <a:ext cx="41148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4"/>
          <p:cNvSpPr/>
          <p:nvPr/>
        </p:nvSpPr>
        <p:spPr>
          <a:xfrm>
            <a:off x="485059" y="480060"/>
            <a:ext cx="8190311" cy="418336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726018" y="720082"/>
            <a:ext cx="7708392" cy="370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4"/>
          <p:cNvSpPr txBox="1">
            <a:spLocks noGrp="1"/>
          </p:cNvSpPr>
          <p:nvPr>
            <p:ph type="ctrTitle"/>
          </p:nvPr>
        </p:nvSpPr>
        <p:spPr>
          <a:xfrm>
            <a:off x="1143000" y="1032272"/>
            <a:ext cx="6858000" cy="189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</a:pPr>
            <a:r>
              <a:rPr lang="zh-TW" sz="5300"/>
              <a:t>Thanks for listening！</a:t>
            </a:r>
            <a:endParaRPr sz="1100"/>
          </a:p>
        </p:txBody>
      </p:sp>
      <p:cxnSp>
        <p:nvCxnSpPr>
          <p:cNvPr id="339" name="Google Shape;339;p44"/>
          <p:cNvCxnSpPr/>
          <p:nvPr/>
        </p:nvCxnSpPr>
        <p:spPr>
          <a:xfrm>
            <a:off x="2514600" y="3359457"/>
            <a:ext cx="41148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F7F36-21E9-48CE-BAE1-D8614E45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7892"/>
            <a:ext cx="7886700" cy="850124"/>
          </a:xfrm>
        </p:spPr>
        <p:txBody>
          <a:bodyPr>
            <a:normAutofit/>
          </a:bodyPr>
          <a:lstStyle/>
          <a:p>
            <a:pPr algn="ctr"/>
            <a:r>
              <a:rPr lang="en-US" altLang="zh-CN" sz="3900"/>
              <a:t>Design Problems</a:t>
            </a:r>
            <a:endParaRPr lang="zh-CN" altLang="en-US" sz="3900"/>
          </a:p>
        </p:txBody>
      </p:sp>
      <p:pic>
        <p:nvPicPr>
          <p:cNvPr id="1026" name="Picture 2" descr="Quicksilver (Marvel Comics) - Wikipedia">
            <a:extLst>
              <a:ext uri="{FF2B5EF4-FFF2-40B4-BE49-F238E27FC236}">
                <a16:creationId xmlns:a16="http://schemas.microsoft.com/office/drawing/2014/main" id="{9E795110-472E-4542-B7CC-DFFC2350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9" y="1214593"/>
            <a:ext cx="1556023" cy="240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B1CC3-C123-405D-B20C-EA4B87937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216" y="3616014"/>
            <a:ext cx="2840691" cy="1109594"/>
          </a:xfrm>
        </p:spPr>
        <p:txBody>
          <a:bodyPr/>
          <a:lstStyle/>
          <a:p>
            <a:r>
              <a:rPr lang="en-US" dirty="0"/>
              <a:t>How to make use of our team name?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46FDCF8E-0417-4688-9822-FDB5BDC13FE3}"/>
              </a:ext>
            </a:extLst>
          </p:cNvPr>
          <p:cNvSpPr txBox="1">
            <a:spLocks/>
          </p:cNvSpPr>
          <p:nvPr/>
        </p:nvSpPr>
        <p:spPr>
          <a:xfrm>
            <a:off x="4757134" y="3616014"/>
            <a:ext cx="2840691" cy="110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How to make the game extensible?</a:t>
            </a:r>
          </a:p>
        </p:txBody>
      </p:sp>
      <p:pic>
        <p:nvPicPr>
          <p:cNvPr id="1028" name="Picture 4" descr="Extensible X++ – Method signatures - Dynamics 365 Finance Community">
            <a:extLst>
              <a:ext uri="{FF2B5EF4-FFF2-40B4-BE49-F238E27FC236}">
                <a16:creationId xmlns:a16="http://schemas.microsoft.com/office/drawing/2014/main" id="{57D63A7E-C6F9-4C7B-98EB-F7A091D3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94" y="1527486"/>
            <a:ext cx="2259540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61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630935" y="436418"/>
            <a:ext cx="2828257" cy="280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</a:pPr>
            <a:r>
              <a:rPr lang="zh-TW" sz="4100">
                <a:solidFill>
                  <a:schemeClr val="accent1"/>
                </a:solidFill>
              </a:rPr>
              <a:t>App Design</a:t>
            </a:r>
            <a:endParaRPr sz="110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CAB26F-E640-4436-B907-D1A66B2F1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486698" y="267525"/>
            <a:ext cx="1875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Board</a:t>
            </a:r>
            <a:endParaRPr sz="2000" dirty="0"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486700" y="817625"/>
            <a:ext cx="3708000" cy="3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r>
              <a:rPr lang="en-US" altLang="zh-CN" sz="1100" dirty="0"/>
              <a:t>Interface </a:t>
            </a:r>
            <a:r>
              <a:rPr lang="en-US" altLang="zh-CN" sz="1100" dirty="0" err="1"/>
              <a:t>IPacmanBoard</a:t>
            </a:r>
            <a:endParaRPr lang="en-US" altLang="zh-CN" sz="1100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sz="1100" dirty="0"/>
          </a:p>
        </p:txBody>
      </p:sp>
      <p:sp>
        <p:nvSpPr>
          <p:cNvPr id="156" name="Google Shape;156;p29"/>
          <p:cNvSpPr/>
          <p:nvPr/>
        </p:nvSpPr>
        <p:spPr>
          <a:xfrm>
            <a:off x="4572001" y="0"/>
            <a:ext cx="45723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4739425" y="147375"/>
            <a:ext cx="4311600" cy="4848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486700" y="267525"/>
            <a:ext cx="28362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Objects</a:t>
            </a:r>
            <a:endParaRPr sz="2000" dirty="0"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486700" y="817625"/>
            <a:ext cx="3708000" cy="3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100" dirty="0">
                <a:effectLst/>
              </a:rPr>
              <a:t>Interface </a:t>
            </a:r>
            <a:r>
              <a:rPr lang="en-US" altLang="zh-CN" sz="1100" dirty="0" err="1">
                <a:effectLst/>
              </a:rPr>
              <a:t>IObject</a:t>
            </a:r>
            <a:endParaRPr lang="en-US" altLang="zh-CN" sz="11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100" dirty="0">
                <a:effectLst/>
              </a:rPr>
              <a:t>Class Ghost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100" dirty="0"/>
              <a:t>Class Pacman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100" dirty="0">
                <a:effectLst/>
              </a:rPr>
              <a:t>Abstract Class </a:t>
            </a:r>
            <a:r>
              <a:rPr lang="en-US" altLang="zh-CN" sz="1100" dirty="0" err="1">
                <a:effectLst/>
              </a:rPr>
              <a:t>AConsumable</a:t>
            </a:r>
            <a:r>
              <a:rPr lang="en-US" altLang="zh-CN" sz="1100" dirty="0" err="1"/>
              <a:t>Object</a:t>
            </a:r>
            <a:endParaRPr lang="en-US" altLang="zh-CN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800" dirty="0"/>
              <a:t>Class Dots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800" dirty="0">
                <a:effectLst/>
              </a:rPr>
              <a:t>Class Fruit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800" dirty="0"/>
              <a:t>Class Quicksilver Charm</a:t>
            </a:r>
            <a:endParaRPr lang="en-US" altLang="zh-CN" sz="800" dirty="0">
              <a:effectLst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sz="1100" dirty="0"/>
          </a:p>
        </p:txBody>
      </p:sp>
      <p:sp>
        <p:nvSpPr>
          <p:cNvPr id="165" name="Google Shape;165;p30"/>
          <p:cNvSpPr/>
          <p:nvPr/>
        </p:nvSpPr>
        <p:spPr>
          <a:xfrm>
            <a:off x="4572001" y="0"/>
            <a:ext cx="45723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4764150" y="180675"/>
            <a:ext cx="4253700" cy="4801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486700" y="286575"/>
            <a:ext cx="36063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zh-TW" sz="2000"/>
              <a:t>Json Response</a:t>
            </a:r>
            <a:endParaRPr sz="2000"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486700" y="955503"/>
            <a:ext cx="3708000" cy="3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sz="1100"/>
          </a:p>
        </p:txBody>
      </p:sp>
      <p:sp>
        <p:nvSpPr>
          <p:cNvPr id="183" name="Google Shape;183;p32"/>
          <p:cNvSpPr/>
          <p:nvPr/>
        </p:nvSpPr>
        <p:spPr>
          <a:xfrm>
            <a:off x="4569713" y="0"/>
            <a:ext cx="45744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4705000" y="156900"/>
            <a:ext cx="4303200" cy="48345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363" y="1273988"/>
            <a:ext cx="4058475" cy="25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486700" y="471950"/>
            <a:ext cx="34161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zh-TW" sz="2000" dirty="0"/>
              <a:t>Use case</a:t>
            </a:r>
            <a:r>
              <a:rPr lang="en-US" altLang="zh-TW" sz="2000" dirty="0"/>
              <a:t>: Frontend</a:t>
            </a:r>
            <a:endParaRPr sz="2000" dirty="0"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486700" y="998278"/>
            <a:ext cx="3708000" cy="3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-US" altLang="zh-TW" sz="1600" dirty="0"/>
              <a:t>Starts the game</a:t>
            </a: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altLang="zh-TW" sz="1600" dirty="0"/>
              <a:t>Gets the most up-to-date board</a:t>
            </a: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altLang="zh-TW" sz="1600" dirty="0"/>
              <a:t>Resets the game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altLang="zh-TW" sz="1600" dirty="0"/>
              <a:t>Change Pac-Man’s direction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altLang="zh-TW" sz="1600" dirty="0"/>
              <a:t>Set number of ghosts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altLang="zh-TW" sz="1600" dirty="0"/>
              <a:t>Initialize the game board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600" dirty="0"/>
          </a:p>
        </p:txBody>
      </p:sp>
      <p:sp>
        <p:nvSpPr>
          <p:cNvPr id="201" name="Google Shape;201;p34"/>
          <p:cNvSpPr/>
          <p:nvPr/>
        </p:nvSpPr>
        <p:spPr>
          <a:xfrm>
            <a:off x="4569713" y="0"/>
            <a:ext cx="457428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4759713" y="93900"/>
            <a:ext cx="4194300" cy="49557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486700" y="471950"/>
            <a:ext cx="34161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5000"/>
              <a:buFont typeface="Arial"/>
              <a:buNone/>
            </a:pPr>
            <a:r>
              <a:rPr lang="zh-TW" sz="2000" dirty="0"/>
              <a:t>Use cases</a:t>
            </a:r>
            <a:r>
              <a:rPr lang="en-US" altLang="zh-TW" sz="2000" dirty="0"/>
              <a:t>: Backend</a:t>
            </a:r>
            <a:endParaRPr sz="2000" dirty="0"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486700" y="998278"/>
            <a:ext cx="3708000" cy="3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-US" altLang="zh-TW" sz="1600" dirty="0"/>
              <a:t>Return current board state to frontend</a:t>
            </a: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altLang="zh-TW" sz="1600" dirty="0"/>
              <a:t>Reset the board state to default</a:t>
            </a: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Start the game by invoking the board to updates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altLang="zh-TW" sz="1600" dirty="0"/>
              <a:t>Set number of ghosts on a board</a:t>
            </a: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altLang="zh-TW" sz="1600" dirty="0"/>
              <a:t>Change direction of Pac-Man</a:t>
            </a: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altLang="zh-TW" sz="1600" dirty="0"/>
              <a:t>Initialize the game board and create necessary objects</a:t>
            </a:r>
          </a:p>
        </p:txBody>
      </p:sp>
      <p:sp>
        <p:nvSpPr>
          <p:cNvPr id="210" name="Google Shape;210;p35"/>
          <p:cNvSpPr/>
          <p:nvPr/>
        </p:nvSpPr>
        <p:spPr>
          <a:xfrm>
            <a:off x="4569713" y="0"/>
            <a:ext cx="45744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4759713" y="93900"/>
            <a:ext cx="4194300" cy="49557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6"/>
          <p:cNvSpPr/>
          <p:nvPr/>
        </p:nvSpPr>
        <p:spPr>
          <a:xfrm>
            <a:off x="0" y="0"/>
            <a:ext cx="3765665" cy="48687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445770" y="906815"/>
            <a:ext cx="2907636" cy="30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zh-TW" sz="3800"/>
              <a:t>Design Patterns</a:t>
            </a:r>
            <a:endParaRPr sz="3800"/>
          </a:p>
        </p:txBody>
      </p:sp>
      <p:grpSp>
        <p:nvGrpSpPr>
          <p:cNvPr id="220" name="Google Shape;220;p36"/>
          <p:cNvGrpSpPr/>
          <p:nvPr/>
        </p:nvGrpSpPr>
        <p:grpSpPr>
          <a:xfrm>
            <a:off x="42126" y="1927098"/>
            <a:ext cx="181580" cy="1005645"/>
            <a:chOff x="56167" y="2761488"/>
            <a:chExt cx="242107" cy="1340860"/>
          </a:xfrm>
        </p:grpSpPr>
        <p:sp>
          <p:nvSpPr>
            <p:cNvPr id="221" name="Google Shape;221;p36"/>
            <p:cNvSpPr/>
            <p:nvPr/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6"/>
            <p:cNvSpPr/>
            <p:nvPr/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6"/>
            <p:cNvSpPr/>
            <p:nvPr/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6"/>
            <p:cNvSpPr/>
            <p:nvPr/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6"/>
            <p:cNvSpPr/>
            <p:nvPr/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6"/>
            <p:cNvSpPr/>
            <p:nvPr/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6"/>
            <p:cNvSpPr/>
            <p:nvPr/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6"/>
            <p:cNvSpPr/>
            <p:nvPr/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6"/>
            <p:cNvSpPr/>
            <p:nvPr/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6"/>
            <p:cNvSpPr/>
            <p:nvPr/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6"/>
            <p:cNvSpPr/>
            <p:nvPr/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6"/>
            <p:cNvSpPr/>
            <p:nvPr/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6"/>
            <p:cNvSpPr/>
            <p:nvPr/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6"/>
            <p:cNvSpPr/>
            <p:nvPr/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6"/>
            <p:cNvSpPr/>
            <p:nvPr/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6"/>
            <p:cNvSpPr/>
            <p:nvPr/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6"/>
            <p:cNvSpPr/>
            <p:nvPr/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6"/>
            <p:cNvSpPr/>
            <p:nvPr/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36"/>
          <p:cNvSpPr/>
          <p:nvPr/>
        </p:nvSpPr>
        <p:spPr>
          <a:xfrm>
            <a:off x="0" y="4876038"/>
            <a:ext cx="9144000" cy="2676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36"/>
          <p:cNvGrpSpPr/>
          <p:nvPr/>
        </p:nvGrpSpPr>
        <p:grpSpPr>
          <a:xfrm>
            <a:off x="4210812" y="346238"/>
            <a:ext cx="4588001" cy="4265882"/>
            <a:chOff x="0" y="4450"/>
            <a:chExt cx="6117335" cy="5687842"/>
          </a:xfrm>
        </p:grpSpPr>
        <p:sp>
          <p:nvSpPr>
            <p:cNvPr id="243" name="Google Shape;243;p36"/>
            <p:cNvSpPr/>
            <p:nvPr/>
          </p:nvSpPr>
          <p:spPr>
            <a:xfrm>
              <a:off x="0" y="4450"/>
              <a:ext cx="6117335" cy="947968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286760" y="217743"/>
              <a:ext cx="521382" cy="52138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6"/>
            <p:cNvSpPr/>
            <p:nvPr/>
          </p:nvSpPr>
          <p:spPr>
            <a:xfrm>
              <a:off x="1094903" y="4450"/>
              <a:ext cx="5022432" cy="947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6"/>
            <p:cNvSpPr txBox="1"/>
            <p:nvPr/>
          </p:nvSpPr>
          <p:spPr>
            <a:xfrm>
              <a:off x="1094903" y="4450"/>
              <a:ext cx="5022432" cy="947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250" tIns="75250" rIns="75250" bIns="7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zh-TW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Strategy Design Pattern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0" y="1544899"/>
              <a:ext cx="6117335" cy="947968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6"/>
            <p:cNvSpPr/>
            <p:nvPr/>
          </p:nvSpPr>
          <p:spPr>
            <a:xfrm>
              <a:off x="286760" y="1758192"/>
              <a:ext cx="521381" cy="52138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6"/>
            <p:cNvSpPr/>
            <p:nvPr/>
          </p:nvSpPr>
          <p:spPr>
            <a:xfrm>
              <a:off x="1094903" y="1189411"/>
              <a:ext cx="5022432" cy="947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6"/>
            <p:cNvSpPr txBox="1"/>
            <p:nvPr/>
          </p:nvSpPr>
          <p:spPr>
            <a:xfrm>
              <a:off x="1094903" y="1544899"/>
              <a:ext cx="5022432" cy="947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250" tIns="75250" rIns="75250" bIns="7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zh-TW" sz="1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2.Command Design Pattern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1094903" y="2374371"/>
              <a:ext cx="5022432" cy="947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0" y="3085316"/>
              <a:ext cx="6117300" cy="9480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286760" y="3298610"/>
              <a:ext cx="521381" cy="52138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1094903" y="3559332"/>
              <a:ext cx="5022432" cy="947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6"/>
            <p:cNvSpPr txBox="1"/>
            <p:nvPr/>
          </p:nvSpPr>
          <p:spPr>
            <a:xfrm>
              <a:off x="1094903" y="3085316"/>
              <a:ext cx="5022432" cy="947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250" tIns="75250" rIns="75250" bIns="7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altLang="zh-CN" sz="1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zh-TW" sz="1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Factory Design Pattern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0" y="4744292"/>
              <a:ext cx="6117300" cy="9480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286760" y="4957585"/>
              <a:ext cx="521382" cy="52138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1094903" y="4744292"/>
              <a:ext cx="5022432" cy="947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 txBox="1"/>
            <p:nvPr/>
          </p:nvSpPr>
          <p:spPr>
            <a:xfrm>
              <a:off x="1094903" y="4744292"/>
              <a:ext cx="5022432" cy="947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250" tIns="75250" rIns="75250" bIns="7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altLang="zh-CN" sz="1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lang="zh-TW" sz="1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Singleton Design Pattern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185</Words>
  <Application>Microsoft Office PowerPoint</Application>
  <PresentationFormat>全屏显示(16:9)</PresentationFormat>
  <Paragraphs>45</Paragraphs>
  <Slides>16</Slides>
  <Notes>15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Simple Light</vt:lpstr>
      <vt:lpstr>Office 主题​​</vt:lpstr>
      <vt:lpstr>Pac-Man Quicksilver Ver</vt:lpstr>
      <vt:lpstr>Design Problems</vt:lpstr>
      <vt:lpstr>App Design</vt:lpstr>
      <vt:lpstr>Board</vt:lpstr>
      <vt:lpstr>Objects</vt:lpstr>
      <vt:lpstr>Json Response</vt:lpstr>
      <vt:lpstr>Use case: Frontend</vt:lpstr>
      <vt:lpstr>Use cases: Backend</vt:lpstr>
      <vt:lpstr>Design Patterns</vt:lpstr>
      <vt:lpstr>Strategy Design Pattern</vt:lpstr>
      <vt:lpstr>Command Design Pattern</vt:lpstr>
      <vt:lpstr>3. Factory Design Pattern</vt:lpstr>
      <vt:lpstr>4.Singleton    Design    Pattern</vt:lpstr>
      <vt:lpstr>Demo</vt:lpstr>
      <vt:lpstr>Q&amp;A</vt:lpstr>
      <vt:lpstr>Thanks for listening！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Quickchat</dc:title>
  <cp:lastModifiedBy>Zhengtong Liu</cp:lastModifiedBy>
  <cp:revision>21</cp:revision>
  <dcterms:modified xsi:type="dcterms:W3CDTF">2021-11-16T04:15:02Z</dcterms:modified>
</cp:coreProperties>
</file>