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69e72f0a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10269e72f0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510e6e5b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g10510e6e5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10e6e5bb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g10510e6e5b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269e72f0a_2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10269e72f0a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269e72f0a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g10269e72f0a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269e72f0a_2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10269e72f0a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293e31a0b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0293e31a0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269e72f0a_2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9" name="Google Shape;329;g10269e72f0a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269e72f0a_2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7" name="Google Shape;337;g10269e72f0a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269e72f0a_2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g10269e72f0a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293e31a0b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293e31a0b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269e72f0a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10269e72f0a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10e6e5b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10510e6e5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93e31a0b_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g10293e31a0b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293e31a0b_9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10293e31a0b_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510e6e5b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0510e6e5b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269e72f0a_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10269e72f0a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10e6e5b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510e6e5b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cman-api-team-quicksilver.herokuapp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485059" y="480060"/>
            <a:ext cx="8190300" cy="4183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1486600" y="1632125"/>
            <a:ext cx="67986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Arial"/>
              <a:buNone/>
            </a:pPr>
            <a:r>
              <a:rPr lang="zh-TW" sz="4700">
                <a:solidFill>
                  <a:schemeClr val="accent1"/>
                </a:solidFill>
              </a:rPr>
              <a:t>Pac-Man Quicksilver Ver</a:t>
            </a:r>
            <a:endParaRPr sz="4700">
              <a:solidFill>
                <a:schemeClr val="accent1"/>
              </a:solidFill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1239675" y="2836650"/>
            <a:ext cx="6969600" cy="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/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1000"/>
              <a:t>Bill Huang, Yang Zhou, Zhen Gao,</a:t>
            </a:r>
            <a:endParaRPr sz="1000"/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 sz="1000"/>
              <a:t>Jeff Zhou, Jianing Lou, Jerry Zhang, Zhengtong Liu</a:t>
            </a:r>
            <a:endParaRPr sz="200"/>
          </a:p>
        </p:txBody>
      </p:sp>
      <p:pic>
        <p:nvPicPr>
          <p:cNvPr id="133" name="Google Shape;133;p25" descr="积压工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550" y="882824"/>
            <a:ext cx="10287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486700" y="267525"/>
            <a:ext cx="2836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000"/>
              <a:t>Commands</a:t>
            </a:r>
            <a:endParaRPr sz="2000"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486700" y="817625"/>
            <a:ext cx="3708000" cy="3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zh-TW" sz="1400"/>
              <a:t>interface IUpdateCommand</a:t>
            </a:r>
            <a:endParaRPr sz="1100"/>
          </a:p>
          <a:p>
            <a:pPr marL="4572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zh-TW" sz="1400"/>
              <a:t>Class UpdateLocationCommand</a:t>
            </a:r>
            <a:endParaRPr sz="14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sz="1400"/>
              <a:t>Class UpdateNullCommand</a:t>
            </a:r>
            <a:endParaRPr sz="1400"/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zh-TW" sz="1400"/>
              <a:t>Interface IUpdateCommandFactory</a:t>
            </a:r>
            <a:endParaRPr sz="1400"/>
          </a:p>
          <a:p>
            <a:pPr marL="4572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zh-TW" sz="1400"/>
              <a:t>Class UpdateCommandFactory</a:t>
            </a:r>
            <a:endParaRPr sz="1100"/>
          </a:p>
          <a:p>
            <a:pPr marL="1778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/>
          </a:p>
        </p:txBody>
      </p:sp>
      <p:sp>
        <p:nvSpPr>
          <p:cNvPr id="207" name="Google Shape;207;p34"/>
          <p:cNvSpPr/>
          <p:nvPr/>
        </p:nvSpPr>
        <p:spPr>
          <a:xfrm>
            <a:off x="4572001" y="0"/>
            <a:ext cx="45723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151" y="938425"/>
            <a:ext cx="4219705" cy="2663151"/>
          </a:xfrm>
          <a:prstGeom prst="rect">
            <a:avLst/>
          </a:prstGeom>
          <a:noFill/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486700" y="267525"/>
            <a:ext cx="28362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000"/>
              <a:t>Strategies</a:t>
            </a:r>
            <a:endParaRPr sz="2000"/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486700" y="817625"/>
            <a:ext cx="3708000" cy="3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zh-TW" sz="1400"/>
              <a:t>interface IUpdateStrategy</a:t>
            </a:r>
            <a:endParaRPr sz="1400"/>
          </a:p>
          <a:p>
            <a:pPr marL="914400" lvl="1" indent="-33655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zh-TW" sz="1100"/>
              <a:t>Class MoveAwayStrategy</a:t>
            </a:r>
            <a:endParaRPr/>
          </a:p>
          <a:p>
            <a:pPr marL="914400" lvl="1" indent="-33655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zh-TW" sz="1100"/>
              <a:t>Class MoveToStartingLocationStrategy</a:t>
            </a:r>
            <a:endParaRPr sz="1100"/>
          </a:p>
          <a:p>
            <a:pPr marL="914400" lvl="1" indent="-33655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zh-TW" sz="1100"/>
              <a:t>Class MoveTowardPacmanStrategy</a:t>
            </a:r>
            <a:endParaRPr sz="1100"/>
          </a:p>
          <a:p>
            <a:pPr marL="914400" lvl="1" indent="-33655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zh-TW" sz="1100"/>
              <a:t>Class PatrolStrategy</a:t>
            </a:r>
            <a:endParaRPr sz="1100"/>
          </a:p>
          <a:p>
            <a:pPr marL="914400" lvl="1" indent="-336550" algn="l" rtl="0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zh-TW" sz="1100"/>
              <a:t>Class RandomStrategy</a:t>
            </a:r>
            <a:endParaRPr sz="1400"/>
          </a:p>
          <a:p>
            <a:pPr marL="4572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zh-TW" sz="1400"/>
              <a:t>interface IUpdateStrategyFactory</a:t>
            </a:r>
            <a:endParaRPr sz="2400"/>
          </a:p>
          <a:p>
            <a:pPr marL="4572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zh-TW" sz="1400"/>
              <a:t>class AStarSearch</a:t>
            </a:r>
            <a:endParaRPr sz="2400"/>
          </a:p>
          <a:p>
            <a:pPr marL="4572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zh-TW" sz="1400"/>
              <a:t>class GreedySearch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sz="1400"/>
              <a:t>class UpdateStrategyFactory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/>
          </a:p>
          <a:p>
            <a:pPr marL="1778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/>
          </a:p>
        </p:txBody>
      </p:sp>
      <p:sp>
        <p:nvSpPr>
          <p:cNvPr id="215" name="Google Shape;215;p35"/>
          <p:cNvSpPr/>
          <p:nvPr/>
        </p:nvSpPr>
        <p:spPr>
          <a:xfrm>
            <a:off x="4572001" y="0"/>
            <a:ext cx="45723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4764150" y="180675"/>
            <a:ext cx="4253700" cy="4801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150" y="315911"/>
            <a:ext cx="4253702" cy="165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418" y="2082600"/>
            <a:ext cx="4185175" cy="2899275"/>
          </a:xfrm>
          <a:prstGeom prst="rect">
            <a:avLst/>
          </a:prstGeom>
          <a:noFill/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0" y="0"/>
            <a:ext cx="3765665" cy="48687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445770" y="906815"/>
            <a:ext cx="2907636" cy="30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zh-TW" sz="3800"/>
              <a:t>Design Patterns</a:t>
            </a:r>
            <a:endParaRPr sz="3800"/>
          </a:p>
        </p:txBody>
      </p:sp>
      <p:grpSp>
        <p:nvGrpSpPr>
          <p:cNvPr id="235" name="Google Shape;235;p37"/>
          <p:cNvGrpSpPr/>
          <p:nvPr/>
        </p:nvGrpSpPr>
        <p:grpSpPr>
          <a:xfrm>
            <a:off x="42126" y="1927098"/>
            <a:ext cx="181580" cy="1005645"/>
            <a:chOff x="56167" y="2761488"/>
            <a:chExt cx="242107" cy="1340860"/>
          </a:xfrm>
        </p:grpSpPr>
        <p:sp>
          <p:nvSpPr>
            <p:cNvPr id="236" name="Google Shape;236;p37"/>
            <p:cNvSpPr/>
            <p:nvPr/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7"/>
            <p:cNvSpPr/>
            <p:nvPr/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7"/>
            <p:cNvSpPr/>
            <p:nvPr/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7"/>
            <p:cNvSpPr/>
            <p:nvPr/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7"/>
            <p:cNvSpPr/>
            <p:nvPr/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7"/>
            <p:cNvSpPr/>
            <p:nvPr/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7"/>
            <p:cNvSpPr/>
            <p:nvPr/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7"/>
            <p:cNvSpPr/>
            <p:nvPr/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7"/>
            <p:cNvSpPr/>
            <p:nvPr/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7"/>
            <p:cNvSpPr/>
            <p:nvPr/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7"/>
            <p:cNvSpPr/>
            <p:nvPr/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7"/>
            <p:cNvSpPr/>
            <p:nvPr/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7"/>
            <p:cNvSpPr/>
            <p:nvPr/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7"/>
            <p:cNvSpPr/>
            <p:nvPr/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7"/>
            <p:cNvSpPr/>
            <p:nvPr/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7"/>
            <p:cNvSpPr/>
            <p:nvPr/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7"/>
            <p:cNvSpPr/>
            <p:nvPr/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7"/>
            <p:cNvSpPr/>
            <p:nvPr/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7"/>
            <p:cNvSpPr/>
            <p:nvPr/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7"/>
            <p:cNvSpPr/>
            <p:nvPr/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37"/>
          <p:cNvSpPr/>
          <p:nvPr/>
        </p:nvSpPr>
        <p:spPr>
          <a:xfrm>
            <a:off x="0" y="4876038"/>
            <a:ext cx="9144000" cy="267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37"/>
          <p:cNvGrpSpPr/>
          <p:nvPr/>
        </p:nvGrpSpPr>
        <p:grpSpPr>
          <a:xfrm>
            <a:off x="4210812" y="346238"/>
            <a:ext cx="4588001" cy="4265882"/>
            <a:chOff x="0" y="4450"/>
            <a:chExt cx="6117335" cy="5687842"/>
          </a:xfrm>
        </p:grpSpPr>
        <p:sp>
          <p:nvSpPr>
            <p:cNvPr id="258" name="Google Shape;258;p37"/>
            <p:cNvSpPr/>
            <p:nvPr/>
          </p:nvSpPr>
          <p:spPr>
            <a:xfrm>
              <a:off x="0" y="4450"/>
              <a:ext cx="6117335" cy="947968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286760" y="217743"/>
              <a:ext cx="521382" cy="52138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1094903" y="4450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7"/>
            <p:cNvSpPr txBox="1"/>
            <p:nvPr/>
          </p:nvSpPr>
          <p:spPr>
            <a:xfrm>
              <a:off x="1094903" y="4450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250" tIns="75250" rIns="75250" bIns="7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zh-TW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Strategy Design Pattern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7"/>
            <p:cNvSpPr/>
            <p:nvPr/>
          </p:nvSpPr>
          <p:spPr>
            <a:xfrm>
              <a:off x="0" y="1164282"/>
              <a:ext cx="6117300" cy="948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286760" y="1377575"/>
              <a:ext cx="521400" cy="521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1094903" y="1189411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7"/>
            <p:cNvSpPr txBox="1"/>
            <p:nvPr/>
          </p:nvSpPr>
          <p:spPr>
            <a:xfrm>
              <a:off x="1094903" y="1164282"/>
              <a:ext cx="5022300" cy="9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250" tIns="75250" rIns="75250" bIns="7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zh-TW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2.Command Design Pattern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1094903" y="2374371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33" y="3497599"/>
              <a:ext cx="6117300" cy="948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7"/>
            <p:cNvSpPr/>
            <p:nvPr/>
          </p:nvSpPr>
          <p:spPr>
            <a:xfrm>
              <a:off x="286793" y="3710893"/>
              <a:ext cx="521400" cy="521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1094903" y="3559332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7"/>
            <p:cNvSpPr txBox="1"/>
            <p:nvPr/>
          </p:nvSpPr>
          <p:spPr>
            <a:xfrm>
              <a:off x="1094936" y="3497599"/>
              <a:ext cx="5022300" cy="9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250" tIns="75250" rIns="75250" bIns="7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zh-TW" b="1">
                  <a:solidFill>
                    <a:schemeClr val="dk1"/>
                  </a:solidFill>
                </a:rPr>
                <a:t>4</a:t>
              </a:r>
              <a:r>
                <a:rPr lang="zh-TW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Factory Design Pattern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0" y="4744292"/>
              <a:ext cx="6117300" cy="948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286760" y="4957585"/>
              <a:ext cx="521400" cy="5214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1094903" y="4744292"/>
              <a:ext cx="5022432" cy="947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7"/>
            <p:cNvSpPr txBox="1"/>
            <p:nvPr/>
          </p:nvSpPr>
          <p:spPr>
            <a:xfrm>
              <a:off x="1094903" y="4744292"/>
              <a:ext cx="5022300" cy="9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250" tIns="75250" rIns="75250" bIns="7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zh-TW" b="1">
                  <a:solidFill>
                    <a:schemeClr val="dk1"/>
                  </a:solidFill>
                </a:rPr>
                <a:t>5</a:t>
              </a:r>
              <a:r>
                <a:rPr lang="zh-TW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Singleton Design Pattern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37"/>
          <p:cNvGrpSpPr/>
          <p:nvPr/>
        </p:nvGrpSpPr>
        <p:grpSpPr>
          <a:xfrm>
            <a:off x="4210837" y="2123682"/>
            <a:ext cx="4587975" cy="711000"/>
            <a:chOff x="0" y="3645259"/>
            <a:chExt cx="6117300" cy="948000"/>
          </a:xfrm>
        </p:grpSpPr>
        <p:sp>
          <p:nvSpPr>
            <p:cNvPr id="276" name="Google Shape;276;p37"/>
            <p:cNvSpPr/>
            <p:nvPr/>
          </p:nvSpPr>
          <p:spPr>
            <a:xfrm>
              <a:off x="0" y="3645259"/>
              <a:ext cx="6117300" cy="948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7"/>
            <p:cNvSpPr txBox="1"/>
            <p:nvPr/>
          </p:nvSpPr>
          <p:spPr>
            <a:xfrm>
              <a:off x="1094903" y="3645259"/>
              <a:ext cx="5022300" cy="9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250" tIns="75250" rIns="75250" bIns="7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zh-TW" b="1">
                  <a:solidFill>
                    <a:schemeClr val="dk1"/>
                  </a:solidFill>
                </a:rPr>
                <a:t>3</a:t>
              </a:r>
              <a:r>
                <a:rPr lang="zh-TW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zh-TW" b="1">
                  <a:solidFill>
                    <a:schemeClr val="dk1"/>
                  </a:solidFill>
                </a:rPr>
                <a:t>Observer</a:t>
              </a:r>
              <a:r>
                <a:rPr lang="zh-TW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Design Pattern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7"/>
          <p:cNvSpPr/>
          <p:nvPr/>
        </p:nvSpPr>
        <p:spPr>
          <a:xfrm>
            <a:off x="4430507" y="2283736"/>
            <a:ext cx="390900" cy="390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484394" y="480061"/>
            <a:ext cx="2620756" cy="284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457200" lvl="0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AutoNum type="arabicPeriod"/>
            </a:pPr>
            <a:r>
              <a:rPr lang="zh-TW" sz="3500">
                <a:solidFill>
                  <a:schemeClr val="dk1"/>
                </a:solidFill>
              </a:rPr>
              <a:t>Strategy Design Pattern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3469445" y="0"/>
            <a:ext cx="5674555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3956927" y="480068"/>
            <a:ext cx="4699590" cy="418336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35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366199" y="2773724"/>
            <a:ext cx="456300" cy="46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8"/>
          <p:cNvPicPr preferRelativeResize="0"/>
          <p:nvPr/>
        </p:nvPicPr>
        <p:blipFill rotWithShape="1">
          <a:blip r:embed="rId4">
            <a:alphaModFix/>
          </a:blip>
          <a:srcRect l="3300" t="8896" r="4234" b="9035"/>
          <a:stretch/>
        </p:blipFill>
        <p:spPr>
          <a:xfrm>
            <a:off x="4796675" y="1937250"/>
            <a:ext cx="3315700" cy="14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355525" y="313075"/>
            <a:ext cx="2762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457200" lvl="0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AutoNum type="arabicPeriod" startAt="2"/>
            </a:pPr>
            <a:r>
              <a:rPr lang="zh-TW" sz="3500">
                <a:solidFill>
                  <a:schemeClr val="dk1"/>
                </a:solidFill>
              </a:rPr>
              <a:t>Command Design Pattern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3469445" y="0"/>
            <a:ext cx="5674555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3956927" y="480068"/>
            <a:ext cx="4699500" cy="4183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3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259457" y="1261503"/>
            <a:ext cx="390900" cy="39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4">
            <a:alphaModFix/>
          </a:blip>
          <a:srcRect l="2849" t="6940" r="2174" b="13282"/>
          <a:stretch/>
        </p:blipFill>
        <p:spPr>
          <a:xfrm>
            <a:off x="5040600" y="674100"/>
            <a:ext cx="2380975" cy="6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341275" y="2209975"/>
            <a:ext cx="27909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AutoNum type="arabicPeriod" startAt="3"/>
            </a:pPr>
            <a:r>
              <a:rPr lang="zh-TW" sz="3500"/>
              <a:t>Observer Design Pattern</a:t>
            </a:r>
            <a:endParaRPr sz="35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</p:txBody>
      </p:sp>
      <p:sp>
        <p:nvSpPr>
          <p:cNvPr id="298" name="Google Shape;298;p39"/>
          <p:cNvSpPr/>
          <p:nvPr/>
        </p:nvSpPr>
        <p:spPr>
          <a:xfrm>
            <a:off x="259457" y="3652573"/>
            <a:ext cx="390900" cy="390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 rotWithShape="1">
          <a:blip r:embed="rId6">
            <a:alphaModFix/>
          </a:blip>
          <a:srcRect t="6376" r="1380" b="-9"/>
          <a:stretch/>
        </p:blipFill>
        <p:spPr>
          <a:xfrm>
            <a:off x="4665200" y="2498750"/>
            <a:ext cx="3237701" cy="7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9"/>
          <p:cNvPicPr preferRelativeResize="0"/>
          <p:nvPr/>
        </p:nvPicPr>
        <p:blipFill rotWithShape="1">
          <a:blip r:embed="rId7">
            <a:alphaModFix/>
          </a:blip>
          <a:srcRect t="8155"/>
          <a:stretch/>
        </p:blipFill>
        <p:spPr>
          <a:xfrm>
            <a:off x="4665200" y="3488999"/>
            <a:ext cx="3283075" cy="7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 rotWithShape="1">
          <a:blip r:embed="rId8">
            <a:alphaModFix/>
          </a:blip>
          <a:srcRect t="6367"/>
          <a:stretch/>
        </p:blipFill>
        <p:spPr>
          <a:xfrm>
            <a:off x="4656025" y="1559825"/>
            <a:ext cx="3301401" cy="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/>
          <p:nvPr/>
        </p:nvSpPr>
        <p:spPr>
          <a:xfrm>
            <a:off x="347132" y="1459369"/>
            <a:ext cx="390900" cy="39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418675" y="-912400"/>
            <a:ext cx="27909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457200" lvl="0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AutoNum type="arabicPeriod" startAt="4"/>
            </a:pPr>
            <a:r>
              <a:rPr lang="zh-TW" sz="3500"/>
              <a:t>Factory Design Pattern</a:t>
            </a:r>
            <a:endParaRPr sz="3500"/>
          </a:p>
        </p:txBody>
      </p:sp>
      <p:sp>
        <p:nvSpPr>
          <p:cNvPr id="308" name="Google Shape;308;p40"/>
          <p:cNvSpPr/>
          <p:nvPr/>
        </p:nvSpPr>
        <p:spPr>
          <a:xfrm>
            <a:off x="3469445" y="0"/>
            <a:ext cx="56745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3956927" y="480068"/>
            <a:ext cx="4699500" cy="4183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475" y="625025"/>
            <a:ext cx="2474450" cy="2059599"/>
          </a:xfrm>
          <a:prstGeom prst="rect">
            <a:avLst/>
          </a:prstGeom>
          <a:noFill/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350"/>
              </a:srgbClr>
            </a:outerShdw>
          </a:effectLst>
        </p:spPr>
      </p:pic>
      <p:pic>
        <p:nvPicPr>
          <p:cNvPr id="311" name="Google Shape;31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2175" y="3354564"/>
            <a:ext cx="1982700" cy="531825"/>
          </a:xfrm>
          <a:prstGeom prst="rect">
            <a:avLst/>
          </a:prstGeom>
          <a:noFill/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350"/>
              </a:srgbClr>
            </a:outerShdw>
          </a:effectLst>
        </p:spPr>
      </p:pic>
      <p:sp>
        <p:nvSpPr>
          <p:cNvPr id="312" name="Google Shape;312;p40" title="5"/>
          <p:cNvSpPr txBox="1">
            <a:spLocks noGrp="1"/>
          </p:cNvSpPr>
          <p:nvPr>
            <p:ph type="title"/>
          </p:nvPr>
        </p:nvSpPr>
        <p:spPr>
          <a:xfrm>
            <a:off x="347119" y="1072061"/>
            <a:ext cx="2620800" cy="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457200" lvl="0" indent="-450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AutoNum type="arabicPeriod" startAt="5"/>
            </a:pPr>
            <a:r>
              <a:rPr lang="zh-TW" sz="3500"/>
              <a:t>Singleton</a:t>
            </a:r>
            <a:br>
              <a:rPr lang="zh-TW" sz="3500"/>
            </a:br>
            <a:r>
              <a:rPr lang="zh-TW" sz="3500"/>
              <a:t>Design</a:t>
            </a:r>
            <a:br>
              <a:rPr lang="zh-TW" sz="3500"/>
            </a:br>
            <a:r>
              <a:rPr lang="zh-TW" sz="3500"/>
              <a:t>Pattern</a:t>
            </a:r>
            <a:endParaRPr sz="3500"/>
          </a:p>
        </p:txBody>
      </p:sp>
      <p:sp>
        <p:nvSpPr>
          <p:cNvPr id="313" name="Google Shape;313;p40"/>
          <p:cNvSpPr/>
          <p:nvPr/>
        </p:nvSpPr>
        <p:spPr>
          <a:xfrm>
            <a:off x="256056" y="3425025"/>
            <a:ext cx="390900" cy="390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0"/>
          <p:cNvPicPr preferRelativeResize="0"/>
          <p:nvPr/>
        </p:nvPicPr>
        <p:blipFill rotWithShape="1">
          <a:blip r:embed="rId7">
            <a:alphaModFix/>
          </a:blip>
          <a:srcRect l="2848" t="6932" r="2820" b="5860"/>
          <a:stretch/>
        </p:blipFill>
        <p:spPr>
          <a:xfrm>
            <a:off x="6431375" y="3205187"/>
            <a:ext cx="2039225" cy="830575"/>
          </a:xfrm>
          <a:prstGeom prst="rect">
            <a:avLst/>
          </a:prstGeom>
          <a:noFill/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485059" y="480060"/>
            <a:ext cx="8190300" cy="4183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2"/>
          <p:cNvSpPr txBox="1">
            <a:spLocks noGrp="1"/>
          </p:cNvSpPr>
          <p:nvPr>
            <p:ph type="ctrTitle"/>
          </p:nvPr>
        </p:nvSpPr>
        <p:spPr>
          <a:xfrm>
            <a:off x="1143000" y="1032272"/>
            <a:ext cx="6858000" cy="1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</a:pPr>
            <a:r>
              <a:rPr lang="zh-TW" sz="5300" u="sng">
                <a:solidFill>
                  <a:schemeClr val="hlink"/>
                </a:solidFill>
                <a:hlinkClick r:id="rId3"/>
              </a:rPr>
              <a:t>Demo</a:t>
            </a:r>
            <a:endParaRPr sz="1100"/>
          </a:p>
        </p:txBody>
      </p:sp>
      <p:cxnSp>
        <p:nvCxnSpPr>
          <p:cNvPr id="334" name="Google Shape;334;p42"/>
          <p:cNvCxnSpPr/>
          <p:nvPr/>
        </p:nvCxnSpPr>
        <p:spPr>
          <a:xfrm>
            <a:off x="2514600" y="3359457"/>
            <a:ext cx="4114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3"/>
          <p:cNvSpPr/>
          <p:nvPr/>
        </p:nvSpPr>
        <p:spPr>
          <a:xfrm>
            <a:off x="485059" y="480060"/>
            <a:ext cx="8190300" cy="4183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726018" y="720082"/>
            <a:ext cx="7708500" cy="370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 txBox="1">
            <a:spLocks noGrp="1"/>
          </p:cNvSpPr>
          <p:nvPr>
            <p:ph type="ctrTitle"/>
          </p:nvPr>
        </p:nvSpPr>
        <p:spPr>
          <a:xfrm>
            <a:off x="1143000" y="1032272"/>
            <a:ext cx="6858000" cy="1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</a:pPr>
            <a:r>
              <a:rPr lang="zh-TW" sz="5300"/>
              <a:t>Q&amp;A</a:t>
            </a:r>
            <a:endParaRPr sz="1100"/>
          </a:p>
        </p:txBody>
      </p:sp>
      <p:cxnSp>
        <p:nvCxnSpPr>
          <p:cNvPr id="343" name="Google Shape;343;p43"/>
          <p:cNvCxnSpPr/>
          <p:nvPr/>
        </p:nvCxnSpPr>
        <p:spPr>
          <a:xfrm>
            <a:off x="2514600" y="3359457"/>
            <a:ext cx="4114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4"/>
          <p:cNvSpPr/>
          <p:nvPr/>
        </p:nvSpPr>
        <p:spPr>
          <a:xfrm>
            <a:off x="485059" y="480060"/>
            <a:ext cx="8190311" cy="418336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352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4"/>
          <p:cNvSpPr/>
          <p:nvPr/>
        </p:nvSpPr>
        <p:spPr>
          <a:xfrm>
            <a:off x="726018" y="720082"/>
            <a:ext cx="7708392" cy="370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4"/>
          <p:cNvSpPr txBox="1">
            <a:spLocks noGrp="1"/>
          </p:cNvSpPr>
          <p:nvPr>
            <p:ph type="ctrTitle"/>
          </p:nvPr>
        </p:nvSpPr>
        <p:spPr>
          <a:xfrm>
            <a:off x="1143000" y="1032272"/>
            <a:ext cx="6858000" cy="189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rial"/>
              <a:buNone/>
            </a:pPr>
            <a:r>
              <a:rPr lang="zh-TW" sz="5300"/>
              <a:t>Thanks for listening！</a:t>
            </a:r>
            <a:endParaRPr sz="1100"/>
          </a:p>
        </p:txBody>
      </p:sp>
      <p:cxnSp>
        <p:nvCxnSpPr>
          <p:cNvPr id="352" name="Google Shape;352;p44"/>
          <p:cNvCxnSpPr/>
          <p:nvPr/>
        </p:nvCxnSpPr>
        <p:spPr>
          <a:xfrm>
            <a:off x="2514600" y="3359457"/>
            <a:ext cx="41148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628650" y="1067684"/>
            <a:ext cx="7886700" cy="2415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2424"/>
              <a:buChar char="●"/>
            </a:pPr>
            <a:r>
              <a:rPr lang="zh-TW"/>
              <a:t>App design</a:t>
            </a:r>
            <a:endParaRPr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2424"/>
              <a:buChar char="●"/>
            </a:pPr>
            <a:r>
              <a:rPr lang="zh-TW"/>
              <a:t>Design patterns</a:t>
            </a:r>
            <a:endParaRPr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2424"/>
              <a:buChar char="●"/>
            </a:pPr>
            <a:r>
              <a:rPr lang="zh-TW"/>
              <a:t>UI demo</a:t>
            </a:r>
            <a:endParaRPr/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2424"/>
              <a:buChar char="●"/>
            </a:pPr>
            <a:r>
              <a:rPr lang="zh-TW"/>
              <a:t>Q &amp; A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300" y="340075"/>
            <a:ext cx="4384451" cy="438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630935" y="436418"/>
            <a:ext cx="2828257" cy="280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</a:pPr>
            <a:r>
              <a:rPr lang="zh-TW" sz="4100">
                <a:solidFill>
                  <a:schemeClr val="accent1"/>
                </a:solidFill>
              </a:rPr>
              <a:t>App Design</a:t>
            </a:r>
            <a:endParaRPr sz="1100"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350" y="462975"/>
            <a:ext cx="4153000" cy="41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486698" y="267525"/>
            <a:ext cx="1875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zh-TW" sz="2000"/>
              <a:t>Design features</a:t>
            </a:r>
            <a:endParaRPr sz="2000"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486700" y="817625"/>
            <a:ext cx="3708000" cy="3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zh-TW" sz="1600"/>
              <a:t>Superpower of Quicksilver</a:t>
            </a:r>
            <a:endParaRPr sz="1600"/>
          </a:p>
          <a:p>
            <a:pPr marL="45720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zh-TW" sz="1600"/>
              <a:t>Update by tick</a:t>
            </a:r>
            <a:endParaRPr sz="1600"/>
          </a:p>
          <a:p>
            <a:pPr marL="45720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zh-TW" sz="1600"/>
              <a:t>No respawn, even if you lose a life</a:t>
            </a:r>
            <a:endParaRPr sz="1600"/>
          </a:p>
          <a:p>
            <a:pPr marL="45720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zh-TW" sz="1600"/>
              <a:t>Extensibility</a:t>
            </a:r>
            <a:endParaRPr sz="160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53" name="Google Shape;153;p28"/>
          <p:cNvSpPr/>
          <p:nvPr/>
        </p:nvSpPr>
        <p:spPr>
          <a:xfrm>
            <a:off x="4572001" y="0"/>
            <a:ext cx="45723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925" y="396200"/>
            <a:ext cx="2978949" cy="3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000" y="4125325"/>
            <a:ext cx="3837125" cy="4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 descr="Quicksilver (Marvel Comics) - Wikip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7050" y="1566258"/>
            <a:ext cx="1391875" cy="214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1750" y="1644075"/>
            <a:ext cx="459900" cy="4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486698" y="267525"/>
            <a:ext cx="1875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000"/>
              <a:t>Endpoints</a:t>
            </a:r>
            <a:endParaRPr sz="2000"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486700" y="817625"/>
            <a:ext cx="3708000" cy="3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zh-TW" sz="1600" b="1"/>
              <a:t>GET {boardId}/board </a:t>
            </a:r>
            <a:endParaRPr sz="1600" b="1"/>
          </a:p>
          <a:p>
            <a:pPr marL="914400" lvl="1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</a:pPr>
            <a:r>
              <a:rPr lang="zh-TW" sz="1600"/>
              <a:t>Gets the board data</a:t>
            </a:r>
            <a:endParaRPr sz="1600"/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zh-TW" sz="1600"/>
              <a:t>Board data passed in 2D array</a:t>
            </a:r>
            <a:endParaRPr sz="1600"/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zh-TW" sz="1600"/>
              <a:t>Front End render the 2D array into game board.</a:t>
            </a:r>
            <a:endParaRPr sz="160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4" name="Google Shape;164;p29"/>
          <p:cNvSpPr/>
          <p:nvPr/>
        </p:nvSpPr>
        <p:spPr>
          <a:xfrm>
            <a:off x="4572001" y="0"/>
            <a:ext cx="45723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4739425" y="147375"/>
            <a:ext cx="4311600" cy="4848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413" y="1397200"/>
            <a:ext cx="3749475" cy="20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149" y="898200"/>
            <a:ext cx="3508151" cy="34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1674" y="534675"/>
            <a:ext cx="3827098" cy="42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486698" y="267525"/>
            <a:ext cx="1875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000"/>
              <a:t>Endpoints</a:t>
            </a:r>
            <a:endParaRPr sz="2000"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486700" y="817625"/>
            <a:ext cx="3708000" cy="3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zh-TW" sz="1600" b="1"/>
              <a:t>GET {boardId}/change/direction </a:t>
            </a:r>
            <a:endParaRPr sz="1600" b="1"/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zh-TW" sz="1600"/>
              <a:t>Respond to user input(keyDown)</a:t>
            </a:r>
            <a:endParaRPr sz="1600"/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zh-TW" sz="1600"/>
              <a:t>Change the direction of the pacman</a:t>
            </a:r>
            <a:endParaRPr sz="16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75" name="Google Shape;175;p30"/>
          <p:cNvSpPr/>
          <p:nvPr/>
        </p:nvSpPr>
        <p:spPr>
          <a:xfrm>
            <a:off x="4572001" y="0"/>
            <a:ext cx="45723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688" y="1224500"/>
            <a:ext cx="4385074" cy="29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485059" y="480060"/>
            <a:ext cx="8190300" cy="41835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628650" y="480042"/>
            <a:ext cx="78867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3900">
                <a:solidFill>
                  <a:schemeClr val="accent1"/>
                </a:solidFill>
              </a:rPr>
              <a:t>UML Diagram</a:t>
            </a:r>
            <a:endParaRPr sz="3900">
              <a:solidFill>
                <a:schemeClr val="accent1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750" y="1170200"/>
            <a:ext cx="4076899" cy="3354948"/>
          </a:xfrm>
          <a:prstGeom prst="rect">
            <a:avLst/>
          </a:prstGeom>
          <a:noFill/>
          <a:ln w="9525" cap="flat" cmpd="sng">
            <a:solidFill>
              <a:srgbClr val="C8CACA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5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486698" y="267525"/>
            <a:ext cx="18759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000"/>
              <a:t>Board</a:t>
            </a:r>
            <a:endParaRPr sz="2000"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486700" y="786900"/>
            <a:ext cx="3708000" cy="3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zh-TW" sz="1400"/>
              <a:t>Stores all the elements in one game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sz="1400"/>
              <a:t>Responsible for maintaining the  states for the elements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sz="1400"/>
              <a:t>Responsible for maintaing the game logic inside tick()</a:t>
            </a:r>
            <a:endParaRPr sz="1400"/>
          </a:p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 sz="1400"/>
              <a:t>In tick, every movable objects moves towards specified direction and then do collision detection, etc.</a:t>
            </a:r>
            <a:endParaRPr sz="1400"/>
          </a:p>
        </p:txBody>
      </p:sp>
      <p:sp>
        <p:nvSpPr>
          <p:cNvPr id="191" name="Google Shape;191;p32"/>
          <p:cNvSpPr/>
          <p:nvPr/>
        </p:nvSpPr>
        <p:spPr>
          <a:xfrm>
            <a:off x="4572001" y="0"/>
            <a:ext cx="4572300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750" y="1430513"/>
            <a:ext cx="1949850" cy="22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800" y="457913"/>
            <a:ext cx="1548750" cy="422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Objects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425" y="1225797"/>
            <a:ext cx="7184749" cy="28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/>
          <p:nvPr/>
        </p:nvSpPr>
        <p:spPr>
          <a:xfrm>
            <a:off x="95050" y="1509750"/>
            <a:ext cx="2598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IObject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AConsumableObject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Biscuit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QuickSilverCharm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Fruit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Wall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Ghost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Road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Pacman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全屏显示(16:9)</PresentationFormat>
  <Paragraphs>73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Simple Light</vt:lpstr>
      <vt:lpstr>Office 主题​​</vt:lpstr>
      <vt:lpstr>Pac-Man Quicksilver Ver</vt:lpstr>
      <vt:lpstr>Agenda App design Design patterns UI demo Q &amp; A</vt:lpstr>
      <vt:lpstr>App Design</vt:lpstr>
      <vt:lpstr>Design features</vt:lpstr>
      <vt:lpstr>Endpoints</vt:lpstr>
      <vt:lpstr>Endpoints</vt:lpstr>
      <vt:lpstr>UML Diagram</vt:lpstr>
      <vt:lpstr>Board</vt:lpstr>
      <vt:lpstr>Objects</vt:lpstr>
      <vt:lpstr>Commands</vt:lpstr>
      <vt:lpstr>Strategies</vt:lpstr>
      <vt:lpstr>Design Patterns</vt:lpstr>
      <vt:lpstr>Strategy Design Pattern</vt:lpstr>
      <vt:lpstr>Command Design Pattern</vt:lpstr>
      <vt:lpstr>Factory Design Pattern</vt:lpstr>
      <vt:lpstr>Demo</vt:lpstr>
      <vt:lpstr>Q&amp;A</vt:lpstr>
      <vt:lpstr>Thanks for listening！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 Quicksilver Ver</dc:title>
  <cp:lastModifiedBy>Zhengtong Liu</cp:lastModifiedBy>
  <cp:revision>1</cp:revision>
  <dcterms:modified xsi:type="dcterms:W3CDTF">2021-12-02T01:15:30Z</dcterms:modified>
</cp:coreProperties>
</file>