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885" r:id="rId2"/>
    <p:sldId id="987" r:id="rId3"/>
    <p:sldId id="968" r:id="rId4"/>
    <p:sldId id="886" r:id="rId5"/>
    <p:sldId id="969" r:id="rId6"/>
    <p:sldId id="970" r:id="rId7"/>
    <p:sldId id="98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sercitazione Finale" id="{75FFEC81-BBE3-4F65-9C3B-2556655800A2}">
          <p14:sldIdLst>
            <p14:sldId id="885"/>
            <p14:sldId id="987"/>
            <p14:sldId id="968"/>
            <p14:sldId id="886"/>
            <p14:sldId id="969"/>
            <p14:sldId id="970"/>
            <p14:sldId id="9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9697E-8150-64B3-BFB5-4DC8EE2D0BC8}" v="78" dt="2021-09-09T15:01:35.029"/>
    <p1510:client id="{86239841-27BD-E7D7-A51F-FE6EE762401C}" v="46" dt="2021-09-09T15:07:14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24" autoAdjust="0"/>
  </p:normalViewPr>
  <p:slideViewPr>
    <p:cSldViewPr snapToGrid="0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Sacchitella" userId="S::antonia.sacchitella@icubed.it::4f1c306d-54df-471d-9c7e-577a5fe7332d" providerId="AD" clId="Web-{86239841-27BD-E7D7-A51F-FE6EE762401C}"/>
    <pc:docChg chg="delSld modSld modSection">
      <pc:chgData name="Antonia Sacchitella" userId="S::antonia.sacchitella@icubed.it::4f1c306d-54df-471d-9c7e-577a5fe7332d" providerId="AD" clId="Web-{86239841-27BD-E7D7-A51F-FE6EE762401C}" dt="2021-09-09T15:07:14.503" v="22"/>
      <pc:docMkLst>
        <pc:docMk/>
      </pc:docMkLst>
      <pc:sldChg chg="modSp">
        <pc:chgData name="Antonia Sacchitella" userId="S::antonia.sacchitella@icubed.it::4f1c306d-54df-471d-9c7e-577a5fe7332d" providerId="AD" clId="Web-{86239841-27BD-E7D7-A51F-FE6EE762401C}" dt="2021-09-09T15:04:45.468" v="21" actId="20577"/>
        <pc:sldMkLst>
          <pc:docMk/>
          <pc:sldMk cId="3693650407" sldId="885"/>
        </pc:sldMkLst>
        <pc:spChg chg="mod">
          <ac:chgData name="Antonia Sacchitella" userId="S::antonia.sacchitella@icubed.it::4f1c306d-54df-471d-9c7e-577a5fe7332d" providerId="AD" clId="Web-{86239841-27BD-E7D7-A51F-FE6EE762401C}" dt="2021-09-09T15:04:45.468" v="21" actId="20577"/>
          <ac:spMkLst>
            <pc:docMk/>
            <pc:sldMk cId="3693650407" sldId="885"/>
            <ac:spMk id="5" creationId="{00000000-0000-0000-0000-000000000000}"/>
          </ac:spMkLst>
        </pc:spChg>
      </pc:sldChg>
      <pc:sldChg chg="del">
        <pc:chgData name="Antonia Sacchitella" userId="S::antonia.sacchitella@icubed.it::4f1c306d-54df-471d-9c7e-577a5fe7332d" providerId="AD" clId="Web-{86239841-27BD-E7D7-A51F-FE6EE762401C}" dt="2021-09-09T15:07:14.503" v="22"/>
        <pc:sldMkLst>
          <pc:docMk/>
          <pc:sldMk cId="141569732" sldId="971"/>
        </pc:sldMkLst>
      </pc:sldChg>
    </pc:docChg>
  </pc:docChgLst>
  <pc:docChgLst>
    <pc:chgData name="Antonia Sacchitella" userId="S::antonia.sacchitella@icubed.it::4f1c306d-54df-471d-9c7e-577a5fe7332d" providerId="AD" clId="Web-{6AB9697E-8150-64B3-BFB5-4DC8EE2D0BC8}"/>
    <pc:docChg chg="addSld delSld modSld modSection">
      <pc:chgData name="Antonia Sacchitella" userId="S::antonia.sacchitella@icubed.it::4f1c306d-54df-471d-9c7e-577a5fe7332d" providerId="AD" clId="Web-{6AB9697E-8150-64B3-BFB5-4DC8EE2D0BC8}" dt="2021-09-09T15:01:31.185" v="47" actId="20577"/>
      <pc:docMkLst>
        <pc:docMk/>
      </pc:docMkLst>
      <pc:sldChg chg="modSp">
        <pc:chgData name="Antonia Sacchitella" userId="S::antonia.sacchitella@icubed.it::4f1c306d-54df-471d-9c7e-577a5fe7332d" providerId="AD" clId="Web-{6AB9697E-8150-64B3-BFB5-4DC8EE2D0BC8}" dt="2021-09-09T15:01:31.185" v="47" actId="20577"/>
        <pc:sldMkLst>
          <pc:docMk/>
          <pc:sldMk cId="3693650407" sldId="885"/>
        </pc:sldMkLst>
        <pc:spChg chg="mod">
          <ac:chgData name="Antonia Sacchitella" userId="S::antonia.sacchitella@icubed.it::4f1c306d-54df-471d-9c7e-577a5fe7332d" providerId="AD" clId="Web-{6AB9697E-8150-64B3-BFB5-4DC8EE2D0BC8}" dt="2021-09-09T15:01:31.185" v="47" actId="20577"/>
          <ac:spMkLst>
            <pc:docMk/>
            <pc:sldMk cId="3693650407" sldId="885"/>
            <ac:spMk id="5" creationId="{00000000-0000-0000-0000-000000000000}"/>
          </ac:spMkLst>
        </pc:spChg>
      </pc:sldChg>
      <pc:sldChg chg="add del">
        <pc:chgData name="Antonia Sacchitella" userId="S::antonia.sacchitella@icubed.it::4f1c306d-54df-471d-9c7e-577a5fe7332d" providerId="AD" clId="Web-{6AB9697E-8150-64B3-BFB5-4DC8EE2D0BC8}" dt="2021-09-09T15:01:28.326" v="27"/>
        <pc:sldMkLst>
          <pc:docMk/>
          <pc:sldMk cId="141569732" sldId="9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EE56F-ED10-408C-8F1E-2DEC14110530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E6AC-44E3-4763-984E-CA760923DE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07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81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09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5FF23-E91E-4C1C-A394-BC67CA69C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D60DA3-E0D7-472F-879C-2D49650A3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991FF2-9E59-4D6C-B494-4D2D2A62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D4AE88-1821-44B7-8436-8F90223B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E9F77-C6B2-47EA-BF8C-4606919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4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3C6F4-8BA6-4200-BF2F-77C0ECA6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EACC8F-E51C-4A6A-BC2E-01BC4C66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A9D5FA-1031-49E1-AE4A-0EA6CFA3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3ECA83-C1AD-46E9-8D34-3C654618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7C1338-7408-4CCE-9E23-AB3FC673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43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6C972BA-8088-4F03-8FBE-8E87BF579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2EB6C7-908F-48F7-9BED-4923CD2BC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BFEB17-F907-4373-A5CF-D46E3C28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B51F77-3B57-448E-B49C-BABAF48B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0DB2ED-D82C-49B9-85EC-00C15CA8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5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E16F2-CE15-4C8B-859D-9260FD8C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43B5B7-805D-4136-9636-485E0046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0D49EE-06F7-4452-9EF6-72FB1005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FAD5E2-3262-4AC8-8F79-577D6FA0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4E6C82-4837-43D1-A983-C0CBFA4E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17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221579-77B2-46FB-9C12-1F912CC8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0BF863-F469-4F0D-AE65-BED2D67DB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C077C3-8075-4CFD-9454-EB117510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8A163A-3A86-4A43-86B1-DD755566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928EAF-CE22-42B4-8069-B30186D3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4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CEA00-970E-484A-A272-CBECBFF8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F0D5C0-9CFA-4024-A4E8-063D0319F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3BADCB-FA03-4AF9-AE6B-D7DAA4A6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56945F-39C5-417C-92B6-CEFB4673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BFA4AC-49D3-4FC0-A6F9-11EB79AA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D3439F-182F-4FAF-A975-261E32AE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2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64DF4-B0C4-4389-90A8-ABE018D8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8E3958-F2CF-4E79-BE7B-6B040607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8CFB7C-920E-4175-A7BC-FD33D1D4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3339F5A-819E-461D-9788-1B23B72CA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FAF995-BD37-42D0-A95F-638082DB5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3B60D9-6373-413A-A8B4-B8F6BCDA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6AE29C-13C8-4613-8457-5CFCBE75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75A850-0340-4A92-B6A7-6472D58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633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E4E4B-3E47-4FE7-B656-A599AA60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B130C5-EE8E-4C87-9A81-842B22F4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ACDE72-D59D-43B4-B132-75B57AA1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242240-850C-4BDE-893D-A48A542D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8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5A2015F-B12F-4BB2-8E7C-07CEBD58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AA68D5-BDA7-4DDA-929D-7282CD6F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A3CB40-C08A-4334-BCCD-208196ED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01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0A5AD1-8FE5-4D4E-8EA8-EAE5D982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15853D-E809-48AF-BD0E-F21D78B9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A424A2-EA4F-409D-8FE2-A64D14AF2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1D4D26-4F55-4D98-9B5F-0FB17064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906E53-0A8F-41EB-AB9F-AB4D0D6A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ABDAB9-F783-441C-8283-3056779F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AA3D7-CD8F-4162-B3EA-AB6334E5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D41101C-0D28-4AF4-B001-32B39B8C7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F8EDDD-CD5A-4AB7-AA8E-66FB78ABD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ACEC1F-F9B3-492B-8C1E-BDC99662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DC816C-C34D-4A98-B62F-DB30027A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936FF8-50EB-43B4-BD9F-2B0B2359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6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03B1B4-09C3-4AE0-B4FA-D0E9B694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03864D-BB13-4DC9-A162-F8BC113A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43F21A-ABEA-449F-8DCB-888D9C4C6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9A01-6C41-42E6-B634-347780FD481E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5666AF-33E2-4647-98B0-FAC59677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96A8AE-EEF2-4B65-B24B-8FADD9ECA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1CF0-CA8A-437E-8326-9930B8C742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1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1850" y="841834"/>
            <a:ext cx="10515600" cy="964636"/>
          </a:xfrm>
        </p:spPr>
        <p:txBody>
          <a:bodyPr/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831850" y="2014781"/>
            <a:ext cx="10515600" cy="40748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lvl="0" indent="-342900" fontAlgn="base">
              <a:buFont typeface="+mj-lt"/>
              <a:buAutoNum type="arabicPeriod"/>
            </a:pPr>
            <a:r>
              <a:rPr lang="it-IT" sz="1800" b="1" i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Descrivere le differenze tra Reference </a:t>
            </a:r>
            <a:r>
              <a:rPr lang="it-IT" sz="1800" b="1" i="1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lang="it-IT" sz="1800" b="1" i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 e Value </a:t>
            </a:r>
            <a:r>
              <a:rPr lang="it-IT" sz="1800" b="1" i="1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b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Il Reference 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contiene il riferimento ad un’istanza, è l’indirizzo di memoria dell’heap, ogni 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object</a:t>
            </a: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(incluso le 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sono 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reference</a:t>
            </a: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Il Value 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invece contiene il valore vero e proprio del dato e include 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double, 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enum</a:t>
            </a: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ecc</a:t>
            </a: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endParaRPr lang="it-IT" sz="1800" b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it-IT" sz="1800" b="1" i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Cosa è un delegate?</a:t>
            </a:r>
            <a:r>
              <a:rPr lang="it-IT" sz="18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br>
              <a:rPr lang="it-IT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it-IT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 delegate è un puntatore a funzione tipizzato e </a:t>
            </a:r>
            <a:r>
              <a:rPr lang="it-IT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unmanaged</a:t>
            </a:r>
            <a:r>
              <a:rPr lang="it-IT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definisce una variabile che può puntare a metodi diversi. Il metodo di input deve avere una forma simile a quella del delegate e deve essere </a:t>
            </a:r>
            <a:r>
              <a:rPr lang="it-IT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static</a:t>
            </a:r>
            <a:r>
              <a:rPr lang="it-IT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it-IT" sz="1800" b="1" i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Definire come costruire il design pattern </a:t>
            </a:r>
            <a:r>
              <a:rPr lang="it-IT" sz="1800" b="1" i="1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Factory</a:t>
            </a:r>
            <a:r>
              <a:rPr lang="it-IT" sz="18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  e qual è la sua utilità</a:t>
            </a:r>
            <a:br>
              <a:rPr lang="it-IT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it-IT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Il </a:t>
            </a:r>
            <a:r>
              <a:rPr lang="it-IT" sz="1800" b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Factory</a:t>
            </a:r>
            <a:r>
              <a:rPr lang="it-IT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pattern gestisce la creazione di istanze a partire da un parametro dato in input dall’utente. Possiede una o più classi concrete accomunate da un’unica interfaccia.</a:t>
            </a:r>
          </a:p>
          <a:p>
            <a:pPr marL="342900" indent="-342900">
              <a:buAutoNum type="arabicPeriod"/>
            </a:pPr>
            <a:r>
              <a:rPr lang="it-IT" sz="2000" b="1" i="1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Dare una panoramica degli elementi principali nel Framework </a:t>
            </a:r>
            <a:r>
              <a:rPr lang="it-IT" sz="2000" b="1" i="1" dirty="0" err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.Net</a:t>
            </a:r>
            <a:r>
              <a:rPr lang="it-IT" sz="2000" b="1" i="1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. Cosa è successo con l'introduzione di </a:t>
            </a:r>
            <a:r>
              <a:rPr lang="it-IT" sz="2000" b="1" i="1" dirty="0" err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.Net</a:t>
            </a:r>
            <a:r>
              <a:rPr lang="it-IT" sz="2000" b="1" i="1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 5?</a:t>
            </a:r>
            <a:br>
              <a:rPr lang="it-IT" sz="2000" b="1" i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it-IT" sz="2000" b="1" i="1" dirty="0" err="1">
                <a:solidFill>
                  <a:schemeClr val="tx1"/>
                </a:solidFill>
                <a:ea typeface="+mn-lt"/>
                <a:cs typeface="+mn-lt"/>
              </a:rPr>
              <a:t>.Net</a:t>
            </a:r>
            <a:r>
              <a:rPr lang="it-IT" sz="2000" b="1" i="1" dirty="0">
                <a:solidFill>
                  <a:schemeClr val="tx1"/>
                </a:solidFill>
                <a:ea typeface="+mn-lt"/>
                <a:cs typeface="+mn-lt"/>
              </a:rPr>
              <a:t> è una piattaforma di sviluppo opensource che ha subito 3 evoluzioni: da </a:t>
            </a:r>
            <a:r>
              <a:rPr lang="it-IT" sz="2000" b="1" i="1" dirty="0" err="1">
                <a:solidFill>
                  <a:schemeClr val="tx1"/>
                </a:solidFill>
                <a:ea typeface="+mn-lt"/>
                <a:cs typeface="+mn-lt"/>
              </a:rPr>
              <a:t>.Net</a:t>
            </a:r>
            <a:r>
              <a:rPr lang="it-IT" sz="2000" b="1" i="1" dirty="0">
                <a:solidFill>
                  <a:schemeClr val="tx1"/>
                </a:solidFill>
                <a:ea typeface="+mn-lt"/>
                <a:cs typeface="+mn-lt"/>
              </a:rPr>
              <a:t> framework (solo per windows) a </a:t>
            </a:r>
            <a:r>
              <a:rPr lang="it-IT" sz="2000" b="1" i="1" dirty="0" err="1">
                <a:solidFill>
                  <a:schemeClr val="tx1"/>
                </a:solidFill>
                <a:ea typeface="+mn-lt"/>
                <a:cs typeface="+mn-lt"/>
              </a:rPr>
              <a:t>.Net</a:t>
            </a:r>
            <a:r>
              <a:rPr lang="it-IT" sz="2000" b="1" i="1" dirty="0">
                <a:solidFill>
                  <a:schemeClr val="tx1"/>
                </a:solidFill>
                <a:ea typeface="+mn-lt"/>
                <a:cs typeface="+mn-lt"/>
              </a:rPr>
              <a:t> Core e successivamente a </a:t>
            </a:r>
            <a:r>
              <a:rPr lang="it-IT" sz="2000" b="1" i="1" dirty="0" err="1">
                <a:solidFill>
                  <a:schemeClr val="tx1"/>
                </a:solidFill>
                <a:ea typeface="+mn-lt"/>
                <a:cs typeface="+mn-lt"/>
              </a:rPr>
              <a:t>.Net</a:t>
            </a:r>
            <a:r>
              <a:rPr lang="it-IT" sz="2000" b="1" i="1" dirty="0">
                <a:solidFill>
                  <a:schemeClr val="tx1"/>
                </a:solidFill>
                <a:ea typeface="+mn-lt"/>
                <a:cs typeface="+mn-lt"/>
              </a:rPr>
              <a:t> 5. Con </a:t>
            </a:r>
            <a:r>
              <a:rPr lang="it-IT" sz="2000" b="1" i="1" dirty="0" err="1">
                <a:solidFill>
                  <a:schemeClr val="tx1"/>
                </a:solidFill>
                <a:ea typeface="+mn-lt"/>
                <a:cs typeface="+mn-lt"/>
              </a:rPr>
              <a:t>.Net</a:t>
            </a:r>
            <a:r>
              <a:rPr lang="it-IT" sz="2000" b="1" i="1" dirty="0">
                <a:solidFill>
                  <a:schemeClr val="tx1"/>
                </a:solidFill>
                <a:ea typeface="+mn-lt"/>
                <a:cs typeface="+mn-lt"/>
              </a:rPr>
              <a:t>  5 si ha inglobamento di tutte le piattaforme </a:t>
            </a:r>
            <a:r>
              <a:rPr lang="it-IT" sz="2000" b="1" i="1" dirty="0" err="1">
                <a:solidFill>
                  <a:schemeClr val="tx1"/>
                </a:solidFill>
                <a:ea typeface="+mn-lt"/>
                <a:cs typeface="+mn-lt"/>
              </a:rPr>
              <a:t>.Net</a:t>
            </a:r>
            <a:r>
              <a:rPr lang="it-IT" sz="2000" b="1" i="1" dirty="0">
                <a:solidFill>
                  <a:schemeClr val="tx1"/>
                </a:solidFill>
                <a:ea typeface="+mn-lt"/>
                <a:cs typeface="+mn-lt"/>
              </a:rPr>
              <a:t> (escluso la mobile)</a:t>
            </a:r>
            <a:endParaRPr lang="it-IT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it-IT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5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64636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Esercitazione – </a:t>
            </a:r>
            <a:r>
              <a:rPr lang="it-IT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Esercizio Pratico</a:t>
            </a:r>
            <a:endParaRPr lang="it-IT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831850" y="2674375"/>
            <a:ext cx="10515600" cy="3415275"/>
          </a:xfrm>
        </p:spPr>
        <p:txBody>
          <a:bodyPr/>
          <a:lstStyle/>
          <a:p>
            <a:r>
              <a:rPr lang="it-IT" dirty="0">
                <a:latin typeface="Roboto" panose="02000000000000000000"/>
              </a:rPr>
              <a:t>Gestione Spese</a:t>
            </a:r>
          </a:p>
        </p:txBody>
      </p:sp>
    </p:spTree>
    <p:extLst>
      <p:ext uri="{BB962C8B-B14F-4D97-AF65-F5344CB8AC3E}">
        <p14:creationId xmlns:p14="http://schemas.microsoft.com/office/powerpoint/2010/main" val="218548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/>
              </a:rPr>
              <a:t>Effettui</a:t>
            </a:r>
            <a:r>
              <a:rPr lang="en-US" dirty="0">
                <a:latin typeface="Roboto" panose="02000000000000000000"/>
              </a:rPr>
              <a:t> il </a:t>
            </a:r>
            <a:r>
              <a:rPr lang="en-US" dirty="0" err="1">
                <a:latin typeface="Roboto" panose="02000000000000000000"/>
              </a:rPr>
              <a:t>monitoraggio</a:t>
            </a:r>
            <a:r>
              <a:rPr lang="en-US" dirty="0">
                <a:latin typeface="Roboto" panose="02000000000000000000"/>
              </a:rPr>
              <a:t> di una </a:t>
            </a:r>
            <a:r>
              <a:rPr lang="en-US" dirty="0" err="1">
                <a:latin typeface="Roboto" panose="02000000000000000000"/>
              </a:rPr>
              <a:t>cartella</a:t>
            </a:r>
            <a:r>
              <a:rPr lang="en-US" dirty="0">
                <a:latin typeface="Roboto" panose="02000000000000000000"/>
              </a:rPr>
              <a:t> in </a:t>
            </a:r>
            <a:r>
              <a:rPr lang="en-US" dirty="0" err="1">
                <a:latin typeface="Roboto" panose="02000000000000000000"/>
              </a:rPr>
              <a:t>attesa</a:t>
            </a:r>
            <a:r>
              <a:rPr lang="en-US" dirty="0">
                <a:latin typeface="Roboto" panose="02000000000000000000"/>
              </a:rPr>
              <a:t> di un file di testo con </a:t>
            </a:r>
            <a:r>
              <a:rPr lang="en-US" dirty="0" err="1">
                <a:latin typeface="Roboto" panose="02000000000000000000"/>
              </a:rPr>
              <a:t>l'elenco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delle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spese</a:t>
            </a:r>
            <a:r>
              <a:rPr lang="en-US" dirty="0">
                <a:latin typeface="Roboto" panose="02000000000000000000"/>
              </a:rPr>
              <a:t> (</a:t>
            </a:r>
            <a:r>
              <a:rPr lang="en-US" i="1" dirty="0">
                <a:latin typeface="Roboto" panose="02000000000000000000"/>
              </a:rPr>
              <a:t>spese.txt</a:t>
            </a:r>
            <a:r>
              <a:rPr lang="en-US" dirty="0">
                <a:latin typeface="Roboto" panose="0200000000000000000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Apra e </a:t>
            </a:r>
            <a:r>
              <a:rPr lang="en-US" dirty="0" err="1">
                <a:latin typeface="Roboto" panose="02000000000000000000"/>
              </a:rPr>
              <a:t>legga</a:t>
            </a:r>
            <a:r>
              <a:rPr lang="en-US" dirty="0">
                <a:latin typeface="Roboto" panose="02000000000000000000"/>
              </a:rPr>
              <a:t> il file</a:t>
            </a:r>
          </a:p>
          <a:p>
            <a:pPr marL="1143000" lvl="1" indent="-457200" algn="just"/>
            <a:r>
              <a:rPr lang="en-US" dirty="0" err="1">
                <a:latin typeface="Roboto" panose="02000000000000000000"/>
              </a:rPr>
              <a:t>Ogni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riga</a:t>
            </a:r>
            <a:r>
              <a:rPr lang="en-US" dirty="0">
                <a:latin typeface="Roboto" panose="02000000000000000000"/>
              </a:rPr>
              <a:t> è </a:t>
            </a:r>
            <a:r>
              <a:rPr lang="en-US" dirty="0" err="1">
                <a:latin typeface="Roboto" panose="02000000000000000000"/>
              </a:rPr>
              <a:t>nel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formato</a:t>
            </a:r>
            <a:r>
              <a:rPr lang="en-US" dirty="0">
                <a:latin typeface="Roboto" panose="02000000000000000000"/>
              </a:rPr>
              <a:t> </a:t>
            </a:r>
          </a:p>
          <a:p>
            <a:pPr marL="1485900" lvl="2" indent="-342900" algn="just"/>
            <a:endParaRPr lang="en-US" dirty="0">
              <a:latin typeface="Roboto" panose="02000000000000000000"/>
            </a:endParaRPr>
          </a:p>
          <a:p>
            <a:pPr marL="1485900" lvl="2" indent="-342900" algn="just"/>
            <a:endParaRPr lang="en-US" dirty="0">
              <a:latin typeface="Roboto" panose="02000000000000000000"/>
            </a:endParaRPr>
          </a:p>
          <a:p>
            <a:pPr lvl="1" indent="0" algn="just">
              <a:buNone/>
            </a:pPr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6FACBC-457C-406B-91A4-1C4A92D80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732" y="4190773"/>
            <a:ext cx="8917097" cy="461665"/>
          </a:xfrm>
          <a:prstGeom prst="rect">
            <a:avLst/>
          </a:prstGeom>
          <a:solidFill>
            <a:srgbClr val="F8F8F8"/>
          </a:solidFill>
          <a:ln w="19050"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Categoria;Descrizione;Importo</a:t>
            </a:r>
            <a:endParaRPr kumimoji="0" lang="it-IT" alt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Per </a:t>
            </a:r>
            <a:r>
              <a:rPr lang="en-US" dirty="0" err="1">
                <a:latin typeface="Roboto" panose="02000000000000000000"/>
              </a:rPr>
              <a:t>ogni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riga</a:t>
            </a:r>
            <a:r>
              <a:rPr lang="en-US" dirty="0">
                <a:latin typeface="Roboto" panose="02000000000000000000"/>
              </a:rPr>
              <a:t>, </a:t>
            </a:r>
            <a:r>
              <a:rPr lang="en-US" dirty="0" err="1">
                <a:latin typeface="Roboto" panose="02000000000000000000"/>
              </a:rPr>
              <a:t>determini</a:t>
            </a:r>
            <a:r>
              <a:rPr lang="en-US" dirty="0">
                <a:latin typeface="Roboto" panose="02000000000000000000"/>
              </a:rPr>
              <a:t> se la </a:t>
            </a:r>
            <a:r>
              <a:rPr lang="en-US" dirty="0" err="1">
                <a:latin typeface="Roboto" panose="02000000000000000000"/>
              </a:rPr>
              <a:t>spesa</a:t>
            </a:r>
            <a:r>
              <a:rPr lang="en-US" dirty="0">
                <a:latin typeface="Roboto" panose="02000000000000000000"/>
              </a:rPr>
              <a:t> è </a:t>
            </a:r>
            <a:r>
              <a:rPr lang="en-US" dirty="0" err="1">
                <a:latin typeface="Roboto" panose="02000000000000000000"/>
              </a:rPr>
              <a:t>approvata</a:t>
            </a:r>
            <a:r>
              <a:rPr lang="en-US" dirty="0">
                <a:latin typeface="Roboto" panose="02000000000000000000"/>
              </a:rPr>
              <a:t>. </a:t>
            </a:r>
            <a:r>
              <a:rPr lang="en-US" dirty="0" err="1">
                <a:latin typeface="Roboto" panose="02000000000000000000"/>
              </a:rPr>
              <a:t>Esistono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diversi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livelli</a:t>
            </a:r>
            <a:r>
              <a:rPr lang="en-US" dirty="0">
                <a:latin typeface="Roboto" panose="02000000000000000000"/>
              </a:rPr>
              <a:t> di </a:t>
            </a:r>
            <a:r>
              <a:rPr lang="en-US" dirty="0" err="1">
                <a:latin typeface="Roboto" panose="02000000000000000000"/>
              </a:rPr>
              <a:t>approvazione</a:t>
            </a:r>
            <a:r>
              <a:rPr lang="en-US" dirty="0">
                <a:latin typeface="Roboto" panose="02000000000000000000"/>
              </a:rPr>
              <a:t>, a </a:t>
            </a:r>
            <a:r>
              <a:rPr lang="en-US" dirty="0" err="1">
                <a:latin typeface="Roboto" panose="02000000000000000000"/>
              </a:rPr>
              <a:t>seconda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dell'importo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della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spesa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>
                <a:latin typeface="Roboto" panose="02000000000000000000"/>
              </a:rPr>
              <a:t>Manager</a:t>
            </a:r>
            <a:r>
              <a:rPr lang="en-US" dirty="0">
                <a:latin typeface="Roboto" panose="02000000000000000000"/>
              </a:rPr>
              <a:t>: </a:t>
            </a:r>
            <a:r>
              <a:rPr lang="en-US" dirty="0" err="1">
                <a:latin typeface="Roboto" panose="02000000000000000000"/>
              </a:rPr>
              <a:t>spese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fino</a:t>
            </a:r>
            <a:r>
              <a:rPr lang="en-US" dirty="0">
                <a:latin typeface="Roboto" panose="02000000000000000000"/>
              </a:rPr>
              <a:t> a 400€</a:t>
            </a:r>
          </a:p>
          <a:p>
            <a:pPr marL="1143000" lvl="1" indent="-457200" algn="just"/>
            <a:r>
              <a:rPr lang="en-US" b="1" dirty="0">
                <a:latin typeface="Roboto" panose="02000000000000000000"/>
              </a:rPr>
              <a:t>Operational Manager</a:t>
            </a:r>
            <a:r>
              <a:rPr lang="en-US" dirty="0">
                <a:latin typeface="Roboto" panose="02000000000000000000"/>
              </a:rPr>
              <a:t>: da 401€ </a:t>
            </a:r>
            <a:r>
              <a:rPr lang="en-US" dirty="0" err="1">
                <a:latin typeface="Roboto" panose="02000000000000000000"/>
              </a:rPr>
              <a:t>fino</a:t>
            </a:r>
            <a:r>
              <a:rPr lang="en-US" dirty="0">
                <a:latin typeface="Roboto" panose="02000000000000000000"/>
              </a:rPr>
              <a:t> a 1000€</a:t>
            </a:r>
          </a:p>
          <a:p>
            <a:pPr marL="1143000" lvl="1" indent="-457200" algn="just"/>
            <a:r>
              <a:rPr lang="en-US" b="1" dirty="0">
                <a:latin typeface="Roboto" panose="02000000000000000000"/>
              </a:rPr>
              <a:t>CEO</a:t>
            </a:r>
            <a:r>
              <a:rPr lang="en-US" dirty="0">
                <a:latin typeface="Roboto" panose="02000000000000000000"/>
              </a:rPr>
              <a:t>: sopra </a:t>
            </a:r>
            <a:r>
              <a:rPr lang="en-US" dirty="0" err="1">
                <a:latin typeface="Roboto" panose="02000000000000000000"/>
              </a:rPr>
              <a:t>i</a:t>
            </a:r>
            <a:r>
              <a:rPr lang="en-US" dirty="0">
                <a:latin typeface="Roboto" panose="02000000000000000000"/>
              </a:rPr>
              <a:t> 1000€</a:t>
            </a:r>
          </a:p>
          <a:p>
            <a:pPr marL="1143000" lvl="1" indent="-457200" algn="just">
              <a:buClr>
                <a:schemeClr val="tx1"/>
              </a:buClr>
            </a:pP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Nessuna</a:t>
            </a:r>
            <a:r>
              <a:rPr lang="en-US" b="1" dirty="0">
                <a:solidFill>
                  <a:srgbClr val="FF0000"/>
                </a:solidFill>
                <a:latin typeface="Roboto" panose="0200000000000000000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spesa</a:t>
            </a:r>
            <a:r>
              <a:rPr lang="en-US" b="1" dirty="0">
                <a:solidFill>
                  <a:srgbClr val="FF0000"/>
                </a:solidFill>
                <a:latin typeface="Roboto" panose="02000000000000000000"/>
              </a:rPr>
              <a:t> sopra </a:t>
            </a: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Roboto" panose="02000000000000000000"/>
              </a:rPr>
              <a:t> 2500€ è </a:t>
            </a: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approvata</a:t>
            </a:r>
            <a:endParaRPr lang="en-US" b="1" dirty="0">
              <a:solidFill>
                <a:srgbClr val="FF0000"/>
              </a:solidFill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116CA-5C34-458B-B159-E48BDE7623C6}"/>
              </a:ext>
            </a:extLst>
          </p:cNvPr>
          <p:cNvSpPr txBox="1"/>
          <p:nvPr/>
        </p:nvSpPr>
        <p:spPr>
          <a:xfrm rot="20774741">
            <a:off x="5711653" y="5225455"/>
            <a:ext cx="5668538" cy="73866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Utilizzare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 una Chain of Responsibility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Roboto" panose="02000000000000000000"/>
              </a:rPr>
              <a:t>restituire</a:t>
            </a:r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 il </a:t>
            </a:r>
            <a:r>
              <a:rPr lang="en-US" b="1" dirty="0" err="1">
                <a:solidFill>
                  <a:schemeClr val="bg1"/>
                </a:solidFill>
                <a:latin typeface="Roboto" panose="02000000000000000000"/>
              </a:rPr>
              <a:t>livello</a:t>
            </a:r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 di </a:t>
            </a:r>
            <a:r>
              <a:rPr lang="en-US" b="1" dirty="0" err="1">
                <a:solidFill>
                  <a:schemeClr val="bg1"/>
                </a:solidFill>
                <a:latin typeface="Roboto" panose="02000000000000000000"/>
              </a:rPr>
              <a:t>approvazione</a:t>
            </a:r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)</a:t>
            </a: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963E734-6320-4428-BA1C-B2D344973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2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Per </a:t>
            </a:r>
            <a:r>
              <a:rPr lang="en-US" dirty="0" err="1">
                <a:latin typeface="Roboto" panose="02000000000000000000"/>
              </a:rPr>
              <a:t>ogni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approvata</a:t>
            </a:r>
            <a:r>
              <a:rPr lang="en-US" dirty="0">
                <a:latin typeface="Roboto" panose="02000000000000000000"/>
              </a:rPr>
              <a:t>, </a:t>
            </a:r>
            <a:r>
              <a:rPr lang="en-US" dirty="0" err="1">
                <a:latin typeface="Roboto" panose="02000000000000000000"/>
              </a:rPr>
              <a:t>determini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l'importo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rimborsato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sulla</a:t>
            </a:r>
            <a:r>
              <a:rPr lang="en-US" dirty="0">
                <a:latin typeface="Roboto" panose="02000000000000000000"/>
              </a:rPr>
              <a:t> base </a:t>
            </a:r>
            <a:r>
              <a:rPr lang="en-US" dirty="0" err="1">
                <a:latin typeface="Roboto" panose="02000000000000000000"/>
              </a:rPr>
              <a:t>della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Categoria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Viaggio</a:t>
            </a:r>
            <a:r>
              <a:rPr lang="en-US" dirty="0">
                <a:latin typeface="Roboto" panose="02000000000000000000"/>
              </a:rPr>
              <a:t>: 100% </a:t>
            </a:r>
            <a:r>
              <a:rPr lang="en-US" dirty="0" err="1">
                <a:latin typeface="Roboto" panose="02000000000000000000"/>
              </a:rPr>
              <a:t>dell'importo</a:t>
            </a:r>
            <a:r>
              <a:rPr lang="en-US" dirty="0">
                <a:latin typeface="Roboto" panose="02000000000000000000"/>
              </a:rPr>
              <a:t> + 50€ </a:t>
            </a:r>
            <a:r>
              <a:rPr lang="en-US" dirty="0" err="1">
                <a:latin typeface="Roboto" panose="02000000000000000000"/>
              </a:rPr>
              <a:t>fisse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Alloggio</a:t>
            </a:r>
            <a:r>
              <a:rPr lang="en-US" dirty="0">
                <a:latin typeface="Roboto" panose="02000000000000000000"/>
              </a:rPr>
              <a:t>: 100% </a:t>
            </a:r>
            <a:r>
              <a:rPr lang="en-US" dirty="0" err="1">
                <a:latin typeface="Roboto" panose="02000000000000000000"/>
              </a:rPr>
              <a:t>dell'importo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Vitto</a:t>
            </a:r>
            <a:r>
              <a:rPr lang="en-US" dirty="0">
                <a:latin typeface="Roboto" panose="02000000000000000000"/>
              </a:rPr>
              <a:t>: 70% </a:t>
            </a:r>
            <a:r>
              <a:rPr lang="en-US" dirty="0" err="1">
                <a:latin typeface="Roboto" panose="02000000000000000000"/>
              </a:rPr>
              <a:t>dell'importo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Altro</a:t>
            </a:r>
            <a:r>
              <a:rPr lang="en-US" b="1" dirty="0">
                <a:latin typeface="Roboto" panose="02000000000000000000"/>
              </a:rPr>
              <a:t>: </a:t>
            </a:r>
            <a:r>
              <a:rPr lang="en-US" dirty="0">
                <a:latin typeface="Roboto" panose="02000000000000000000"/>
              </a:rPr>
              <a:t>10% </a:t>
            </a:r>
            <a:r>
              <a:rPr lang="en-US" dirty="0" err="1">
                <a:latin typeface="Roboto" panose="02000000000000000000"/>
              </a:rPr>
              <a:t>dell'importo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DCB3AB80-5969-4465-8992-EFAC1475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8B94D4-624C-477A-AF1D-41C633858C67}"/>
              </a:ext>
            </a:extLst>
          </p:cNvPr>
          <p:cNvSpPr txBox="1"/>
          <p:nvPr/>
        </p:nvSpPr>
        <p:spPr>
          <a:xfrm rot="20774741">
            <a:off x="6359076" y="4340191"/>
            <a:ext cx="4717958" cy="830997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Utilizzare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 una Factory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per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gestire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 le diverse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categorie</a:t>
            </a:r>
            <a:endParaRPr lang="en-US" sz="2400" b="1" dirty="0">
              <a:solidFill>
                <a:schemeClr val="bg1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984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Salvi poi le </a:t>
            </a:r>
            <a:r>
              <a:rPr lang="en-US" dirty="0" err="1">
                <a:latin typeface="Roboto" panose="02000000000000000000"/>
              </a:rPr>
              <a:t>informazioni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sulle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rimborsate</a:t>
            </a:r>
            <a:r>
              <a:rPr lang="en-US" dirty="0">
                <a:latin typeface="Roboto" panose="02000000000000000000"/>
              </a:rPr>
              <a:t> e non </a:t>
            </a:r>
            <a:r>
              <a:rPr lang="en-US" dirty="0" err="1">
                <a:latin typeface="Roboto" panose="02000000000000000000"/>
              </a:rPr>
              <a:t>rimborsate</a:t>
            </a:r>
            <a:r>
              <a:rPr lang="en-US" dirty="0">
                <a:latin typeface="Roboto" panose="02000000000000000000"/>
              </a:rPr>
              <a:t> in un file di testo (</a:t>
            </a:r>
            <a:r>
              <a:rPr lang="en-US" i="1" dirty="0">
                <a:latin typeface="Roboto" panose="02000000000000000000"/>
              </a:rPr>
              <a:t>spese_elaborate.txt</a:t>
            </a:r>
            <a:r>
              <a:rPr lang="en-US" dirty="0">
                <a:latin typeface="Roboto" panose="02000000000000000000"/>
              </a:rPr>
              <a:t>)</a:t>
            </a:r>
          </a:p>
          <a:p>
            <a:pPr marL="1143000" lvl="1" indent="-457200" algn="just"/>
            <a:r>
              <a:rPr lang="en-US" sz="2800" dirty="0">
                <a:latin typeface="Roboto" panose="02000000000000000000"/>
              </a:rPr>
              <a:t>Per </a:t>
            </a:r>
            <a:r>
              <a:rPr lang="en-US" sz="2800" dirty="0" err="1">
                <a:latin typeface="Roboto" panose="02000000000000000000"/>
              </a:rPr>
              <a:t>ogni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spesa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rimborsata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salvare</a:t>
            </a:r>
            <a:r>
              <a:rPr lang="en-US" sz="2800" dirty="0">
                <a:latin typeface="Roboto" panose="02000000000000000000"/>
              </a:rPr>
              <a:t> una </a:t>
            </a:r>
            <a:r>
              <a:rPr lang="en-US" sz="2800" dirty="0" err="1">
                <a:latin typeface="Roboto" panose="02000000000000000000"/>
              </a:rPr>
              <a:t>riga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nel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formato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r>
              <a:rPr lang="en-US" sz="2800" dirty="0">
                <a:latin typeface="Roboto" panose="02000000000000000000"/>
              </a:rPr>
              <a:t>Per </a:t>
            </a:r>
            <a:r>
              <a:rPr lang="en-US" sz="2800" dirty="0" err="1">
                <a:latin typeface="Roboto" panose="02000000000000000000"/>
              </a:rPr>
              <a:t>ogni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spesa</a:t>
            </a:r>
            <a:r>
              <a:rPr lang="en-US" sz="2800" dirty="0">
                <a:latin typeface="Roboto" panose="02000000000000000000"/>
              </a:rPr>
              <a:t> non </a:t>
            </a:r>
            <a:r>
              <a:rPr lang="en-US" sz="2800" dirty="0" err="1">
                <a:latin typeface="Roboto" panose="02000000000000000000"/>
              </a:rPr>
              <a:t>rimborsata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salvare</a:t>
            </a:r>
            <a:r>
              <a:rPr lang="en-US" sz="2800" dirty="0">
                <a:latin typeface="Roboto" panose="02000000000000000000"/>
              </a:rPr>
              <a:t> una </a:t>
            </a:r>
            <a:r>
              <a:rPr lang="en-US" sz="2800" dirty="0" err="1">
                <a:latin typeface="Roboto" panose="02000000000000000000"/>
              </a:rPr>
              <a:t>riga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nel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formato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51D522F0-83E8-4C54-B759-23F8B13C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36D039A-AD7E-4E58-9EB5-F7C5A25F0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31" y="5543976"/>
            <a:ext cx="9585063" cy="400110"/>
          </a:xfrm>
          <a:prstGeom prst="rect">
            <a:avLst/>
          </a:prstGeom>
          <a:solidFill>
            <a:srgbClr val="F8F8F8"/>
          </a:solidFill>
          <a:ln w="19050"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Categoria;Descrizione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r>
              <a:rPr lang="it-IT" altLang="it-IT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RESPINTA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;-;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4B91DBA-A49A-44C9-84BB-73FB29BE3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31" y="3801238"/>
            <a:ext cx="9585063" cy="400110"/>
          </a:xfrm>
          <a:prstGeom prst="rect">
            <a:avLst/>
          </a:prstGeom>
          <a:solidFill>
            <a:srgbClr val="F8F8F8"/>
          </a:solidFill>
          <a:ln w="19050"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Categoria;Descrizione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r>
              <a:rPr lang="it-IT" altLang="it-IT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APPROVATA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LvlApprov;ImportoRimborsato</a:t>
            </a:r>
            <a:endParaRPr kumimoji="0" lang="it-IT" altLang="it-IT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0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 – Consegna 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53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Creare</a:t>
            </a:r>
            <a:r>
              <a:rPr lang="en-US" dirty="0">
                <a:latin typeface="Roboto" panose="02000000000000000000"/>
              </a:rPr>
              <a:t> un repository </a:t>
            </a:r>
            <a:r>
              <a:rPr lang="en-US" dirty="0" err="1">
                <a:latin typeface="Roboto" panose="02000000000000000000"/>
              </a:rPr>
              <a:t>su</a:t>
            </a:r>
            <a:r>
              <a:rPr lang="en-US" dirty="0">
                <a:latin typeface="Roboto" panose="02000000000000000000"/>
              </a:rPr>
              <a:t> GitHub con il </a:t>
            </a:r>
            <a:r>
              <a:rPr lang="en-US" dirty="0" err="1">
                <a:latin typeface="Roboto" panose="02000000000000000000"/>
              </a:rPr>
              <a:t>nome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nel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formato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algn="just"/>
            <a:endParaRPr lang="en-US" dirty="0">
              <a:latin typeface="Roboto" panose="02000000000000000000"/>
            </a:endParaRPr>
          </a:p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TestWeek1</a:t>
            </a:r>
          </a:p>
          <a:p>
            <a:pPr algn="ctr"/>
            <a:endParaRPr lang="en-US" sz="2800" dirty="0">
              <a:latin typeface="Roboto" panose="02000000000000000000"/>
            </a:endParaRPr>
          </a:p>
          <a:p>
            <a:pPr algn="just"/>
            <a:endParaRPr lang="en-US" dirty="0">
              <a:latin typeface="Roboto" panose="02000000000000000000"/>
            </a:endParaRPr>
          </a:p>
          <a:p>
            <a:pPr algn="just"/>
            <a:r>
              <a:rPr lang="en-US" dirty="0" err="1">
                <a:latin typeface="Roboto" panose="02000000000000000000"/>
              </a:rPr>
              <a:t>All'interno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aggiungere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/>
              </a:rPr>
              <a:t>Il file DOCX con le </a:t>
            </a:r>
            <a:r>
              <a:rPr lang="en-US" sz="2800" dirty="0" err="1">
                <a:latin typeface="Roboto" panose="02000000000000000000"/>
              </a:rPr>
              <a:t>risposte</a:t>
            </a:r>
            <a:r>
              <a:rPr lang="en-US" sz="2800" dirty="0">
                <a:latin typeface="Roboto" panose="02000000000000000000"/>
              </a:rPr>
              <a:t> alle </a:t>
            </a:r>
            <a:r>
              <a:rPr lang="en-US" sz="2800" dirty="0" err="1">
                <a:latin typeface="Roboto" panose="02000000000000000000"/>
              </a:rPr>
              <a:t>domande</a:t>
            </a:r>
            <a:endParaRPr lang="en-US" sz="2800" dirty="0">
              <a:latin typeface="Roboto" panose="0200000000000000000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La solution </a:t>
            </a:r>
            <a:r>
              <a:rPr lang="en-US" dirty="0" err="1">
                <a:latin typeface="Roboto" panose="02000000000000000000"/>
              </a:rPr>
              <a:t>sviluppata</a:t>
            </a:r>
            <a:r>
              <a:rPr lang="en-US" dirty="0">
                <a:latin typeface="Roboto" panose="02000000000000000000"/>
              </a:rPr>
              <a:t> per </a:t>
            </a:r>
            <a:r>
              <a:rPr lang="en-US" dirty="0" err="1">
                <a:latin typeface="Roboto" panose="02000000000000000000"/>
              </a:rPr>
              <a:t>l'esercitazione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pratica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51D522F0-83E8-4C54-B759-23F8B13C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7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509</Words>
  <Application>Microsoft Office PowerPoint</Application>
  <PresentationFormat>Widescreen</PresentationFormat>
  <Paragraphs>52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Mkkcxeunwdxmixnorvzwqvlrqum</vt:lpstr>
      <vt:lpstr>Roboto</vt:lpstr>
      <vt:lpstr>Tema di Office</vt:lpstr>
      <vt:lpstr>Esercitazione</vt:lpstr>
      <vt:lpstr>Esercitazione – Esercizio Pratico</vt:lpstr>
      <vt:lpstr>Esercitazione</vt:lpstr>
      <vt:lpstr>Esercitazione</vt:lpstr>
      <vt:lpstr>Esercitazione</vt:lpstr>
      <vt:lpstr>Esercitazione</vt:lpstr>
      <vt:lpstr>Esercitazione – Consegna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</dc:title>
  <dc:creator>Antonia Sacchitella</dc:creator>
  <cp:lastModifiedBy>Katia Caracciolo (c)</cp:lastModifiedBy>
  <cp:revision>21</cp:revision>
  <dcterms:created xsi:type="dcterms:W3CDTF">2021-07-15T15:25:35Z</dcterms:created>
  <dcterms:modified xsi:type="dcterms:W3CDTF">2021-09-10T07:33:13Z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2021-09-10T07:13:16Z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edbcdc4a-fed3-42c6-93d0-163c37dd6a59</vt:lpwstr>
  </property>
  <property fmtid="{D5CDD505-2E9C-101B-9397-08002B2CF9AE}" pid="8" name="MSIP_Label_5fae8262-b78e-4366-8929-a5d6aac95320_ContentBits">
    <vt:lpwstr>0</vt:lpwstr>
  </property>
</Properties>
</file>