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75" r:id="rId3"/>
    <p:sldId id="278" r:id="rId4"/>
    <p:sldId id="257" r:id="rId5"/>
    <p:sldId id="266" r:id="rId6"/>
    <p:sldId id="269" r:id="rId7"/>
    <p:sldId id="279" r:id="rId8"/>
    <p:sldId id="267" r:id="rId9"/>
    <p:sldId id="273" r:id="rId10"/>
    <p:sldId id="270" r:id="rId11"/>
    <p:sldId id="271" r:id="rId12"/>
    <p:sldId id="272" r:id="rId13"/>
    <p:sldId id="276" r:id="rId14"/>
    <p:sldId id="264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onstantinovich Leonid" initials="KL" lastIdx="1" clrIdx="0">
    <p:extLst>
      <p:ext uri="{19B8F6BF-5375-455C-9EA6-DF929625EA0E}">
        <p15:presenceInfo xmlns:p15="http://schemas.microsoft.com/office/powerpoint/2012/main" userId="7ee7b805ece412b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4660"/>
  </p:normalViewPr>
  <p:slideViewPr>
    <p:cSldViewPr snapToGrid="0">
      <p:cViewPr varScale="1">
        <p:scale>
          <a:sx n="83" d="100"/>
          <a:sy n="83" d="100"/>
        </p:scale>
        <p:origin x="60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692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250B8BCF-41C7-4F03-8CC7-567D1B6759A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5957465-D5A8-41D1-BD5C-3E8C73E5958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494AC9-B582-4E30-BF70-DAB33555D147}" type="datetimeFigureOut">
              <a:rPr lang="ru-RU" smtClean="0"/>
              <a:t>30.03.2023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13EC33B-D28F-4EB6-964F-1B64D502C20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0B5016A-9CEF-4FAF-A014-873BD3E061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B7A749-CC6A-4830-A9F7-FF112C6EF9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41539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26C57A-F9F8-4BB2-8786-8AEB53317034}" type="datetimeFigureOut">
              <a:rPr lang="ru-RU" smtClean="0"/>
              <a:t>30.03.2023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36B5DA-F4F2-4F6A-AE4A-1DA038B630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6811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D702E2-D845-4629-BF70-9181EB7064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0E9F4BF-9FD1-4361-824A-8E23060C2A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274F480-EC7E-411B-83D2-7820016A8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7EBFA-3257-4BD3-8E86-72EEC0144A6B}" type="datetime1">
              <a:rPr lang="ru-RU" smtClean="0"/>
              <a:t>30.03.2023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FCCAFEE-2681-4B0B-882B-03BF7214E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E126557-7ADE-43D6-832A-8CB25A592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43E9-4878-4098-8870-64D5ECF0E3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0663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88F040-7364-4DB9-92A3-C4ADEDE43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0CB5C26-0045-476B-8B9D-095BED3388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2795A7E-6796-4B95-85CF-7CB4D67D8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2925A-6812-447B-9A6E-6DF2EEE100C6}" type="datetime1">
              <a:rPr lang="ru-RU" smtClean="0"/>
              <a:t>30.03.2023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6955F3D-479A-4888-834B-F1A8F8D53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44AC4F4-3857-4957-96A5-03A9C28D2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43E9-4878-4098-8870-64D5ECF0E3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6419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8FBF51C-11B3-4569-AF52-AA9E2FDD2E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EDCBCB5-A38B-4DF5-B629-BC539FDD01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7839FB3-7081-4FF6-8FBE-37A2EB705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AB5DF-F7FE-4781-8E0F-6D5154FFD6CA}" type="datetime1">
              <a:rPr lang="ru-RU" smtClean="0"/>
              <a:t>30.03.2023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6D88719-EF97-4E87-9A3D-A6F1E3E91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976A4FB-FF46-4D3B-B6DF-65CC363D4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43E9-4878-4098-8870-64D5ECF0E3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9709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43F2FF-2B35-446A-AFE7-34606C82B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4933F7-0E05-409F-9D68-1AD916890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540F594-6A43-4365-838E-88CA0B9E4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8F8F-CC06-4405-A57B-92C8637DABBC}" type="datetime1">
              <a:rPr lang="ru-RU" smtClean="0"/>
              <a:t>30.03.2023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073DCC2-8D69-4A57-9F78-BBD5F0314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011C925-2BAF-4CC1-BE38-21595DE3D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43E9-4878-4098-8870-64D5ECF0E3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1213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4B77A2-08D8-4382-8489-3BA66D820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D2B5829-87C4-4316-AC0C-09284AD342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85DE6BE-B7BA-468E-8D54-E5177C943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5167C-231F-4D24-9F27-C24D8F5E57F3}" type="datetime1">
              <a:rPr lang="ru-RU" smtClean="0"/>
              <a:t>30.03.2023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060A0EA-8022-43C0-B9EF-77C9D9EAF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6731C22-E607-4BAF-9B1C-9AA8A037B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43E9-4878-4098-8870-64D5ECF0E3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2179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DF1C5F-6604-4CE5-A879-FE27E4540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CD041A-B5D6-440A-9EEF-86F91FFF6D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A5A7AC8-78A9-43C7-99C3-FBA9C6551C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9021790-3C12-4377-B5D3-2CF69E599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576D-9E7B-4AB3-B270-CF75E62D0544}" type="datetime1">
              <a:rPr lang="ru-RU" smtClean="0"/>
              <a:t>30.03.2023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7CA64C2-4AD7-48E4-B4C9-414ABA358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0D62006-5E02-40EF-AA3B-1E268C771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43E9-4878-4098-8870-64D5ECF0E3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5526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CCCE6A-1A28-4595-BF18-14B95FAEF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97F3EFD-CA0E-40C2-94C3-B15C102B5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E0BCDCA-98D2-4261-89EA-6059F6256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3A4C0E5-856A-430C-97F6-F60CD91821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5C6A1CC-1A09-483D-A417-9339C45465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047E68C-1B76-4144-A2C1-A70FF61DB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4FC40-CC4D-4F80-9EF6-19369D2D6B54}" type="datetime1">
              <a:rPr lang="ru-RU" smtClean="0"/>
              <a:t>30.03.2023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4C938C1-6CE4-462E-A03C-360088BFD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35FFEAF-39B0-43E0-9FEB-7F59C1418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43E9-4878-4098-8870-64D5ECF0E3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9686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9E93D9-148C-4A30-B8F6-92E2BC00F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ECECE06-33E0-4C3D-AFD4-052D60F08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DA20A-571C-46EA-B3BC-2E573D0862DC}" type="datetime1">
              <a:rPr lang="ru-RU" smtClean="0"/>
              <a:t>30.03.2023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F3937BA-5BDB-4B51-9A21-FAE1C3A94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87B8287-07F6-49B4-B80E-1A9B962CB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43E9-4878-4098-8870-64D5ECF0E3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9025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7B9C126-6FC3-4DC0-ADAE-3BB025D8E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2D36E-60FE-4AF5-9AE6-F9F5172B1C32}" type="datetime1">
              <a:rPr lang="ru-RU" smtClean="0"/>
              <a:t>30.03.2023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7D6D8ED-1476-4F38-A343-EB26C7D6A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3DC7157-B47B-413A-A80D-576049C79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43E9-4878-4098-8870-64D5ECF0E3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9677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92A720-86B2-4DC4-85B2-56F8B0593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537925-C2CC-4AD6-B9E3-29663B633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11A5AE1-0EDC-4784-A262-04E2B4554B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4B8A63D-BD38-4057-AE33-80F123331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57C44-ABCE-49D5-97C9-1B7C56BA5DD8}" type="datetime1">
              <a:rPr lang="ru-RU" smtClean="0"/>
              <a:t>30.03.2023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4312150-DA61-46D7-B554-0636D1D00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02231E2-4D9A-4C27-AA2D-961C8F926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43E9-4878-4098-8870-64D5ECF0E3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2509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6F7867-2784-4B9B-9B9D-DCB73D82A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2CCED59-9847-4DCC-B604-9EBB2D0D3D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EED116F-B8DF-4A7F-9743-CACB38416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9550BD3-FB53-4872-B24D-AB1712242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C2C94-A383-4A04-A353-EF75A9EEC519}" type="datetime1">
              <a:rPr lang="ru-RU" smtClean="0"/>
              <a:t>30.03.2023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041B264-0716-4700-8E8E-72865B6FB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BC508B5-15B4-475B-BC75-EC3D1A791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43E9-4878-4098-8870-64D5ECF0E3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430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CD76B4-4E90-4189-AE9A-6C767745E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097099B-4E20-49BA-91F7-7949C6D8B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8679829-4282-452E-902E-87B40A9425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B8EAF-96FC-4C5C-9F6B-6D6D26D1FFB9}" type="datetime1">
              <a:rPr lang="ru-RU" smtClean="0"/>
              <a:t>30.03.2023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C06CBB7-5CF7-4A98-BC66-BED6C97AC5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50D9A8C-B727-4C69-98B5-1689534C66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043E9-4878-4098-8870-64D5ECF0E3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0719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2CF1F4-CBF0-4C95-803A-F444C146FE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39290"/>
            <a:ext cx="9692640" cy="1357746"/>
          </a:xfrm>
        </p:spPr>
        <p:txBody>
          <a:bodyPr>
            <a:noAutofit/>
          </a:bodyPr>
          <a:lstStyle/>
          <a:p>
            <a:r>
              <a:rPr lang="ru-RU" sz="3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Веб-приложение для проката инвентаря на спортивной базе «</a:t>
            </a:r>
            <a:r>
              <a:rPr lang="ru-RU" sz="38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SportBox</a:t>
            </a:r>
            <a:r>
              <a:rPr lang="ru-RU" sz="3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»</a:t>
            </a:r>
            <a:endParaRPr lang="ru-RU" sz="3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6913252-13CD-4AE9-BC24-B14CC29298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11091" y="4893338"/>
            <a:ext cx="6580909" cy="1262861"/>
          </a:xfrm>
        </p:spPr>
        <p:txBody>
          <a:bodyPr>
            <a:noAutofit/>
          </a:bodyPr>
          <a:lstStyle/>
          <a:p>
            <a:pPr algn="l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Обучающиеся: И.Р. Корнилов, Е.А. Бабкина, И.А.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Кандауров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Преподаватель: В.С. Тарасов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A8C733AF-127F-4E7B-9C1E-51D15B9B60F7}"/>
              </a:ext>
            </a:extLst>
          </p:cNvPr>
          <p:cNvSpPr txBox="1">
            <a:spLocks/>
          </p:cNvSpPr>
          <p:nvPr/>
        </p:nvSpPr>
        <p:spPr>
          <a:xfrm>
            <a:off x="1524000" y="197046"/>
            <a:ext cx="9144000" cy="25461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5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МИНОБРНАУКИ РОССИИ</a:t>
            </a:r>
          </a:p>
          <a:p>
            <a:pPr algn="ctr"/>
            <a:r>
              <a:rPr lang="ru-RU" sz="1500" b="1" spc="-1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ФЕДЕРАЛЬНОЕ ГОСУДАРСТВЕННОЕ БЮДЖЕТНОЕ ОБРАЗОВАТЕЛЬНОЕ УЧРЕЖДЕНИЕ </a:t>
            </a:r>
            <a:endParaRPr lang="ru-RU" sz="15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/>
            <a:r>
              <a:rPr lang="ru-RU" sz="1500" b="1" spc="-1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ВЫСШЕГО ОБРАЗОВАНИЯ</a:t>
            </a:r>
            <a:endParaRPr lang="ru-RU" sz="15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/>
            <a:r>
              <a:rPr lang="ru-RU" sz="15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«ВОРОНЕЖСКИЙ ГОСУДАРСТВЕННЫЙ УНИВЕРСИТЕТ»</a:t>
            </a:r>
            <a:endParaRPr lang="ru-RU" sz="15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ru-RU" sz="1500" i="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Факультет компьютерных наук</a:t>
            </a:r>
            <a:endParaRPr lang="ru-RU" sz="1500" i="1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ru-RU" sz="1500" i="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Кафедра информационных технологий управления</a:t>
            </a:r>
            <a:endParaRPr lang="ru-RU" sz="1500" i="1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2172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1B3ECF-4A82-4813-AF14-D16CCD9F3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9027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Курсовой проект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A924E5-D5F7-4017-924D-0D95C2205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619" y="2194243"/>
            <a:ext cx="5959762" cy="394548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Недостатки:</a:t>
            </a:r>
          </a:p>
          <a:p>
            <a:pPr>
              <a:lnSpc>
                <a:spcPct val="100000"/>
              </a:lnSpc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Регистрация на сайте возможна только через оформление заказа;</a:t>
            </a:r>
          </a:p>
          <a:p>
            <a:pPr>
              <a:lnSpc>
                <a:spcPct val="100000"/>
              </a:lnSpc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Отсутствие системы рекомендаций мероприятий.</a:t>
            </a:r>
          </a:p>
          <a:p>
            <a:pPr marL="0" indent="0">
              <a:buNone/>
            </a:pP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5D1B3ECF-4A82-4813-AF14-D16CCD9F3486}"/>
              </a:ext>
            </a:extLst>
          </p:cNvPr>
          <p:cNvSpPr txBox="1">
            <a:spLocks/>
          </p:cNvSpPr>
          <p:nvPr/>
        </p:nvSpPr>
        <p:spPr>
          <a:xfrm>
            <a:off x="838199" y="1106806"/>
            <a:ext cx="10515600" cy="6490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Обзор аналогов. Спортмастер</a:t>
            </a:r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6376381" y="2194243"/>
            <a:ext cx="5386119" cy="3270596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43E9-4878-4098-8870-64D5ECF0E3E2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298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1B3ECF-4A82-4813-AF14-D16CCD9F3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9027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Курсовой проект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A924E5-D5F7-4017-924D-0D95C2205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619" y="2011363"/>
            <a:ext cx="5959762" cy="428679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Недостатки:</a:t>
            </a:r>
          </a:p>
          <a:p>
            <a:pPr>
              <a:lnSpc>
                <a:spcPct val="100000"/>
              </a:lnSpc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Отсутствует авторизация;</a:t>
            </a:r>
          </a:p>
          <a:p>
            <a:pPr>
              <a:lnSpc>
                <a:spcPct val="100000"/>
              </a:lnSpc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Клиенту недоступна история своих заказов;</a:t>
            </a:r>
          </a:p>
          <a:p>
            <a:pPr>
              <a:lnSpc>
                <a:spcPct val="100000"/>
              </a:lnSpc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Отсутствие системы рекомендаций мероприятий;</a:t>
            </a:r>
          </a:p>
          <a:p>
            <a:pPr>
              <a:lnSpc>
                <a:spcPct val="100000"/>
              </a:lnSpc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Отсутствие системы блокировки пользователей.</a:t>
            </a:r>
          </a:p>
          <a:p>
            <a:pPr marL="0" indent="0">
              <a:buNone/>
            </a:pP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5D1B3ECF-4A82-4813-AF14-D16CCD9F3486}"/>
              </a:ext>
            </a:extLst>
          </p:cNvPr>
          <p:cNvSpPr txBox="1">
            <a:spLocks/>
          </p:cNvSpPr>
          <p:nvPr/>
        </p:nvSpPr>
        <p:spPr>
          <a:xfrm>
            <a:off x="838199" y="1106806"/>
            <a:ext cx="10515600" cy="6490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Обзор аналогов. </a:t>
            </a:r>
            <a:r>
              <a:rPr lang="ru-RU" sz="3200" dirty="0" err="1">
                <a:latin typeface="Arial" panose="020B0604020202020204" pitchFamily="34" charset="0"/>
                <a:cs typeface="Arial" panose="020B0604020202020204" pitchFamily="34" charset="0"/>
              </a:rPr>
              <a:t>Ялмад</a:t>
            </a: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6376381" y="2518440"/>
            <a:ext cx="5691820" cy="2834957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43E9-4878-4098-8870-64D5ECF0E3E2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2755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1B3ECF-4A82-4813-AF14-D16CCD9F3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7417"/>
            <a:ext cx="10515600" cy="649027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Курсовой проект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A924E5-D5F7-4017-924D-0D95C2205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619" y="1953173"/>
            <a:ext cx="5959762" cy="4339562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Недостатки:</a:t>
            </a:r>
          </a:p>
          <a:p>
            <a:pPr>
              <a:lnSpc>
                <a:spcPct val="100000"/>
              </a:lnSpc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Отсутствует авторизация;</a:t>
            </a:r>
          </a:p>
          <a:p>
            <a:pPr>
              <a:lnSpc>
                <a:spcPct val="100000"/>
              </a:lnSpc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Заказы возможны только путем телефонного звонка;</a:t>
            </a:r>
          </a:p>
          <a:p>
            <a:pPr>
              <a:lnSpc>
                <a:spcPct val="100000"/>
              </a:lnSpc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Отсутствие системы рекомендаций мероприятий;</a:t>
            </a:r>
          </a:p>
          <a:p>
            <a:pPr>
              <a:lnSpc>
                <a:spcPct val="100000"/>
              </a:lnSpc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Отсутствие системы блокировки пользователей.</a:t>
            </a:r>
          </a:p>
          <a:p>
            <a:pPr marL="0" indent="0">
              <a:buNone/>
            </a:pP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5D1B3ECF-4A82-4813-AF14-D16CCD9F3486}"/>
              </a:ext>
            </a:extLst>
          </p:cNvPr>
          <p:cNvSpPr txBox="1">
            <a:spLocks/>
          </p:cNvSpPr>
          <p:nvPr/>
        </p:nvSpPr>
        <p:spPr>
          <a:xfrm>
            <a:off x="838199" y="1106806"/>
            <a:ext cx="10515600" cy="6490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Обзор аналогов. Робинзон</a:t>
            </a:r>
          </a:p>
        </p:txBody>
      </p:sp>
      <p:pic>
        <p:nvPicPr>
          <p:cNvPr id="7" name="Рисунок 6"/>
          <p:cNvPicPr/>
          <p:nvPr/>
        </p:nvPicPr>
        <p:blipFill>
          <a:blip r:embed="rId2"/>
          <a:stretch>
            <a:fillRect/>
          </a:stretch>
        </p:blipFill>
        <p:spPr>
          <a:xfrm>
            <a:off x="5884862" y="1953173"/>
            <a:ext cx="5994025" cy="3703348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43E9-4878-4098-8870-64D5ECF0E3E2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3285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1B3ECF-4A82-4813-AF14-D16CCD9F3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31296"/>
            <a:ext cx="10515600" cy="862187"/>
          </a:xfrm>
        </p:spPr>
        <p:txBody>
          <a:bodyPr>
            <a:noAutofit/>
          </a:bodyPr>
          <a:lstStyle/>
          <a:p>
            <a:pPr algn="ctr"/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Макет дизайна главной страницы для неавторизованного пользователя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5D1B3ECF-4A82-4813-AF14-D16CCD9F3486}"/>
              </a:ext>
            </a:extLst>
          </p:cNvPr>
          <p:cNvSpPr txBox="1">
            <a:spLocks/>
          </p:cNvSpPr>
          <p:nvPr/>
        </p:nvSpPr>
        <p:spPr>
          <a:xfrm>
            <a:off x="838199" y="1106806"/>
            <a:ext cx="10515600" cy="6490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t="1388" b="-1"/>
          <a:stretch/>
        </p:blipFill>
        <p:spPr>
          <a:xfrm>
            <a:off x="2943239" y="1456854"/>
            <a:ext cx="6305517" cy="5264621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43E9-4878-4098-8870-64D5ECF0E3E2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61623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9C72F8A5-3A80-45BB-9E63-83ACDF8AD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405" y="417376"/>
            <a:ext cx="10515600" cy="1881686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ru-RU" sz="6000" dirty="0">
                <a:latin typeface="Arial" panose="020B0604020202020204" pitchFamily="34" charset="0"/>
                <a:cs typeface="Arial" panose="020B0604020202020204" pitchFamily="34" charset="0"/>
              </a:rPr>
              <a:t>Спасибо за внимание!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43E9-4878-4098-8870-64D5ECF0E3E2}" type="slidenum">
              <a:rPr lang="ru-RU" smtClean="0"/>
              <a:t>14</a:t>
            </a:fld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0927" y="2993570"/>
            <a:ext cx="3186399" cy="2970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079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1B3ECF-4A82-4813-AF14-D16CCD9F3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577" y="481504"/>
            <a:ext cx="10515600" cy="649027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Итоги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A924E5-D5F7-4017-924D-0D95C2205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617" y="2083290"/>
            <a:ext cx="11495519" cy="427306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Техническое задание;</a:t>
            </a:r>
          </a:p>
          <a:p>
            <a:pPr>
              <a:lnSpc>
                <a:spcPct val="100000"/>
              </a:lnSpc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Первые главы курсового проекта (введение, постановка задачи, обзор аналогов, глоссарий, пользовательские истории, продуктовые воронки, диаграммы с кратким описанием);</a:t>
            </a:r>
          </a:p>
          <a:p>
            <a:pPr>
              <a:lnSpc>
                <a:spcPct val="100000"/>
              </a:lnSpc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Макет страниц сайта и их взаимодействия в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Miro;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История задач и их выполнения в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таск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-менеджере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Trello.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43E9-4878-4098-8870-64D5ECF0E3E2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1335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1B3ECF-4A82-4813-AF14-D16CCD9F3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9027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Техническое задание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A924E5-D5F7-4017-924D-0D95C2205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982" y="2225833"/>
            <a:ext cx="10621817" cy="338883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Предоставить клиенту возможность выбрать и арендовать спортивное оборудование; </a:t>
            </a:r>
          </a:p>
          <a:p>
            <a:pPr>
              <a:lnSpc>
                <a:spcPct val="100000"/>
              </a:lnSpc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Предоставить сотруднику возможность просматривать и редактировать данные, относящиеся к прокату оборудования; </a:t>
            </a:r>
          </a:p>
          <a:p>
            <a:pPr>
              <a:lnSpc>
                <a:spcPct val="100000"/>
              </a:lnSpc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Предоставить клиентам и сотрудникам компании дополнительную (по сравнению с существующими аналогами) функциональность, относящуюся к прокату оборудования (система рекомендаций мероприятий, «черный список»). 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5D1B3ECF-4A82-4813-AF14-D16CCD9F3486}"/>
              </a:ext>
            </a:extLst>
          </p:cNvPr>
          <p:cNvSpPr txBox="1">
            <a:spLocks/>
          </p:cNvSpPr>
          <p:nvPr/>
        </p:nvSpPr>
        <p:spPr>
          <a:xfrm>
            <a:off x="838199" y="1106806"/>
            <a:ext cx="10515600" cy="6490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Цели создания сайта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43E9-4878-4098-8870-64D5ECF0E3E2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23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1B3ECF-4A82-4813-AF14-D16CCD9F3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9027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Техническое задание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A924E5-D5F7-4017-924D-0D95C2205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090" y="1962295"/>
            <a:ext cx="10621817" cy="4576617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Формирование клиентом заказа на прокат спортивного инвентаря;</a:t>
            </a:r>
          </a:p>
          <a:p>
            <a:pPr lvl="0">
              <a:lnSpc>
                <a:spcPct val="100000"/>
              </a:lnSpc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Оплата заказа;</a:t>
            </a:r>
          </a:p>
          <a:p>
            <a:pPr lvl="0">
              <a:lnSpc>
                <a:spcPct val="100000"/>
              </a:lnSpc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Предоставление клиенту рекомендаций по посещению спортивных мероприятий, формируемых на основе данных о дате и содержимом заказа;</a:t>
            </a:r>
          </a:p>
          <a:p>
            <a:pPr lvl="0">
              <a:lnSpc>
                <a:spcPct val="100000"/>
              </a:lnSpc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Просмотр и редактирование сотрудником компании данных, относящихся к прокату оборудования;</a:t>
            </a:r>
          </a:p>
          <a:p>
            <a:pPr lvl="0">
              <a:lnSpc>
                <a:spcPct val="100000"/>
              </a:lnSpc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Добавление клиентов в «черный список» за порчу оборудования и/или неуплату аренды.</a:t>
            </a:r>
          </a:p>
          <a:p>
            <a:pPr marL="0" indent="0" algn="ctr">
              <a:buNone/>
            </a:pPr>
            <a:endParaRPr lang="ru-RU" sz="2400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5D1B3ECF-4A82-4813-AF14-D16CCD9F3486}"/>
              </a:ext>
            </a:extLst>
          </p:cNvPr>
          <p:cNvSpPr txBox="1">
            <a:spLocks/>
          </p:cNvSpPr>
          <p:nvPr/>
        </p:nvSpPr>
        <p:spPr>
          <a:xfrm>
            <a:off x="838199" y="1106806"/>
            <a:ext cx="10515600" cy="6490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Задачи, решаемые при помощи сайта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43E9-4878-4098-8870-64D5ECF0E3E2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6562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1B3ECF-4A82-4813-AF14-D16CCD9F3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9027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Техническое задание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A924E5-D5F7-4017-924D-0D95C2205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090" y="1848486"/>
            <a:ext cx="10621817" cy="4210858"/>
          </a:xfrm>
        </p:spPr>
        <p:txBody>
          <a:bodyPr>
            <a:noAutofit/>
          </a:bodyPr>
          <a:lstStyle/>
          <a:p>
            <a:pPr marL="0" lvl="0" indent="0">
              <a:lnSpc>
                <a:spcPct val="100000"/>
              </a:lnSpc>
              <a:buNone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Клиентская часть:</a:t>
            </a:r>
          </a:p>
          <a:p>
            <a:pPr lvl="0">
              <a:lnSpc>
                <a:spcPct val="100000"/>
              </a:lnSpc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Использование при разработке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React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CSS, HTML, JavaScript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lvl="0">
              <a:lnSpc>
                <a:spcPct val="100000"/>
              </a:lnSpc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Для открытия и работы браузер (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Google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Mozilla Firefox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Microsoft Edge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0" lvl="0" indent="0">
              <a:lnSpc>
                <a:spcPct val="100000"/>
              </a:lnSpc>
              <a:buNone/>
            </a:pP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Серверная часть:</a:t>
            </a:r>
          </a:p>
          <a:p>
            <a:pPr lvl="0">
              <a:lnSpc>
                <a:spcPct val="100000"/>
              </a:lnSpc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Язык программирования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Java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(версия 17).</a:t>
            </a:r>
          </a:p>
          <a:p>
            <a:pPr lvl="0">
              <a:lnSpc>
                <a:spcPct val="100000"/>
              </a:lnSpc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Фреймворк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Spring Boot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0">
              <a:lnSpc>
                <a:spcPct val="100000"/>
              </a:lnSpc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СУБД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PostgreSQL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5D1B3ECF-4A82-4813-AF14-D16CCD9F3486}"/>
              </a:ext>
            </a:extLst>
          </p:cNvPr>
          <p:cNvSpPr txBox="1">
            <a:spLocks/>
          </p:cNvSpPr>
          <p:nvPr/>
        </p:nvSpPr>
        <p:spPr>
          <a:xfrm>
            <a:off x="838200" y="1106806"/>
            <a:ext cx="10515600" cy="6490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Требования к ПО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43E9-4878-4098-8870-64D5ECF0E3E2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1453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1B3ECF-4A82-4813-AF14-D16CCD9F3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9027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Техническое задание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A924E5-D5F7-4017-924D-0D95C2205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646508"/>
            <a:ext cx="10621817" cy="256557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Во время штатной работы: как минимум один администратор (работник спортивной базы), ознакомленный со структурой базы данных разрабатываемой системы;</a:t>
            </a:r>
          </a:p>
          <a:p>
            <a:pPr>
              <a:lnSpc>
                <a:spcPct val="100000"/>
              </a:lnSpc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В случае необходимости исправления ошибок, или добавления новых функций: как минимум один разработчик, обладающий необходимыми знаниями для работы с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React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CSS, HTML, JavaScript,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Spring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Boot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PostgreSQL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5D1B3ECF-4A82-4813-AF14-D16CCD9F3486}"/>
              </a:ext>
            </a:extLst>
          </p:cNvPr>
          <p:cNvSpPr txBox="1">
            <a:spLocks/>
          </p:cNvSpPr>
          <p:nvPr/>
        </p:nvSpPr>
        <p:spPr>
          <a:xfrm>
            <a:off x="838199" y="1106806"/>
            <a:ext cx="10515600" cy="6490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Требования к персоналу, обслуживающему сайт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43E9-4878-4098-8870-64D5ECF0E3E2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4198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1B3ECF-4A82-4813-AF14-D16CCD9F3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9027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Техническое задание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A924E5-D5F7-4017-924D-0D95C2205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091" y="2711134"/>
            <a:ext cx="10621817" cy="198093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Веб-приложение должно разрабатываться на основе архитектурного паттерна MVC (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Controller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</a:p>
          <a:p>
            <a:pPr marL="0" indent="0">
              <a:buNone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Система должна представлять собой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backend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(серверную) часть и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frontend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(клиентскую) часть, которые взаимодействуют с помощью REST API. 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5D1B3ECF-4A82-4813-AF14-D16CCD9F3486}"/>
              </a:ext>
            </a:extLst>
          </p:cNvPr>
          <p:cNvSpPr txBox="1">
            <a:spLocks/>
          </p:cNvSpPr>
          <p:nvPr/>
        </p:nvSpPr>
        <p:spPr>
          <a:xfrm>
            <a:off x="838199" y="1106806"/>
            <a:ext cx="10515600" cy="6490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Структура сайта 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43E9-4878-4098-8870-64D5ECF0E3E2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7700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1B3ECF-4A82-4813-AF14-D16CCD9F3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9027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Техническое задание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A924E5-D5F7-4017-924D-0D95C2205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982" y="2646508"/>
            <a:ext cx="10621817" cy="2050183"/>
          </a:xfrm>
        </p:spPr>
        <p:txBody>
          <a:bodyPr>
            <a:no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Неавторизованные пользователи;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Авторизованные пользователи;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Заблокированные пользователи;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Администраторы.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5D1B3ECF-4A82-4813-AF14-D16CCD9F3486}"/>
              </a:ext>
            </a:extLst>
          </p:cNvPr>
          <p:cNvSpPr txBox="1">
            <a:spLocks/>
          </p:cNvSpPr>
          <p:nvPr/>
        </p:nvSpPr>
        <p:spPr>
          <a:xfrm>
            <a:off x="838199" y="1106806"/>
            <a:ext cx="10515600" cy="6490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Группы пользователей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43E9-4878-4098-8870-64D5ECF0E3E2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179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5D1B3ECF-4A82-4813-AF14-D16CCD9F3486}"/>
              </a:ext>
            </a:extLst>
          </p:cNvPr>
          <p:cNvSpPr txBox="1">
            <a:spLocks/>
          </p:cNvSpPr>
          <p:nvPr/>
        </p:nvSpPr>
        <p:spPr>
          <a:xfrm>
            <a:off x="838199" y="888250"/>
            <a:ext cx="10515600" cy="6490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5D1B3ECF-4A82-4813-AF14-D16CCD9F3486}"/>
              </a:ext>
            </a:extLst>
          </p:cNvPr>
          <p:cNvSpPr txBox="1">
            <a:spLocks/>
          </p:cNvSpPr>
          <p:nvPr/>
        </p:nvSpPr>
        <p:spPr>
          <a:xfrm>
            <a:off x="613953" y="310962"/>
            <a:ext cx="10515600" cy="6490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Use case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43E9-4878-4098-8870-64D5ECF0E3E2}" type="slidenum">
              <a:rPr lang="ru-RU" smtClean="0"/>
              <a:t>9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063DC6D-9416-5930-EFAA-C503C1648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441" y="959989"/>
            <a:ext cx="8182624" cy="576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61513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846</TotalTime>
  <Words>503</Words>
  <Application>Microsoft Office PowerPoint</Application>
  <PresentationFormat>Широкоэкранный</PresentationFormat>
  <Paragraphs>85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Тема Office</vt:lpstr>
      <vt:lpstr>Веб-приложение для проката инвентаря на спортивной базе «SportBox»</vt:lpstr>
      <vt:lpstr>Итоги работы</vt:lpstr>
      <vt:lpstr>Техническое задание</vt:lpstr>
      <vt:lpstr>Техническое задание</vt:lpstr>
      <vt:lpstr>Техническое задание</vt:lpstr>
      <vt:lpstr>Техническое задание</vt:lpstr>
      <vt:lpstr>Техническое задание</vt:lpstr>
      <vt:lpstr>Техническое задание</vt:lpstr>
      <vt:lpstr>Презентация PowerPoint</vt:lpstr>
      <vt:lpstr>Курсовой проект</vt:lpstr>
      <vt:lpstr>Курсовой проект</vt:lpstr>
      <vt:lpstr>Курсовой проект</vt:lpstr>
      <vt:lpstr>Макет дизайна главной страницы для неавторизованного пользователя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игры  «Морской бой»  на языке Java</dc:title>
  <dc:creator>Олеся Головко</dc:creator>
  <cp:lastModifiedBy>Konstantinovich Leonid</cp:lastModifiedBy>
  <cp:revision>77</cp:revision>
  <dcterms:created xsi:type="dcterms:W3CDTF">2019-10-20T11:32:48Z</dcterms:created>
  <dcterms:modified xsi:type="dcterms:W3CDTF">2023-03-30T09:14:11Z</dcterms:modified>
</cp:coreProperties>
</file>