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2" r:id="rId3"/>
    <p:sldId id="270" r:id="rId4"/>
    <p:sldId id="280" r:id="rId5"/>
    <p:sldId id="271" r:id="rId6"/>
    <p:sldId id="290" r:id="rId7"/>
    <p:sldId id="288" r:id="rId8"/>
    <p:sldId id="291" r:id="rId9"/>
    <p:sldId id="292" r:id="rId10"/>
    <p:sldId id="275" r:id="rId11"/>
    <p:sldId id="285" r:id="rId12"/>
    <p:sldId id="287" r:id="rId13"/>
    <p:sldId id="286" r:id="rId14"/>
    <p:sldId id="273" r:id="rId15"/>
    <p:sldId id="289" r:id="rId16"/>
    <p:sldId id="294" r:id="rId17"/>
    <p:sldId id="276" r:id="rId18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69"/>
    <a:srgbClr val="0070B9"/>
    <a:srgbClr val="0B5A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89005" autoAdjust="0"/>
  </p:normalViewPr>
  <p:slideViewPr>
    <p:cSldViewPr>
      <p:cViewPr varScale="1">
        <p:scale>
          <a:sx n="97" d="100"/>
          <a:sy n="97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82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 Fresh to Sea del 15N Concentrations
2000
</a:t>
            </a:r>
          </a:p>
        </c:rich>
      </c:tx>
      <c:layout>
        <c:manualLayout>
          <c:xMode val="edge"/>
          <c:yMode val="edge"/>
          <c:x val="0.27249022164276421"/>
          <c:y val="1.9880715705765429E-2"/>
        </c:manualLayout>
      </c:layout>
      <c:spPr>
        <a:noFill/>
        <a:ln w="33095">
          <a:noFill/>
        </a:ln>
      </c:spPr>
    </c:title>
    <c:plotArea>
      <c:layout>
        <c:manualLayout>
          <c:layoutTarget val="inner"/>
          <c:xMode val="edge"/>
          <c:yMode val="edge"/>
          <c:x val="0.13820078226857888"/>
          <c:y val="0.24254473161033807"/>
          <c:w val="0.75619295958279042"/>
          <c:h val="0.60039761431411598"/>
        </c:manualLayout>
      </c:layout>
      <c:lineChart>
        <c:grouping val="standard"/>
        <c:ser>
          <c:idx val="8"/>
          <c:order val="0"/>
          <c:tx>
            <c:v>Aug-00</c:v>
          </c:tx>
          <c:spPr>
            <a:ln w="33095">
              <a:solidFill>
                <a:srgbClr val="00CCFF"/>
              </a:solidFill>
              <a:prstDash val="solid"/>
            </a:ln>
          </c:spPr>
          <c:marker>
            <c:symbol val="circle"/>
            <c:size val="6"/>
            <c:spPr>
              <a:noFill/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'C:\My Documents\[Y-iso.xls]del 15N graphs'!$N$2:$N$12</c:f>
              <c:strCache>
                <c:ptCount val="11"/>
                <c:pt idx="0">
                  <c:v>0     Station 0</c:v>
                </c:pt>
                <c:pt idx="1">
                  <c:v>1     Station 1</c:v>
                </c:pt>
                <c:pt idx="2">
                  <c:v>3.2  Station 2</c:v>
                </c:pt>
                <c:pt idx="3">
                  <c:v>7.9  Station 3</c:v>
                </c:pt>
                <c:pt idx="4">
                  <c:v>12.6 Station 4</c:v>
                </c:pt>
                <c:pt idx="5">
                  <c:v>15.9 Station 5</c:v>
                </c:pt>
                <c:pt idx="6">
                  <c:v>18.8 Station 6</c:v>
                </c:pt>
                <c:pt idx="7">
                  <c:v>24.5 Station 7</c:v>
                </c:pt>
                <c:pt idx="8">
                  <c:v>32   Station 8</c:v>
                </c:pt>
                <c:pt idx="9">
                  <c:v>50   Station 9</c:v>
                </c:pt>
                <c:pt idx="10">
                  <c:v>59.5    Stat 10</c:v>
                </c:pt>
              </c:strCache>
            </c:strRef>
          </c:cat>
          <c:val>
            <c:numRef>
              <c:f>('C:\My Documents\[Y-iso.xls]data'!$I$122:$I$129,'C:\My Documents\[Y-iso.xls]data'!$I$130:$I$132)</c:f>
              <c:numCache>
                <c:formatCode>General</c:formatCode>
                <c:ptCount val="11"/>
                <c:pt idx="0">
                  <c:v>4.4700000000000024</c:v>
                </c:pt>
                <c:pt idx="1">
                  <c:v>9.3421955108642649</c:v>
                </c:pt>
                <c:pt idx="2">
                  <c:v>6.7421379089355442</c:v>
                </c:pt>
                <c:pt idx="3">
                  <c:v>8.5286731719970614</c:v>
                </c:pt>
                <c:pt idx="4">
                  <c:v>8.962711334228521</c:v>
                </c:pt>
                <c:pt idx="5">
                  <c:v>9.9932537078857422</c:v>
                </c:pt>
                <c:pt idx="6">
                  <c:v>9.7547502517700195</c:v>
                </c:pt>
                <c:pt idx="7">
                  <c:v>2.7541103363037109</c:v>
                </c:pt>
                <c:pt idx="8">
                  <c:v>1.7913473844528203</c:v>
                </c:pt>
                <c:pt idx="9">
                  <c:v>1.2624964714050293</c:v>
                </c:pt>
                <c:pt idx="10">
                  <c:v>2.4134569168090803</c:v>
                </c:pt>
              </c:numCache>
            </c:numRef>
          </c:val>
        </c:ser>
        <c:ser>
          <c:idx val="7"/>
          <c:order val="1"/>
          <c:tx>
            <c:v>Sep-00</c:v>
          </c:tx>
          <c:spPr>
            <a:ln w="33095">
              <a:solidFill>
                <a:srgbClr val="0000FF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'C:\My Documents\[Y-iso.xls]del 15N graphs'!$N$2:$N$12</c:f>
              <c:strCache>
                <c:ptCount val="11"/>
                <c:pt idx="0">
                  <c:v>0     Station 0</c:v>
                </c:pt>
                <c:pt idx="1">
                  <c:v>1     Station 1</c:v>
                </c:pt>
                <c:pt idx="2">
                  <c:v>3.2  Station 2</c:v>
                </c:pt>
                <c:pt idx="3">
                  <c:v>7.9  Station 3</c:v>
                </c:pt>
                <c:pt idx="4">
                  <c:v>12.6 Station 4</c:v>
                </c:pt>
                <c:pt idx="5">
                  <c:v>15.9 Station 5</c:v>
                </c:pt>
                <c:pt idx="6">
                  <c:v>18.8 Station 6</c:v>
                </c:pt>
                <c:pt idx="7">
                  <c:v>24.5 Station 7</c:v>
                </c:pt>
                <c:pt idx="8">
                  <c:v>32   Station 8</c:v>
                </c:pt>
                <c:pt idx="9">
                  <c:v>50   Station 9</c:v>
                </c:pt>
                <c:pt idx="10">
                  <c:v>59.5    Stat 10</c:v>
                </c:pt>
              </c:strCache>
            </c:strRef>
          </c:cat>
          <c:val>
            <c:numRef>
              <c:f>'C:\My Documents\[Y-iso.xls]data'!$I$136:$I$146</c:f>
              <c:numCache>
                <c:formatCode>General</c:formatCode>
                <c:ptCount val="11"/>
                <c:pt idx="0">
                  <c:v>3.7800000000000002</c:v>
                </c:pt>
                <c:pt idx="1">
                  <c:v>6.3412175178527805</c:v>
                </c:pt>
                <c:pt idx="2">
                  <c:v>5.8005466461181641</c:v>
                </c:pt>
                <c:pt idx="3">
                  <c:v>6.356622695922856</c:v>
                </c:pt>
                <c:pt idx="4">
                  <c:v>6.45</c:v>
                </c:pt>
                <c:pt idx="5">
                  <c:v>10.33</c:v>
                </c:pt>
                <c:pt idx="6">
                  <c:v>10.120000000000001</c:v>
                </c:pt>
                <c:pt idx="7">
                  <c:v>7.49</c:v>
                </c:pt>
                <c:pt idx="8">
                  <c:v>2.5099999999999998</c:v>
                </c:pt>
                <c:pt idx="9">
                  <c:v>2.13</c:v>
                </c:pt>
              </c:numCache>
            </c:numRef>
          </c:val>
        </c:ser>
        <c:marker val="1"/>
        <c:axId val="131388928"/>
        <c:axId val="108392448"/>
      </c:lineChart>
      <c:catAx>
        <c:axId val="131388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36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Distance From Ocean (km)</a:t>
                </a:r>
              </a:p>
            </c:rich>
          </c:tx>
          <c:layout>
            <c:manualLayout>
              <c:xMode val="edge"/>
              <c:yMode val="edge"/>
              <c:x val="0.39243807040417228"/>
              <c:y val="0.93240556660039764"/>
            </c:manualLayout>
          </c:layout>
          <c:spPr>
            <a:noFill/>
            <a:ln w="33095">
              <a:noFill/>
            </a:ln>
          </c:spPr>
        </c:title>
        <c:numFmt formatCode="General" sourceLinked="1"/>
        <c:tickLblPos val="nextTo"/>
        <c:spPr>
          <a:ln w="41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8392448"/>
        <c:crosses val="autoZero"/>
        <c:auto val="1"/>
        <c:lblAlgn val="ctr"/>
        <c:lblOffset val="100"/>
        <c:tickLblSkip val="1"/>
        <c:tickMarkSkip val="1"/>
      </c:catAx>
      <c:valAx>
        <c:axId val="108392448"/>
        <c:scaling>
          <c:orientation val="minMax"/>
          <c:max val="15"/>
        </c:scaling>
        <c:axPos val="l"/>
        <c:title>
          <c:tx>
            <c:rich>
              <a:bodyPr/>
              <a:lstStyle/>
              <a:p>
                <a:pPr>
                  <a:defRPr sz="136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del 15N</a:t>
                </a:r>
              </a:p>
            </c:rich>
          </c:tx>
          <c:layout>
            <c:manualLayout>
              <c:xMode val="edge"/>
              <c:yMode val="edge"/>
              <c:x val="6.3885267275097801E-2"/>
              <c:y val="0.48508946322067636"/>
            </c:manualLayout>
          </c:layout>
          <c:spPr>
            <a:noFill/>
            <a:ln w="33095">
              <a:noFill/>
            </a:ln>
          </c:spPr>
        </c:title>
        <c:numFmt formatCode="General" sourceLinked="0"/>
        <c:tickLblPos val="nextTo"/>
        <c:spPr>
          <a:ln w="41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388928"/>
        <c:crosses val="autoZero"/>
        <c:crossBetween val="midCat"/>
        <c:majorUnit val="3"/>
      </c:valAx>
      <c:spPr>
        <a:noFill/>
        <a:ln w="3309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183833116036493"/>
          <c:y val="0.36580516898608367"/>
          <c:w val="0.10430247718383312"/>
          <c:h val="8.1510934393638226E-2"/>
        </c:manualLayout>
      </c:layout>
      <c:spPr>
        <a:solidFill>
          <a:srgbClr val="FFFFFF"/>
        </a:solidFill>
        <a:ln w="4137">
          <a:solidFill>
            <a:srgbClr val="000000"/>
          </a:solidFill>
          <a:prstDash val="solid"/>
        </a:ln>
      </c:spPr>
      <c:txPr>
        <a:bodyPr/>
        <a:lstStyle/>
        <a:p>
          <a:pPr>
            <a:defRPr sz="1049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4137">
      <a:solidFill>
        <a:srgbClr val="000000"/>
      </a:solidFill>
      <a:prstDash val="solid"/>
    </a:ln>
  </c:spPr>
  <c:txPr>
    <a:bodyPr/>
    <a:lstStyle/>
    <a:p>
      <a:pPr>
        <a:defRPr sz="270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0.4825</cdr:x>
      <cdr:y>0.51375</cdr:y>
    </cdr:from>
    <cdr:to>
      <cdr:x>0.49825</cdr:x>
      <cdr:y>0.59125</cdr:y>
    </cdr:to>
    <cdr:sp macro="" textlink="">
      <cdr:nvSpPr>
        <cdr:cNvPr id="409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24988" y="2461415"/>
          <a:ext cx="115065" cy="3713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36576" rIns="36576" bIns="36576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75" b="0" i="0" u="none" strike="noStrike" baseline="0">
              <a:solidFill>
                <a:srgbClr val="000000"/>
              </a:solidFill>
              <a:latin typeface="Arial"/>
              <a:cs typeface="Arial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C59A0D-1BC2-4823-A241-C543D8F53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8635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F1E86EA9-483E-4F80-ABE4-E03B89A8A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AAD8C-78F1-4488-9B67-F9E0B6416A2C}" type="slidenum">
              <a:rPr lang="en-US"/>
              <a:pPr/>
              <a:t>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DF0ED-D255-4F2E-A80B-51AAB6F7A8B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1C748-D309-4EFF-9B22-8871A60BD8E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A071A-084B-4A8A-ACBA-BF408634D32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CB295-B63B-4E21-A83F-CF7F68AEF80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DE952-ED23-4BF2-8B10-FB19A76987D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CBB9A-FF70-4000-8D33-37A323C8FCE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BD8FE-B057-4C7D-B923-7AE6C598F17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95D49-358B-4EAE-9512-7C9FC379033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FAA87-8634-42DF-BE4E-322DA1B976C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B83C6-336F-4BE3-A24C-1B0452867DCF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DD64B-535C-4056-8759-DB49D109065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86EA9-483E-4F80-ABE4-E03B89A8AE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4DF4-D736-4806-8269-F6172B1560E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F4A70-1C0D-486E-8EFF-624A07F4B18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DA1E7-ACB2-43BF-A424-F4E6C41F650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9E6C0-47AC-4DE2-9894-05F7A0CD242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EPA_Master Template_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62245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833438" y="6224588"/>
            <a:ext cx="5643562" cy="228600"/>
          </a:xfrm>
          <a:prstGeom prst="rect">
            <a:avLst/>
          </a:prstGeom>
          <a:solidFill>
            <a:srgbClr val="003F69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sz="900" b="1">
                <a:solidFill>
                  <a:schemeClr val="bg1"/>
                </a:solidFill>
              </a:rPr>
              <a:t>Office of Research and Development</a:t>
            </a:r>
            <a:endParaRPr lang="en-US" sz="900" b="1"/>
          </a:p>
          <a:p>
            <a:pPr>
              <a:lnSpc>
                <a:spcPct val="90000"/>
              </a:lnSpc>
              <a:defRPr/>
            </a:pPr>
            <a:r>
              <a:rPr lang="en-US" sz="900">
                <a:solidFill>
                  <a:schemeClr val="bg1"/>
                </a:solidFill>
              </a:rPr>
              <a:t>Full Name of Lab, Center, Office, Division or Staff goes here. &lt;Go to View, Master, Title Master to change&gt;</a:t>
            </a: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2895600" y="3581400"/>
            <a:ext cx="6248400" cy="1676400"/>
          </a:xfrm>
          <a:prstGeom prst="rect">
            <a:avLst/>
          </a:prstGeom>
          <a:solidFill>
            <a:srgbClr val="0070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3265488" y="3929063"/>
            <a:ext cx="3668712" cy="1085850"/>
          </a:xfrm>
          <a:prstGeom prst="rect">
            <a:avLst/>
          </a:prstGeom>
          <a:solidFill>
            <a:srgbClr val="FFEA88"/>
          </a:solidFill>
          <a:ln w="9525">
            <a:solidFill>
              <a:srgbClr val="FFEA88"/>
            </a:solidFill>
            <a:miter lim="800000"/>
            <a:headEnd/>
            <a:tailEnd/>
          </a:ln>
          <a:effectLst/>
        </p:spPr>
        <p:txBody>
          <a:bodyPr lIns="109728" tIns="109728" rIns="109728" bIns="10972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/>
              <a:t>Photo image area measures 2” H x 6.93” W and can be masked by a collage strip of one, two or three images.</a:t>
            </a:r>
          </a:p>
          <a:p>
            <a:pPr>
              <a:spcBef>
                <a:spcPct val="50000"/>
              </a:spcBef>
              <a:defRPr/>
            </a:pPr>
            <a:r>
              <a:rPr lang="en-US" sz="800"/>
              <a:t>The photo image area is located 3.19” from left and 3.81” from top of page. </a:t>
            </a:r>
          </a:p>
          <a:p>
            <a:pPr>
              <a:spcBef>
                <a:spcPct val="50000"/>
              </a:spcBef>
              <a:defRPr/>
            </a:pPr>
            <a:r>
              <a:rPr lang="en-US" sz="800"/>
              <a:t>Each image used in collage should be reduced or cropped to a maximum of 2” high, stroked with a 1.5 pt white frame and positioned edge-to-edge with accompanying images.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8" charset="0"/>
              <a:buNone/>
              <a:defRPr i="1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629400" y="6224588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1237060-137C-43E1-BB87-BD7EF9F1B397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476F3-6C69-4D57-9D8E-B035A103A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708150"/>
            <a:ext cx="1943100" cy="423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238" y="1708150"/>
            <a:ext cx="5676900" cy="423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86F9-13D4-485E-9C7C-3328E8ED3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7238" y="1708150"/>
            <a:ext cx="7772400" cy="423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8415B-0071-4023-ACD8-D34915986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AA5F-1943-4043-90A0-B8BCD3951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C7009-53D8-4FFE-93E8-CE643DD6D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216535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16535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015E-D16F-4DEC-9357-0B295C2D0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9B50-D930-410C-82E3-4907804BC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546BA-5379-4908-AE27-327EE282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F198-8A93-402E-B216-E2EB685FB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C7B4-8790-47B7-B92C-9A49F5223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8C729-546B-4B8F-BFF9-CA432643A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EPA_Master Template_B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170815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216535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070B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45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7111E-9527-4F22-AFB6-892E06427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rgbClr val="0070B9"/>
          </a:solidFill>
          <a:latin typeface="Arial" charset="0"/>
          <a:ea typeface="ＭＳ Ｐゴシック" pitchFamily="1" charset="-128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Clr>
          <a:srgbClr val="0070B9"/>
        </a:buClr>
        <a:buSzPct val="9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74625" algn="l" rtl="0" eaLnBrk="0" fontAlgn="base" hangingPunct="0">
        <a:spcBef>
          <a:spcPct val="20000"/>
        </a:spcBef>
        <a:spcAft>
          <a:spcPct val="0"/>
        </a:spcAft>
        <a:buClr>
          <a:srgbClr val="0070B9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742950" indent="-168275" algn="l" rtl="0" eaLnBrk="0" fontAlgn="base" hangingPunct="0">
        <a:spcBef>
          <a:spcPct val="20000"/>
        </a:spcBef>
        <a:spcAft>
          <a:spcPct val="0"/>
        </a:spcAft>
        <a:buClr>
          <a:srgbClr val="0070B9"/>
        </a:buClr>
        <a:buSzPct val="9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027113" indent="-169863" algn="l" rtl="0" eaLnBrk="0" fontAlgn="base" hangingPunct="0">
        <a:spcBef>
          <a:spcPct val="20000"/>
        </a:spcBef>
        <a:spcAft>
          <a:spcPct val="0"/>
        </a:spcAft>
        <a:buClr>
          <a:srgbClr val="0070B9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317625" indent="-176213" algn="l" rtl="0" eaLnBrk="0" fontAlgn="base" hangingPunct="0">
        <a:spcBef>
          <a:spcPct val="20000"/>
        </a:spcBef>
        <a:spcAft>
          <a:spcPct val="0"/>
        </a:spcAft>
        <a:buClr>
          <a:srgbClr val="0070B9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5pPr>
      <a:lvl6pPr marL="1774825" indent="-176213" algn="l" rtl="0" fontAlgn="base">
        <a:spcBef>
          <a:spcPct val="20000"/>
        </a:spcBef>
        <a:spcAft>
          <a:spcPct val="0"/>
        </a:spcAft>
        <a:buClr>
          <a:srgbClr val="0070B9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6pPr>
      <a:lvl7pPr marL="2232025" indent="-176213" algn="l" rtl="0" fontAlgn="base">
        <a:spcBef>
          <a:spcPct val="20000"/>
        </a:spcBef>
        <a:spcAft>
          <a:spcPct val="0"/>
        </a:spcAft>
        <a:buClr>
          <a:srgbClr val="0070B9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7pPr>
      <a:lvl8pPr marL="2689225" indent="-176213" algn="l" rtl="0" fontAlgn="base">
        <a:spcBef>
          <a:spcPct val="20000"/>
        </a:spcBef>
        <a:spcAft>
          <a:spcPct val="0"/>
        </a:spcAft>
        <a:buClr>
          <a:srgbClr val="0070B9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8pPr>
      <a:lvl9pPr marL="3146425" indent="-176213" algn="l" rtl="0" fontAlgn="base">
        <a:spcBef>
          <a:spcPct val="20000"/>
        </a:spcBef>
        <a:spcAft>
          <a:spcPct val="0"/>
        </a:spcAft>
        <a:buClr>
          <a:srgbClr val="0070B9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13" descr="Value-to-protect-NO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71600" y="-304800"/>
            <a:ext cx="130048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2D22356-5D0F-4B1D-894A-35DA2F1EFC2E}" type="datetime4">
              <a:rPr lang="en-US"/>
              <a:pPr/>
              <a:t>July 28, 2010</a:t>
            </a:fld>
            <a:endParaRPr lang="en-US"/>
          </a:p>
        </p:txBody>
      </p:sp>
      <p:sp>
        <p:nvSpPr>
          <p:cNvPr id="1434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5713413" cy="14478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accent1">
                    <a:lumMod val="10000"/>
                  </a:schemeClr>
                </a:solidFill>
              </a:rPr>
              <a:t>Stable Isotopic Indicators of Nutrient Sources and Cycling in a Temperate Northeastern Pacific Estuary, USA</a:t>
            </a: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/>
            </a:r>
            <a:b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10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>A.C. </a:t>
            </a:r>
            <a:r>
              <a:rPr lang="en-US" sz="1900" dirty="0" err="1" smtClean="0">
                <a:solidFill>
                  <a:schemeClr val="accent1">
                    <a:lumMod val="10000"/>
                  </a:schemeClr>
                </a:solidFill>
              </a:rPr>
              <a:t>Sigleo</a:t>
            </a: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> and W. E. Frick</a:t>
            </a:r>
            <a:b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>College of Oceanic and Atmospheric Sciences</a:t>
            </a:r>
            <a:b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900" dirty="0" smtClean="0">
                <a:solidFill>
                  <a:schemeClr val="accent1">
                    <a:lumMod val="10000"/>
                  </a:schemeClr>
                </a:solidFill>
              </a:rPr>
              <a:t> Oregon State University, Newport, Oregon</a:t>
            </a:r>
            <a:endParaRPr lang="en-US" sz="3000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4341" name="Picture 12" descr="COCAS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876800"/>
            <a:ext cx="20574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8534400" y="2819400"/>
            <a:ext cx="93663" cy="152400"/>
          </a:xfrm>
        </p:spPr>
        <p:txBody>
          <a:bodyPr/>
          <a:lstStyle/>
          <a:p>
            <a:pPr eaLnBrk="1" hangingPunct="1"/>
            <a:endParaRPr lang="en-US" sz="1000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5AB610-7AC1-42B6-9474-934ED26C31B5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19263" y="630238"/>
          <a:ext cx="5705475" cy="5599112"/>
        </p:xfrm>
        <a:graphic>
          <a:graphicData uri="http://schemas.openxmlformats.org/presentationml/2006/ole">
            <p:oleObj spid="_x0000_s5122" name="SPW 10.0 Graph" r:id="rId4" imgW="5705640" imgH="559944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52A461-8106-49E4-A9D7-9AF8C24A5D1F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16088" y="388938"/>
          <a:ext cx="5713412" cy="6080125"/>
        </p:xfrm>
        <a:graphic>
          <a:graphicData uri="http://schemas.openxmlformats.org/presentationml/2006/ole">
            <p:oleObj spid="_x0000_s6146" name="SPW 10.0 Graph" r:id="rId4" imgW="5712840" imgH="607968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62E678-B3E8-461E-8318-DD7103C8C840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782763" y="403225"/>
          <a:ext cx="5580062" cy="6053138"/>
        </p:xfrm>
        <a:graphic>
          <a:graphicData uri="http://schemas.openxmlformats.org/presentationml/2006/ole">
            <p:oleObj spid="_x0000_s7170" name="SPW 10.0 Graph" r:id="rId4" imgW="5580360" imgH="605304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DBF90A-3F39-4DA4-96A2-8C1F59FBCA54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804988" y="742950"/>
          <a:ext cx="5534025" cy="5373688"/>
        </p:xfrm>
        <a:graphic>
          <a:graphicData uri="http://schemas.openxmlformats.org/presentationml/2006/ole">
            <p:oleObj spid="_x0000_s8194" name="SPW 10.0 Graph" r:id="rId4" imgW="5534640" imgH="537300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142B1D-E564-4D13-B91D-84DF16D18276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905000" y="-1524000"/>
          <a:ext cx="5483225" cy="7772400"/>
        </p:xfrm>
        <a:graphic>
          <a:graphicData uri="http://schemas.openxmlformats.org/presentationml/2006/ole">
            <p:oleObj spid="_x0000_s9218" name="SPW 10.0 Graph" r:id="rId4" imgW="5878440" imgH="833292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BADEF3-C143-434B-BF0E-661121D6D1BE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751013" y="534988"/>
          <a:ext cx="5641975" cy="5789612"/>
        </p:xfrm>
        <a:graphic>
          <a:graphicData uri="http://schemas.openxmlformats.org/presentationml/2006/ole">
            <p:oleObj spid="_x0000_s10242" name="SPW 10.0 Graph" r:id="rId4" imgW="5641560" imgH="578988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2EB65E-260F-4527-9B83-EA4893A9B630}" type="datetime1">
              <a:rPr lang="en-US"/>
              <a:pPr/>
              <a:t>7/28/2010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981200" y="533400"/>
          <a:ext cx="6267450" cy="6051550"/>
        </p:xfrm>
        <a:graphic>
          <a:graphicData uri="http://schemas.openxmlformats.org/presentationml/2006/ole">
            <p:oleObj spid="_x0000_s11266" name="SPW 10.0 Graph" r:id="rId4" imgW="5523840" imgH="533448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0CCD2B-5BC6-4714-BE28-9BEC30335B45}" type="slidenum">
              <a:rPr lang="en-US"/>
              <a:pPr/>
              <a:t>16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              CONCLUSIONS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Relative to salinity, the isotopic increases in summer suspended particles were non-linear, indicating that processes in addition to simple mixing were occurring. </a:t>
            </a:r>
          </a:p>
          <a:p>
            <a:pPr eaLnBrk="1" hangingPunct="1"/>
            <a:r>
              <a:rPr lang="en-US" sz="2000" smtClean="0"/>
              <a:t>Significant sediment denitrification activity occurred in the estuary</a:t>
            </a:r>
          </a:p>
          <a:p>
            <a:pPr eaLnBrk="1" hangingPunct="1"/>
            <a:r>
              <a:rPr lang="en-US" sz="2000" smtClean="0"/>
              <a:t>Isotopic comparisons indicated that benthic sediments were time and source averaging </a:t>
            </a:r>
          </a:p>
          <a:p>
            <a:pPr eaLnBrk="1" hangingPunct="1"/>
            <a:r>
              <a:rPr lang="en-US" sz="2000" smtClean="0"/>
              <a:t>Heterotrophic remineralization and nutrient  recycling were important in the tidal  regions of the estuary, and were most pronounced in the late summer and fall. 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FC09EB-EE76-4027-B1DD-FC89D8F7AF1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Research Objective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Determine annual nutrient budgets in Northeastern Pacific estuaries including major nutrient sources and sinks</a:t>
            </a:r>
          </a:p>
          <a:p>
            <a:pPr eaLnBrk="1" hangingPunct="1"/>
            <a:r>
              <a:rPr lang="en-US" dirty="0" smtClean="0"/>
              <a:t>Define nutrient cycles and processes using the distributions of </a:t>
            </a:r>
            <a:r>
              <a:rPr lang="en-US" dirty="0" smtClean="0">
                <a:latin typeface="WP Greek Century" pitchFamily="2" charset="2"/>
              </a:rPr>
              <a:t>*</a:t>
            </a:r>
            <a:r>
              <a:rPr lang="en-US" baseline="30000" dirty="0" smtClean="0"/>
              <a:t>13</a:t>
            </a:r>
            <a:r>
              <a:rPr lang="en-US" dirty="0" smtClean="0"/>
              <a:t>C and </a:t>
            </a:r>
            <a:r>
              <a:rPr lang="en-US" dirty="0" smtClean="0">
                <a:latin typeface="WP Greek Century" pitchFamily="2" charset="2"/>
              </a:rPr>
              <a:t>*</a:t>
            </a:r>
            <a:r>
              <a:rPr lang="en-US" baseline="30000" dirty="0" smtClean="0"/>
              <a:t>15</a:t>
            </a:r>
            <a:r>
              <a:rPr lang="en-US" dirty="0" smtClean="0"/>
              <a:t>N, TOC, TON and C:N ratios in suspended and benthic sediments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508D97-B994-4975-87E5-5663194F8B59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Oversize Graphic Template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762000" y="2297113"/>
            <a:ext cx="1905000" cy="2262187"/>
          </a:xfrm>
          <a:prstGeom prst="rect">
            <a:avLst/>
          </a:prstGeom>
          <a:solidFill>
            <a:srgbClr val="FFEA88">
              <a:alpha val="74901"/>
            </a:srgbClr>
          </a:solidFill>
          <a:ln w="9525">
            <a:solidFill>
              <a:srgbClr val="FFEA88"/>
            </a:solidFill>
            <a:miter lim="800000"/>
            <a:headEnd/>
            <a:tailEnd/>
          </a:ln>
        </p:spPr>
        <p:txBody>
          <a:bodyPr lIns="109728" tIns="109728" rIns="109728" bIns="10972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/>
              <a:t>REMOVE AFTER READING</a:t>
            </a:r>
            <a:endParaRPr lang="en-US" sz="900"/>
          </a:p>
          <a:p>
            <a:pPr>
              <a:spcBef>
                <a:spcPct val="50000"/>
              </a:spcBef>
            </a:pPr>
            <a:r>
              <a:rPr lang="en-US" sz="800" i="1"/>
              <a:t>Design Notes:</a:t>
            </a:r>
          </a:p>
          <a:p>
            <a:pPr>
              <a:spcBef>
                <a:spcPct val="50000"/>
              </a:spcBef>
            </a:pPr>
            <a:r>
              <a:rPr lang="en-US" sz="800"/>
              <a:t>This slide is included as a guide to illustrate how to place oversize images/charts on a content page and retain the EPA/ORD communications standards. The background of the imported image must be set to white, and the frame stretched to cover the background EPA logo in the upper left corner.</a:t>
            </a:r>
          </a:p>
          <a:p>
            <a:pPr>
              <a:spcBef>
                <a:spcPct val="50000"/>
              </a:spcBef>
            </a:pPr>
            <a:r>
              <a:rPr lang="en-US" sz="800"/>
              <a:t>The image element and the text box below are foreground elements that mask the default background image and text boxes from appearing.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90" name="Picture 8" descr="lo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71600" y="-1427163"/>
            <a:ext cx="10820400" cy="828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AF3C37-DEE0-45C7-A8FD-C60575424182}" type="slidenum">
              <a:rPr lang="en-US"/>
              <a:pPr/>
              <a:t>3</a:t>
            </a:fld>
            <a:endParaRPr lang="en-US"/>
          </a:p>
        </p:txBody>
      </p:sp>
      <p:pic>
        <p:nvPicPr>
          <p:cNvPr id="17411" name="Picture 31" descr="DeN_Site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448800" cy="69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36E42F-6887-4F2A-B787-EE6FD1F5D3E6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1600200" y="1676400"/>
            <a:ext cx="6400800" cy="4883150"/>
            <a:chOff x="1008" y="1056"/>
            <a:chExt cx="4032" cy="3076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3024" y="3727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        0.28 m</a:t>
              </a:r>
              <a:r>
                <a:rPr lang="en-US" sz="2000" baseline="30000"/>
                <a:t>3 </a:t>
              </a:r>
              <a:r>
                <a:rPr lang="en-US" sz="2000"/>
                <a:t>sec</a:t>
              </a:r>
              <a:r>
                <a:rPr lang="en-US" sz="2000" baseline="30000"/>
                <a:t>-1</a:t>
              </a:r>
            </a:p>
          </p:txBody>
        </p:sp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1008" y="3727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Summer discharge</a:t>
              </a:r>
            </a:p>
          </p:txBody>
        </p:sp>
        <p:sp>
          <p:nvSpPr>
            <p:cNvPr id="18438" name="Rectangle 7"/>
            <p:cNvSpPr>
              <a:spLocks noChangeArrowheads="1"/>
            </p:cNvSpPr>
            <p:nvPr/>
          </p:nvSpPr>
          <p:spPr bwMode="auto">
            <a:xfrm>
              <a:off x="3024" y="3323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Up to 78 m</a:t>
              </a:r>
              <a:r>
                <a:rPr lang="en-US" sz="2000" baseline="30000"/>
                <a:t>3 </a:t>
              </a:r>
              <a:r>
                <a:rPr lang="en-US" sz="2000"/>
                <a:t>sec</a:t>
              </a:r>
              <a:r>
                <a:rPr lang="en-US" sz="2000" baseline="30000"/>
                <a:t>-1</a:t>
              </a:r>
              <a:endParaRPr lang="en-US" sz="2000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1008" y="3323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Discharge Nov-Mar</a:t>
              </a: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3024" y="2918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Red Alder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1008" y="2918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Riparian zones</a:t>
              </a:r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3024" y="2514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Conifer</a:t>
              </a:r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1008" y="2514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Forest type (97%)</a:t>
              </a: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3024" y="2109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Silviculture</a:t>
              </a:r>
            </a:p>
          </p:txBody>
        </p:sp>
        <p:sp>
          <p:nvSpPr>
            <p:cNvPr id="18445" name="Rectangle 14"/>
            <p:cNvSpPr>
              <a:spLocks noChangeArrowheads="1"/>
            </p:cNvSpPr>
            <p:nvPr/>
          </p:nvSpPr>
          <p:spPr bwMode="auto">
            <a:xfrm>
              <a:off x="1008" y="2109"/>
              <a:ext cx="201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Land Use</a:t>
              </a:r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3024" y="1705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0 – 1249 m</a:t>
              </a:r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1008" y="1705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Elevation</a:t>
              </a: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3024" y="1056"/>
              <a:ext cx="2016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Wet Winters</a:t>
              </a:r>
            </a:p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Dry Summers</a:t>
              </a:r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1008" y="1056"/>
              <a:ext cx="2016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0070B9"/>
                </a:buClr>
                <a:buSzPct val="90000"/>
                <a:buFont typeface="Times" pitchFamily="18" charset="0"/>
                <a:buNone/>
              </a:pPr>
              <a:r>
                <a:rPr lang="en-US" sz="2000"/>
                <a:t>Mediterranean Climate:</a:t>
              </a: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1008" y="1056"/>
              <a:ext cx="40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>
              <a:off x="1008" y="1705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>
              <a:off x="1008" y="2109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1008" y="2514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3"/>
            <p:cNvSpPr>
              <a:spLocks noChangeShapeType="1"/>
            </p:cNvSpPr>
            <p:nvPr/>
          </p:nvSpPr>
          <p:spPr bwMode="auto">
            <a:xfrm>
              <a:off x="1008" y="2918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>
              <a:off x="1008" y="3323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1008" y="3727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>
              <a:off x="1008" y="4132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>
              <a:off x="3024" y="1056"/>
              <a:ext cx="0" cy="30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8"/>
            <p:cNvSpPr>
              <a:spLocks noChangeShapeType="1"/>
            </p:cNvSpPr>
            <p:nvPr/>
          </p:nvSpPr>
          <p:spPr bwMode="auto">
            <a:xfrm>
              <a:off x="5040" y="1056"/>
              <a:ext cx="0" cy="30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9"/>
            <p:cNvSpPr>
              <a:spLocks noChangeShapeType="1"/>
            </p:cNvSpPr>
            <p:nvPr/>
          </p:nvSpPr>
          <p:spPr bwMode="auto">
            <a:xfrm>
              <a:off x="1008" y="3727"/>
              <a:ext cx="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1008" y="1056"/>
              <a:ext cx="0" cy="26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31"/>
            <p:cNvSpPr>
              <a:spLocks noChangeShapeType="1"/>
            </p:cNvSpPr>
            <p:nvPr/>
          </p:nvSpPr>
          <p:spPr bwMode="auto">
            <a:xfrm>
              <a:off x="3024" y="413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E2544A-402A-4453-AC05-FF5E0BADBA89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-254000" y="50800"/>
          <a:ext cx="9728200" cy="626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FD0D20-36EA-412E-9526-A55EEA2877A5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609600" y="1066800"/>
          <a:ext cx="8305800" cy="4946650"/>
        </p:xfrm>
        <a:graphic>
          <a:graphicData uri="http://schemas.openxmlformats.org/presentationml/2006/ole">
            <p:oleObj spid="_x0000_s2050" name="Chart" r:id="rId4" imgW="6829349" imgH="4067251" progId="Excel.Shee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18A87E-B5C6-488B-B51E-B263335D814C}" type="slidenum">
              <a:rPr lang="en-US"/>
              <a:pPr/>
              <a:t>7</a:t>
            </a:fld>
            <a:endParaRPr 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1576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304800"/>
          <a:ext cx="7315200" cy="5783263"/>
        </p:xfrm>
        <a:graphic>
          <a:graphicData uri="http://schemas.openxmlformats.org/presentationml/2006/ole">
            <p:oleObj spid="_x0000_s3074" name="SPW 10.0 Graph" r:id="rId4" imgW="5532840" imgH="4370760" progId="SigmaPlotGraphicObject.9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6F5365-19B4-4F16-99DD-D2712F39A01F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28788" y="1255713"/>
          <a:ext cx="5688012" cy="4348162"/>
        </p:xfrm>
        <a:graphic>
          <a:graphicData uri="http://schemas.openxmlformats.org/presentationml/2006/ole">
            <p:oleObj spid="_x0000_s4098" name="SPW 10.0 Graph" r:id="rId4" imgW="5688360" imgH="4348800" progId="SigmaPlotGraphicObject.9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305</Words>
  <Application>Microsoft Office PowerPoint</Application>
  <PresentationFormat>On-screen Show (4:3)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Blank Presentation</vt:lpstr>
      <vt:lpstr>Chart</vt:lpstr>
      <vt:lpstr>SPW 10.0 Graph</vt:lpstr>
      <vt:lpstr>Stable Isotopic Indicators of Nutrient Sources and Cycling in a Temperate Northeastern Pacific Estuary, USA   A.C. Sigleo and W. E. Frick College of Oceanic and Atmospheric Sciences  Oregon State University, Newport, Oregon</vt:lpstr>
      <vt:lpstr>The Research Objective</vt:lpstr>
      <vt:lpstr>Example Oversize Graphic Template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               CONCLUSIONS</vt:lpstr>
    </vt:vector>
  </TitlesOfParts>
  <Company>Design 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 </cp:lastModifiedBy>
  <cp:revision>102</cp:revision>
  <cp:lastPrinted>2006-09-22T17:41:18Z</cp:lastPrinted>
  <dcterms:modified xsi:type="dcterms:W3CDTF">2010-07-29T00:32:13Z</dcterms:modified>
</cp:coreProperties>
</file>