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  <p:sldMasterId id="2147483693" r:id="rId2"/>
    <p:sldMasterId id="2147483694" r:id="rId3"/>
  </p:sldMasterIdLst>
  <p:notesMasterIdLst>
    <p:notesMasterId r:id="rId13"/>
  </p:notesMasterIdLst>
  <p:sldIdLst>
    <p:sldId id="257" r:id="rId4"/>
    <p:sldId id="256" r:id="rId5"/>
    <p:sldId id="258" r:id="rId6"/>
    <p:sldId id="260" r:id="rId7"/>
    <p:sldId id="261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Dosis" panose="020B0604020202020204" charset="0"/>
      <p:regular r:id="rId14"/>
      <p:bold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  <p:embeddedFont>
      <p:font typeface="Roboto Black" panose="020B0604020202020204" charset="0"/>
      <p:bold r:id="rId20"/>
      <p:boldItalic r:id="rId21"/>
    </p:embeddedFont>
    <p:embeddedFont>
      <p:font typeface="Roboto Thin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28B589-4659-4227-9C68-565DD4A46BFE}">
  <a:tblStyle styleId="{8628B589-4659-4227-9C68-565DD4A46B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9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8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1.fntdata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083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544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768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41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29526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469021" y="1983100"/>
            <a:ext cx="8210374" cy="784674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 sz="560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TITLE GOES HERE</a:t>
            </a:r>
            <a:endParaRPr sz="10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469011" y="2814675"/>
            <a:ext cx="8210374" cy="514596"/>
          </a:xfrm>
          <a:custGeom>
            <a:avLst/>
            <a:gdLst/>
            <a:ahLst/>
            <a:cxnLst/>
            <a:rect l="0" t="0" r="0" b="0"/>
            <a:pathLst>
              <a:path w="21599" h="21599" extrusionOk="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6A8"/>
              </a:buClr>
              <a:buFont typeface="Arial"/>
              <a:buNone/>
            </a:pPr>
            <a:r>
              <a:rPr lang="en" sz="3500" b="0" i="0" u="none" strike="noStrike" cap="none">
                <a:solidFill>
                  <a:srgbClr val="BCBEC0"/>
                </a:solidFill>
                <a:latin typeface="Dosis"/>
                <a:ea typeface="Dosis"/>
                <a:cs typeface="Dosis"/>
                <a:sym typeface="Dosis"/>
              </a:rPr>
              <a:t>Subtitle goes here</a:t>
            </a:r>
            <a:endParaRPr sz="1000">
              <a:solidFill>
                <a:srgbClr val="BCBEC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469031" y="4578285"/>
            <a:ext cx="1792609" cy="196452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8A8A"/>
              </a:buClr>
              <a:buFont typeface="Arial"/>
              <a:buNone/>
            </a:pPr>
            <a:r>
              <a:rPr lang="en" sz="800" b="0" i="0" u="none" strike="noStrike" cap="none">
                <a:solidFill>
                  <a:srgbClr val="BCBEC0"/>
                </a:solidFill>
                <a:latin typeface="Dosis"/>
                <a:ea typeface="Dosis"/>
                <a:cs typeface="Dosis"/>
                <a:sym typeface="Dosis"/>
              </a:rPr>
              <a:t>New York  </a:t>
            </a:r>
            <a:r>
              <a:rPr lang="en" sz="800">
                <a:solidFill>
                  <a:srgbClr val="BCBEC0"/>
                </a:solidFill>
                <a:latin typeface="Dosis"/>
                <a:ea typeface="Dosis"/>
                <a:cs typeface="Dosis"/>
                <a:sym typeface="Dosis"/>
              </a:rPr>
              <a:t>-</a:t>
            </a:r>
            <a:r>
              <a:rPr lang="en" sz="800" b="0" i="0" u="none" strike="noStrike" cap="none">
                <a:solidFill>
                  <a:srgbClr val="BCBEC0"/>
                </a:solidFill>
                <a:latin typeface="Dosis"/>
                <a:ea typeface="Dosis"/>
                <a:cs typeface="Dosis"/>
                <a:sym typeface="Dosis"/>
              </a:rPr>
              <a:t>  10th February, 2014</a:t>
            </a:r>
            <a:endParaRPr sz="800">
              <a:solidFill>
                <a:srgbClr val="BCBEC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9028" y="620299"/>
            <a:ext cx="1362880" cy="28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">
    <p:bg>
      <p:bgPr>
        <a:solidFill>
          <a:srgbClr val="295269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69000" y="2073325"/>
            <a:ext cx="7747596" cy="16605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1. Announcements</a:t>
            </a:r>
            <a:endParaRPr sz="1000">
              <a:latin typeface="Dosis"/>
              <a:ea typeface="Dosis"/>
              <a:cs typeface="Dosis"/>
              <a:sym typeface="Dosis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2. Recruiting</a:t>
            </a:r>
            <a:endParaRPr sz="18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3. Product Updates</a:t>
            </a:r>
            <a:endParaRPr sz="18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4.  Weekly Metrics</a:t>
            </a:r>
            <a:endParaRPr sz="18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60" name="Shape 60"/>
          <p:cNvCxnSpPr/>
          <p:nvPr/>
        </p:nvCxnSpPr>
        <p:spPr>
          <a:xfrm>
            <a:off x="469004" y="1765604"/>
            <a:ext cx="267300" cy="0"/>
          </a:xfrm>
          <a:prstGeom prst="straightConnector1">
            <a:avLst/>
          </a:prstGeom>
          <a:noFill/>
          <a:ln w="9525" cap="rnd" cmpd="sng">
            <a:solidFill>
              <a:srgbClr val="EBECED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61" name="Shape 61"/>
          <p:cNvSpPr/>
          <p:nvPr/>
        </p:nvSpPr>
        <p:spPr>
          <a:xfrm>
            <a:off x="469011" y="519150"/>
            <a:ext cx="8210374" cy="514596"/>
          </a:xfrm>
          <a:custGeom>
            <a:avLst/>
            <a:gdLst/>
            <a:ahLst/>
            <a:cxnLst/>
            <a:rect l="0" t="0" r="0" b="0"/>
            <a:pathLst>
              <a:path w="21599" h="21599" extrusionOk="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6A8"/>
              </a:buClr>
              <a:buFont typeface="Arial"/>
              <a:buNone/>
            </a:pPr>
            <a:r>
              <a:rPr lang="en" sz="2400">
                <a:solidFill>
                  <a:srgbClr val="39D1B4"/>
                </a:solidFill>
                <a:latin typeface="Dosis"/>
                <a:ea typeface="Dosis"/>
                <a:cs typeface="Dosis"/>
                <a:sym typeface="Dosis"/>
              </a:rPr>
              <a:t>CONTENTS</a:t>
            </a:r>
            <a:endParaRPr sz="2400">
              <a:solidFill>
                <a:srgbClr val="39D1B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62" name="Shape 62"/>
          <p:cNvCxnSpPr/>
          <p:nvPr/>
        </p:nvCxnSpPr>
        <p:spPr>
          <a:xfrm>
            <a:off x="469004" y="3927779"/>
            <a:ext cx="267300" cy="0"/>
          </a:xfrm>
          <a:prstGeom prst="straightConnector1">
            <a:avLst/>
          </a:prstGeom>
          <a:noFill/>
          <a:ln w="9525" cap="rnd" cmpd="sng">
            <a:solidFill>
              <a:srgbClr val="EBECED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lide">
  <p:cSld name="CUSTOM_6">
    <p:bg>
      <p:bgPr>
        <a:solidFill>
          <a:srgbClr val="6AB1D3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469021" y="1906900"/>
            <a:ext cx="8171820" cy="784674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 sz="5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MAIN SECTION</a:t>
            </a:r>
            <a:r>
              <a:rPr lang="en" sz="560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5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TITLE</a:t>
            </a:r>
            <a:endParaRPr sz="10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469011" y="2738475"/>
            <a:ext cx="8171820" cy="514596"/>
          </a:xfrm>
          <a:custGeom>
            <a:avLst/>
            <a:gdLst/>
            <a:ahLst/>
            <a:cxnLst/>
            <a:rect l="0" t="0" r="0" b="0"/>
            <a:pathLst>
              <a:path w="21599" h="21599" extrusionOk="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6A8"/>
              </a:buClr>
              <a:buFont typeface="Arial"/>
              <a:buNone/>
            </a:pPr>
            <a:r>
              <a:rPr lang="en" sz="3500" b="0" i="0" u="none" strike="noStrike" cap="none">
                <a:solidFill>
                  <a:srgbClr val="204056"/>
                </a:solidFill>
                <a:latin typeface="Dosis"/>
                <a:ea typeface="Dosis"/>
                <a:cs typeface="Dosis"/>
                <a:sym typeface="Dosis"/>
              </a:rPr>
              <a:t>Subtitle goes here</a:t>
            </a:r>
            <a:endParaRPr sz="1000">
              <a:solidFill>
                <a:srgbClr val="204056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-section Slide">
  <p:cSld name="CUSTOM_7">
    <p:bg>
      <p:bgPr>
        <a:solidFill>
          <a:srgbClr val="E6E7E8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469021" y="1906900"/>
            <a:ext cx="8210374" cy="784674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 sz="5600">
                <a:solidFill>
                  <a:srgbClr val="204056"/>
                </a:solidFill>
                <a:latin typeface="Dosis"/>
                <a:ea typeface="Dosis"/>
                <a:cs typeface="Dosis"/>
                <a:sym typeface="Dosis"/>
              </a:rPr>
              <a:t>SUB-SECTION TITLE</a:t>
            </a:r>
            <a:endParaRPr sz="1000">
              <a:solidFill>
                <a:srgbClr val="20405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469011" y="2738475"/>
            <a:ext cx="8210374" cy="514596"/>
          </a:xfrm>
          <a:custGeom>
            <a:avLst/>
            <a:gdLst/>
            <a:ahLst/>
            <a:cxnLst/>
            <a:rect l="0" t="0" r="0" b="0"/>
            <a:pathLst>
              <a:path w="21599" h="21599" extrusionOk="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6A8"/>
              </a:buClr>
              <a:buFont typeface="Arial"/>
              <a:buNone/>
            </a:pPr>
            <a:r>
              <a:rPr lang="en" sz="3500" b="0" i="0" u="none" strike="noStrike" cap="none">
                <a:solidFill>
                  <a:srgbClr val="BCBEC0"/>
                </a:solidFill>
                <a:latin typeface="Dosis"/>
                <a:ea typeface="Dosis"/>
                <a:cs typeface="Dosis"/>
                <a:sym typeface="Dosis"/>
              </a:rPr>
              <a:t>Subtitle goes here</a:t>
            </a:r>
            <a:endParaRPr sz="1000">
              <a:solidFill>
                <a:srgbClr val="BCBEC0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al Slide">
  <p:cSld name="CUSTOM_1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469025" y="1767264"/>
            <a:ext cx="7697398" cy="2160656"/>
          </a:xfrm>
          <a:custGeom>
            <a:avLst/>
            <a:gdLst/>
            <a:ahLst/>
            <a:cxnLst/>
            <a:rect l="0" t="0" r="0" b="0"/>
            <a:pathLst>
              <a:path w="21599" h="21599" extrusionOk="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 sz="32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Key statement goes here. Collaboratively administrate empower markets via plug-and-play networks. </a:t>
            </a:r>
            <a:r>
              <a:rPr lang="en" sz="3200" b="0" i="0" u="none" strike="noStrike" cap="none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Highlights</a:t>
            </a:r>
            <a:r>
              <a:rPr lang="en" sz="32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 procrastinate B2C users after </a:t>
            </a:r>
            <a:r>
              <a:rPr lang="en" sz="3200" b="0" i="0" u="none" strike="noStrike" cap="none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installed base</a:t>
            </a:r>
            <a:r>
              <a:rPr lang="en" sz="32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 benefits.</a:t>
            </a:r>
            <a:endParaRPr sz="32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469031" y="1063194"/>
            <a:ext cx="785826" cy="354980"/>
          </a:xfrm>
          <a:custGeom>
            <a:avLst/>
            <a:gdLst/>
            <a:ahLst/>
            <a:cxnLst/>
            <a:rect l="0" t="0" r="0" b="0"/>
            <a:pathLst>
              <a:path w="21599" h="21599" extrusionOk="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8A8A"/>
              </a:buClr>
              <a:buFont typeface="Arial"/>
              <a:buNone/>
            </a:pPr>
            <a:r>
              <a:rPr lang="en" sz="1800" b="0" i="0" u="none" strike="noStrike" cap="none">
                <a:solidFill>
                  <a:srgbClr val="939598"/>
                </a:solidFill>
                <a:latin typeface="Dosis"/>
                <a:ea typeface="Dosis"/>
                <a:cs typeface="Dosis"/>
                <a:sym typeface="Dosis"/>
              </a:rPr>
              <a:t>GOAL</a:t>
            </a:r>
            <a:endParaRPr sz="1800">
              <a:solidFill>
                <a:srgbClr val="939598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1">
  <p:cSld name="CUSTOM_9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469000" y="2073325"/>
            <a:ext cx="7747596" cy="16605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800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1. Announcements</a:t>
            </a:r>
            <a:endParaRPr sz="1000">
              <a:solidFill>
                <a:srgbClr val="295269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800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2. Recruiting</a:t>
            </a:r>
            <a:endParaRPr sz="1800">
              <a:solidFill>
                <a:srgbClr val="295269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800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3. Product Updates</a:t>
            </a:r>
            <a:endParaRPr sz="1800">
              <a:solidFill>
                <a:srgbClr val="295269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800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4.  Weekly Metrics</a:t>
            </a:r>
            <a:endParaRPr sz="1800">
              <a:solidFill>
                <a:srgbClr val="29526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74" name="Shape 74"/>
          <p:cNvCxnSpPr/>
          <p:nvPr/>
        </p:nvCxnSpPr>
        <p:spPr>
          <a:xfrm>
            <a:off x="469004" y="1765604"/>
            <a:ext cx="267300" cy="0"/>
          </a:xfrm>
          <a:prstGeom prst="straightConnector1">
            <a:avLst/>
          </a:prstGeom>
          <a:noFill/>
          <a:ln w="9525" cap="rnd" cmpd="sng">
            <a:solidFill>
              <a:srgbClr val="29526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5" name="Shape 75"/>
          <p:cNvSpPr/>
          <p:nvPr/>
        </p:nvSpPr>
        <p:spPr>
          <a:xfrm>
            <a:off x="469011" y="519150"/>
            <a:ext cx="8210374" cy="514596"/>
          </a:xfrm>
          <a:custGeom>
            <a:avLst/>
            <a:gdLst/>
            <a:ahLst/>
            <a:cxnLst/>
            <a:rect l="0" t="0" r="0" b="0"/>
            <a:pathLst>
              <a:path w="21599" h="21599" extrusionOk="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6A8"/>
              </a:buClr>
              <a:buFont typeface="Arial"/>
              <a:buNone/>
            </a:pPr>
            <a:r>
              <a:rPr lang="en" sz="2400">
                <a:solidFill>
                  <a:srgbClr val="6AB1D3"/>
                </a:solidFill>
                <a:latin typeface="Dosis"/>
                <a:ea typeface="Dosis"/>
                <a:cs typeface="Dosis"/>
                <a:sym typeface="Dosis"/>
              </a:rPr>
              <a:t>LIST OF THINGS</a:t>
            </a:r>
            <a:endParaRPr sz="2400">
              <a:solidFill>
                <a:srgbClr val="6AB1D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76" name="Shape 76"/>
          <p:cNvCxnSpPr/>
          <p:nvPr/>
        </p:nvCxnSpPr>
        <p:spPr>
          <a:xfrm>
            <a:off x="469004" y="3927779"/>
            <a:ext cx="267300" cy="0"/>
          </a:xfrm>
          <a:prstGeom prst="straightConnector1">
            <a:avLst/>
          </a:prstGeom>
          <a:noFill/>
          <a:ln w="9525" cap="rnd" cmpd="sng">
            <a:solidFill>
              <a:srgbClr val="295269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2">
  <p:cSld name="CUSTOM_8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469025" y="1083775"/>
            <a:ext cx="8210376" cy="1002302"/>
          </a:xfrm>
          <a:custGeom>
            <a:avLst/>
            <a:gdLst/>
            <a:ahLst/>
            <a:cxnLst/>
            <a:rect l="0" t="0" r="0" b="0"/>
            <a:pathLst>
              <a:path w="21600" h="21599" extrusionOk="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 sz="280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Key statement goes here with </a:t>
            </a:r>
            <a:r>
              <a:rPr lang="en" sz="2800" i="0" u="none" strike="noStrike" cap="none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highlights</a:t>
            </a:r>
            <a:r>
              <a:rPr lang="en" sz="280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. Collaboratively administrate empowered channel.</a:t>
            </a:r>
            <a:endParaRPr sz="28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469025" y="2543425"/>
            <a:ext cx="8210374" cy="2166326"/>
          </a:xfrm>
          <a:custGeom>
            <a:avLst/>
            <a:gdLst/>
            <a:ahLst/>
            <a:cxnLst/>
            <a:rect l="0" t="0" r="0" b="0"/>
            <a:pathLst>
              <a:path w="21599" h="21599" extrusionOk="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228600" marR="0" lvl="0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800"/>
              <a:buFont typeface="Dosis"/>
              <a:buChar char="•"/>
            </a:pPr>
            <a:r>
              <a:rPr lang="en" sz="18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List Item functional solutions</a:t>
            </a:r>
            <a:endParaRPr sz="1800">
              <a:latin typeface="Dosis"/>
              <a:ea typeface="Dosis"/>
              <a:cs typeface="Dosis"/>
              <a:sym typeface="Dosis"/>
            </a:endParaRPr>
          </a:p>
          <a:p>
            <a:pPr marL="228600" marR="0" lvl="0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800"/>
              <a:buFont typeface="Dosis"/>
              <a:buChar char="•"/>
            </a:pPr>
            <a:r>
              <a:rPr lang="en" sz="18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List Item cross-media value</a:t>
            </a:r>
            <a:endParaRPr sz="1800">
              <a:latin typeface="Dosis"/>
              <a:ea typeface="Dosis"/>
              <a:cs typeface="Dosis"/>
              <a:sym typeface="Dosis"/>
            </a:endParaRPr>
          </a:p>
          <a:p>
            <a:pPr marL="228600" marR="0" lvl="0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800"/>
              <a:buFont typeface="Dosis"/>
              <a:buChar char="•"/>
            </a:pPr>
            <a:r>
              <a:rPr lang="en" sz="18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List Item maximize timely </a:t>
            </a:r>
            <a:endParaRPr sz="1800">
              <a:latin typeface="Dosis"/>
              <a:ea typeface="Dosis"/>
              <a:cs typeface="Dosis"/>
              <a:sym typeface="Dosis"/>
            </a:endParaRPr>
          </a:p>
          <a:p>
            <a:pPr marL="228600" marR="0" lvl="0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800"/>
              <a:buFont typeface="Dosis"/>
              <a:buChar char="•"/>
            </a:pPr>
            <a:r>
              <a:rPr lang="en" sz="18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List Item professionally cultivate </a:t>
            </a:r>
            <a:endParaRPr sz="1800">
              <a:latin typeface="Dosis"/>
              <a:ea typeface="Dosis"/>
              <a:cs typeface="Dosis"/>
              <a:sym typeface="Dosis"/>
            </a:endParaRPr>
          </a:p>
          <a:p>
            <a:pPr marL="228600" marR="0" lvl="0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SzPts val="1800"/>
              <a:buFont typeface="Dosis"/>
              <a:buChar char="•"/>
            </a:pPr>
            <a:r>
              <a:rPr lang="en" sz="18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List Item dynamically innovate</a:t>
            </a:r>
            <a:endParaRPr sz="18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469031" y="489942"/>
            <a:ext cx="809261" cy="356060"/>
          </a:xfrm>
          <a:custGeom>
            <a:avLst/>
            <a:gdLst/>
            <a:ahLst/>
            <a:cxnLst/>
            <a:rect l="0" t="0" r="0" b="0"/>
            <a:pathLst>
              <a:path w="21599" h="21599" extrusionOk="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8A8A"/>
              </a:buClr>
              <a:buFont typeface="Arial"/>
              <a:buNone/>
            </a:pPr>
            <a:r>
              <a:rPr lang="en" sz="1800" b="0" i="0" u="none" strike="noStrike" cap="none">
                <a:solidFill>
                  <a:srgbClr val="939598"/>
                </a:solidFill>
                <a:latin typeface="Dosis"/>
                <a:ea typeface="Dosis"/>
                <a:cs typeface="Dosis"/>
                <a:sym typeface="Dosis"/>
              </a:rPr>
              <a:t>TITLE</a:t>
            </a:r>
            <a:endParaRPr sz="1800">
              <a:solidFill>
                <a:srgbClr val="939598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2 - Andy">
  <p:cSld name="CUSTOM_8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469025" y="1083775"/>
            <a:ext cx="8210376" cy="1002302"/>
          </a:xfrm>
          <a:custGeom>
            <a:avLst/>
            <a:gdLst/>
            <a:ahLst/>
            <a:cxnLst/>
            <a:rect l="0" t="0" r="0" b="0"/>
            <a:pathLst>
              <a:path w="21600" h="21599" extrusionOk="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 sz="280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Key statement goes here with </a:t>
            </a:r>
            <a:r>
              <a:rPr lang="en" sz="2800" i="0" u="none" strike="noStrike" cap="none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highlights</a:t>
            </a:r>
            <a:r>
              <a:rPr lang="en" sz="280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. Collaboratively administrate empowered channel.</a:t>
            </a:r>
            <a:endParaRPr sz="28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469031" y="489942"/>
            <a:ext cx="809261" cy="356060"/>
          </a:xfrm>
          <a:custGeom>
            <a:avLst/>
            <a:gdLst/>
            <a:ahLst/>
            <a:cxnLst/>
            <a:rect l="0" t="0" r="0" b="0"/>
            <a:pathLst>
              <a:path w="21599" h="21599" extrusionOk="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8A8A"/>
              </a:buClr>
              <a:buFont typeface="Arial"/>
              <a:buNone/>
            </a:pPr>
            <a:r>
              <a:rPr lang="en" sz="1800" b="0" i="0" u="none" strike="noStrike" cap="none">
                <a:solidFill>
                  <a:srgbClr val="939598"/>
                </a:solidFill>
                <a:latin typeface="Dosis"/>
                <a:ea typeface="Dosis"/>
                <a:cs typeface="Dosis"/>
                <a:sym typeface="Dosis"/>
              </a:rPr>
              <a:t>TITLE</a:t>
            </a:r>
            <a:endParaRPr sz="1800">
              <a:solidFill>
                <a:srgbClr val="93959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69025" y="2735200"/>
            <a:ext cx="8210400" cy="201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Dosis"/>
              <a:buChar char="●"/>
              <a:defRPr sz="2400">
                <a:latin typeface="Dosis"/>
                <a:ea typeface="Dosis"/>
                <a:cs typeface="Dosis"/>
                <a:sym typeface="Dosis"/>
              </a:defRPr>
            </a:lvl1pPr>
            <a:lvl2pPr marL="914400" lvl="1" indent="-266700" rtl="0">
              <a:spcBef>
                <a:spcPts val="0"/>
              </a:spcBef>
              <a:spcAft>
                <a:spcPts val="0"/>
              </a:spcAft>
              <a:buSzPts val="600"/>
              <a:buFont typeface="Dosis"/>
              <a:buChar char="○"/>
              <a:defRPr sz="600">
                <a:latin typeface="Dosis"/>
                <a:ea typeface="Dosis"/>
                <a:cs typeface="Dosis"/>
                <a:sym typeface="Dosis"/>
              </a:defRPr>
            </a:lvl2pPr>
            <a:lvl3pPr marL="1371600" lvl="2" indent="-266700" rtl="0">
              <a:spcBef>
                <a:spcPts val="0"/>
              </a:spcBef>
              <a:spcAft>
                <a:spcPts val="0"/>
              </a:spcAft>
              <a:buSzPts val="600"/>
              <a:buFont typeface="Dosis"/>
              <a:buChar char="■"/>
              <a:defRPr sz="600">
                <a:latin typeface="Dosis"/>
                <a:ea typeface="Dosis"/>
                <a:cs typeface="Dosis"/>
                <a:sym typeface="Dosis"/>
              </a:defRPr>
            </a:lvl3pPr>
            <a:lvl4pPr marL="1828800" lvl="3" indent="-266700" rtl="0">
              <a:spcBef>
                <a:spcPts val="0"/>
              </a:spcBef>
              <a:spcAft>
                <a:spcPts val="0"/>
              </a:spcAft>
              <a:buSzPts val="600"/>
              <a:buFont typeface="Dosis"/>
              <a:buChar char="●"/>
              <a:defRPr sz="600">
                <a:latin typeface="Dosis"/>
                <a:ea typeface="Dosis"/>
                <a:cs typeface="Dosis"/>
                <a:sym typeface="Dosis"/>
              </a:defRPr>
            </a:lvl4pPr>
            <a:lvl5pPr marL="2286000" lvl="4" indent="-266700" rtl="0">
              <a:spcBef>
                <a:spcPts val="0"/>
              </a:spcBef>
              <a:spcAft>
                <a:spcPts val="0"/>
              </a:spcAft>
              <a:buSzPts val="600"/>
              <a:buFont typeface="Dosis"/>
              <a:buChar char="○"/>
              <a:defRPr sz="600">
                <a:latin typeface="Dosis"/>
                <a:ea typeface="Dosis"/>
                <a:cs typeface="Dosis"/>
                <a:sym typeface="Dosis"/>
              </a:defRPr>
            </a:lvl5pPr>
            <a:lvl6pPr marL="2743200" lvl="5" indent="-266700" rtl="0">
              <a:spcBef>
                <a:spcPts val="0"/>
              </a:spcBef>
              <a:spcAft>
                <a:spcPts val="0"/>
              </a:spcAft>
              <a:buSzPts val="600"/>
              <a:buFont typeface="Dosis"/>
              <a:buChar char="■"/>
              <a:defRPr sz="600">
                <a:latin typeface="Dosis"/>
                <a:ea typeface="Dosis"/>
                <a:cs typeface="Dosis"/>
                <a:sym typeface="Dosis"/>
              </a:defRPr>
            </a:lvl6pPr>
            <a:lvl7pPr marL="3200400" lvl="6" indent="-266700" rtl="0">
              <a:spcBef>
                <a:spcPts val="0"/>
              </a:spcBef>
              <a:spcAft>
                <a:spcPts val="0"/>
              </a:spcAft>
              <a:buSzPts val="600"/>
              <a:buFont typeface="Dosis"/>
              <a:buChar char="●"/>
              <a:defRPr sz="600">
                <a:latin typeface="Dosis"/>
                <a:ea typeface="Dosis"/>
                <a:cs typeface="Dosis"/>
                <a:sym typeface="Dosis"/>
              </a:defRPr>
            </a:lvl7pPr>
            <a:lvl8pPr marL="3657600" lvl="7" indent="-266700" rtl="0">
              <a:spcBef>
                <a:spcPts val="0"/>
              </a:spcBef>
              <a:spcAft>
                <a:spcPts val="0"/>
              </a:spcAft>
              <a:buSzPts val="600"/>
              <a:buFont typeface="Dosis"/>
              <a:buChar char="○"/>
              <a:defRPr sz="600">
                <a:latin typeface="Dosis"/>
                <a:ea typeface="Dosis"/>
                <a:cs typeface="Dosis"/>
                <a:sym typeface="Dosis"/>
              </a:defRPr>
            </a:lvl8pPr>
            <a:lvl9pPr marL="4114800" lvl="8" indent="-266700" rtl="0">
              <a:spcBef>
                <a:spcPts val="0"/>
              </a:spcBef>
              <a:spcAft>
                <a:spcPts val="0"/>
              </a:spcAft>
              <a:buSzPts val="600"/>
              <a:buFont typeface="Dosis"/>
              <a:buChar char="■"/>
              <a:defRPr sz="600"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Column">
  <p:cSld name="CUSTOM_3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469025" y="2498625"/>
            <a:ext cx="3836306" cy="593838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 sz="18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Key statement goes here with important notes and thoughts.</a:t>
            </a:r>
            <a:endParaRPr sz="10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469025" y="1083775"/>
            <a:ext cx="8210376" cy="1002302"/>
          </a:xfrm>
          <a:custGeom>
            <a:avLst/>
            <a:gdLst/>
            <a:ahLst/>
            <a:cxnLst/>
            <a:rect l="0" t="0" r="0" b="0"/>
            <a:pathLst>
              <a:path w="21600" h="21599" extrusionOk="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 sz="280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Key statement goes here with </a:t>
            </a:r>
            <a:r>
              <a:rPr lang="en" sz="2800" i="0" u="none" strike="noStrike" cap="none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highlights</a:t>
            </a:r>
            <a:r>
              <a:rPr lang="en" sz="280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. Collaboratively administrate empowered channel.</a:t>
            </a:r>
            <a:endParaRPr sz="28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469003" y="489950"/>
            <a:ext cx="3541048" cy="356060"/>
          </a:xfrm>
          <a:custGeom>
            <a:avLst/>
            <a:gdLst/>
            <a:ahLst/>
            <a:cxnLst/>
            <a:rect l="0" t="0" r="0" b="0"/>
            <a:pathLst>
              <a:path w="21599" h="21599" extrusionOk="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8A8A"/>
              </a:buClr>
              <a:buFont typeface="Arial"/>
              <a:buNone/>
            </a:pPr>
            <a:r>
              <a:rPr lang="en" sz="1800" b="0" i="0" u="none" strike="noStrike" cap="none">
                <a:solidFill>
                  <a:srgbClr val="939598"/>
                </a:solidFill>
                <a:latin typeface="Dosis"/>
                <a:ea typeface="Dosis"/>
                <a:cs typeface="Dosis"/>
                <a:sym typeface="Dosis"/>
              </a:rPr>
              <a:t>TITLE</a:t>
            </a:r>
            <a:endParaRPr sz="1800">
              <a:solidFill>
                <a:srgbClr val="93959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4841000" y="2498625"/>
            <a:ext cx="3836306" cy="593838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 sz="18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Key statement goes here with important notes </a:t>
            </a:r>
            <a:r>
              <a:rPr lang="en" sz="1800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and thoughts</a:t>
            </a:r>
            <a:r>
              <a:rPr lang="en" sz="18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endParaRPr sz="10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4841000" y="3269525"/>
            <a:ext cx="3836306" cy="1518048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 sz="11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Efficiently unleash cross-media information without cross-media value. </a:t>
            </a:r>
            <a:r>
              <a:rPr lang="en" sz="1100" b="0" i="0" u="none" strike="noStrike" cap="none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Quickly maximize timely</a:t>
            </a:r>
            <a:r>
              <a:rPr lang="en" sz="11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 deliverables for real-time schemas. Dramatically maintain clicks-and-mortar solutions without functional solutions</a:t>
            </a:r>
            <a:r>
              <a:rPr lang="en" sz="1100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 for real-time schemas. Dramatically maintain clicks-and-mortar solutions without functional solutions.</a:t>
            </a:r>
            <a:endParaRPr sz="10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469025" y="3269525"/>
            <a:ext cx="3836306" cy="1518048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 sz="11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Efficiently unleash cross-media information without cross-media value. </a:t>
            </a:r>
            <a:r>
              <a:rPr lang="en" sz="1100" b="0" i="0" u="none" strike="noStrike" cap="none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Quickly maximize timely</a:t>
            </a:r>
            <a:r>
              <a:rPr lang="en" sz="11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 deliverables for real-time schemas. Dramatically maintain clicks-and-mortar solutions without functional solutions</a:t>
            </a:r>
            <a:r>
              <a:rPr lang="en" sz="1100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 for real-time schemas. Dramatically maintain clicks-and-mortar solutions without functional solutions.</a:t>
            </a:r>
            <a:endParaRPr sz="100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Column">
  <p:cSld name="CUSTOM_4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469025" y="1083775"/>
            <a:ext cx="8184726" cy="1002302"/>
          </a:xfrm>
          <a:custGeom>
            <a:avLst/>
            <a:gdLst/>
            <a:ahLst/>
            <a:cxnLst/>
            <a:rect l="0" t="0" r="0" b="0"/>
            <a:pathLst>
              <a:path w="21600" h="21599" extrusionOk="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 sz="280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Key statement goes here with </a:t>
            </a:r>
            <a:r>
              <a:rPr lang="en" sz="2800" i="0" u="none" strike="noStrike" cap="none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highlights</a:t>
            </a:r>
            <a:r>
              <a:rPr lang="en" sz="280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. Collaboratively administrate empowered channel.</a:t>
            </a:r>
            <a:endParaRPr sz="28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469025" y="3269525"/>
            <a:ext cx="2460126" cy="1518048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 sz="11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Efficiently unleash cross-media information without cross-media value. </a:t>
            </a:r>
            <a:r>
              <a:rPr lang="en" sz="1100" b="0" i="0" u="none" strike="noStrike" cap="none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Quickly maximize timely</a:t>
            </a:r>
            <a:r>
              <a:rPr lang="en" sz="11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 deliverables for real-time schemas. Dramatically maintain clicks-and-mortar solutions without functional solutions.</a:t>
            </a:r>
            <a:endParaRPr sz="10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469031" y="2466975"/>
            <a:ext cx="2460126" cy="593838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 sz="18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Key statement goes here important notes.</a:t>
            </a:r>
            <a:endParaRPr sz="10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3345275" y="3261725"/>
            <a:ext cx="2458992" cy="1519182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 sz="11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Efficiently unleash cross-media information without cross-media value. Quickly maximize timely </a:t>
            </a:r>
            <a:r>
              <a:rPr lang="en" sz="1100" b="0" i="0" u="none" strike="noStrike" cap="none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deliverables for real-time</a:t>
            </a:r>
            <a:r>
              <a:rPr lang="en" sz="11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 schemas. Dramatically maintain clicks-and-mortar solutions without functional solutions.</a:t>
            </a:r>
            <a:endParaRPr sz="10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3345273" y="2463626"/>
            <a:ext cx="2458992" cy="593838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 sz="18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Key statement goes here important notes.</a:t>
            </a:r>
            <a:endParaRPr sz="10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6193600" y="3261725"/>
            <a:ext cx="2460126" cy="1519182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 sz="11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Efficiently </a:t>
            </a:r>
            <a:r>
              <a:rPr lang="en" sz="1100" b="0" i="0" u="none" strike="noStrike" cap="none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unleash</a:t>
            </a:r>
            <a:r>
              <a:rPr lang="en" sz="11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 cross-media information without cross-media value. Quickly maximize timely deliverables for real-time schemas. Dramatically maintain clicks-and-mortar solutions without functional solutions.</a:t>
            </a:r>
            <a:endParaRPr sz="10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6220375" y="2460275"/>
            <a:ext cx="2458992" cy="593838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 sz="18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Key statement goes here important notes.</a:t>
            </a:r>
            <a:endParaRPr sz="10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469007" y="489950"/>
            <a:ext cx="3036225" cy="356060"/>
          </a:xfrm>
          <a:custGeom>
            <a:avLst/>
            <a:gdLst/>
            <a:ahLst/>
            <a:cxnLst/>
            <a:rect l="0" t="0" r="0" b="0"/>
            <a:pathLst>
              <a:path w="21599" h="21599" extrusionOk="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8A8A"/>
              </a:buClr>
              <a:buFont typeface="Arial"/>
              <a:buNone/>
            </a:pPr>
            <a:r>
              <a:rPr lang="en" sz="1800" b="0" i="0" u="none" strike="noStrike" cap="none">
                <a:solidFill>
                  <a:srgbClr val="939598"/>
                </a:solidFill>
                <a:latin typeface="Dosis"/>
                <a:ea typeface="Dosis"/>
                <a:cs typeface="Dosis"/>
                <a:sym typeface="Dosis"/>
              </a:rPr>
              <a:t>TITLE</a:t>
            </a:r>
            <a:endParaRPr sz="1800">
              <a:solidFill>
                <a:srgbClr val="939598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-Column">
  <p:cSld name="CUSTOM_20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536150" y="2527970"/>
            <a:ext cx="1834619" cy="848772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Efficiently unleash cross-media information without cross-media value. Quickly maximize timely deliverables for real-time schemas. </a:t>
            </a:r>
            <a:endParaRPr sz="1000">
              <a:solidFill>
                <a:srgbClr val="29526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536150" y="2181938"/>
            <a:ext cx="1834619" cy="227610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 sz="1000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Pros</a:t>
            </a:r>
            <a:endParaRPr sz="1000">
              <a:solidFill>
                <a:srgbClr val="FA726E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04" name="Shape 104"/>
          <p:cNvCxnSpPr/>
          <p:nvPr/>
        </p:nvCxnSpPr>
        <p:spPr>
          <a:xfrm>
            <a:off x="536148" y="2457040"/>
            <a:ext cx="1819800" cy="0"/>
          </a:xfrm>
          <a:prstGeom prst="straightConnector1">
            <a:avLst/>
          </a:prstGeom>
          <a:noFill/>
          <a:ln w="9525" cap="rnd" cmpd="sng">
            <a:solidFill>
              <a:srgbClr val="BCBEC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05" name="Shape 105"/>
          <p:cNvSpPr/>
          <p:nvPr/>
        </p:nvSpPr>
        <p:spPr>
          <a:xfrm>
            <a:off x="2619675" y="2181938"/>
            <a:ext cx="1834619" cy="227610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 sz="1000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Pros</a:t>
            </a:r>
            <a:endParaRPr sz="1000">
              <a:solidFill>
                <a:srgbClr val="FA726E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06" name="Shape 106"/>
          <p:cNvCxnSpPr/>
          <p:nvPr/>
        </p:nvCxnSpPr>
        <p:spPr>
          <a:xfrm>
            <a:off x="2619673" y="2457040"/>
            <a:ext cx="1819800" cy="0"/>
          </a:xfrm>
          <a:prstGeom prst="straightConnector1">
            <a:avLst/>
          </a:prstGeom>
          <a:noFill/>
          <a:ln w="9525" cap="rnd" cmpd="sng">
            <a:solidFill>
              <a:srgbClr val="BCBEC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07" name="Shape 107"/>
          <p:cNvSpPr/>
          <p:nvPr/>
        </p:nvSpPr>
        <p:spPr>
          <a:xfrm>
            <a:off x="2619675" y="2527970"/>
            <a:ext cx="1834619" cy="848772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Efficiently unleash cross-media information without cross-media value. Quickly maximize timely deliverables for real-time schemas. </a:t>
            </a:r>
            <a:endParaRPr sz="1000">
              <a:solidFill>
                <a:srgbClr val="29526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4718025" y="2181938"/>
            <a:ext cx="1834619" cy="227610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 sz="1000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Pros</a:t>
            </a:r>
            <a:endParaRPr sz="1000">
              <a:solidFill>
                <a:srgbClr val="FA726E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09" name="Shape 109"/>
          <p:cNvCxnSpPr/>
          <p:nvPr/>
        </p:nvCxnSpPr>
        <p:spPr>
          <a:xfrm>
            <a:off x="4725435" y="2457040"/>
            <a:ext cx="1819800" cy="0"/>
          </a:xfrm>
          <a:prstGeom prst="straightConnector1">
            <a:avLst/>
          </a:prstGeom>
          <a:noFill/>
          <a:ln w="9525" cap="rnd" cmpd="sng">
            <a:solidFill>
              <a:srgbClr val="BCBEC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10" name="Shape 110"/>
          <p:cNvSpPr/>
          <p:nvPr/>
        </p:nvSpPr>
        <p:spPr>
          <a:xfrm>
            <a:off x="4718025" y="2527970"/>
            <a:ext cx="1834619" cy="848772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Efficiently unleash cross-media information without cross-media value. Quickly maximize timely deliverables for real-time schemas. </a:t>
            </a:r>
            <a:endParaRPr sz="1000">
              <a:solidFill>
                <a:srgbClr val="29526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6816375" y="2181938"/>
            <a:ext cx="1834619" cy="227610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 sz="1000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Pros</a:t>
            </a:r>
            <a:endParaRPr sz="1000">
              <a:solidFill>
                <a:srgbClr val="FA726E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12" name="Shape 112"/>
          <p:cNvCxnSpPr/>
          <p:nvPr/>
        </p:nvCxnSpPr>
        <p:spPr>
          <a:xfrm>
            <a:off x="6816373" y="2457040"/>
            <a:ext cx="1819800" cy="0"/>
          </a:xfrm>
          <a:prstGeom prst="straightConnector1">
            <a:avLst/>
          </a:prstGeom>
          <a:noFill/>
          <a:ln w="9525" cap="rnd" cmpd="sng">
            <a:solidFill>
              <a:srgbClr val="BCBEC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13" name="Shape 113"/>
          <p:cNvSpPr/>
          <p:nvPr/>
        </p:nvSpPr>
        <p:spPr>
          <a:xfrm>
            <a:off x="6816375" y="2527970"/>
            <a:ext cx="1834619" cy="848772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Efficiently unleash cross-media information without cross-media value. Quickly maximize timely deliverables for real-time schemas. </a:t>
            </a:r>
            <a:endParaRPr sz="1000">
              <a:solidFill>
                <a:srgbClr val="29526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2">
            <a:alphaModFix/>
          </a:blip>
          <a:srcRect b="50337"/>
          <a:stretch/>
        </p:blipFill>
        <p:spPr>
          <a:xfrm>
            <a:off x="536150" y="1109125"/>
            <a:ext cx="1819800" cy="68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/>
          <p:nvPr/>
        </p:nvSpPr>
        <p:spPr>
          <a:xfrm>
            <a:off x="536150" y="3870120"/>
            <a:ext cx="1834619" cy="848772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Efficiently unleash cross-media information without cross-media value. Quickly maximize timely deliverables for real-time schemas. </a:t>
            </a:r>
            <a:endParaRPr sz="1000">
              <a:solidFill>
                <a:srgbClr val="29526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536150" y="3524088"/>
            <a:ext cx="1834619" cy="227610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 sz="1000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Cons</a:t>
            </a:r>
            <a:endParaRPr sz="1000">
              <a:solidFill>
                <a:srgbClr val="FA726E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17" name="Shape 117"/>
          <p:cNvCxnSpPr/>
          <p:nvPr/>
        </p:nvCxnSpPr>
        <p:spPr>
          <a:xfrm>
            <a:off x="536148" y="3799190"/>
            <a:ext cx="1819800" cy="0"/>
          </a:xfrm>
          <a:prstGeom prst="straightConnector1">
            <a:avLst/>
          </a:prstGeom>
          <a:noFill/>
          <a:ln w="9525" cap="rnd" cmpd="sng">
            <a:solidFill>
              <a:srgbClr val="BCBEC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18" name="Shape 118"/>
          <p:cNvSpPr/>
          <p:nvPr/>
        </p:nvSpPr>
        <p:spPr>
          <a:xfrm>
            <a:off x="2619675" y="3524088"/>
            <a:ext cx="1834619" cy="227610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 sz="1000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Cons</a:t>
            </a:r>
            <a:endParaRPr sz="1000">
              <a:solidFill>
                <a:srgbClr val="FA726E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19" name="Shape 119"/>
          <p:cNvCxnSpPr/>
          <p:nvPr/>
        </p:nvCxnSpPr>
        <p:spPr>
          <a:xfrm>
            <a:off x="2619673" y="3799191"/>
            <a:ext cx="1819800" cy="0"/>
          </a:xfrm>
          <a:prstGeom prst="straightConnector1">
            <a:avLst/>
          </a:prstGeom>
          <a:noFill/>
          <a:ln w="9525" cap="rnd" cmpd="sng">
            <a:solidFill>
              <a:srgbClr val="BCBEC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20" name="Shape 120"/>
          <p:cNvSpPr/>
          <p:nvPr/>
        </p:nvSpPr>
        <p:spPr>
          <a:xfrm>
            <a:off x="2619675" y="3870120"/>
            <a:ext cx="1834619" cy="848772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Efficiently unleash cross-media information without cross-media value. Quickly maximize timely deliverables for real-time schemas. </a:t>
            </a:r>
            <a:endParaRPr sz="1000">
              <a:solidFill>
                <a:srgbClr val="29526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4718025" y="3524088"/>
            <a:ext cx="1834619" cy="227610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 sz="1000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Cons</a:t>
            </a:r>
            <a:endParaRPr sz="1000">
              <a:solidFill>
                <a:srgbClr val="FA726E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22" name="Shape 122"/>
          <p:cNvCxnSpPr/>
          <p:nvPr/>
        </p:nvCxnSpPr>
        <p:spPr>
          <a:xfrm>
            <a:off x="4725435" y="3799191"/>
            <a:ext cx="1819800" cy="0"/>
          </a:xfrm>
          <a:prstGeom prst="straightConnector1">
            <a:avLst/>
          </a:prstGeom>
          <a:noFill/>
          <a:ln w="9525" cap="rnd" cmpd="sng">
            <a:solidFill>
              <a:srgbClr val="BCBEC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23" name="Shape 123"/>
          <p:cNvSpPr/>
          <p:nvPr/>
        </p:nvSpPr>
        <p:spPr>
          <a:xfrm>
            <a:off x="4718025" y="3870120"/>
            <a:ext cx="1834619" cy="848772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Efficiently unleash cross-media information without cross-media value. Quickly maximize timely deliverables for real-time schemas. </a:t>
            </a:r>
            <a:endParaRPr sz="1000">
              <a:solidFill>
                <a:srgbClr val="29526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6816375" y="3524088"/>
            <a:ext cx="1834619" cy="227610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 sz="1000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Cons</a:t>
            </a:r>
            <a:endParaRPr sz="1000">
              <a:solidFill>
                <a:srgbClr val="FA726E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25" name="Shape 125"/>
          <p:cNvCxnSpPr/>
          <p:nvPr/>
        </p:nvCxnSpPr>
        <p:spPr>
          <a:xfrm>
            <a:off x="6816373" y="3799191"/>
            <a:ext cx="1819800" cy="0"/>
          </a:xfrm>
          <a:prstGeom prst="straightConnector1">
            <a:avLst/>
          </a:prstGeom>
          <a:noFill/>
          <a:ln w="9525" cap="rnd" cmpd="sng">
            <a:solidFill>
              <a:srgbClr val="BCBEC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26" name="Shape 126"/>
          <p:cNvSpPr/>
          <p:nvPr/>
        </p:nvSpPr>
        <p:spPr>
          <a:xfrm>
            <a:off x="6816375" y="3870120"/>
            <a:ext cx="1834619" cy="848772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Efficiently unleash cross-media information without cross-media value. Quickly maximize timely deliverables for real-time schemas. </a:t>
            </a:r>
            <a:endParaRPr sz="1000">
              <a:solidFill>
                <a:srgbClr val="29526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2">
            <a:alphaModFix/>
          </a:blip>
          <a:srcRect b="50337"/>
          <a:stretch/>
        </p:blipFill>
        <p:spPr>
          <a:xfrm>
            <a:off x="2619675" y="1109125"/>
            <a:ext cx="1819800" cy="68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2">
            <a:alphaModFix/>
          </a:blip>
          <a:srcRect b="50337"/>
          <a:stretch/>
        </p:blipFill>
        <p:spPr>
          <a:xfrm>
            <a:off x="4710563" y="1109125"/>
            <a:ext cx="1819800" cy="68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 rotWithShape="1">
          <a:blip r:embed="rId2">
            <a:alphaModFix/>
          </a:blip>
          <a:srcRect b="50337"/>
          <a:stretch/>
        </p:blipFill>
        <p:spPr>
          <a:xfrm>
            <a:off x="6823788" y="1109125"/>
            <a:ext cx="1819800" cy="68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>
            <a:off x="536150" y="557454"/>
            <a:ext cx="1834619" cy="293544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Model A</a:t>
            </a:r>
            <a:endParaRPr>
              <a:solidFill>
                <a:srgbClr val="29526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2619675" y="557454"/>
            <a:ext cx="1834619" cy="293544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Model B</a:t>
            </a:r>
            <a:endParaRPr>
              <a:solidFill>
                <a:srgbClr val="29526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6801475" y="557454"/>
            <a:ext cx="1834619" cy="293544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Model D</a:t>
            </a:r>
            <a:endParaRPr>
              <a:solidFill>
                <a:srgbClr val="29526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4717950" y="557454"/>
            <a:ext cx="1834619" cy="293544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Model C</a:t>
            </a:r>
            <a:endParaRPr>
              <a:solidFill>
                <a:srgbClr val="29526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34" name="Shape 134"/>
          <p:cNvCxnSpPr/>
          <p:nvPr/>
        </p:nvCxnSpPr>
        <p:spPr>
          <a:xfrm>
            <a:off x="536148" y="935240"/>
            <a:ext cx="1819800" cy="0"/>
          </a:xfrm>
          <a:prstGeom prst="straightConnector1">
            <a:avLst/>
          </a:prstGeom>
          <a:noFill/>
          <a:ln w="9525" cap="rnd" cmpd="sng">
            <a:solidFill>
              <a:srgbClr val="BCBEC0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35" name="Shape 135"/>
          <p:cNvCxnSpPr/>
          <p:nvPr/>
        </p:nvCxnSpPr>
        <p:spPr>
          <a:xfrm>
            <a:off x="2619673" y="935241"/>
            <a:ext cx="1819800" cy="0"/>
          </a:xfrm>
          <a:prstGeom prst="straightConnector1">
            <a:avLst/>
          </a:prstGeom>
          <a:noFill/>
          <a:ln w="9525" cap="rnd" cmpd="sng">
            <a:solidFill>
              <a:srgbClr val="BCBEC0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36" name="Shape 136"/>
          <p:cNvCxnSpPr/>
          <p:nvPr/>
        </p:nvCxnSpPr>
        <p:spPr>
          <a:xfrm>
            <a:off x="4725435" y="935241"/>
            <a:ext cx="1819800" cy="0"/>
          </a:xfrm>
          <a:prstGeom prst="straightConnector1">
            <a:avLst/>
          </a:prstGeom>
          <a:noFill/>
          <a:ln w="9525" cap="rnd" cmpd="sng">
            <a:solidFill>
              <a:srgbClr val="BCBEC0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37" name="Shape 137"/>
          <p:cNvCxnSpPr/>
          <p:nvPr/>
        </p:nvCxnSpPr>
        <p:spPr>
          <a:xfrm>
            <a:off x="6816373" y="935241"/>
            <a:ext cx="1819800" cy="0"/>
          </a:xfrm>
          <a:prstGeom prst="straightConnector1">
            <a:avLst/>
          </a:prstGeom>
          <a:noFill/>
          <a:ln w="9525" cap="rnd" cmpd="sng">
            <a:solidFill>
              <a:srgbClr val="BCBEC0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es Slide">
  <p:cSld name="CUSTOM_19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359" y="1347812"/>
            <a:ext cx="2434455" cy="24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>
            <a:off x="457359" y="1347812"/>
            <a:ext cx="2434482" cy="2447869"/>
          </a:xfrm>
          <a:custGeom>
            <a:avLst/>
            <a:gdLst/>
            <a:ahLst/>
            <a:cxnLst/>
            <a:rect l="0" t="0" r="0" b="0"/>
            <a:pathLst>
              <a:path w="21600" h="21599" extrusionOk="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295269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41" name="Shape 141"/>
          <p:cNvSpPr/>
          <p:nvPr/>
        </p:nvSpPr>
        <p:spPr>
          <a:xfrm>
            <a:off x="585722" y="1522982"/>
            <a:ext cx="2177712" cy="29916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 sz="16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BOX TITLE</a:t>
            </a:r>
            <a:endParaRPr sz="1600"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42" name="Shape 142"/>
          <p:cNvCxnSpPr/>
          <p:nvPr/>
        </p:nvCxnSpPr>
        <p:spPr>
          <a:xfrm>
            <a:off x="627023" y="1961728"/>
            <a:ext cx="2095200" cy="0"/>
          </a:xfrm>
          <a:prstGeom prst="straightConnector1">
            <a:avLst/>
          </a:prstGeom>
          <a:noFill/>
          <a:ln w="9525" cap="rnd" cmpd="sng">
            <a:solidFill>
              <a:srgbClr val="E6E7E8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43" name="Shape 143"/>
          <p:cNvSpPr/>
          <p:nvPr/>
        </p:nvSpPr>
        <p:spPr>
          <a:xfrm>
            <a:off x="641533" y="2167111"/>
            <a:ext cx="2066106" cy="1378502"/>
          </a:xfrm>
          <a:custGeom>
            <a:avLst/>
            <a:gdLst/>
            <a:ahLst/>
            <a:cxnLst/>
            <a:rect l="0" t="0" r="0" b="0"/>
            <a:pathLst>
              <a:path w="21599" h="21599" extrusionOk="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 sz="11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Efficiently unleash cross-media information without cross-media value. </a:t>
            </a:r>
            <a:r>
              <a:rPr lang="en" sz="1100" b="0" i="0" u="none" strike="noStrike" cap="none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Quickly maximize timely</a:t>
            </a:r>
            <a:r>
              <a:rPr lang="en" sz="11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 deliverables for real-time schemas. Dramatically maintain clicks-and-mortar solutions without functional solutions.</a:t>
            </a:r>
            <a:endParaRPr sz="10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44" name="Shape 1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4758" y="1347812"/>
            <a:ext cx="2434455" cy="24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/>
          <p:nvPr/>
        </p:nvSpPr>
        <p:spPr>
          <a:xfrm>
            <a:off x="3354758" y="1347812"/>
            <a:ext cx="2434482" cy="2447869"/>
          </a:xfrm>
          <a:custGeom>
            <a:avLst/>
            <a:gdLst/>
            <a:ahLst/>
            <a:cxnLst/>
            <a:rect l="0" t="0" r="0" b="0"/>
            <a:pathLst>
              <a:path w="21600" h="21599" extrusionOk="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295269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46" name="Shape 146"/>
          <p:cNvSpPr/>
          <p:nvPr/>
        </p:nvSpPr>
        <p:spPr>
          <a:xfrm>
            <a:off x="3483123" y="1522982"/>
            <a:ext cx="2177712" cy="29916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 sz="16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BOX TITLE</a:t>
            </a:r>
            <a:endParaRPr sz="1600"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47" name="Shape 147"/>
          <p:cNvCxnSpPr/>
          <p:nvPr/>
        </p:nvCxnSpPr>
        <p:spPr>
          <a:xfrm>
            <a:off x="3524422" y="1961728"/>
            <a:ext cx="2095200" cy="0"/>
          </a:xfrm>
          <a:prstGeom prst="straightConnector1">
            <a:avLst/>
          </a:prstGeom>
          <a:noFill/>
          <a:ln w="9525" cap="rnd" cmpd="sng">
            <a:solidFill>
              <a:srgbClr val="E6E7E8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48" name="Shape 148"/>
          <p:cNvSpPr/>
          <p:nvPr/>
        </p:nvSpPr>
        <p:spPr>
          <a:xfrm>
            <a:off x="3538933" y="2167111"/>
            <a:ext cx="2066106" cy="1378502"/>
          </a:xfrm>
          <a:custGeom>
            <a:avLst/>
            <a:gdLst/>
            <a:ahLst/>
            <a:cxnLst/>
            <a:rect l="0" t="0" r="0" b="0"/>
            <a:pathLst>
              <a:path w="21599" h="21599" extrusionOk="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 sz="11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Efficiently unleash cross-media information without cross-media value. </a:t>
            </a:r>
            <a:r>
              <a:rPr lang="en" sz="1100" b="0" i="0" u="none" strike="noStrike" cap="none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Quickly maximize timely</a:t>
            </a:r>
            <a:r>
              <a:rPr lang="en" sz="11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 deliverables for real-time schemas. Dramatically maintain clicks-and-mortar solutions without functional solutions.</a:t>
            </a:r>
            <a:endParaRPr sz="10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49" name="Shape 1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52158" y="1347812"/>
            <a:ext cx="2434455" cy="24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6252158" y="1347812"/>
            <a:ext cx="2434482" cy="2447869"/>
          </a:xfrm>
          <a:custGeom>
            <a:avLst/>
            <a:gdLst/>
            <a:ahLst/>
            <a:cxnLst/>
            <a:rect l="0" t="0" r="0" b="0"/>
            <a:pathLst>
              <a:path w="21600" h="21599" extrusionOk="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295269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51" name="Shape 151"/>
          <p:cNvSpPr/>
          <p:nvPr/>
        </p:nvSpPr>
        <p:spPr>
          <a:xfrm>
            <a:off x="6380522" y="1522982"/>
            <a:ext cx="2177712" cy="29916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 sz="16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BOX TITLE</a:t>
            </a:r>
            <a:endParaRPr sz="1600"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52" name="Shape 152"/>
          <p:cNvCxnSpPr/>
          <p:nvPr/>
        </p:nvCxnSpPr>
        <p:spPr>
          <a:xfrm>
            <a:off x="6421822" y="1961728"/>
            <a:ext cx="2095200" cy="0"/>
          </a:xfrm>
          <a:prstGeom prst="straightConnector1">
            <a:avLst/>
          </a:prstGeom>
          <a:noFill/>
          <a:ln w="9525" cap="rnd" cmpd="sng">
            <a:solidFill>
              <a:srgbClr val="E6E7E8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53" name="Shape 153"/>
          <p:cNvSpPr/>
          <p:nvPr/>
        </p:nvSpPr>
        <p:spPr>
          <a:xfrm>
            <a:off x="6436332" y="2167111"/>
            <a:ext cx="2066106" cy="1378502"/>
          </a:xfrm>
          <a:custGeom>
            <a:avLst/>
            <a:gdLst/>
            <a:ahLst/>
            <a:cxnLst/>
            <a:rect l="0" t="0" r="0" b="0"/>
            <a:pathLst>
              <a:path w="21599" h="21599" extrusionOk="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 sz="11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Efficiently unleash cross-media information without cross-media value. </a:t>
            </a:r>
            <a:r>
              <a:rPr lang="en" sz="1100" b="0" i="0" u="none" strike="noStrike" cap="none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Quickly maximize timely</a:t>
            </a:r>
            <a:r>
              <a:rPr lang="en" sz="11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 deliverables for real-time schemas. Dramatically maintain clicks-and-mortar solutions without functional solutions.</a:t>
            </a:r>
            <a:endParaRPr sz="100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-Image Normal">
  <p:cSld name="CUSTOM_13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6096000" y="0"/>
            <a:ext cx="3048000" cy="51435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6291250" y="280950"/>
            <a:ext cx="25623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04056"/>
                </a:solidFill>
                <a:latin typeface="Dosis"/>
                <a:ea typeface="Dosis"/>
                <a:cs typeface="Dosis"/>
                <a:sym typeface="Dosis"/>
              </a:rPr>
              <a:t>Title, could be longer or more wordy</a:t>
            </a:r>
            <a:endParaRPr sz="2800">
              <a:solidFill>
                <a:srgbClr val="20405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6257950" y="1843050"/>
            <a:ext cx="2628900" cy="30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204056"/>
                </a:solidFill>
                <a:latin typeface="Dosis"/>
                <a:ea typeface="Dosis"/>
                <a:cs typeface="Dosis"/>
                <a:sym typeface="Dosis"/>
              </a:rPr>
              <a:t>Commentary</a:t>
            </a:r>
            <a:endParaRPr sz="1100" b="1">
              <a:solidFill>
                <a:srgbClr val="204056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04056"/>
                </a:solidFill>
                <a:latin typeface="Dosis"/>
                <a:ea typeface="Dosis"/>
                <a:cs typeface="Dosis"/>
                <a:sym typeface="Dosis"/>
              </a:rPr>
              <a:t>Lorem ipsum dolor sit amet, consectetur adipiscing elit. Proin auctor odio eu ante egestas convallis. Etiam neque justo.</a:t>
            </a:r>
            <a:endParaRPr sz="1100">
              <a:solidFill>
                <a:srgbClr val="204056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04056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204056"/>
                </a:solidFill>
                <a:latin typeface="Dosis"/>
                <a:ea typeface="Dosis"/>
                <a:cs typeface="Dosis"/>
                <a:sym typeface="Dosis"/>
              </a:rPr>
              <a:t>Trends</a:t>
            </a:r>
            <a:endParaRPr sz="1100" b="1">
              <a:solidFill>
                <a:srgbClr val="204056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04056"/>
                </a:solidFill>
                <a:latin typeface="Dosis"/>
                <a:ea typeface="Dosis"/>
                <a:cs typeface="Dosis"/>
                <a:sym typeface="Dosis"/>
              </a:rPr>
              <a:t>Lorem ipsum dolor sit amet, consectetur adipiscing elit. Proin auctor odio eu ante egestas convallis. Etiam neque justo.</a:t>
            </a:r>
            <a:endParaRPr sz="1100">
              <a:solidFill>
                <a:srgbClr val="204056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04056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204056"/>
                </a:solidFill>
                <a:latin typeface="Dosis"/>
                <a:ea typeface="Dosis"/>
                <a:cs typeface="Dosis"/>
                <a:sym typeface="Dosis"/>
              </a:rPr>
              <a:t>Key Findings</a:t>
            </a:r>
            <a:endParaRPr sz="1100" b="1">
              <a:solidFill>
                <a:srgbClr val="204056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04056"/>
                </a:solidFill>
                <a:latin typeface="Dosis"/>
                <a:ea typeface="Dosis"/>
                <a:cs typeface="Dosis"/>
                <a:sym typeface="Dosis"/>
              </a:rPr>
              <a:t>Lorem ipsum dolor sit amet, consectetur adipiscing elit. Proin auctor odio eu ante egestas convallis. Etiam neque justo.</a:t>
            </a:r>
            <a:endParaRPr sz="1100">
              <a:solidFill>
                <a:srgbClr val="204056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0405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486668" y="359490"/>
            <a:ext cx="2423304" cy="227707"/>
          </a:xfrm>
          <a:custGeom>
            <a:avLst/>
            <a:gdLst/>
            <a:ahLst/>
            <a:cxnLst/>
            <a:rect l="0" t="0" r="0" b="0"/>
            <a:pathLst>
              <a:path w="21600" h="21599" extrusionOk="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 sz="15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IMAGE TITLE</a:t>
            </a:r>
            <a:endParaRPr sz="15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59" name="Shape 1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6668" y="784766"/>
            <a:ext cx="4521770" cy="342565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486668" y="4452635"/>
            <a:ext cx="3240378" cy="3337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 sz="11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Efficiently unleash </a:t>
            </a:r>
            <a:r>
              <a:rPr lang="en" sz="1100" b="0" i="0" u="none" strike="noStrike" cap="none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cross-media</a:t>
            </a:r>
            <a:r>
              <a:rPr lang="en" sz="11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 information without cross-media.</a:t>
            </a:r>
            <a:endParaRPr sz="100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-Image Slide">
  <p:cSld name="CUSTOM_14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632594" y="4102372"/>
            <a:ext cx="2438905" cy="333720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 sz="11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Efficiently unleash </a:t>
            </a:r>
            <a:r>
              <a:rPr lang="en" sz="1100" b="0" i="0" u="none" strike="noStrike" cap="none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cross-media</a:t>
            </a:r>
            <a:r>
              <a:rPr lang="en" sz="11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 information without cross-media.</a:t>
            </a:r>
            <a:endParaRPr sz="11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640407" y="705146"/>
            <a:ext cx="2423304" cy="159617"/>
          </a:xfrm>
          <a:custGeom>
            <a:avLst/>
            <a:gdLst/>
            <a:ahLst/>
            <a:cxnLst/>
            <a:rect l="0" t="0" r="0" b="0"/>
            <a:pathLst>
              <a:path w="21600" h="21599" extrusionOk="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 sz="15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IMAGE TITLE</a:t>
            </a:r>
            <a:endParaRPr sz="15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64" name="Shape 1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4872" y="1111745"/>
            <a:ext cx="3578572" cy="2711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78139" y="1111745"/>
            <a:ext cx="3578572" cy="2711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/>
          <p:nvPr/>
        </p:nvSpPr>
        <p:spPr>
          <a:xfrm>
            <a:off x="4874790" y="4103488"/>
            <a:ext cx="2438905" cy="334854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 sz="11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Efficiently unleash </a:t>
            </a:r>
            <a:r>
              <a:rPr lang="en" sz="1100" b="0" i="0" u="none" strike="noStrike" cap="none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cross-media</a:t>
            </a:r>
            <a:r>
              <a:rPr lang="en" sz="11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 information without cross-media.</a:t>
            </a:r>
            <a:endParaRPr sz="11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4882604" y="707379"/>
            <a:ext cx="2423304" cy="158483"/>
          </a:xfrm>
          <a:custGeom>
            <a:avLst/>
            <a:gdLst/>
            <a:ahLst/>
            <a:cxnLst/>
            <a:rect l="0" t="0" r="0" b="0"/>
            <a:pathLst>
              <a:path w="21600" h="21599" extrusionOk="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 sz="1500" b="0" i="0" u="none" strike="noStrike" cap="none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IMAGE TITLE</a:t>
            </a:r>
            <a:endParaRPr sz="150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1">
  <p:cSld name="CUSTOM_15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 rotWithShape="1">
          <a:blip r:embed="rId2">
            <a:alphaModFix/>
          </a:blip>
          <a:srcRect b="15626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04056">
              <a:alpha val="82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1152550" y="1666975"/>
            <a:ext cx="6639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This is a bold statement or “quote” with a full bleed image</a:t>
            </a:r>
            <a:endParaRPr sz="40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1514500" y="3381475"/>
            <a:ext cx="5915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CBEC0"/>
                </a:solidFill>
                <a:latin typeface="Dosis"/>
                <a:ea typeface="Dosis"/>
                <a:cs typeface="Dosis"/>
                <a:sym typeface="Dosis"/>
              </a:rPr>
              <a:t>Name of Author (if it’s a quote)</a:t>
            </a:r>
            <a:endParaRPr sz="1600">
              <a:solidFill>
                <a:srgbClr val="BCBEC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BCBEC0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2">
  <p:cSld name="CUSTOM_16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04056">
              <a:alpha val="82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1152550" y="1666975"/>
            <a:ext cx="6639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This is a bold statement or “quote” with a full bleed image</a:t>
            </a:r>
            <a:endParaRPr sz="40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1514500" y="3381475"/>
            <a:ext cx="5915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CBEC0"/>
                </a:solidFill>
                <a:latin typeface="Dosis"/>
                <a:ea typeface="Dosis"/>
                <a:cs typeface="Dosis"/>
                <a:sym typeface="Dosis"/>
              </a:rPr>
              <a:t>Name of Author (if it’s a quote)</a:t>
            </a:r>
            <a:endParaRPr sz="1600">
              <a:solidFill>
                <a:srgbClr val="BCBEC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BCBEC0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 Slide">
  <p:cSld name="CUSTOM_17">
    <p:bg>
      <p:bgPr>
        <a:solidFill>
          <a:srgbClr val="000000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5581675" y="1952725"/>
            <a:ext cx="2409900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CBEC0"/>
                </a:solidFill>
                <a:latin typeface="Dosis"/>
                <a:ea typeface="Dosis"/>
                <a:cs typeface="Dosis"/>
                <a:sym typeface="Dosis"/>
              </a:rPr>
              <a:t>Passionate developer, lover of pizza and cute little dogs. Previously at Acme Inc and Awesome Startup.</a:t>
            </a:r>
            <a:endParaRPr sz="1800">
              <a:solidFill>
                <a:srgbClr val="BCBEC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CBEC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5581675" y="1095475"/>
            <a:ext cx="2409900" cy="9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Welcome</a:t>
            </a:r>
            <a:endParaRPr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John Coder</a:t>
            </a:r>
            <a:endParaRPr sz="24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over white">
  <p:cSld name="CUSTOM_5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Shape 18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949" y="2258699"/>
            <a:ext cx="2984101" cy="6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over blue" type="titleOnly">
  <p:cSld name="TITLE_ONLY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hape 18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946" y="2257954"/>
            <a:ext cx="2984101" cy="627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">
  <p:cSld name="CUSTOM_18">
    <p:bg>
      <p:bgPr>
        <a:solidFill>
          <a:srgbClr val="295269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469021" y="2179413"/>
            <a:ext cx="8210374" cy="784674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 sz="5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THANKS!</a:t>
            </a:r>
            <a:endParaRPr sz="10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2676525" y="3243775"/>
            <a:ext cx="3790948" cy="661554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8A8A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Zach Sims   </a:t>
            </a:r>
            <a:endParaRPr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8A8A"/>
              </a:buClr>
              <a:buFont typeface="Arial"/>
              <a:buNone/>
            </a:pPr>
            <a:r>
              <a:rPr lang="en" sz="1200">
                <a:solidFill>
                  <a:srgbClr val="BCBEC0"/>
                </a:solidFill>
                <a:latin typeface="Dosis"/>
                <a:ea typeface="Dosis"/>
                <a:cs typeface="Dosis"/>
                <a:sym typeface="Dosis"/>
              </a:rPr>
              <a:t>@zsims   </a:t>
            </a:r>
            <a:endParaRPr sz="1200">
              <a:solidFill>
                <a:srgbClr val="BCBEC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8A8A"/>
              </a:buClr>
              <a:buFont typeface="Arial"/>
              <a:buNone/>
            </a:pPr>
            <a:r>
              <a:rPr lang="en" sz="1200">
                <a:solidFill>
                  <a:srgbClr val="BCBEC0"/>
                </a:solidFill>
                <a:latin typeface="Dosis"/>
                <a:ea typeface="Dosis"/>
                <a:cs typeface="Dosis"/>
                <a:sym typeface="Dosis"/>
              </a:rPr>
              <a:t>zach@codecademy.com</a:t>
            </a:r>
            <a:endParaRPr sz="1200">
              <a:solidFill>
                <a:srgbClr val="BCBEC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91" name="Shape 19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90566" y="1496600"/>
            <a:ext cx="1362880" cy="28662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/>
          <p:nvPr/>
        </p:nvSpPr>
        <p:spPr>
          <a:xfrm>
            <a:off x="2676525" y="4634425"/>
            <a:ext cx="3790948" cy="347274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8CACB"/>
              </a:buClr>
              <a:buFont typeface="Arial"/>
              <a:buNone/>
            </a:pPr>
            <a:r>
              <a:rPr lang="en" sz="1200">
                <a:solidFill>
                  <a:srgbClr val="C8CACB"/>
                </a:solidFill>
                <a:latin typeface="Dosis"/>
                <a:ea typeface="Dosis"/>
                <a:cs typeface="Dosis"/>
                <a:sym typeface="Dosis"/>
              </a:rPr>
              <a:t>WE’RE HIRING:</a:t>
            </a:r>
            <a:r>
              <a:rPr lang="en" sz="1200">
                <a:solidFill>
                  <a:srgbClr val="F4F5F5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1200">
                <a:solidFill>
                  <a:srgbClr val="FA726E"/>
                </a:solidFill>
                <a:latin typeface="Dosis"/>
                <a:ea typeface="Dosis"/>
                <a:cs typeface="Dosis"/>
                <a:sym typeface="Dosis"/>
              </a:rPr>
              <a:t>http://www.codecademy.com/about/jobs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8A8A"/>
              </a:buClr>
              <a:buFont typeface="Arial"/>
              <a:buNone/>
            </a:pPr>
            <a:endParaRPr sz="12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CUSTOM_2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Shape 195"/>
          <p:cNvCxnSpPr/>
          <p:nvPr/>
        </p:nvCxnSpPr>
        <p:spPr>
          <a:xfrm>
            <a:off x="381150" y="4509450"/>
            <a:ext cx="0" cy="282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" name="Shape 196"/>
          <p:cNvSpPr txBox="1"/>
          <p:nvPr/>
        </p:nvSpPr>
        <p:spPr>
          <a:xfrm>
            <a:off x="419725" y="4480500"/>
            <a:ext cx="13098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Dosis"/>
                <a:ea typeface="Dosis"/>
                <a:cs typeface="Dosis"/>
                <a:sym typeface="Dosis"/>
              </a:rPr>
              <a:t>Q2</a:t>
            </a:r>
            <a:endParaRPr sz="900"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97" name="Shape 197"/>
          <p:cNvCxnSpPr/>
          <p:nvPr/>
        </p:nvCxnSpPr>
        <p:spPr>
          <a:xfrm>
            <a:off x="3202338" y="4509450"/>
            <a:ext cx="0" cy="282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Shape 198"/>
          <p:cNvSpPr txBox="1"/>
          <p:nvPr/>
        </p:nvSpPr>
        <p:spPr>
          <a:xfrm>
            <a:off x="3240913" y="4480500"/>
            <a:ext cx="13098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Dosis"/>
                <a:ea typeface="Dosis"/>
                <a:cs typeface="Dosis"/>
                <a:sym typeface="Dosis"/>
              </a:rPr>
              <a:t>Q3</a:t>
            </a:r>
            <a:endParaRPr sz="900"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99" name="Shape 199"/>
          <p:cNvCxnSpPr/>
          <p:nvPr/>
        </p:nvCxnSpPr>
        <p:spPr>
          <a:xfrm>
            <a:off x="6023550" y="4509450"/>
            <a:ext cx="0" cy="282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Shape 200"/>
          <p:cNvSpPr txBox="1"/>
          <p:nvPr/>
        </p:nvSpPr>
        <p:spPr>
          <a:xfrm>
            <a:off x="6062125" y="4480500"/>
            <a:ext cx="13098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Dosis"/>
                <a:ea typeface="Dosis"/>
                <a:cs typeface="Dosis"/>
                <a:sym typeface="Dosis"/>
              </a:rPr>
              <a:t>Q4</a:t>
            </a:r>
            <a:endParaRPr sz="900"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201" name="Shape 201"/>
          <p:cNvCxnSpPr/>
          <p:nvPr/>
        </p:nvCxnSpPr>
        <p:spPr>
          <a:xfrm>
            <a:off x="381150" y="4069625"/>
            <a:ext cx="0" cy="2829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2" name="Shape 202"/>
          <p:cNvSpPr txBox="1"/>
          <p:nvPr/>
        </p:nvSpPr>
        <p:spPr>
          <a:xfrm>
            <a:off x="419725" y="4040675"/>
            <a:ext cx="859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7B7B7"/>
                </a:solidFill>
                <a:latin typeface="Dosis"/>
                <a:ea typeface="Dosis"/>
                <a:cs typeface="Dosis"/>
                <a:sym typeface="Dosis"/>
              </a:rPr>
              <a:t>July</a:t>
            </a:r>
            <a:endParaRPr sz="900">
              <a:solidFill>
                <a:srgbClr val="B7B7B7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1365081" y="4040675"/>
            <a:ext cx="859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7B7B7"/>
                </a:solidFill>
                <a:latin typeface="Dosis"/>
                <a:ea typeface="Dosis"/>
                <a:cs typeface="Dosis"/>
                <a:sym typeface="Dosis"/>
              </a:rPr>
              <a:t>August</a:t>
            </a:r>
            <a:endParaRPr sz="900">
              <a:solidFill>
                <a:srgbClr val="B7B7B7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204" name="Shape 204"/>
          <p:cNvCxnSpPr/>
          <p:nvPr/>
        </p:nvCxnSpPr>
        <p:spPr>
          <a:xfrm>
            <a:off x="1326506" y="4069625"/>
            <a:ext cx="0" cy="2829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" name="Shape 205"/>
          <p:cNvSpPr txBox="1"/>
          <p:nvPr/>
        </p:nvSpPr>
        <p:spPr>
          <a:xfrm>
            <a:off x="2312269" y="4040675"/>
            <a:ext cx="859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7B7B7"/>
                </a:solidFill>
                <a:latin typeface="Dosis"/>
                <a:ea typeface="Dosis"/>
                <a:cs typeface="Dosis"/>
                <a:sym typeface="Dosis"/>
              </a:rPr>
              <a:t>September</a:t>
            </a:r>
            <a:endParaRPr sz="900">
              <a:solidFill>
                <a:srgbClr val="B7B7B7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206" name="Shape 206"/>
          <p:cNvCxnSpPr/>
          <p:nvPr/>
        </p:nvCxnSpPr>
        <p:spPr>
          <a:xfrm>
            <a:off x="2273694" y="4069625"/>
            <a:ext cx="0" cy="2829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Shape 207"/>
          <p:cNvCxnSpPr/>
          <p:nvPr/>
        </p:nvCxnSpPr>
        <p:spPr>
          <a:xfrm>
            <a:off x="6023550" y="4069625"/>
            <a:ext cx="0" cy="2829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Shape 208"/>
          <p:cNvSpPr txBox="1"/>
          <p:nvPr/>
        </p:nvSpPr>
        <p:spPr>
          <a:xfrm>
            <a:off x="6062125" y="4040675"/>
            <a:ext cx="859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7B7B7"/>
                </a:solidFill>
                <a:latin typeface="Dosis"/>
                <a:ea typeface="Dosis"/>
                <a:cs typeface="Dosis"/>
                <a:sym typeface="Dosis"/>
              </a:rPr>
              <a:t>January</a:t>
            </a:r>
            <a:endParaRPr sz="900">
              <a:solidFill>
                <a:srgbClr val="B7B7B7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7007480" y="4040675"/>
            <a:ext cx="859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7B7B7"/>
                </a:solidFill>
                <a:latin typeface="Dosis"/>
                <a:ea typeface="Dosis"/>
                <a:cs typeface="Dosis"/>
                <a:sym typeface="Dosis"/>
              </a:rPr>
              <a:t>February</a:t>
            </a:r>
            <a:endParaRPr sz="900">
              <a:solidFill>
                <a:srgbClr val="B7B7B7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210" name="Shape 210"/>
          <p:cNvCxnSpPr/>
          <p:nvPr/>
        </p:nvCxnSpPr>
        <p:spPr>
          <a:xfrm>
            <a:off x="6968905" y="4069625"/>
            <a:ext cx="0" cy="2829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Shape 211"/>
          <p:cNvSpPr txBox="1"/>
          <p:nvPr/>
        </p:nvSpPr>
        <p:spPr>
          <a:xfrm>
            <a:off x="7954669" y="4040675"/>
            <a:ext cx="859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7B7B7"/>
                </a:solidFill>
                <a:latin typeface="Dosis"/>
                <a:ea typeface="Dosis"/>
                <a:cs typeface="Dosis"/>
                <a:sym typeface="Dosis"/>
              </a:rPr>
              <a:t>March</a:t>
            </a:r>
            <a:endParaRPr sz="900">
              <a:solidFill>
                <a:srgbClr val="B7B7B7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212" name="Shape 212"/>
          <p:cNvCxnSpPr/>
          <p:nvPr/>
        </p:nvCxnSpPr>
        <p:spPr>
          <a:xfrm>
            <a:off x="7916094" y="4069625"/>
            <a:ext cx="0" cy="2829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Shape 213"/>
          <p:cNvCxnSpPr/>
          <p:nvPr/>
        </p:nvCxnSpPr>
        <p:spPr>
          <a:xfrm>
            <a:off x="3202350" y="4069625"/>
            <a:ext cx="0" cy="2829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" name="Shape 214"/>
          <p:cNvSpPr txBox="1"/>
          <p:nvPr/>
        </p:nvSpPr>
        <p:spPr>
          <a:xfrm>
            <a:off x="3240925" y="4040675"/>
            <a:ext cx="859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7B7B7"/>
                </a:solidFill>
                <a:latin typeface="Dosis"/>
                <a:ea typeface="Dosis"/>
                <a:cs typeface="Dosis"/>
                <a:sym typeface="Dosis"/>
              </a:rPr>
              <a:t>October</a:t>
            </a:r>
            <a:endParaRPr sz="900">
              <a:solidFill>
                <a:srgbClr val="B7B7B7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4186280" y="4040675"/>
            <a:ext cx="859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7B7B7"/>
                </a:solidFill>
                <a:latin typeface="Dosis"/>
                <a:ea typeface="Dosis"/>
                <a:cs typeface="Dosis"/>
                <a:sym typeface="Dosis"/>
              </a:rPr>
              <a:t>November</a:t>
            </a:r>
            <a:endParaRPr sz="900">
              <a:solidFill>
                <a:srgbClr val="B7B7B7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216" name="Shape 216"/>
          <p:cNvCxnSpPr/>
          <p:nvPr/>
        </p:nvCxnSpPr>
        <p:spPr>
          <a:xfrm>
            <a:off x="4147705" y="4069625"/>
            <a:ext cx="0" cy="2829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" name="Shape 217"/>
          <p:cNvSpPr txBox="1"/>
          <p:nvPr/>
        </p:nvSpPr>
        <p:spPr>
          <a:xfrm>
            <a:off x="5133469" y="4040675"/>
            <a:ext cx="8592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7B7B7"/>
                </a:solidFill>
                <a:latin typeface="Dosis"/>
                <a:ea typeface="Dosis"/>
                <a:cs typeface="Dosis"/>
                <a:sym typeface="Dosis"/>
              </a:rPr>
              <a:t>December</a:t>
            </a:r>
            <a:endParaRPr sz="900">
              <a:solidFill>
                <a:srgbClr val="B7B7B7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B7B7B7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218" name="Shape 218"/>
          <p:cNvCxnSpPr/>
          <p:nvPr/>
        </p:nvCxnSpPr>
        <p:spPr>
          <a:xfrm>
            <a:off x="5094894" y="4069625"/>
            <a:ext cx="0" cy="2829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>
            <a:off x="3202338" y="977325"/>
            <a:ext cx="0" cy="2893500"/>
          </a:xfrm>
          <a:prstGeom prst="straightConnector1">
            <a:avLst/>
          </a:prstGeom>
          <a:noFill/>
          <a:ln w="9525" cap="flat" cmpd="sng">
            <a:solidFill>
              <a:srgbClr val="939598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>
            <a:off x="6023550" y="977325"/>
            <a:ext cx="0" cy="2893500"/>
          </a:xfrm>
          <a:prstGeom prst="straightConnector1">
            <a:avLst/>
          </a:prstGeom>
          <a:noFill/>
          <a:ln w="9525" cap="flat" cmpd="sng">
            <a:solidFill>
              <a:srgbClr val="939598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381150" y="977325"/>
            <a:ext cx="0" cy="2893500"/>
          </a:xfrm>
          <a:prstGeom prst="straightConnector1">
            <a:avLst/>
          </a:prstGeom>
          <a:noFill/>
          <a:ln w="9525" cap="flat" cmpd="sng">
            <a:solidFill>
              <a:srgbClr val="939598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22" name="Shape 222"/>
          <p:cNvSpPr/>
          <p:nvPr/>
        </p:nvSpPr>
        <p:spPr>
          <a:xfrm>
            <a:off x="1326500" y="3228775"/>
            <a:ext cx="1881300" cy="214800"/>
          </a:xfrm>
          <a:prstGeom prst="roundRect">
            <a:avLst>
              <a:gd name="adj" fmla="val 0"/>
            </a:avLst>
          </a:prstGeom>
          <a:solidFill>
            <a:srgbClr val="40D7C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Spec definition</a:t>
            </a:r>
            <a:endParaRPr sz="1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3207925" y="3228775"/>
            <a:ext cx="2815500" cy="214800"/>
          </a:xfrm>
          <a:prstGeom prst="roundRect">
            <a:avLst>
              <a:gd name="adj" fmla="val 0"/>
            </a:avLst>
          </a:prstGeom>
          <a:solidFill>
            <a:srgbClr val="40D7C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Evaluate, and build</a:t>
            </a:r>
            <a:endParaRPr sz="1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6023552" y="3443581"/>
            <a:ext cx="1500300" cy="214800"/>
          </a:xfrm>
          <a:prstGeom prst="roundRect">
            <a:avLst>
              <a:gd name="adj" fmla="val 0"/>
            </a:avLst>
          </a:prstGeom>
          <a:solidFill>
            <a:srgbClr val="40D7C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non-US app store?</a:t>
            </a:r>
            <a:endParaRPr sz="1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1326450" y="1196281"/>
            <a:ext cx="2294400" cy="214800"/>
          </a:xfrm>
          <a:prstGeom prst="roundRect">
            <a:avLst>
              <a:gd name="adj" fmla="val 0"/>
            </a:avLst>
          </a:prstGeom>
          <a:solidFill>
            <a:srgbClr val="29526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LTP 1+2 francine release</a:t>
            </a:r>
            <a:endParaRPr sz="1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3620852" y="1196281"/>
            <a:ext cx="1122000" cy="214800"/>
          </a:xfrm>
          <a:prstGeom prst="roundRect">
            <a:avLst>
              <a:gd name="adj" fmla="val 0"/>
            </a:avLst>
          </a:prstGeom>
          <a:solidFill>
            <a:srgbClr val="29526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final release</a:t>
            </a:r>
            <a:endParaRPr sz="1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1326450" y="1501081"/>
            <a:ext cx="1881300" cy="214800"/>
          </a:xfrm>
          <a:prstGeom prst="roundRect">
            <a:avLst>
              <a:gd name="adj" fmla="val 0"/>
            </a:avLst>
          </a:prstGeom>
          <a:solidFill>
            <a:srgbClr val="29526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HT: 100 interviews</a:t>
            </a:r>
            <a:endParaRPr sz="1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3210751" y="1501081"/>
            <a:ext cx="1391400" cy="323700"/>
          </a:xfrm>
          <a:prstGeom prst="roundRect">
            <a:avLst>
              <a:gd name="adj" fmla="val 0"/>
            </a:avLst>
          </a:prstGeom>
          <a:solidFill>
            <a:srgbClr val="29526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hireability funnel + integration?</a:t>
            </a:r>
            <a:endParaRPr sz="1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1326450" y="2255231"/>
            <a:ext cx="1881300" cy="214800"/>
          </a:xfrm>
          <a:prstGeom prst="roundRect">
            <a:avLst>
              <a:gd name="adj" fmla="val 0"/>
            </a:avLst>
          </a:prstGeom>
          <a:solidFill>
            <a:srgbClr val="59A1C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Peer Code Review</a:t>
            </a:r>
            <a:endParaRPr sz="1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1326450" y="2552106"/>
            <a:ext cx="1881300" cy="214800"/>
          </a:xfrm>
          <a:prstGeom prst="roundRect">
            <a:avLst>
              <a:gd name="adj" fmla="val 0"/>
            </a:avLst>
          </a:prstGeom>
          <a:solidFill>
            <a:srgbClr val="59A1C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Guidance Counselor</a:t>
            </a:r>
            <a:endParaRPr sz="1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7313577" y="3228781"/>
            <a:ext cx="1500300" cy="214800"/>
          </a:xfrm>
          <a:prstGeom prst="roundRect">
            <a:avLst>
              <a:gd name="adj" fmla="val 0"/>
            </a:avLst>
          </a:prstGeom>
          <a:solidFill>
            <a:srgbClr val="40D7C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Deliver to US app store</a:t>
            </a:r>
            <a:endParaRPr sz="1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232" name="Shape 232"/>
          <p:cNvCxnSpPr/>
          <p:nvPr/>
        </p:nvCxnSpPr>
        <p:spPr>
          <a:xfrm>
            <a:off x="8813875" y="977325"/>
            <a:ext cx="0" cy="2893500"/>
          </a:xfrm>
          <a:prstGeom prst="straightConnector1">
            <a:avLst/>
          </a:prstGeom>
          <a:noFill/>
          <a:ln w="9525" cap="flat" cmpd="sng">
            <a:solidFill>
              <a:srgbClr val="939598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33" name="Shape 233"/>
          <p:cNvSpPr/>
          <p:nvPr/>
        </p:nvSpPr>
        <p:spPr>
          <a:xfrm>
            <a:off x="6216263" y="641550"/>
            <a:ext cx="142500" cy="142500"/>
          </a:xfrm>
          <a:prstGeom prst="rect">
            <a:avLst/>
          </a:prstGeom>
          <a:solidFill>
            <a:srgbClr val="2952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Shape 234"/>
          <p:cNvSpPr txBox="1"/>
          <p:nvPr/>
        </p:nvSpPr>
        <p:spPr>
          <a:xfrm>
            <a:off x="6327286" y="536775"/>
            <a:ext cx="9723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95269"/>
                </a:solidFill>
                <a:latin typeface="Dosis"/>
                <a:ea typeface="Dosis"/>
                <a:cs typeface="Dosis"/>
                <a:sym typeface="Dosis"/>
              </a:rPr>
              <a:t>LTP3</a:t>
            </a:r>
            <a:endParaRPr sz="1100">
              <a:solidFill>
                <a:srgbClr val="29526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7040238" y="536775"/>
            <a:ext cx="10719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AB1D3"/>
                </a:solidFill>
                <a:latin typeface="Dosis"/>
                <a:ea typeface="Dosis"/>
                <a:cs typeface="Dosis"/>
                <a:sym typeface="Dosis"/>
              </a:rPr>
              <a:t>Community + $</a:t>
            </a:r>
            <a:endParaRPr sz="1100">
              <a:solidFill>
                <a:srgbClr val="6AB1D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6929213" y="641550"/>
            <a:ext cx="142500" cy="142500"/>
          </a:xfrm>
          <a:prstGeom prst="rect">
            <a:avLst/>
          </a:prstGeom>
          <a:solidFill>
            <a:srgbClr val="6AB1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Shape 237"/>
          <p:cNvSpPr txBox="1"/>
          <p:nvPr/>
        </p:nvSpPr>
        <p:spPr>
          <a:xfrm>
            <a:off x="8301731" y="536775"/>
            <a:ext cx="10719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0D7C1"/>
                </a:solidFill>
                <a:latin typeface="Dosis"/>
                <a:ea typeface="Dosis"/>
                <a:cs typeface="Dosis"/>
                <a:sym typeface="Dosis"/>
              </a:rPr>
              <a:t>Mobile</a:t>
            </a:r>
            <a:endParaRPr sz="1100">
              <a:solidFill>
                <a:srgbClr val="40D7C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8190706" y="641550"/>
            <a:ext cx="142500" cy="142500"/>
          </a:xfrm>
          <a:prstGeom prst="rect">
            <a:avLst/>
          </a:prstGeom>
          <a:solidFill>
            <a:srgbClr val="40D7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9" name="Shape 239"/>
          <p:cNvCxnSpPr/>
          <p:nvPr/>
        </p:nvCxnSpPr>
        <p:spPr>
          <a:xfrm>
            <a:off x="381150" y="3849525"/>
            <a:ext cx="8435100" cy="0"/>
          </a:xfrm>
          <a:prstGeom prst="straightConnector1">
            <a:avLst/>
          </a:prstGeom>
          <a:noFill/>
          <a:ln w="9525" cap="flat" cmpd="sng">
            <a:solidFill>
              <a:srgbClr val="939598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40" name="Shape 240"/>
          <p:cNvCxnSpPr/>
          <p:nvPr/>
        </p:nvCxnSpPr>
        <p:spPr>
          <a:xfrm>
            <a:off x="381150" y="977325"/>
            <a:ext cx="8435100" cy="0"/>
          </a:xfrm>
          <a:prstGeom prst="straightConnector1">
            <a:avLst/>
          </a:prstGeom>
          <a:noFill/>
          <a:ln w="9525" cap="flat" cmpd="sng">
            <a:solidFill>
              <a:srgbClr val="939598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41" name="Shape 241"/>
          <p:cNvCxnSpPr/>
          <p:nvPr/>
        </p:nvCxnSpPr>
        <p:spPr>
          <a:xfrm>
            <a:off x="381150" y="2017875"/>
            <a:ext cx="8435100" cy="0"/>
          </a:xfrm>
          <a:prstGeom prst="straightConnector1">
            <a:avLst/>
          </a:prstGeom>
          <a:noFill/>
          <a:ln w="9525" cap="flat" cmpd="sng">
            <a:solidFill>
              <a:srgbClr val="939598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42" name="Shape 242"/>
          <p:cNvCxnSpPr/>
          <p:nvPr/>
        </p:nvCxnSpPr>
        <p:spPr>
          <a:xfrm>
            <a:off x="381150" y="2987150"/>
            <a:ext cx="8435100" cy="0"/>
          </a:xfrm>
          <a:prstGeom prst="straightConnector1">
            <a:avLst/>
          </a:prstGeom>
          <a:noFill/>
          <a:ln w="9525" cap="flat" cmpd="sng">
            <a:solidFill>
              <a:srgbClr val="939598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76" name="Shape 27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7" name="Shape 27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269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466813" y="2994050"/>
            <a:ext cx="8210374" cy="1561464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 sz="5600" dirty="0">
                <a:solidFill>
                  <a:schemeClr val="lt1"/>
                </a:solidFill>
                <a:latin typeface="Roboto Black"/>
                <a:ea typeface="Roboto Black"/>
                <a:sym typeface="Roboto Black"/>
              </a:rPr>
              <a:t>Churn rates</a:t>
            </a:r>
            <a:endParaRPr sz="1200" dirty="0">
              <a:solidFill>
                <a:schemeClr val="lt1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2800" dirty="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Data analysis with SQL</a:t>
            </a:r>
            <a:endParaRPr sz="2800" dirty="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Ekaterina </a:t>
            </a:r>
            <a:r>
              <a:rPr lang="en-GB" sz="2800" dirty="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Chernyakova</a:t>
            </a:r>
            <a:endParaRPr sz="2800" dirty="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22/05/2020</a:t>
            </a:r>
            <a:endParaRPr sz="2800" dirty="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295269"/>
                </a:solidFill>
              </a:rPr>
              <a:t>Preview</a:t>
            </a:r>
            <a:endParaRPr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311700" y="1265275"/>
            <a:ext cx="8061300" cy="3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highlight>
                  <a:srgbClr val="FFFFFF"/>
                </a:highlight>
                <a:latin typeface="Roboto" panose="020B0604020202020204" charset="0"/>
                <a:ea typeface="Roboto" panose="020B0604020202020204" charset="0"/>
              </a:rPr>
              <a:t>Four months into launching </a:t>
            </a:r>
            <a:r>
              <a:rPr lang="en-GB" dirty="0" err="1">
                <a:highlight>
                  <a:srgbClr val="FFFFFF"/>
                </a:highlight>
                <a:latin typeface="Roboto" panose="020B0604020202020204" charset="0"/>
                <a:ea typeface="Roboto" panose="020B0604020202020204" charset="0"/>
              </a:rPr>
              <a:t>Codeflix</a:t>
            </a:r>
            <a:r>
              <a:rPr lang="en-GB" dirty="0">
                <a:highlight>
                  <a:srgbClr val="FFFFFF"/>
                </a:highlight>
                <a:latin typeface="Roboto" panose="020B0604020202020204" charset="0"/>
                <a:ea typeface="Roboto" panose="020B0604020202020204" charset="0"/>
              </a:rPr>
              <a:t>, management asks me to look into subscription churn rates. It’s early on in the business and people are excited to know how the company is doing.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highlight>
                  <a:srgbClr val="FFFFFF"/>
                </a:highlight>
                <a:latin typeface="Roboto" panose="020B0604020202020204" charset="0"/>
                <a:ea typeface="Roboto" panose="020B0604020202020204" charset="0"/>
              </a:rPr>
              <a:t>The marketing department is particularly interested in how the churn compares between two segments of users. They provide me with a dataset containing subscription data for users who were acquired through two distinct channels.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>
                <a:latin typeface="Roboto" panose="020B0604020202020204" charset="0"/>
                <a:ea typeface="Roboto" panose="020B0604020202020204" charset="0"/>
              </a:rPr>
              <a:t>Codeflix</a:t>
            </a:r>
            <a:r>
              <a:rPr lang="en-GB" dirty="0">
                <a:latin typeface="Roboto" panose="020B0604020202020204" charset="0"/>
                <a:ea typeface="Roboto" panose="020B0604020202020204" charset="0"/>
              </a:rPr>
              <a:t> requires a minimum subscription length of 31 days, so a user can never start and end their subscription in the same month.</a:t>
            </a:r>
            <a:endParaRPr lang="en-GB" dirty="0">
              <a:highlight>
                <a:srgbClr val="FFFFFF"/>
              </a:highlight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2400" dirty="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295269"/>
                </a:solidFill>
              </a:rPr>
              <a:t>Table of Contents</a:t>
            </a:r>
            <a:endParaRPr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311700" y="531349"/>
            <a:ext cx="8061300" cy="3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oboto"/>
              <a:buAutoNum type="arabicPeriod"/>
            </a:pP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Inspecting the data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oboto"/>
              <a:buAutoNum type="arabicPeriod"/>
            </a:pP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Calculating the churn rates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oboto"/>
              <a:buAutoNum type="arabicPeriod"/>
            </a:pP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Results</a:t>
            </a:r>
            <a:endParaRPr sz="2400" dirty="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/>
        </p:nvSpPr>
        <p:spPr>
          <a:xfrm>
            <a:off x="311700" y="29262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1.1 </a:t>
            </a:r>
            <a:r>
              <a:rPr lang="en-GB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Inspecting the data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311700" y="1430299"/>
            <a:ext cx="8520600" cy="17214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>
                <a:solidFill>
                  <a:srgbClr val="484848"/>
                </a:solidFill>
                <a:latin typeface="Roboto" panose="020B0604020202020204" charset="0"/>
                <a:ea typeface="Roboto" panose="020B0604020202020204" charset="0"/>
              </a:rPr>
              <a:t>The dataset that was provided to me contains one SQL table called subscriptions. Within the table, there are 4 columns:</a:t>
            </a:r>
            <a:endParaRPr lang="en-US" altLang="en-US" sz="11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100" dirty="0">
                <a:solidFill>
                  <a:srgbClr val="15141F"/>
                </a:solidFill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id</a:t>
            </a:r>
            <a:r>
              <a:rPr lang="en-US" altLang="en-US" sz="1100" dirty="0">
                <a:solidFill>
                  <a:srgbClr val="484848"/>
                </a:solidFill>
                <a:latin typeface="Roboto" panose="020B0604020202020204" charset="0"/>
                <a:ea typeface="Roboto" panose="020B0604020202020204" charset="0"/>
              </a:rPr>
              <a:t> - the subscription id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100" dirty="0">
                <a:solidFill>
                  <a:srgbClr val="15141F"/>
                </a:solidFill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subscription start</a:t>
            </a:r>
            <a:r>
              <a:rPr lang="en-US" altLang="en-US" sz="1100" dirty="0">
                <a:solidFill>
                  <a:srgbClr val="484848"/>
                </a:solidFill>
                <a:latin typeface="Roboto" panose="020B0604020202020204" charset="0"/>
                <a:ea typeface="Roboto" panose="020B0604020202020204" charset="0"/>
              </a:rPr>
              <a:t> - the start date of the subscription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100" dirty="0">
                <a:solidFill>
                  <a:srgbClr val="15141F"/>
                </a:solidFill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subscription end</a:t>
            </a:r>
            <a:r>
              <a:rPr lang="en-US" altLang="en-US" sz="1100" dirty="0">
                <a:solidFill>
                  <a:srgbClr val="484848"/>
                </a:solidFill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 </a:t>
            </a:r>
            <a:r>
              <a:rPr lang="en-US" altLang="en-US" sz="1100" dirty="0">
                <a:solidFill>
                  <a:srgbClr val="484848"/>
                </a:solidFill>
                <a:latin typeface="Roboto" panose="020B0604020202020204" charset="0"/>
                <a:ea typeface="Roboto" panose="020B0604020202020204" charset="0"/>
              </a:rPr>
              <a:t>- the end date of the subscription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100" dirty="0">
                <a:solidFill>
                  <a:srgbClr val="15141F"/>
                </a:solidFill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segment</a:t>
            </a:r>
            <a:r>
              <a:rPr lang="en-US" altLang="en-US" sz="1100" dirty="0">
                <a:solidFill>
                  <a:srgbClr val="484848"/>
                </a:solidFill>
                <a:latin typeface="Roboto" panose="020B0604020202020204" charset="0"/>
                <a:ea typeface="Roboto" panose="020B0604020202020204" charset="0"/>
              </a:rPr>
              <a:t> - this identifies which segment the subscription owner belongs to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18348B-9798-4B8B-94B4-7777B4324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0237" y="243559"/>
            <a:ext cx="184731" cy="369332"/>
          </a:xfrm>
          <a:prstGeom prst="rect">
            <a:avLst/>
          </a:prstGeom>
          <a:solidFill>
            <a:srgbClr val="EAE9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76C58D3-BBFD-4D8A-AE62-6672D6637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3140397"/>
            <a:ext cx="7970137" cy="13268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11700" y="29262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1.2 </a:t>
            </a:r>
            <a:r>
              <a:rPr lang="en-GB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Inspecting the data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5179100" y="1201325"/>
            <a:ext cx="3870900" cy="3746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GB" sz="900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GB" sz="900" dirty="0">
                <a:latin typeface="Courier New"/>
                <a:ea typeface="Courier New"/>
                <a:cs typeface="Courier New"/>
                <a:sym typeface="Courier New"/>
              </a:rPr>
              <a:t>MIN(</a:t>
            </a:r>
            <a:r>
              <a:rPr lang="en-GB" sz="900" dirty="0" err="1">
                <a:latin typeface="Courier New"/>
                <a:ea typeface="Courier New"/>
                <a:cs typeface="Courier New"/>
                <a:sym typeface="Courier New"/>
              </a:rPr>
              <a:t>subscription_start</a:t>
            </a:r>
            <a:r>
              <a:rPr lang="en-GB" sz="900" dirty="0">
                <a:latin typeface="Courier New"/>
                <a:ea typeface="Courier New"/>
                <a:cs typeface="Courier New"/>
                <a:sym typeface="Courier New"/>
              </a:rPr>
              <a:t>),        MAX(</a:t>
            </a:r>
            <a:r>
              <a:rPr lang="en-GB" sz="900" dirty="0" err="1">
                <a:latin typeface="Courier New"/>
                <a:ea typeface="Courier New"/>
                <a:cs typeface="Courier New"/>
                <a:sym typeface="Courier New"/>
              </a:rPr>
              <a:t>subscription_start</a:t>
            </a:r>
            <a:r>
              <a:rPr lang="en-GB" sz="9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GB" sz="900" dirty="0">
                <a:latin typeface="Courier New"/>
                <a:ea typeface="Courier New"/>
                <a:cs typeface="Courier New"/>
                <a:sym typeface="Courier New"/>
              </a:rPr>
              <a:t>FROM subscriptions; 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77975" y="1201325"/>
            <a:ext cx="4920900" cy="1833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GB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Determining the range of months of data provided and which months I will be able to calculate churn for.</a:t>
            </a:r>
            <a:r>
              <a:rPr lang="en-US" altLang="en-US" sz="1200" dirty="0">
                <a:solidFill>
                  <a:schemeClr val="tx1"/>
                </a:solidFill>
                <a:latin typeface="Nunito Sans"/>
              </a:rPr>
              <a:t> 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altLang="en-US" sz="1200" dirty="0">
              <a:solidFill>
                <a:schemeClr val="tx1"/>
              </a:solidFill>
              <a:latin typeface="Nunito San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altLang="en-US" sz="12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I’ll be calculating the churn rate for both segments (87 and 30) over the first 3 months of 2017 (I can’t calculate it for December, since there are no </a:t>
            </a:r>
            <a:r>
              <a:rPr lang="en-US" altLang="en-US" sz="1200" dirty="0" err="1">
                <a:solidFill>
                  <a:schemeClr val="tx1"/>
                </a:solidFill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subscription_end</a:t>
            </a:r>
            <a:r>
              <a:rPr lang="en-US" altLang="en-US" sz="12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 values yet) 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249C7D6-96B4-4350-A90C-8A1B0A0DD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16" y="3244233"/>
            <a:ext cx="4782217" cy="4477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11700" y="240724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2.1 Calculating the churn rates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5179100" y="1201325"/>
            <a:ext cx="3870900" cy="3746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 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with months as( 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select 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'2017-01-01' as 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first_day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'2017-01-31' as 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last_day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from subscriptions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UNION 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select 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'2017-02-01' as 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first_day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'2017-02-31' as 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last_day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from subscriptions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Union 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select 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'2017-03-01' as 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first_day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'2017-03-31' as 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last_day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from subscriptions ),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cross_join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as (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 * from subscriptions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cross join months),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r>
              <a:rPr lang="en-GB" sz="1000" dirty="0"/>
              <a:t>   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77974" y="1213356"/>
            <a:ext cx="5001125" cy="1833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>
              <a:lnSpc>
                <a:spcPct val="150000"/>
              </a:lnSpc>
              <a:buClr>
                <a:schemeClr val="dk1"/>
              </a:buClr>
              <a:buSzPts val="1100"/>
              <a:buAutoNum type="arabicPeriod"/>
            </a:pPr>
            <a:r>
              <a:rPr lang="en-GB" sz="12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Creating a temporary table months containing the information on the first and last day of each month. </a:t>
            </a:r>
          </a:p>
          <a:p>
            <a:pPr marL="228600" indent="-228600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altLang="en-US" sz="1200" dirty="0">
                <a:solidFill>
                  <a:srgbClr val="484848"/>
                </a:solidFill>
                <a:latin typeface="Roboto" panose="020B0604020202020204" charset="0"/>
                <a:ea typeface="Roboto" panose="020B0604020202020204" charset="0"/>
              </a:rPr>
              <a:t>Creating a temporary table, </a:t>
            </a:r>
            <a:r>
              <a:rPr lang="en-US" altLang="en-US" sz="1200" dirty="0" err="1">
                <a:solidFill>
                  <a:srgbClr val="15141F"/>
                </a:solidFill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cross_join</a:t>
            </a:r>
            <a:r>
              <a:rPr lang="en-US" altLang="en-US" sz="1200" dirty="0">
                <a:solidFill>
                  <a:srgbClr val="484848"/>
                </a:solidFill>
                <a:latin typeface="Roboto" panose="020B0604020202020204" charset="0"/>
                <a:ea typeface="Roboto" panose="020B0604020202020204" charset="0"/>
              </a:rPr>
              <a:t>, from </a:t>
            </a:r>
            <a:r>
              <a:rPr lang="en-US" altLang="en-US" sz="1200" dirty="0">
                <a:solidFill>
                  <a:srgbClr val="15141F"/>
                </a:solidFill>
                <a:latin typeface="Roboto" panose="020B0604020202020204" charset="0"/>
                <a:ea typeface="Roboto" panose="020B0604020202020204" charset="0"/>
              </a:rPr>
              <a:t>subscriptions</a:t>
            </a:r>
            <a:r>
              <a:rPr lang="en-US" altLang="en-US" sz="1200" dirty="0">
                <a:solidFill>
                  <a:srgbClr val="484848"/>
                </a:solidFill>
                <a:latin typeface="Roboto" panose="020B0604020202020204" charset="0"/>
                <a:ea typeface="Roboto" panose="020B0604020202020204" charset="0"/>
              </a:rPr>
              <a:t> and </a:t>
            </a:r>
            <a:r>
              <a:rPr lang="en-US" altLang="en-US" sz="1200" dirty="0">
                <a:solidFill>
                  <a:srgbClr val="15141F"/>
                </a:solidFill>
                <a:latin typeface="Roboto" panose="020B0604020202020204" charset="0"/>
                <a:ea typeface="Roboto" panose="020B0604020202020204" charset="0"/>
              </a:rPr>
              <a:t>months</a:t>
            </a:r>
            <a:r>
              <a:rPr lang="en-US" altLang="en-US" sz="1200" dirty="0">
                <a:solidFill>
                  <a:srgbClr val="484848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  <a:r>
              <a:rPr lang="en-US" altLang="en-US" sz="12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074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11700" y="240724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2.2 Calculating the churn rates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5149021" y="497477"/>
            <a:ext cx="3870900" cy="459188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 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status as(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select 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id, 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first_day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as month,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 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(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subscription_start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first_day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and (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subscription_end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first_day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or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subscription_end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is null ) and (segment=87)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then 1 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else 0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end as is_active_87,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 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when (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subscription_start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first_day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and (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subscription_end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first_day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or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subscription_end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is null ) and (segment=30)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then 1 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else 0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end as is_active_30,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 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when (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subscription_end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between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first_day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and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last_day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and (segment=87)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then 1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0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end as is_canceled_87,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 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when (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subscription_end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between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first_day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and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last_day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and (segment=30)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then 1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0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end as is_canceled_30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from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cross_join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),  </a:t>
            </a:r>
          </a:p>
          <a:p>
            <a:r>
              <a:rPr lang="en-GB" sz="1000" dirty="0"/>
              <a:t>   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77975" y="1201324"/>
            <a:ext cx="4920900" cy="2354007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900" dirty="0">
                <a:solidFill>
                  <a:srgbClr val="484848"/>
                </a:solidFill>
                <a:latin typeface="Roboto" panose="020B0604020202020204" charset="0"/>
                <a:ea typeface="Roboto" panose="020B0604020202020204" charset="0"/>
              </a:rPr>
              <a:t>Creating a temporary table, </a:t>
            </a:r>
            <a:r>
              <a:rPr lang="en-US" altLang="en-US" sz="900" dirty="0">
                <a:solidFill>
                  <a:srgbClr val="15141F"/>
                </a:solidFill>
                <a:latin typeface="Roboto" panose="020B0604020202020204" charset="0"/>
                <a:ea typeface="Roboto" panose="020B0604020202020204" charset="0"/>
              </a:rPr>
              <a:t>status</a:t>
            </a:r>
            <a:r>
              <a:rPr lang="en-US" altLang="en-US" sz="900" dirty="0">
                <a:solidFill>
                  <a:srgbClr val="484848"/>
                </a:solidFill>
                <a:latin typeface="Roboto" panose="020B0604020202020204" charset="0"/>
                <a:ea typeface="Roboto" panose="020B0604020202020204" charset="0"/>
              </a:rPr>
              <a:t>, from the </a:t>
            </a:r>
            <a:r>
              <a:rPr lang="en-US" altLang="en-US" sz="900" dirty="0" err="1">
                <a:solidFill>
                  <a:srgbClr val="15141F"/>
                </a:solidFill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cross_join</a:t>
            </a:r>
            <a:r>
              <a:rPr lang="en-US" altLang="en-US" sz="900" dirty="0">
                <a:solidFill>
                  <a:srgbClr val="484848"/>
                </a:solidFill>
                <a:latin typeface="Roboto" panose="020B0604020202020204" charset="0"/>
                <a:ea typeface="Roboto" panose="020B0604020202020204" charset="0"/>
              </a:rPr>
              <a:t> table I created. This table will contain:</a:t>
            </a:r>
            <a:endParaRPr lang="en-US" altLang="en-US" sz="9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900" dirty="0">
                <a:solidFill>
                  <a:srgbClr val="15141F"/>
                </a:solidFill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id</a:t>
            </a:r>
            <a:r>
              <a:rPr lang="en-US" altLang="en-US" sz="900" dirty="0">
                <a:solidFill>
                  <a:srgbClr val="484848"/>
                </a:solidFill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 </a:t>
            </a:r>
            <a:r>
              <a:rPr lang="en-US" altLang="en-US" sz="900" dirty="0">
                <a:solidFill>
                  <a:srgbClr val="484848"/>
                </a:solidFill>
                <a:latin typeface="Roboto" panose="020B0604020202020204" charset="0"/>
                <a:ea typeface="Roboto" panose="020B0604020202020204" charset="0"/>
              </a:rPr>
              <a:t>selected from </a:t>
            </a:r>
            <a:r>
              <a:rPr lang="en-US" altLang="en-US" sz="900" dirty="0" err="1">
                <a:solidFill>
                  <a:srgbClr val="484848"/>
                </a:solidFill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cross_join</a:t>
            </a:r>
            <a:endParaRPr lang="en-US" altLang="en-US" sz="900" dirty="0">
              <a:solidFill>
                <a:srgbClr val="484848"/>
              </a:solidFill>
              <a:latin typeface="Courier New" panose="02070309020205020404" pitchFamily="49" charset="0"/>
              <a:ea typeface="Roboto" panose="020B0604020202020204" charset="0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900" dirty="0">
                <a:solidFill>
                  <a:srgbClr val="15141F"/>
                </a:solidFill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month</a:t>
            </a:r>
            <a:r>
              <a:rPr lang="en-US" altLang="en-US" sz="900" dirty="0">
                <a:solidFill>
                  <a:srgbClr val="484848"/>
                </a:solidFill>
                <a:latin typeface="Roboto" panose="020B0604020202020204" charset="0"/>
                <a:ea typeface="Roboto" panose="020B0604020202020204" charset="0"/>
              </a:rPr>
              <a:t> as an alias of </a:t>
            </a:r>
            <a:r>
              <a:rPr lang="en-US" altLang="en-US" sz="900" dirty="0" err="1">
                <a:solidFill>
                  <a:srgbClr val="15141F"/>
                </a:solidFill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first_day</a:t>
            </a:r>
            <a:endParaRPr lang="en-US" altLang="en-US" sz="900" dirty="0">
              <a:solidFill>
                <a:srgbClr val="484848"/>
              </a:solidFill>
              <a:latin typeface="Courier New" panose="02070309020205020404" pitchFamily="49" charset="0"/>
              <a:ea typeface="Roboto" panose="020B0604020202020204" charset="0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900" dirty="0">
                <a:solidFill>
                  <a:srgbClr val="15141F"/>
                </a:solidFill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is_active_87</a:t>
            </a:r>
            <a:r>
              <a:rPr lang="en-US" altLang="en-US" sz="900" dirty="0">
                <a:solidFill>
                  <a:srgbClr val="484848"/>
                </a:solidFill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 </a:t>
            </a:r>
            <a:r>
              <a:rPr lang="en-US" altLang="en-US" sz="900" dirty="0">
                <a:solidFill>
                  <a:srgbClr val="484848"/>
                </a:solidFill>
                <a:latin typeface="Roboto" panose="020B0604020202020204" charset="0"/>
                <a:ea typeface="Roboto" panose="020B0604020202020204" charset="0"/>
              </a:rPr>
              <a:t>created using a </a:t>
            </a:r>
            <a:r>
              <a:rPr lang="en-US" altLang="en-US" sz="900" dirty="0">
                <a:solidFill>
                  <a:srgbClr val="15141F"/>
                </a:solidFill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CASE WHEN</a:t>
            </a:r>
            <a:r>
              <a:rPr lang="en-US" altLang="en-US" sz="900" dirty="0">
                <a:solidFill>
                  <a:srgbClr val="484848"/>
                </a:solidFill>
                <a:latin typeface="Roboto" panose="020B0604020202020204" charset="0"/>
                <a:ea typeface="Roboto" panose="020B0604020202020204" charset="0"/>
              </a:rPr>
              <a:t> to find any users from segment 87 who existed prior to the beginning of the month. This is </a:t>
            </a:r>
            <a:r>
              <a:rPr lang="en-US" altLang="en-US" sz="900" dirty="0">
                <a:solidFill>
                  <a:srgbClr val="15141F"/>
                </a:solidFill>
                <a:latin typeface="Roboto" panose="020B0604020202020204" charset="0"/>
                <a:ea typeface="Roboto" panose="020B0604020202020204" charset="0"/>
              </a:rPr>
              <a:t>1</a:t>
            </a:r>
            <a:r>
              <a:rPr lang="en-US" altLang="en-US" sz="900" dirty="0">
                <a:solidFill>
                  <a:srgbClr val="484848"/>
                </a:solidFill>
                <a:latin typeface="Roboto" panose="020B0604020202020204" charset="0"/>
                <a:ea typeface="Roboto" panose="020B0604020202020204" charset="0"/>
              </a:rPr>
              <a:t> if true and </a:t>
            </a:r>
            <a:r>
              <a:rPr lang="en-US" altLang="en-US" sz="900" dirty="0">
                <a:solidFill>
                  <a:srgbClr val="15141F"/>
                </a:solidFill>
                <a:latin typeface="Roboto" panose="020B0604020202020204" charset="0"/>
                <a:ea typeface="Roboto" panose="020B0604020202020204" charset="0"/>
              </a:rPr>
              <a:t>0</a:t>
            </a:r>
            <a:r>
              <a:rPr lang="en-US" altLang="en-US" sz="900" dirty="0">
                <a:solidFill>
                  <a:srgbClr val="484848"/>
                </a:solidFill>
                <a:latin typeface="Roboto" panose="020B0604020202020204" charset="0"/>
                <a:ea typeface="Roboto" panose="020B0604020202020204" charset="0"/>
              </a:rPr>
              <a:t> otherwise.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900" dirty="0">
                <a:solidFill>
                  <a:srgbClr val="15141F"/>
                </a:solidFill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is_active_30</a:t>
            </a:r>
            <a:r>
              <a:rPr lang="en-US" altLang="en-US" sz="900" dirty="0">
                <a:solidFill>
                  <a:srgbClr val="484848"/>
                </a:solidFill>
                <a:latin typeface="Roboto" panose="020B0604020202020204" charset="0"/>
                <a:ea typeface="Roboto" panose="020B0604020202020204" charset="0"/>
              </a:rPr>
              <a:t> created using a </a:t>
            </a:r>
            <a:r>
              <a:rPr lang="en-US" altLang="en-US" sz="900" dirty="0">
                <a:solidFill>
                  <a:srgbClr val="15141F"/>
                </a:solidFill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CASE WHEN</a:t>
            </a:r>
            <a:r>
              <a:rPr lang="en-US" altLang="en-US" sz="900" dirty="0">
                <a:solidFill>
                  <a:srgbClr val="484848"/>
                </a:solidFill>
                <a:latin typeface="Roboto" panose="020B0604020202020204" charset="0"/>
                <a:ea typeface="Roboto" panose="020B0604020202020204" charset="0"/>
              </a:rPr>
              <a:t> to find any users from segment 30 who existed prior to the beginning of the month. This is </a:t>
            </a:r>
            <a:r>
              <a:rPr lang="en-US" altLang="en-US" sz="900" dirty="0">
                <a:solidFill>
                  <a:srgbClr val="15141F"/>
                </a:solidFill>
                <a:latin typeface="Roboto" panose="020B0604020202020204" charset="0"/>
                <a:ea typeface="Roboto" panose="020B0604020202020204" charset="0"/>
              </a:rPr>
              <a:t>1</a:t>
            </a:r>
            <a:r>
              <a:rPr lang="en-US" altLang="en-US" sz="900" dirty="0">
                <a:solidFill>
                  <a:srgbClr val="484848"/>
                </a:solidFill>
                <a:latin typeface="Roboto" panose="020B0604020202020204" charset="0"/>
                <a:ea typeface="Roboto" panose="020B0604020202020204" charset="0"/>
              </a:rPr>
              <a:t> if true and </a:t>
            </a:r>
            <a:r>
              <a:rPr lang="en-US" altLang="en-US" sz="900" dirty="0">
                <a:solidFill>
                  <a:srgbClr val="15141F"/>
                </a:solidFill>
                <a:latin typeface="Roboto" panose="020B0604020202020204" charset="0"/>
                <a:ea typeface="Roboto" panose="020B0604020202020204" charset="0"/>
              </a:rPr>
              <a:t>0</a:t>
            </a:r>
            <a:r>
              <a:rPr lang="en-US" altLang="en-US" sz="900" dirty="0">
                <a:solidFill>
                  <a:srgbClr val="484848"/>
                </a:solidFill>
                <a:latin typeface="Roboto" panose="020B0604020202020204" charset="0"/>
                <a:ea typeface="Roboto" panose="020B0604020202020204" charset="0"/>
              </a:rPr>
              <a:t> otherwise.</a:t>
            </a:r>
          </a:p>
          <a:p>
            <a:pPr marL="228600" lvl="0" indent="-228600">
              <a:lnSpc>
                <a:spcPct val="115000"/>
              </a:lnSpc>
              <a:buClr>
                <a:schemeClr val="dk1"/>
              </a:buClr>
              <a:buSzPts val="1100"/>
              <a:buAutoNum type="arabicPeriod"/>
            </a:pPr>
            <a:endParaRPr lang="en-US" altLang="en-US" sz="11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690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11700" y="240724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2.3 Calculating the churn rates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5098875" y="1201324"/>
            <a:ext cx="3870900" cy="202313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status_aggregate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as (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select month,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sum(is_active_87) as 'sum_active_87',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sum(is_active_30) as 'sum_active_30',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sum(is_canceled_87) as 'sum_canceled_87',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sum(is_canceled_30) as 'sum_canceled_30'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from status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Group by 1)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sz="900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77975" y="1201324"/>
            <a:ext cx="4920900" cy="2023139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>
                <a:solidFill>
                  <a:srgbClr val="484848"/>
                </a:solidFill>
                <a:latin typeface="Roboto" panose="020B0604020202020204" charset="0"/>
                <a:ea typeface="Roboto" panose="020B0604020202020204" charset="0"/>
              </a:rPr>
              <a:t>Creating a </a:t>
            </a:r>
            <a:r>
              <a:rPr lang="en-US" altLang="en-US" sz="1000" dirty="0" err="1">
                <a:solidFill>
                  <a:srgbClr val="15141F"/>
                </a:solidFill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status_aggregate</a:t>
            </a:r>
            <a:r>
              <a:rPr lang="en-US" altLang="en-US" sz="1000" dirty="0">
                <a:solidFill>
                  <a:srgbClr val="484848"/>
                </a:solidFill>
                <a:latin typeface="Roboto" panose="020B0604020202020204" charset="0"/>
                <a:ea typeface="Roboto" panose="020B0604020202020204" charset="0"/>
              </a:rPr>
              <a:t> temporary table that is a </a:t>
            </a:r>
            <a:r>
              <a:rPr lang="en-US" altLang="en-US" sz="1000" dirty="0">
                <a:solidFill>
                  <a:srgbClr val="15141F"/>
                </a:solidFill>
                <a:latin typeface="Roboto" panose="020B0604020202020204" charset="0"/>
                <a:ea typeface="Roboto" panose="020B0604020202020204" charset="0"/>
              </a:rPr>
              <a:t>SUM</a:t>
            </a:r>
            <a:r>
              <a:rPr lang="en-US" altLang="en-US" sz="1000" dirty="0">
                <a:solidFill>
                  <a:srgbClr val="484848"/>
                </a:solidFill>
                <a:latin typeface="Roboto" panose="020B0604020202020204" charset="0"/>
                <a:ea typeface="Roboto" panose="020B0604020202020204" charset="0"/>
              </a:rPr>
              <a:t> of the active and canceled subscriptions for each segment, for each month.</a:t>
            </a:r>
            <a:endParaRPr lang="en-US" altLang="en-US" sz="10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dirty="0">
                <a:solidFill>
                  <a:srgbClr val="484848"/>
                </a:solidFill>
                <a:latin typeface="Roboto" panose="020B0604020202020204" charset="0"/>
                <a:ea typeface="Roboto" panose="020B0604020202020204" charset="0"/>
              </a:rPr>
              <a:t>The resulting columns will be:</a:t>
            </a:r>
            <a:endParaRPr lang="en-US" altLang="en-US" sz="10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000" dirty="0">
                <a:solidFill>
                  <a:srgbClr val="15141F"/>
                </a:solidFill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sum_active_87</a:t>
            </a:r>
            <a:endParaRPr lang="en-US" altLang="en-US" sz="1000" dirty="0">
              <a:solidFill>
                <a:srgbClr val="484848"/>
              </a:solidFill>
              <a:latin typeface="Courier New" panose="02070309020205020404" pitchFamily="49" charset="0"/>
              <a:ea typeface="Roboto" panose="020B0604020202020204" charset="0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000" dirty="0">
                <a:solidFill>
                  <a:srgbClr val="15141F"/>
                </a:solidFill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sum_active_30</a:t>
            </a:r>
            <a:endParaRPr lang="en-US" altLang="en-US" sz="1000" dirty="0">
              <a:solidFill>
                <a:srgbClr val="484848"/>
              </a:solidFill>
              <a:latin typeface="Courier New" panose="02070309020205020404" pitchFamily="49" charset="0"/>
              <a:ea typeface="Roboto" panose="020B0604020202020204" charset="0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000" dirty="0">
                <a:solidFill>
                  <a:srgbClr val="15141F"/>
                </a:solidFill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sum_canceled_87</a:t>
            </a:r>
            <a:endParaRPr lang="en-US" altLang="en-US" sz="1000" dirty="0">
              <a:solidFill>
                <a:srgbClr val="484848"/>
              </a:solidFill>
              <a:latin typeface="Courier New" panose="02070309020205020404" pitchFamily="49" charset="0"/>
              <a:ea typeface="Roboto" panose="020B0604020202020204" charset="0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000" dirty="0">
                <a:solidFill>
                  <a:srgbClr val="15141F"/>
                </a:solidFill>
                <a:latin typeface="Courier New" panose="02070309020205020404" pitchFamily="49" charset="0"/>
                <a:ea typeface="Roboto" panose="020B0604020202020204" charset="0"/>
                <a:cs typeface="Courier New" panose="02070309020205020404" pitchFamily="49" charset="0"/>
              </a:rPr>
              <a:t>sum_canceled_30</a:t>
            </a:r>
            <a:endParaRPr lang="en-US" altLang="en-US" sz="1000" dirty="0">
              <a:solidFill>
                <a:srgbClr val="484848"/>
              </a:solidFill>
              <a:latin typeface="Courier New" panose="02070309020205020404" pitchFamily="49" charset="0"/>
              <a:ea typeface="Roboto" panose="020B0604020202020204" charset="0"/>
              <a:cs typeface="Courier New" panose="02070309020205020404" pitchFamily="49" charset="0"/>
            </a:endParaRPr>
          </a:p>
          <a:p>
            <a:pPr marL="228600" lvl="0" indent="-228600">
              <a:lnSpc>
                <a:spcPct val="115000"/>
              </a:lnSpc>
              <a:buClr>
                <a:schemeClr val="dk1"/>
              </a:buClr>
              <a:buSzPts val="1100"/>
              <a:buAutoNum type="arabicPeriod"/>
            </a:pPr>
            <a:endParaRPr lang="en-US" altLang="en-US" sz="11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80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11700" y="240724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3 Churn rates </a:t>
            </a:r>
            <a:r>
              <a:rPr lang="en-GB" sz="24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5098875" y="1201324"/>
            <a:ext cx="3870900" cy="202313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SELECT month,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round((1.0 *sum_canceled_87 / sum_active_87), 2) AS 'churn_rate_87',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round((1.0 *sum_canceled_30 / sum_active_30), 2) AS 'churn_rate_30’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status_aggregate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sz="900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77975" y="1225388"/>
            <a:ext cx="4920900" cy="2023139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GB" altLang="en-US" sz="11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Calculating the churn rates for the two segments over the three month period. </a:t>
            </a:r>
          </a:p>
          <a:p>
            <a:pPr marL="228600" lvl="0" indent="-228600">
              <a:lnSpc>
                <a:spcPct val="115000"/>
              </a:lnSpc>
              <a:buClr>
                <a:schemeClr val="dk1"/>
              </a:buClr>
              <a:buSzPts val="1100"/>
              <a:buAutoNum type="arabicPeriod"/>
            </a:pPr>
            <a:endParaRPr lang="en-GB" altLang="en-US" sz="11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GB" altLang="en-US" sz="11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As we can see, segment 30 has a lower churn rate for each month. </a:t>
            </a:r>
            <a:endParaRPr lang="en-US" altLang="en-US" sz="11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A7569E1-5A68-4B77-8327-5BE727A8B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144" y="3347463"/>
            <a:ext cx="5792008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538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337</Words>
  <Application>Microsoft Office PowerPoint</Application>
  <PresentationFormat>Affichage à l'écran (16:9)</PresentationFormat>
  <Paragraphs>119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9</vt:i4>
      </vt:variant>
    </vt:vector>
  </HeadingPairs>
  <TitlesOfParts>
    <vt:vector size="19" baseType="lpstr">
      <vt:lpstr>Arial</vt:lpstr>
      <vt:lpstr>Roboto Thin</vt:lpstr>
      <vt:lpstr>Roboto</vt:lpstr>
      <vt:lpstr>Courier New</vt:lpstr>
      <vt:lpstr>Nunito Sans</vt:lpstr>
      <vt:lpstr>Roboto Black</vt:lpstr>
      <vt:lpstr>Dosis</vt:lpstr>
      <vt:lpstr>Simple Light</vt:lpstr>
      <vt:lpstr>Simple Light</vt:lpstr>
      <vt:lpstr>Simple Light</vt:lpstr>
      <vt:lpstr>Présentation PowerPoint</vt:lpstr>
      <vt:lpstr>Preview</vt:lpstr>
      <vt:lpstr>Table of Contents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Capstone Templates</dc:title>
  <dc:creator>Kate</dc:creator>
  <cp:lastModifiedBy>cher kova</cp:lastModifiedBy>
  <cp:revision>12</cp:revision>
  <dcterms:modified xsi:type="dcterms:W3CDTF">2020-05-22T17:33:20Z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1644686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S9.0.1</vt:lpwstr>
  </property>
</Properties>
</file>