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2" r:id="rId5"/>
    <p:sldId id="263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F7B"/>
    <a:srgbClr val="A0D296"/>
    <a:srgbClr val="CE606E"/>
    <a:srgbClr val="8BC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0" d="100"/>
          <a:sy n="60" d="100"/>
        </p:scale>
        <p:origin x="143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9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6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3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8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0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6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7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9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6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9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6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54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8"/>
            <a:ext cx="6480811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96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8"/>
            <a:ext cx="6480811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2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93FB-F484-43D7-99EE-7FF7B55C68D2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3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3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5C176C-156A-4802-810B-895070AC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" t="4581" r="-1249" b="12567"/>
          <a:stretch/>
        </p:blipFill>
        <p:spPr>
          <a:xfrm>
            <a:off x="471873" y="840161"/>
            <a:ext cx="10409871" cy="6400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E3F0F5-D20C-4C4C-997F-F3A907190D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2"/>
          <a:stretch/>
        </p:blipFill>
        <p:spPr>
          <a:xfrm>
            <a:off x="3213100" y="1221473"/>
            <a:ext cx="8557790" cy="822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7D6B21-0C53-463E-9B63-31801AF01322}"/>
              </a:ext>
            </a:extLst>
          </p:cNvPr>
          <p:cNvSpPr txBox="1"/>
          <p:nvPr/>
        </p:nvSpPr>
        <p:spPr>
          <a:xfrm>
            <a:off x="219919" y="158573"/>
            <a:ext cx="123270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Where are the Night Workers </a:t>
            </a:r>
            <a:r>
              <a:rPr lang="en-US" sz="2800" b="1" dirty="0">
                <a:solidFill>
                  <a:schemeClr val="accent1"/>
                </a:solidFill>
              </a:rPr>
              <a:t>residing</a:t>
            </a:r>
            <a:r>
              <a:rPr lang="en-US" sz="2800" b="1" dirty="0"/>
              <a:t> in Greater Melbourne?</a:t>
            </a:r>
            <a:endParaRPr lang="en-GB" sz="2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634DFA-FC68-4C4F-AE97-2152B56AB6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84" t="22810" r="887" b="22260"/>
          <a:stretch/>
        </p:blipFill>
        <p:spPr>
          <a:xfrm>
            <a:off x="11995405" y="2898648"/>
            <a:ext cx="581495" cy="43720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A70C67-9987-48BD-A941-3A81C30A8F9A}"/>
              </a:ext>
            </a:extLst>
          </p:cNvPr>
          <p:cNvSpPr txBox="1"/>
          <p:nvPr/>
        </p:nvSpPr>
        <p:spPr>
          <a:xfrm>
            <a:off x="11638944" y="2280591"/>
            <a:ext cx="108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</a:t>
            </a:r>
            <a:br>
              <a:rPr lang="en-US" sz="1600" dirty="0"/>
            </a:br>
            <a:r>
              <a:rPr lang="en-US" sz="1600" dirty="0"/>
              <a:t>of workers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99043-E47B-4116-9488-46955041BB0A}"/>
              </a:ext>
            </a:extLst>
          </p:cNvPr>
          <p:cNvSpPr txBox="1"/>
          <p:nvPr/>
        </p:nvSpPr>
        <p:spPr>
          <a:xfrm rot="16200000">
            <a:off x="-967468" y="3973073"/>
            <a:ext cx="251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Government Areas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CF450F-F896-4920-A494-094B887C0CDD}"/>
              </a:ext>
            </a:extLst>
          </p:cNvPr>
          <p:cNvSpPr txBox="1"/>
          <p:nvPr/>
        </p:nvSpPr>
        <p:spPr>
          <a:xfrm>
            <a:off x="219919" y="9301894"/>
            <a:ext cx="123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from ABS (Australian Bureau of Statistics) 2021 Censes, aggregated at LGA (Local Government Areas) level</a:t>
            </a:r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EC609-5588-7D2C-00B3-C6D9F36C36D9}"/>
              </a:ext>
            </a:extLst>
          </p:cNvPr>
          <p:cNvSpPr txBox="1"/>
          <p:nvPr/>
        </p:nvSpPr>
        <p:spPr>
          <a:xfrm>
            <a:off x="1856385" y="7304462"/>
            <a:ext cx="2459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of workers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9913C-EB90-47F9-BDF5-B2BCD61AE9FD}"/>
              </a:ext>
            </a:extLst>
          </p:cNvPr>
          <p:cNvSpPr txBox="1"/>
          <p:nvPr/>
        </p:nvSpPr>
        <p:spPr>
          <a:xfrm>
            <a:off x="12503389" y="3003912"/>
            <a:ext cx="254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+</a:t>
            </a:r>
            <a:endParaRPr lang="en-GB" sz="10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8A9AA4-606C-4E73-9753-C15C4D6CAB11}"/>
              </a:ext>
            </a:extLst>
          </p:cNvPr>
          <p:cNvGrpSpPr/>
          <p:nvPr/>
        </p:nvGrpSpPr>
        <p:grpSpPr>
          <a:xfrm>
            <a:off x="10937155" y="8416400"/>
            <a:ext cx="1845181" cy="428625"/>
            <a:chOff x="11008744" y="7473739"/>
            <a:chExt cx="1845181" cy="4286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BED61DB-231F-4C75-B792-7CFBFB581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08744" y="7473739"/>
              <a:ext cx="428625" cy="428625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71DB90-5F7F-4887-8D88-96A357B0C584}"/>
                </a:ext>
              </a:extLst>
            </p:cNvPr>
            <p:cNvSpPr txBox="1"/>
            <p:nvPr/>
          </p:nvSpPr>
          <p:spPr>
            <a:xfrm>
              <a:off x="11362694" y="7506074"/>
              <a:ext cx="14912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-  Missing data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6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494CF9-DC4D-4FCE-94E9-27A8FF0C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3"/>
          <a:stretch/>
        </p:blipFill>
        <p:spPr>
          <a:xfrm>
            <a:off x="3209544" y="1225296"/>
            <a:ext cx="8574914" cy="822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FE6321-4362-4C7C-9AA2-61EF813BB1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t="4579" r="80" b="12354"/>
          <a:stretch/>
        </p:blipFill>
        <p:spPr>
          <a:xfrm>
            <a:off x="457199" y="841247"/>
            <a:ext cx="10256792" cy="640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EAB458-C44E-4D2D-B3B8-D197CA37DC96}"/>
              </a:ext>
            </a:extLst>
          </p:cNvPr>
          <p:cNvSpPr txBox="1"/>
          <p:nvPr/>
        </p:nvSpPr>
        <p:spPr>
          <a:xfrm>
            <a:off x="219919" y="158574"/>
            <a:ext cx="123270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Where are the Night Workers </a:t>
            </a:r>
            <a:r>
              <a:rPr lang="en-US" sz="2800" b="1" dirty="0">
                <a:solidFill>
                  <a:schemeClr val="accent2"/>
                </a:solidFill>
              </a:rPr>
              <a:t>working</a:t>
            </a:r>
            <a:r>
              <a:rPr lang="en-US" sz="2800" b="1" dirty="0"/>
              <a:t> in Greater Melbourne?</a:t>
            </a:r>
            <a:endParaRPr lang="en-GB" sz="2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9538C-90C4-4361-82D6-9BEA3B34D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85" t="22688" r="649" b="22261"/>
          <a:stretch/>
        </p:blipFill>
        <p:spPr>
          <a:xfrm>
            <a:off x="11988385" y="2893674"/>
            <a:ext cx="612049" cy="43636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524D9D-80F0-491D-9161-C6DA87B9F927}"/>
              </a:ext>
            </a:extLst>
          </p:cNvPr>
          <p:cNvSpPr txBox="1"/>
          <p:nvPr/>
        </p:nvSpPr>
        <p:spPr>
          <a:xfrm>
            <a:off x="11638944" y="2280591"/>
            <a:ext cx="108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</a:t>
            </a:r>
            <a:br>
              <a:rPr lang="en-US" sz="1600" dirty="0"/>
            </a:br>
            <a:r>
              <a:rPr lang="en-US" sz="1600" dirty="0"/>
              <a:t>of workers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74B42-5C64-4F3F-BDD8-E5DE8F4680C6}"/>
              </a:ext>
            </a:extLst>
          </p:cNvPr>
          <p:cNvSpPr txBox="1"/>
          <p:nvPr/>
        </p:nvSpPr>
        <p:spPr>
          <a:xfrm>
            <a:off x="12503389" y="3003912"/>
            <a:ext cx="254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+</a:t>
            </a:r>
            <a:endParaRPr lang="en-GB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8A594-23C5-4CD5-9296-CF45D81E4CB0}"/>
              </a:ext>
            </a:extLst>
          </p:cNvPr>
          <p:cNvSpPr txBox="1"/>
          <p:nvPr/>
        </p:nvSpPr>
        <p:spPr>
          <a:xfrm rot="16200000">
            <a:off x="-967468" y="3973073"/>
            <a:ext cx="251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Government Areas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0C35-41AA-4B16-8F2C-CF2777236FB3}"/>
              </a:ext>
            </a:extLst>
          </p:cNvPr>
          <p:cNvSpPr txBox="1"/>
          <p:nvPr/>
        </p:nvSpPr>
        <p:spPr>
          <a:xfrm>
            <a:off x="1856385" y="7304462"/>
            <a:ext cx="2459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of workers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EC7EB-FF29-4A80-B733-8D8C0458B2CA}"/>
              </a:ext>
            </a:extLst>
          </p:cNvPr>
          <p:cNvSpPr txBox="1"/>
          <p:nvPr/>
        </p:nvSpPr>
        <p:spPr>
          <a:xfrm>
            <a:off x="219919" y="9301894"/>
            <a:ext cx="123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from ABS (Australian Bureau of Statistics) 2021 Censes, aggregated at LGA (Local Government Areas) level</a:t>
            </a:r>
            <a:endParaRPr lang="en-GB" sz="1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0AFDDF-8B15-4B1A-8A54-E5863AF181F5}"/>
              </a:ext>
            </a:extLst>
          </p:cNvPr>
          <p:cNvGrpSpPr/>
          <p:nvPr/>
        </p:nvGrpSpPr>
        <p:grpSpPr>
          <a:xfrm>
            <a:off x="10937155" y="8416400"/>
            <a:ext cx="1845181" cy="428625"/>
            <a:chOff x="11008744" y="7473739"/>
            <a:chExt cx="1845181" cy="4286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B7D735-D76A-4F9C-B794-881B16A5D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08744" y="7473739"/>
              <a:ext cx="428625" cy="428625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A18982-BE51-4FAD-9BB8-73390D282E7B}"/>
                </a:ext>
              </a:extLst>
            </p:cNvPr>
            <p:cNvSpPr txBox="1"/>
            <p:nvPr/>
          </p:nvSpPr>
          <p:spPr>
            <a:xfrm>
              <a:off x="11362694" y="7506074"/>
              <a:ext cx="14912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-  Missing data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9768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13220-C436-455C-BC4D-425CAAA6A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" t="4757" b="10474"/>
          <a:stretch/>
        </p:blipFill>
        <p:spPr>
          <a:xfrm>
            <a:off x="856527" y="1160909"/>
            <a:ext cx="11408292" cy="7374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49744-FC35-4EB7-83A0-78C4B9024A47}"/>
              </a:ext>
            </a:extLst>
          </p:cNvPr>
          <p:cNvSpPr txBox="1"/>
          <p:nvPr/>
        </p:nvSpPr>
        <p:spPr>
          <a:xfrm rot="16200000">
            <a:off x="-891907" y="3632217"/>
            <a:ext cx="2857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workers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00BC5-E9B3-4DC3-AEDE-04CB7041C149}"/>
              </a:ext>
            </a:extLst>
          </p:cNvPr>
          <p:cNvSpPr txBox="1"/>
          <p:nvPr/>
        </p:nvSpPr>
        <p:spPr>
          <a:xfrm>
            <a:off x="5126074" y="8503702"/>
            <a:ext cx="251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Government Areas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46D6F-FA8A-4402-984D-A225DC5C427C}"/>
              </a:ext>
            </a:extLst>
          </p:cNvPr>
          <p:cNvSpPr txBox="1"/>
          <p:nvPr/>
        </p:nvSpPr>
        <p:spPr>
          <a:xfrm>
            <a:off x="219919" y="158574"/>
            <a:ext cx="123270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Grouped comparison of </a:t>
            </a:r>
            <a:r>
              <a:rPr lang="en-US" sz="2800" b="1" dirty="0">
                <a:solidFill>
                  <a:schemeClr val="accent1"/>
                </a:solidFill>
              </a:rPr>
              <a:t>usual residence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place of work</a:t>
            </a:r>
            <a:r>
              <a:rPr lang="en-US" sz="2800" b="1" dirty="0"/>
              <a:t> of Night Workers</a:t>
            </a:r>
            <a:endParaRPr lang="en-GB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B4EE7-FA3E-4EC3-95B0-0361948FEDD2}"/>
              </a:ext>
            </a:extLst>
          </p:cNvPr>
          <p:cNvSpPr txBox="1"/>
          <p:nvPr/>
        </p:nvSpPr>
        <p:spPr>
          <a:xfrm>
            <a:off x="219919" y="9301894"/>
            <a:ext cx="123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from ABS (Australian Bureau of Statistics) 2021 Censes, aggregated at LGA (Local Government Areas) level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5977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986201-39DF-432F-AC62-890C670A6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5125" b="8277"/>
          <a:stretch/>
        </p:blipFill>
        <p:spPr>
          <a:xfrm>
            <a:off x="389195" y="1038769"/>
            <a:ext cx="9245600" cy="6214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7389EE-EEC5-4CF1-A1B6-EEFD46A2FEC9}"/>
              </a:ext>
            </a:extLst>
          </p:cNvPr>
          <p:cNvSpPr txBox="1"/>
          <p:nvPr/>
        </p:nvSpPr>
        <p:spPr>
          <a:xfrm>
            <a:off x="219919" y="121503"/>
            <a:ext cx="123270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Which areas in Greater Melbourne do the Night Workers go more for work?</a:t>
            </a:r>
            <a:endParaRPr lang="en-GB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D70C45-864F-46EA-BBAE-3F8D57EC9A67}"/>
              </a:ext>
            </a:extLst>
          </p:cNvPr>
          <p:cNvSpPr txBox="1"/>
          <p:nvPr/>
        </p:nvSpPr>
        <p:spPr>
          <a:xfrm>
            <a:off x="3644745" y="7250218"/>
            <a:ext cx="3340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Net Increase in number of workers</a:t>
            </a: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1CC6-3C8D-6F4F-F61B-D699D663DE90}"/>
              </a:ext>
            </a:extLst>
          </p:cNvPr>
          <p:cNvSpPr txBox="1"/>
          <p:nvPr/>
        </p:nvSpPr>
        <p:spPr>
          <a:xfrm>
            <a:off x="479904" y="7914725"/>
            <a:ext cx="429768" cy="429768"/>
          </a:xfrm>
          <a:prstGeom prst="rect">
            <a:avLst/>
          </a:prstGeom>
          <a:solidFill>
            <a:srgbClr val="A0D296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5CCAF-4E71-6882-2055-91B49A5CC838}"/>
              </a:ext>
            </a:extLst>
          </p:cNvPr>
          <p:cNvSpPr txBox="1"/>
          <p:nvPr/>
        </p:nvSpPr>
        <p:spPr>
          <a:xfrm>
            <a:off x="479904" y="8509231"/>
            <a:ext cx="429768" cy="429768"/>
          </a:xfrm>
          <a:prstGeom prst="rect">
            <a:avLst/>
          </a:prstGeom>
          <a:solidFill>
            <a:srgbClr val="D36F7B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82DAE-D079-7952-336D-903DBCF5F772}"/>
              </a:ext>
            </a:extLst>
          </p:cNvPr>
          <p:cNvSpPr txBox="1"/>
          <p:nvPr/>
        </p:nvSpPr>
        <p:spPr>
          <a:xfrm>
            <a:off x="901544" y="7924220"/>
            <a:ext cx="5490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-</a:t>
            </a:r>
            <a:r>
              <a:rPr lang="en-US" sz="2000" dirty="0"/>
              <a:t>  More Night Workers are </a:t>
            </a:r>
            <a:r>
              <a:rPr lang="en-US" sz="2000" dirty="0">
                <a:solidFill>
                  <a:srgbClr val="A0D296"/>
                </a:solidFill>
              </a:rPr>
              <a:t>coming</a:t>
            </a:r>
            <a:r>
              <a:rPr lang="en-US" sz="2000" dirty="0"/>
              <a:t> here for work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C70AE-4244-06E4-C1D0-1FF46E620C1B}"/>
              </a:ext>
            </a:extLst>
          </p:cNvPr>
          <p:cNvSpPr txBox="1"/>
          <p:nvPr/>
        </p:nvSpPr>
        <p:spPr>
          <a:xfrm>
            <a:off x="899512" y="8527471"/>
            <a:ext cx="5490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-</a:t>
            </a:r>
            <a:r>
              <a:rPr lang="en-US" sz="2000" dirty="0"/>
              <a:t>  More Night Workers are </a:t>
            </a:r>
            <a:r>
              <a:rPr lang="en-US" sz="2000" dirty="0">
                <a:solidFill>
                  <a:srgbClr val="D36F7B"/>
                </a:solidFill>
              </a:rPr>
              <a:t>leaving</a:t>
            </a:r>
            <a:r>
              <a:rPr lang="en-US" sz="2000" dirty="0"/>
              <a:t> here for work</a:t>
            </a:r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F1B49-6CFD-B95C-EBE5-60B7C9F438F6}"/>
              </a:ext>
            </a:extLst>
          </p:cNvPr>
          <p:cNvSpPr/>
          <p:nvPr/>
        </p:nvSpPr>
        <p:spPr>
          <a:xfrm>
            <a:off x="370176" y="7780155"/>
            <a:ext cx="5709920" cy="12724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DC32FE-3F66-453F-9F4D-F32B6C5A8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5"/>
          <a:stretch/>
        </p:blipFill>
        <p:spPr>
          <a:xfrm>
            <a:off x="4453728" y="1288428"/>
            <a:ext cx="8328608" cy="798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69F320-AE8E-4A62-9A5F-377643BC6C4B}"/>
              </a:ext>
            </a:extLst>
          </p:cNvPr>
          <p:cNvSpPr txBox="1"/>
          <p:nvPr/>
        </p:nvSpPr>
        <p:spPr>
          <a:xfrm rot="16200000">
            <a:off x="-967468" y="3973073"/>
            <a:ext cx="251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Government Areas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BB959-021D-41EE-8237-F5747F72EA11}"/>
              </a:ext>
            </a:extLst>
          </p:cNvPr>
          <p:cNvSpPr txBox="1"/>
          <p:nvPr/>
        </p:nvSpPr>
        <p:spPr>
          <a:xfrm>
            <a:off x="219919" y="9301894"/>
            <a:ext cx="123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from ABS (Australian Bureau of Statistics) 2021 Censes, aggregated at LGA (Local Government Areas) level</a:t>
            </a:r>
            <a:endParaRPr lang="en-GB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7E912-9531-4A45-B8D6-11606D770BA8}"/>
              </a:ext>
            </a:extLst>
          </p:cNvPr>
          <p:cNvGrpSpPr/>
          <p:nvPr/>
        </p:nvGrpSpPr>
        <p:grpSpPr>
          <a:xfrm>
            <a:off x="10937155" y="8416400"/>
            <a:ext cx="1845181" cy="428625"/>
            <a:chOff x="11008744" y="7473739"/>
            <a:chExt cx="1845181" cy="4286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A9AF85-BEB0-42BF-85A4-EF201E789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08744" y="7473739"/>
              <a:ext cx="428625" cy="428625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024D33-27D6-45B7-B152-0B7C6ACE2B8B}"/>
                </a:ext>
              </a:extLst>
            </p:cNvPr>
            <p:cNvSpPr txBox="1"/>
            <p:nvPr/>
          </p:nvSpPr>
          <p:spPr>
            <a:xfrm>
              <a:off x="11362694" y="7506074"/>
              <a:ext cx="14912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-  Missing data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4080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668BC38-718F-4BE9-8CDB-40128B2A1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1"/>
          <a:stretch/>
        </p:blipFill>
        <p:spPr>
          <a:xfrm>
            <a:off x="7391033" y="4628864"/>
            <a:ext cx="5204266" cy="49775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CBE9F1-BEF1-4815-A3ED-B93E93EB9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64"/>
          <a:stretch/>
        </p:blipFill>
        <p:spPr>
          <a:xfrm>
            <a:off x="0" y="4630897"/>
            <a:ext cx="5204266" cy="4965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201903-67FE-42F0-964D-6E31A491AB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1"/>
          <a:stretch/>
        </p:blipFill>
        <p:spPr>
          <a:xfrm>
            <a:off x="7385124" y="0"/>
            <a:ext cx="5210175" cy="497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EFB9D7-C8DF-4145-A47A-3E3197DAD3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5"/>
          <a:stretch/>
        </p:blipFill>
        <p:spPr>
          <a:xfrm>
            <a:off x="0" y="0"/>
            <a:ext cx="5210175" cy="4960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07D033-26D7-4806-AC8D-26406D7AFA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91" t="22596" r="509" b="21641"/>
          <a:stretch/>
        </p:blipFill>
        <p:spPr>
          <a:xfrm>
            <a:off x="6285872" y="1205741"/>
            <a:ext cx="421460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394CA-09DF-4C45-98A8-1A783CEAD3D9}"/>
              </a:ext>
            </a:extLst>
          </p:cNvPr>
          <p:cNvSpPr txBox="1"/>
          <p:nvPr/>
        </p:nvSpPr>
        <p:spPr>
          <a:xfrm>
            <a:off x="3795712" y="109009"/>
            <a:ext cx="52101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Workers density in Greater Melbourne</a:t>
            </a:r>
            <a:endParaRPr lang="en-GB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E2B661-9928-4EA8-8F60-ABFCF6571A40}"/>
              </a:ext>
            </a:extLst>
          </p:cNvPr>
          <p:cNvSpPr txBox="1"/>
          <p:nvPr/>
        </p:nvSpPr>
        <p:spPr>
          <a:xfrm>
            <a:off x="3275635" y="4577170"/>
            <a:ext cx="62503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Workers–to–population ratio in Greater Melbourne</a:t>
            </a:r>
            <a:endParaRPr lang="en-GB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AB9B9E-DBD4-483A-8D8D-742FFFEAE47C}"/>
              </a:ext>
            </a:extLst>
          </p:cNvPr>
          <p:cNvSpPr txBox="1"/>
          <p:nvPr/>
        </p:nvSpPr>
        <p:spPr>
          <a:xfrm>
            <a:off x="4842901" y="833125"/>
            <a:ext cx="332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workers / Area size in km</a:t>
            </a:r>
            <a:r>
              <a:rPr lang="en-US" sz="1600" baseline="30000" dirty="0"/>
              <a:t>2</a:t>
            </a:r>
            <a:endParaRPr lang="en-GB" baseline="300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3DDC73-7B92-4DB0-AA75-A6A86B11651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0" y="4777225"/>
            <a:ext cx="3275635" cy="17032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2D22D1-95B7-4CC4-830D-CAC23BC627F3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525964" y="4777225"/>
            <a:ext cx="3275636" cy="10687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7091775-2E04-4280-A358-1E219967432E}"/>
              </a:ext>
            </a:extLst>
          </p:cNvPr>
          <p:cNvSpPr txBox="1"/>
          <p:nvPr/>
        </p:nvSpPr>
        <p:spPr>
          <a:xfrm>
            <a:off x="206301" y="3657600"/>
            <a:ext cx="116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Usual residence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14EE94-04B9-4BEB-84AA-C7271251D115}"/>
              </a:ext>
            </a:extLst>
          </p:cNvPr>
          <p:cNvSpPr txBox="1"/>
          <p:nvPr/>
        </p:nvSpPr>
        <p:spPr>
          <a:xfrm>
            <a:off x="206301" y="8321040"/>
            <a:ext cx="116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Usual residence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5AC85-AE0A-4C9B-A58C-D63D8A6982FD}"/>
              </a:ext>
            </a:extLst>
          </p:cNvPr>
          <p:cNvSpPr txBox="1"/>
          <p:nvPr/>
        </p:nvSpPr>
        <p:spPr>
          <a:xfrm>
            <a:off x="7915201" y="3657600"/>
            <a:ext cx="116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Place of work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22FD2C-97A0-498B-AA05-94B26442C138}"/>
              </a:ext>
            </a:extLst>
          </p:cNvPr>
          <p:cNvSpPr txBox="1"/>
          <p:nvPr/>
        </p:nvSpPr>
        <p:spPr>
          <a:xfrm>
            <a:off x="7918704" y="8321040"/>
            <a:ext cx="116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Place of work</a:t>
            </a:r>
            <a:endParaRPr lang="en-GB" sz="1600" b="1" dirty="0">
              <a:solidFill>
                <a:schemeClr val="accent2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7B67764-7060-4331-B6CE-CBABF4D4F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06" t="22784" r="459" b="22173"/>
          <a:stretch/>
        </p:blipFill>
        <p:spPr>
          <a:xfrm>
            <a:off x="6294398" y="5801984"/>
            <a:ext cx="640972" cy="3200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D966A2-F163-4775-927D-C1519B40DA41}"/>
              </a:ext>
            </a:extLst>
          </p:cNvPr>
          <p:cNvSpPr txBox="1"/>
          <p:nvPr/>
        </p:nvSpPr>
        <p:spPr>
          <a:xfrm>
            <a:off x="4842901" y="5390927"/>
            <a:ext cx="332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workers / Population</a:t>
            </a:r>
            <a:endParaRPr lang="en-GB" baseline="30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4CF616-8D6A-4BB7-84DA-051CF6E56D9D}"/>
              </a:ext>
            </a:extLst>
          </p:cNvPr>
          <p:cNvSpPr txBox="1"/>
          <p:nvPr/>
        </p:nvSpPr>
        <p:spPr>
          <a:xfrm>
            <a:off x="6765529" y="5834742"/>
            <a:ext cx="254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+</a:t>
            </a:r>
            <a:endParaRPr lang="en-GB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9634E7-83D3-4ACA-B7D7-73090F75A232}"/>
              </a:ext>
            </a:extLst>
          </p:cNvPr>
          <p:cNvSpPr txBox="1"/>
          <p:nvPr/>
        </p:nvSpPr>
        <p:spPr>
          <a:xfrm>
            <a:off x="6628368" y="1247235"/>
            <a:ext cx="254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+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EFD4B2-2BC5-402E-AB47-8630E0A69149}"/>
              </a:ext>
            </a:extLst>
          </p:cNvPr>
          <p:cNvSpPr txBox="1"/>
          <p:nvPr/>
        </p:nvSpPr>
        <p:spPr>
          <a:xfrm>
            <a:off x="219919" y="9301894"/>
            <a:ext cx="123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from ABS (Australian Bureau of Statistics) 2021 Censes and from https://en.wikipedia.org/wiki/Local_government_areas_of_Victoria, aggregated at LGA (Local Government Areas) level</a:t>
            </a:r>
            <a:endParaRPr lang="en-GB" sz="12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B7660E-DD6B-4F66-A9EB-9D043AA420F8}"/>
              </a:ext>
            </a:extLst>
          </p:cNvPr>
          <p:cNvGrpSpPr/>
          <p:nvPr/>
        </p:nvGrpSpPr>
        <p:grpSpPr>
          <a:xfrm>
            <a:off x="10936224" y="4569968"/>
            <a:ext cx="1845181" cy="428625"/>
            <a:chOff x="10936224" y="4590288"/>
            <a:chExt cx="1845181" cy="42862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623A4E-E3D9-4AF9-BE62-780AAA3B3C50}"/>
                </a:ext>
              </a:extLst>
            </p:cNvPr>
            <p:cNvSpPr txBox="1"/>
            <p:nvPr/>
          </p:nvSpPr>
          <p:spPr>
            <a:xfrm>
              <a:off x="11290174" y="4618703"/>
              <a:ext cx="14912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 -  Missing data</a:t>
              </a:r>
              <a:endParaRPr lang="en-GB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07AD02F-1295-4E6A-BC4F-439A28B55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36224" y="4590288"/>
              <a:ext cx="428625" cy="428625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8754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3030</TotalTime>
  <Words>286</Words>
  <Application>Microsoft Office PowerPoint</Application>
  <PresentationFormat>A3 Paper (297x420 mm)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Bachhar</dc:creator>
  <cp:lastModifiedBy>Sayan Bachhar</cp:lastModifiedBy>
  <cp:revision>50</cp:revision>
  <dcterms:created xsi:type="dcterms:W3CDTF">2024-03-22T00:22:48Z</dcterms:created>
  <dcterms:modified xsi:type="dcterms:W3CDTF">2024-03-24T03:01:31Z</dcterms:modified>
</cp:coreProperties>
</file>