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2" r:id="rId5"/>
    <p:sldId id="263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A74"/>
    <a:srgbClr val="6ABBB4"/>
    <a:srgbClr val="D6B46E"/>
    <a:srgbClr val="D36F7B"/>
    <a:srgbClr val="A0D296"/>
    <a:srgbClr val="CE606E"/>
    <a:srgbClr val="8BC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8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0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6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9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9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6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5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8"/>
            <a:ext cx="648081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96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8"/>
            <a:ext cx="648081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2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93FB-F484-43D7-99EE-7FF7B55C68D2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3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DFEB-EE69-4288-9C34-0AEA16709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44BFEF-9CE6-45D7-9A01-C4649AB8F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9" y="877824"/>
            <a:ext cx="11256095" cy="7223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99CB-2931-4439-8112-E4388390F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54"/>
          <a:stretch/>
        </p:blipFill>
        <p:spPr>
          <a:xfrm>
            <a:off x="3102827" y="1600200"/>
            <a:ext cx="8709056" cy="740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D6B21-0C53-463E-9B63-31801AF01322}"/>
              </a:ext>
            </a:extLst>
          </p:cNvPr>
          <p:cNvSpPr txBox="1"/>
          <p:nvPr/>
        </p:nvSpPr>
        <p:spPr>
          <a:xfrm>
            <a:off x="347365" y="257429"/>
            <a:ext cx="121068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Where are the Nurses and Midwives </a:t>
            </a:r>
            <a:r>
              <a:rPr lang="en-US" sz="2700" b="1" dirty="0">
                <a:solidFill>
                  <a:schemeClr val="accent1"/>
                </a:solidFill>
              </a:rPr>
              <a:t>residing</a:t>
            </a:r>
            <a:r>
              <a:rPr lang="en-US" sz="2700" b="1" dirty="0"/>
              <a:t> in Greater Melbourne?</a:t>
            </a:r>
            <a:endParaRPr lang="en-GB" sz="2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99043-E47B-4116-9488-46955041BB0A}"/>
              </a:ext>
            </a:extLst>
          </p:cNvPr>
          <p:cNvSpPr txBox="1"/>
          <p:nvPr/>
        </p:nvSpPr>
        <p:spPr>
          <a:xfrm rot="16200000">
            <a:off x="-769756" y="3973073"/>
            <a:ext cx="251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Government Areas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CF450F-F896-4920-A494-094B887C0CDD}"/>
              </a:ext>
            </a:extLst>
          </p:cNvPr>
          <p:cNvSpPr txBox="1"/>
          <p:nvPr/>
        </p:nvSpPr>
        <p:spPr>
          <a:xfrm>
            <a:off x="219919" y="9144000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Census, aggregated at LGA (Local Government Areas) level</a:t>
            </a:r>
            <a:endParaRPr lang="en-GB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2F1990-5805-4D15-BC22-4CEA191FE9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5"/>
          <a:stretch/>
        </p:blipFill>
        <p:spPr>
          <a:xfrm>
            <a:off x="11343501" y="5028069"/>
            <a:ext cx="494466" cy="4224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3B39176-BF5B-4504-87B6-D3335A86F07C}"/>
              </a:ext>
            </a:extLst>
          </p:cNvPr>
          <p:cNvSpPr txBox="1"/>
          <p:nvPr/>
        </p:nvSpPr>
        <p:spPr>
          <a:xfrm>
            <a:off x="11728525" y="5346554"/>
            <a:ext cx="254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+</a:t>
            </a:r>
            <a:endParaRPr lang="en-GB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72346A-EBCF-4DE7-8781-F63609D949C2}"/>
              </a:ext>
            </a:extLst>
          </p:cNvPr>
          <p:cNvSpPr txBox="1"/>
          <p:nvPr/>
        </p:nvSpPr>
        <p:spPr>
          <a:xfrm>
            <a:off x="2144030" y="8017747"/>
            <a:ext cx="22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Density of nurses and</a:t>
            </a:r>
            <a:br>
              <a:rPr lang="en-US" sz="1600" dirty="0"/>
            </a:br>
            <a:r>
              <a:rPr lang="en-US" sz="1600" dirty="0"/>
              <a:t>midwives per km</a:t>
            </a:r>
            <a:r>
              <a:rPr lang="en-US" sz="1600" baseline="300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595FCD-D695-4376-BB73-FEE7D1CAB8BC}"/>
              </a:ext>
            </a:extLst>
          </p:cNvPr>
          <p:cNvSpPr txBox="1"/>
          <p:nvPr/>
        </p:nvSpPr>
        <p:spPr>
          <a:xfrm>
            <a:off x="10536926" y="4718745"/>
            <a:ext cx="2107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Density of nurses and midwives per km</a:t>
            </a:r>
            <a:r>
              <a:rPr lang="en-US" sz="16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169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286C1A1-2EB2-42A0-BEA4-53CB8B47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9" y="877824"/>
            <a:ext cx="11468856" cy="7223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78F075-DAD4-4EBB-8414-65EF5A3792EC}"/>
              </a:ext>
            </a:extLst>
          </p:cNvPr>
          <p:cNvSpPr txBox="1"/>
          <p:nvPr/>
        </p:nvSpPr>
        <p:spPr>
          <a:xfrm>
            <a:off x="347365" y="257429"/>
            <a:ext cx="121068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Where are the Nurses and Midwives </a:t>
            </a:r>
            <a:r>
              <a:rPr lang="en-US" sz="2700" b="1" dirty="0">
                <a:solidFill>
                  <a:schemeClr val="accent2"/>
                </a:solidFill>
              </a:rPr>
              <a:t>working</a:t>
            </a:r>
            <a:r>
              <a:rPr lang="en-US" sz="2700" b="1" dirty="0"/>
              <a:t> in Greater Melbourne?</a:t>
            </a:r>
            <a:endParaRPr lang="en-GB" sz="2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F0BA7-3114-4182-96B4-AB4823649460}"/>
              </a:ext>
            </a:extLst>
          </p:cNvPr>
          <p:cNvSpPr txBox="1"/>
          <p:nvPr/>
        </p:nvSpPr>
        <p:spPr>
          <a:xfrm>
            <a:off x="219919" y="9144000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Census, aggregated at LGA (Local Government Areas) level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E1A1A4-4929-4C11-9DE9-DFB30D1B90FF}"/>
              </a:ext>
            </a:extLst>
          </p:cNvPr>
          <p:cNvSpPr txBox="1"/>
          <p:nvPr/>
        </p:nvSpPr>
        <p:spPr>
          <a:xfrm rot="16200000">
            <a:off x="-769756" y="3973073"/>
            <a:ext cx="251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Government Areas</a:t>
            </a: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D076-AC70-4628-AFB0-80E434C7D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6"/>
          <a:stretch/>
        </p:blipFill>
        <p:spPr>
          <a:xfrm>
            <a:off x="3101816" y="1602672"/>
            <a:ext cx="8705988" cy="74066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C34C18-5A4A-4E14-B804-460331F0E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6"/>
          <a:stretch/>
        </p:blipFill>
        <p:spPr>
          <a:xfrm>
            <a:off x="11339322" y="5029200"/>
            <a:ext cx="494827" cy="42277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AC0731B-E188-47C1-98BB-93098C3C71A2}"/>
              </a:ext>
            </a:extLst>
          </p:cNvPr>
          <p:cNvSpPr txBox="1"/>
          <p:nvPr/>
        </p:nvSpPr>
        <p:spPr>
          <a:xfrm>
            <a:off x="11728525" y="5346554"/>
            <a:ext cx="254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+</a:t>
            </a:r>
            <a:endParaRPr lang="en-GB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66D89-5F9C-43C5-ADDA-EF977C304D65}"/>
              </a:ext>
            </a:extLst>
          </p:cNvPr>
          <p:cNvSpPr txBox="1"/>
          <p:nvPr/>
        </p:nvSpPr>
        <p:spPr>
          <a:xfrm>
            <a:off x="2144030" y="8017747"/>
            <a:ext cx="221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Density of nurses and</a:t>
            </a:r>
            <a:br>
              <a:rPr lang="en-US" sz="1600" dirty="0"/>
            </a:br>
            <a:r>
              <a:rPr lang="en-US" sz="1600" dirty="0"/>
              <a:t>midwives per km</a:t>
            </a:r>
            <a:r>
              <a:rPr lang="en-US" sz="1600" baseline="30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049D4B-E812-46D6-B554-CFB595A06E52}"/>
              </a:ext>
            </a:extLst>
          </p:cNvPr>
          <p:cNvSpPr txBox="1"/>
          <p:nvPr/>
        </p:nvSpPr>
        <p:spPr>
          <a:xfrm>
            <a:off x="10536926" y="4718745"/>
            <a:ext cx="2107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Density of nurses and midwives per km</a:t>
            </a:r>
            <a:r>
              <a:rPr lang="en-US" sz="16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768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75AE2-4627-4C1F-BD60-71E53F20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9" y="1367462"/>
            <a:ext cx="11468157" cy="6967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49744-FC35-4EB7-83A0-78C4B9024A47}"/>
              </a:ext>
            </a:extLst>
          </p:cNvPr>
          <p:cNvSpPr txBox="1"/>
          <p:nvPr/>
        </p:nvSpPr>
        <p:spPr>
          <a:xfrm rot="16200000">
            <a:off x="-1346886" y="4297680"/>
            <a:ext cx="3649559" cy="338554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algn="ctr"/>
            <a:r>
              <a:rPr lang="en-US" sz="1600" dirty="0"/>
              <a:t>Density of nurses and midwives per km</a:t>
            </a:r>
            <a:r>
              <a:rPr lang="en-US" sz="1600" baseline="30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00BC5-E9B3-4DC3-AEDE-04CB7041C149}"/>
              </a:ext>
            </a:extLst>
          </p:cNvPr>
          <p:cNvSpPr txBox="1"/>
          <p:nvPr/>
        </p:nvSpPr>
        <p:spPr>
          <a:xfrm>
            <a:off x="5126074" y="8285187"/>
            <a:ext cx="251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Government Areas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46D6F-FA8A-4402-984D-A225DC5C427C}"/>
              </a:ext>
            </a:extLst>
          </p:cNvPr>
          <p:cNvSpPr txBox="1"/>
          <p:nvPr/>
        </p:nvSpPr>
        <p:spPr>
          <a:xfrm>
            <a:off x="347472" y="256032"/>
            <a:ext cx="121066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Comparison of </a:t>
            </a:r>
            <a:r>
              <a:rPr lang="en-US" sz="2700" b="1" dirty="0">
                <a:solidFill>
                  <a:schemeClr val="accent1"/>
                </a:solidFill>
              </a:rPr>
              <a:t>usual residence</a:t>
            </a:r>
            <a:r>
              <a:rPr lang="en-US" sz="2700" b="1" dirty="0"/>
              <a:t> and </a:t>
            </a:r>
            <a:r>
              <a:rPr lang="en-US" sz="2700" b="1" dirty="0">
                <a:solidFill>
                  <a:schemeClr val="accent2"/>
                </a:solidFill>
              </a:rPr>
              <a:t>place of work</a:t>
            </a:r>
            <a:r>
              <a:rPr lang="en-US" sz="2700" b="1" dirty="0"/>
              <a:t> of Nurses and Midwives</a:t>
            </a:r>
            <a:endParaRPr lang="en-GB" sz="2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43806-8AA6-4C41-A7CF-06E945E87FD9}"/>
              </a:ext>
            </a:extLst>
          </p:cNvPr>
          <p:cNvSpPr txBox="1"/>
          <p:nvPr/>
        </p:nvSpPr>
        <p:spPr>
          <a:xfrm>
            <a:off x="219919" y="9144000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Census, aggregated at LGA (Local Government Areas) level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5977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642FC1-E035-44DB-8DFB-825587715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7" y="1005840"/>
            <a:ext cx="10463844" cy="6217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629D3A-4160-4334-8F59-A6C79F0C6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20" y="1144233"/>
            <a:ext cx="8705332" cy="74066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D70C45-864F-46EA-BBAE-3F8D57EC9A67}"/>
              </a:ext>
            </a:extLst>
          </p:cNvPr>
          <p:cNvSpPr txBox="1"/>
          <p:nvPr/>
        </p:nvSpPr>
        <p:spPr>
          <a:xfrm>
            <a:off x="2068883" y="7189844"/>
            <a:ext cx="294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increase in density of nurses and midwives per km</a:t>
            </a:r>
            <a:r>
              <a:rPr lang="en-US" sz="1600" baseline="30000" dirty="0"/>
              <a:t>2</a:t>
            </a:r>
            <a:endParaRPr lang="en-GB" sz="16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645577-6C36-4E59-99FA-9D767E600BFB}"/>
              </a:ext>
            </a:extLst>
          </p:cNvPr>
          <p:cNvGrpSpPr/>
          <p:nvPr/>
        </p:nvGrpSpPr>
        <p:grpSpPr>
          <a:xfrm>
            <a:off x="431960" y="7874825"/>
            <a:ext cx="5960048" cy="1062736"/>
            <a:chOff x="370175" y="7813040"/>
            <a:chExt cx="5960048" cy="10627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00D1CC6-3C8D-6F4F-F61B-D699D663DE90}"/>
                </a:ext>
              </a:extLst>
            </p:cNvPr>
            <p:cNvSpPr txBox="1"/>
            <p:nvPr/>
          </p:nvSpPr>
          <p:spPr>
            <a:xfrm>
              <a:off x="479904" y="7914725"/>
              <a:ext cx="365760" cy="365760"/>
            </a:xfrm>
            <a:prstGeom prst="rect">
              <a:avLst/>
            </a:prstGeom>
            <a:solidFill>
              <a:srgbClr val="6ABBB4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05CCAF-4E71-6882-2055-91B49A5CC838}"/>
                </a:ext>
              </a:extLst>
            </p:cNvPr>
            <p:cNvSpPr txBox="1"/>
            <p:nvPr/>
          </p:nvSpPr>
          <p:spPr>
            <a:xfrm>
              <a:off x="479904" y="8405599"/>
              <a:ext cx="365760" cy="365760"/>
            </a:xfrm>
            <a:prstGeom prst="rect">
              <a:avLst/>
            </a:prstGeom>
            <a:solidFill>
              <a:srgbClr val="DCBA74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782DAE-D079-7952-336D-903DBCF5F772}"/>
                </a:ext>
              </a:extLst>
            </p:cNvPr>
            <p:cNvSpPr txBox="1"/>
            <p:nvPr/>
          </p:nvSpPr>
          <p:spPr>
            <a:xfrm>
              <a:off x="839759" y="7887149"/>
              <a:ext cx="5490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 </a:t>
              </a:r>
              <a:r>
                <a:rPr lang="en-US" b="1" dirty="0"/>
                <a:t>-</a:t>
              </a:r>
              <a:r>
                <a:rPr lang="en-US" dirty="0"/>
                <a:t>  More Nurses and Midwives are </a:t>
              </a:r>
              <a:r>
                <a:rPr lang="en-US" b="1" dirty="0">
                  <a:solidFill>
                    <a:srgbClr val="6ABBB4"/>
                  </a:solidFill>
                </a:rPr>
                <a:t>coming</a:t>
              </a:r>
              <a:r>
                <a:rPr lang="en-US" dirty="0"/>
                <a:t> here for work</a:t>
              </a:r>
              <a:endParaRPr lang="en-GB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C70AE-4244-06E4-C1D0-1FF46E620C1B}"/>
                </a:ext>
              </a:extLst>
            </p:cNvPr>
            <p:cNvSpPr txBox="1"/>
            <p:nvPr/>
          </p:nvSpPr>
          <p:spPr>
            <a:xfrm>
              <a:off x="837727" y="8386768"/>
              <a:ext cx="54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-</a:t>
              </a:r>
              <a:r>
                <a:rPr lang="en-US" dirty="0"/>
                <a:t>  More Nurses and Midwives are </a:t>
              </a:r>
              <a:r>
                <a:rPr lang="en-US" b="1" dirty="0">
                  <a:solidFill>
                    <a:srgbClr val="DCBA74"/>
                  </a:solidFill>
                </a:rPr>
                <a:t>leaving</a:t>
              </a:r>
              <a:r>
                <a:rPr lang="en-US" dirty="0"/>
                <a:t> here for work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7F1B49-6CFD-B95C-EBE5-60B7C9F438F6}"/>
                </a:ext>
              </a:extLst>
            </p:cNvPr>
            <p:cNvSpPr/>
            <p:nvPr/>
          </p:nvSpPr>
          <p:spPr>
            <a:xfrm>
              <a:off x="370175" y="7813040"/>
              <a:ext cx="5832916" cy="106273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8C37F77-C1A9-46E5-955E-D2F5B2B07A76}"/>
              </a:ext>
            </a:extLst>
          </p:cNvPr>
          <p:cNvSpPr txBox="1"/>
          <p:nvPr/>
        </p:nvSpPr>
        <p:spPr>
          <a:xfrm>
            <a:off x="347365" y="257429"/>
            <a:ext cx="1210687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Which areas in Greater Melbourne do the Nurses and Midwives go more for work?</a:t>
            </a:r>
            <a:endParaRPr lang="en-GB" sz="27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CAF05B-CD16-4466-A24A-39E17B13CE65}"/>
              </a:ext>
            </a:extLst>
          </p:cNvPr>
          <p:cNvSpPr txBox="1"/>
          <p:nvPr/>
        </p:nvSpPr>
        <p:spPr>
          <a:xfrm rot="16200000">
            <a:off x="-769756" y="3973073"/>
            <a:ext cx="251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Government Areas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31A73-4B80-4F48-8375-A20FD791C498}"/>
              </a:ext>
            </a:extLst>
          </p:cNvPr>
          <p:cNvSpPr txBox="1"/>
          <p:nvPr/>
        </p:nvSpPr>
        <p:spPr>
          <a:xfrm>
            <a:off x="219919" y="9144000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Census, aggregated at LGA (Local Government Areas) level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4080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661685-653A-4DD7-826A-0AF53575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7"/>
          <a:stretch/>
        </p:blipFill>
        <p:spPr>
          <a:xfrm>
            <a:off x="-19278" y="4640870"/>
            <a:ext cx="5589766" cy="4754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BF7807-DA04-42B8-9823-15762B8AC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84"/>
          <a:stretch/>
        </p:blipFill>
        <p:spPr>
          <a:xfrm>
            <a:off x="6949935" y="4640870"/>
            <a:ext cx="5589755" cy="4754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C002E-E84B-4B21-BE0E-F95E96A41E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9"/>
          <a:stretch/>
        </p:blipFill>
        <p:spPr>
          <a:xfrm>
            <a:off x="6945992" y="80020"/>
            <a:ext cx="5587851" cy="475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6F6486-10FC-4B4A-8923-A156A84A13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2"/>
          <a:stretch/>
        </p:blipFill>
        <p:spPr>
          <a:xfrm>
            <a:off x="-18775" y="79865"/>
            <a:ext cx="5586495" cy="4754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394CA-09DF-4C45-98A8-1A783CEAD3D9}"/>
              </a:ext>
            </a:extLst>
          </p:cNvPr>
          <p:cNvSpPr txBox="1"/>
          <p:nvPr/>
        </p:nvSpPr>
        <p:spPr>
          <a:xfrm>
            <a:off x="3836363" y="256032"/>
            <a:ext cx="4916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Nurses and Midwives count in Greater Melbourne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E2B661-9928-4EA8-8F60-ABFCF6571A40}"/>
              </a:ext>
            </a:extLst>
          </p:cNvPr>
          <p:cNvSpPr txBox="1"/>
          <p:nvPr/>
        </p:nvSpPr>
        <p:spPr>
          <a:xfrm>
            <a:off x="3202929" y="4514567"/>
            <a:ext cx="640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Nurses and Midwives–to–population ratio in Greater Melbourne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AB9B9E-DBD4-483A-8D8D-742FFFEAE47C}"/>
              </a:ext>
            </a:extLst>
          </p:cNvPr>
          <p:cNvSpPr txBox="1"/>
          <p:nvPr/>
        </p:nvSpPr>
        <p:spPr>
          <a:xfrm>
            <a:off x="5549043" y="771611"/>
            <a:ext cx="1869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nurses and midwives</a:t>
            </a:r>
            <a:endParaRPr lang="en-GB" baseline="30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3DDC73-7B92-4DB0-AA75-A6A86B11651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0" y="4699233"/>
            <a:ext cx="3202929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2D22D1-95B7-4CC4-830D-CAC23BC627F3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603728" y="4699233"/>
            <a:ext cx="3200400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7091775-2E04-4280-A358-1E219967432E}"/>
              </a:ext>
            </a:extLst>
          </p:cNvPr>
          <p:cNvSpPr txBox="1"/>
          <p:nvPr/>
        </p:nvSpPr>
        <p:spPr>
          <a:xfrm>
            <a:off x="206300" y="2951514"/>
            <a:ext cx="116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Usual residence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14EE94-04B9-4BEB-84AA-C7271251D115}"/>
              </a:ext>
            </a:extLst>
          </p:cNvPr>
          <p:cNvSpPr txBox="1"/>
          <p:nvPr/>
        </p:nvSpPr>
        <p:spPr>
          <a:xfrm>
            <a:off x="206301" y="7548662"/>
            <a:ext cx="116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Usual residence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5AC85-AE0A-4C9B-A58C-D63D8A6982FD}"/>
              </a:ext>
            </a:extLst>
          </p:cNvPr>
          <p:cNvSpPr txBox="1"/>
          <p:nvPr/>
        </p:nvSpPr>
        <p:spPr>
          <a:xfrm>
            <a:off x="11353214" y="2951513"/>
            <a:ext cx="116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Place of work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22FD2C-97A0-498B-AA05-94B26442C138}"/>
              </a:ext>
            </a:extLst>
          </p:cNvPr>
          <p:cNvSpPr txBox="1"/>
          <p:nvPr/>
        </p:nvSpPr>
        <p:spPr>
          <a:xfrm>
            <a:off x="11356848" y="7548662"/>
            <a:ext cx="116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Place of work</a:t>
            </a:r>
            <a:endParaRPr lang="en-GB" sz="1600" b="1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D966A2-F163-4775-927D-C1519B40DA41}"/>
              </a:ext>
            </a:extLst>
          </p:cNvPr>
          <p:cNvSpPr txBox="1"/>
          <p:nvPr/>
        </p:nvSpPr>
        <p:spPr>
          <a:xfrm>
            <a:off x="5429904" y="5216706"/>
            <a:ext cx="2188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nurses and midwives / Population</a:t>
            </a:r>
            <a:endParaRPr lang="en-GB" baseline="30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420AF1-F4BA-466F-8FA3-269E3D0DF093}"/>
              </a:ext>
            </a:extLst>
          </p:cNvPr>
          <p:cNvGrpSpPr/>
          <p:nvPr/>
        </p:nvGrpSpPr>
        <p:grpSpPr>
          <a:xfrm>
            <a:off x="6217146" y="5586543"/>
            <a:ext cx="689292" cy="3474720"/>
            <a:chOff x="6217146" y="5586543"/>
            <a:chExt cx="689292" cy="347472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9BBF1B7-DD3C-4A73-AC58-B72AAAD5A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17"/>
            <a:stretch/>
          </p:blipFill>
          <p:spPr>
            <a:xfrm>
              <a:off x="6217146" y="5586543"/>
              <a:ext cx="613658" cy="347472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4CF616-8D6A-4BB7-84DA-051CF6E56D9D}"/>
                </a:ext>
              </a:extLst>
            </p:cNvPr>
            <p:cNvSpPr txBox="1"/>
            <p:nvPr/>
          </p:nvSpPr>
          <p:spPr>
            <a:xfrm>
              <a:off x="6651483" y="5822550"/>
              <a:ext cx="254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+</a:t>
              </a:r>
              <a:endParaRPr lang="en-GB" sz="1000" b="1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9EFD4B2-2BC5-402E-AB47-8630E0A69149}"/>
              </a:ext>
            </a:extLst>
          </p:cNvPr>
          <p:cNvSpPr txBox="1"/>
          <p:nvPr/>
        </p:nvSpPr>
        <p:spPr>
          <a:xfrm>
            <a:off x="219919" y="9144000"/>
            <a:ext cx="123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from ABS (Australian Bureau of Statistics) 2021 Census and from https://en.wikipedia.org/wiki/Local_government_areas_of_Victoria, aggregated at LGA (Local Government Areas) level</a:t>
            </a:r>
            <a:endParaRPr lang="en-GB" sz="12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29E2F3-E6FA-456A-9B7D-04FE3DFA30A2}"/>
              </a:ext>
            </a:extLst>
          </p:cNvPr>
          <p:cNvGrpSpPr/>
          <p:nvPr/>
        </p:nvGrpSpPr>
        <p:grpSpPr>
          <a:xfrm>
            <a:off x="6217147" y="1130597"/>
            <a:ext cx="678368" cy="3474720"/>
            <a:chOff x="6217147" y="1130597"/>
            <a:chExt cx="678368" cy="347472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9634E7-83D3-4ACA-B7D7-73090F75A232}"/>
                </a:ext>
              </a:extLst>
            </p:cNvPr>
            <p:cNvSpPr txBox="1"/>
            <p:nvPr/>
          </p:nvSpPr>
          <p:spPr>
            <a:xfrm>
              <a:off x="6640560" y="1362297"/>
              <a:ext cx="254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+</a:t>
              </a:r>
              <a:endParaRPr lang="en-GB" sz="1000" b="1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C4D5A8-C4C8-4C9C-A9C4-CE192EF70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494"/>
            <a:stretch/>
          </p:blipFill>
          <p:spPr>
            <a:xfrm>
              <a:off x="6217147" y="1130597"/>
              <a:ext cx="533171" cy="3474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754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4095</TotalTime>
  <Words>300</Words>
  <Application>Microsoft Office PowerPoint</Application>
  <PresentationFormat>A3 Paper (297x420 mm)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Bachhar</dc:creator>
  <cp:lastModifiedBy>Sayan Bachhar</cp:lastModifiedBy>
  <cp:revision>81</cp:revision>
  <dcterms:created xsi:type="dcterms:W3CDTF">2024-03-22T00:22:48Z</dcterms:created>
  <dcterms:modified xsi:type="dcterms:W3CDTF">2024-04-01T03:59:33Z</dcterms:modified>
</cp:coreProperties>
</file>