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44" r:id="rId2"/>
    <p:sldId id="448" r:id="rId3"/>
    <p:sldId id="445" r:id="rId4"/>
    <p:sldId id="446" r:id="rId5"/>
    <p:sldId id="447" r:id="rId6"/>
    <p:sldId id="44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002B82"/>
    <a:srgbClr val="9900CC"/>
    <a:srgbClr val="5A9B8B"/>
    <a:srgbClr val="7D0000"/>
    <a:srgbClr val="008000"/>
    <a:srgbClr val="CC0000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701" autoAdjust="0"/>
  </p:normalViewPr>
  <p:slideViewPr>
    <p:cSldViewPr snapToGrid="0">
      <p:cViewPr varScale="1">
        <p:scale>
          <a:sx n="102" d="100"/>
          <a:sy n="102" d="100"/>
        </p:scale>
        <p:origin x="522" y="102"/>
      </p:cViewPr>
      <p:guideLst>
        <p:guide orient="horz"/>
        <p:guide pos="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323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(N=22079)</c:v>
                </c:pt>
                <c:pt idx="1">
                  <c:v>2008 (N=18990)</c:v>
                </c:pt>
                <c:pt idx="2">
                  <c:v>2009 (N=21137)</c:v>
                </c:pt>
                <c:pt idx="3">
                  <c:v>2010 (N=24794)</c:v>
                </c:pt>
                <c:pt idx="4">
                  <c:v>2011 (N=21879)</c:v>
                </c:pt>
                <c:pt idx="5">
                  <c:v>2012 (N=21330)</c:v>
                </c:pt>
                <c:pt idx="6">
                  <c:v>2013 (N=22167)</c:v>
                </c:pt>
                <c:pt idx="7">
                  <c:v>2014 (N=20170)</c:v>
                </c:pt>
                <c:pt idx="8">
                  <c:v>2015 (N=20026)</c:v>
                </c:pt>
                <c:pt idx="9">
                  <c:v>2016 (N=20437)</c:v>
                </c:pt>
                <c:pt idx="10">
                  <c:v>2017 (N=20381)</c:v>
                </c:pt>
                <c:pt idx="11">
                  <c:v>2018 Oct (N=17270)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24.2</c:v>
                </c:pt>
                <c:pt idx="1">
                  <c:v>22</c:v>
                </c:pt>
                <c:pt idx="2">
                  <c:v>21.5</c:v>
                </c:pt>
                <c:pt idx="3">
                  <c:v>21.4</c:v>
                </c:pt>
                <c:pt idx="4">
                  <c:v>20.7</c:v>
                </c:pt>
                <c:pt idx="5">
                  <c:v>20</c:v>
                </c:pt>
                <c:pt idx="6">
                  <c:v>19.3</c:v>
                </c:pt>
                <c:pt idx="7">
                  <c:v>18.5</c:v>
                </c:pt>
                <c:pt idx="8">
                  <c:v>18.7</c:v>
                </c:pt>
                <c:pt idx="9">
                  <c:v>18</c:v>
                </c:pt>
                <c:pt idx="10">
                  <c:v>17.2</c:v>
                </c:pt>
                <c:pt idx="11">
                  <c:v>17.3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56-400C-A340-16353C7D8D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(N=22079)</c:v>
                </c:pt>
                <c:pt idx="1">
                  <c:v>2008 (N=18990)</c:v>
                </c:pt>
                <c:pt idx="2">
                  <c:v>2009 (N=21137)</c:v>
                </c:pt>
                <c:pt idx="3">
                  <c:v>2010 (N=24794)</c:v>
                </c:pt>
                <c:pt idx="4">
                  <c:v>2011 (N=21879)</c:v>
                </c:pt>
                <c:pt idx="5">
                  <c:v>2012 (N=21330)</c:v>
                </c:pt>
                <c:pt idx="6">
                  <c:v>2013 (N=22167)</c:v>
                </c:pt>
                <c:pt idx="7">
                  <c:v>2014 (N=20170)</c:v>
                </c:pt>
                <c:pt idx="8">
                  <c:v>2015 (N=20026)</c:v>
                </c:pt>
                <c:pt idx="9">
                  <c:v>2016 (N=20437)</c:v>
                </c:pt>
                <c:pt idx="10">
                  <c:v>2017 (N=20381)</c:v>
                </c:pt>
                <c:pt idx="11">
                  <c:v>2018 Oct (N=17270)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24.7</c:v>
                </c:pt>
                <c:pt idx="1">
                  <c:v>22.6</c:v>
                </c:pt>
                <c:pt idx="2">
                  <c:v>22.1</c:v>
                </c:pt>
                <c:pt idx="3">
                  <c:v>21.9</c:v>
                </c:pt>
                <c:pt idx="4">
                  <c:v>21.3</c:v>
                </c:pt>
                <c:pt idx="5">
                  <c:v>20.6</c:v>
                </c:pt>
                <c:pt idx="6">
                  <c:v>19.8</c:v>
                </c:pt>
                <c:pt idx="7">
                  <c:v>19.100000000000001</c:v>
                </c:pt>
                <c:pt idx="8">
                  <c:v>19.3</c:v>
                </c:pt>
                <c:pt idx="9">
                  <c:v>18.5</c:v>
                </c:pt>
                <c:pt idx="10">
                  <c:v>17.7</c:v>
                </c:pt>
                <c:pt idx="11">
                  <c:v>17.899999999999999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56-400C-A340-16353C7D8D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(N=22079)</c:v>
                </c:pt>
                <c:pt idx="1">
                  <c:v>2008 (N=18990)</c:v>
                </c:pt>
                <c:pt idx="2">
                  <c:v>2009 (N=21137)</c:v>
                </c:pt>
                <c:pt idx="3">
                  <c:v>2010 (N=24794)</c:v>
                </c:pt>
                <c:pt idx="4">
                  <c:v>2011 (N=21879)</c:v>
                </c:pt>
                <c:pt idx="5">
                  <c:v>2012 (N=21330)</c:v>
                </c:pt>
                <c:pt idx="6">
                  <c:v>2013 (N=22167)</c:v>
                </c:pt>
                <c:pt idx="7">
                  <c:v>2014 (N=20170)</c:v>
                </c:pt>
                <c:pt idx="8">
                  <c:v>2015 (N=20026)</c:v>
                </c:pt>
                <c:pt idx="9">
                  <c:v>2016 (N=20437)</c:v>
                </c:pt>
                <c:pt idx="10">
                  <c:v>2017 (N=20381)</c:v>
                </c:pt>
                <c:pt idx="11">
                  <c:v>2018 Oct (N=17270)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23.6</c:v>
                </c:pt>
                <c:pt idx="1">
                  <c:v>21.4</c:v>
                </c:pt>
                <c:pt idx="2">
                  <c:v>21</c:v>
                </c:pt>
                <c:pt idx="3">
                  <c:v>20.8</c:v>
                </c:pt>
                <c:pt idx="4">
                  <c:v>20.2</c:v>
                </c:pt>
                <c:pt idx="5">
                  <c:v>19.5</c:v>
                </c:pt>
                <c:pt idx="6">
                  <c:v>18.8</c:v>
                </c:pt>
                <c:pt idx="7">
                  <c:v>18</c:v>
                </c:pt>
                <c:pt idx="8">
                  <c:v>18.2</c:v>
                </c:pt>
                <c:pt idx="9">
                  <c:v>17.5</c:v>
                </c:pt>
                <c:pt idx="10">
                  <c:v>16.7</c:v>
                </c:pt>
                <c:pt idx="11">
                  <c:v>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56-400C-A340-16353C7D8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263040"/>
        <c:axId val="122264576"/>
      </c:lineChart>
      <c:catAx>
        <c:axId val="12226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2264576"/>
        <c:crosses val="autoZero"/>
        <c:auto val="1"/>
        <c:lblAlgn val="ctr"/>
        <c:lblOffset val="100"/>
        <c:noMultiLvlLbl val="0"/>
      </c:catAx>
      <c:valAx>
        <c:axId val="1222645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endParaRPr lang="en-GB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2263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dLbl>
              <c:idx val="0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800"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B0A-4229-8D46-00D1A33E052D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2007-2008</c:v>
                </c:pt>
                <c:pt idx="1">
                  <c:v>2008-2009</c:v>
                </c:pt>
                <c:pt idx="2">
                  <c:v>2009-2010</c:v>
                </c:pt>
                <c:pt idx="3">
                  <c:v>2010-2011</c:v>
                </c:pt>
                <c:pt idx="4">
                  <c:v>2011-2012</c:v>
                </c:pt>
                <c:pt idx="5">
                  <c:v>2012-2013</c:v>
                </c:pt>
                <c:pt idx="6">
                  <c:v>2013-2014</c:v>
                </c:pt>
                <c:pt idx="7">
                  <c:v>2014-2015</c:v>
                </c:pt>
                <c:pt idx="8">
                  <c:v>2015-2016</c:v>
                </c:pt>
                <c:pt idx="9">
                  <c:v>2016-2017</c:v>
                </c:pt>
                <c:pt idx="10">
                  <c:v>2017-2018 Oct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2.1</c:v>
                </c:pt>
                <c:pt idx="1">
                  <c:v>0.5</c:v>
                </c:pt>
                <c:pt idx="2">
                  <c:v>0.2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0.7</c:v>
                </c:pt>
                <c:pt idx="7">
                  <c:v>-0.2</c:v>
                </c:pt>
                <c:pt idx="8">
                  <c:v>0.7</c:v>
                </c:pt>
                <c:pt idx="9">
                  <c:v>0.8</c:v>
                </c:pt>
                <c:pt idx="10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03-4211-B9B7-FFDBDDAD27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2007-2008</c:v>
                </c:pt>
                <c:pt idx="1">
                  <c:v>2008-2009</c:v>
                </c:pt>
                <c:pt idx="2">
                  <c:v>2009-2010</c:v>
                </c:pt>
                <c:pt idx="3">
                  <c:v>2010-2011</c:v>
                </c:pt>
                <c:pt idx="4">
                  <c:v>2011-2012</c:v>
                </c:pt>
                <c:pt idx="5">
                  <c:v>2012-2013</c:v>
                </c:pt>
                <c:pt idx="6">
                  <c:v>2013-2014</c:v>
                </c:pt>
                <c:pt idx="7">
                  <c:v>2014-2015</c:v>
                </c:pt>
                <c:pt idx="8">
                  <c:v>2015-2016</c:v>
                </c:pt>
                <c:pt idx="9">
                  <c:v>2016-2017</c:v>
                </c:pt>
                <c:pt idx="10">
                  <c:v>2017-2018 Oct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03-4211-B9B7-FFDBDDAD27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2007-2008</c:v>
                </c:pt>
                <c:pt idx="1">
                  <c:v>2008-2009</c:v>
                </c:pt>
                <c:pt idx="2">
                  <c:v>2009-2010</c:v>
                </c:pt>
                <c:pt idx="3">
                  <c:v>2010-2011</c:v>
                </c:pt>
                <c:pt idx="4">
                  <c:v>2011-2012</c:v>
                </c:pt>
                <c:pt idx="5">
                  <c:v>2012-2013</c:v>
                </c:pt>
                <c:pt idx="6">
                  <c:v>2013-2014</c:v>
                </c:pt>
                <c:pt idx="7">
                  <c:v>2014-2015</c:v>
                </c:pt>
                <c:pt idx="8">
                  <c:v>2015-2016</c:v>
                </c:pt>
                <c:pt idx="9">
                  <c:v>2016-2017</c:v>
                </c:pt>
                <c:pt idx="10">
                  <c:v>2017-2018 Oct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03-4211-B9B7-FFDBDDAD2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800832"/>
        <c:axId val="127802368"/>
      </c:lineChart>
      <c:catAx>
        <c:axId val="12780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127802368"/>
        <c:crosses val="autoZero"/>
        <c:auto val="1"/>
        <c:lblAlgn val="ctr"/>
        <c:lblOffset val="100"/>
        <c:noMultiLvlLbl val="0"/>
      </c:catAx>
      <c:valAx>
        <c:axId val="127802368"/>
        <c:scaling>
          <c:orientation val="minMax"/>
          <c:max val="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80083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Oct (N=3269)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6.7</c:v>
                </c:pt>
                <c:pt idx="1">
                  <c:v>5.6</c:v>
                </c:pt>
                <c:pt idx="2">
                  <c:v>5</c:v>
                </c:pt>
                <c:pt idx="3">
                  <c:v>4.8</c:v>
                </c:pt>
                <c:pt idx="4">
                  <c:v>4.5999999999999996</c:v>
                </c:pt>
                <c:pt idx="5">
                  <c:v>6.2</c:v>
                </c:pt>
                <c:pt idx="6">
                  <c:v>6.1</c:v>
                </c:pt>
                <c:pt idx="7">
                  <c:v>7.2</c:v>
                </c:pt>
                <c:pt idx="8">
                  <c:v>6.2</c:v>
                </c:pt>
                <c:pt idx="9">
                  <c:v>6</c:v>
                </c:pt>
                <c:pt idx="10">
                  <c:v>6.4</c:v>
                </c:pt>
                <c:pt idx="11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98-407B-A7D3-D68BC9D2E8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Oct (N=3269)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4.9000000000000004</c:v>
                </c:pt>
                <c:pt idx="2">
                  <c:v>4.4000000000000004</c:v>
                </c:pt>
                <c:pt idx="3">
                  <c:v>4.2</c:v>
                </c:pt>
                <c:pt idx="4">
                  <c:v>4</c:v>
                </c:pt>
                <c:pt idx="5">
                  <c:v>5.5</c:v>
                </c:pt>
                <c:pt idx="6">
                  <c:v>5.5</c:v>
                </c:pt>
                <c:pt idx="7">
                  <c:v>6.4</c:v>
                </c:pt>
                <c:pt idx="8">
                  <c:v>5.5</c:v>
                </c:pt>
                <c:pt idx="9">
                  <c:v>5.3</c:v>
                </c:pt>
                <c:pt idx="10">
                  <c:v>5.6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98-407B-A7D3-D68BC9D2E8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 95% CI2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Oct (N=3269)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7.3</c:v>
                </c:pt>
                <c:pt idx="1">
                  <c:v>6.3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6.9</c:v>
                </c:pt>
                <c:pt idx="6">
                  <c:v>6.8</c:v>
                </c:pt>
                <c:pt idx="7">
                  <c:v>8</c:v>
                </c:pt>
                <c:pt idx="8">
                  <c:v>6.9</c:v>
                </c:pt>
                <c:pt idx="9">
                  <c:v>6.8</c:v>
                </c:pt>
                <c:pt idx="10">
                  <c:v>7.2</c:v>
                </c:pt>
                <c:pt idx="11">
                  <c:v>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98-407B-A7D3-D68BC9D2E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858176"/>
        <c:axId val="127859712"/>
      </c:lineChart>
      <c:catAx>
        <c:axId val="127858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7859712"/>
        <c:crosses val="autoZero"/>
        <c:auto val="1"/>
        <c:lblAlgn val="ctr"/>
        <c:lblOffset val="100"/>
        <c:noMultiLvlLbl val="0"/>
      </c:catAx>
      <c:valAx>
        <c:axId val="127859712"/>
        <c:scaling>
          <c:orientation val="minMax"/>
          <c:max val="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r>
                  <a:rPr lang="en-GB" sz="1400" b="0" dirty="0"/>
                  <a:t>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7858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Oct (N=3269)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42.5</c:v>
                </c:pt>
                <c:pt idx="1">
                  <c:v>39.799999999999997</c:v>
                </c:pt>
                <c:pt idx="2">
                  <c:v>37</c:v>
                </c:pt>
                <c:pt idx="3">
                  <c:v>35.9</c:v>
                </c:pt>
                <c:pt idx="4">
                  <c:v>33.5</c:v>
                </c:pt>
                <c:pt idx="5">
                  <c:v>34.4</c:v>
                </c:pt>
                <c:pt idx="6">
                  <c:v>38.5</c:v>
                </c:pt>
                <c:pt idx="7">
                  <c:v>37.299999999999997</c:v>
                </c:pt>
                <c:pt idx="8">
                  <c:v>32.5</c:v>
                </c:pt>
                <c:pt idx="9">
                  <c:v>30.9</c:v>
                </c:pt>
                <c:pt idx="10">
                  <c:v>34.299999999999997</c:v>
                </c:pt>
                <c:pt idx="11">
                  <c:v>30.1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4-4BB8-95F5-771162A738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Oct (N=3269)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43.8</c:v>
                </c:pt>
                <c:pt idx="1">
                  <c:v>41.3</c:v>
                </c:pt>
                <c:pt idx="2">
                  <c:v>38.299999999999997</c:v>
                </c:pt>
                <c:pt idx="3">
                  <c:v>37.1</c:v>
                </c:pt>
                <c:pt idx="4">
                  <c:v>34.799999999999997</c:v>
                </c:pt>
                <c:pt idx="5">
                  <c:v>35.799999999999997</c:v>
                </c:pt>
                <c:pt idx="6">
                  <c:v>39.9</c:v>
                </c:pt>
                <c:pt idx="7">
                  <c:v>38.799999999999997</c:v>
                </c:pt>
                <c:pt idx="8">
                  <c:v>33.9</c:v>
                </c:pt>
                <c:pt idx="9">
                  <c:v>32.299999999999997</c:v>
                </c:pt>
                <c:pt idx="10">
                  <c:v>35.799999999999997</c:v>
                </c:pt>
                <c:pt idx="11">
                  <c:v>31.7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4-4BB8-95F5-771162A738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Oct (N=3269)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41.3</c:v>
                </c:pt>
                <c:pt idx="1">
                  <c:v>38.4</c:v>
                </c:pt>
                <c:pt idx="2">
                  <c:v>35.6</c:v>
                </c:pt>
                <c:pt idx="3">
                  <c:v>34.6</c:v>
                </c:pt>
                <c:pt idx="4">
                  <c:v>32.200000000000003</c:v>
                </c:pt>
                <c:pt idx="5">
                  <c:v>33.1</c:v>
                </c:pt>
                <c:pt idx="6">
                  <c:v>37.1</c:v>
                </c:pt>
                <c:pt idx="7">
                  <c:v>35.799999999999997</c:v>
                </c:pt>
                <c:pt idx="8">
                  <c:v>31</c:v>
                </c:pt>
                <c:pt idx="9">
                  <c:v>29.5</c:v>
                </c:pt>
                <c:pt idx="10">
                  <c:v>32.700000000000003</c:v>
                </c:pt>
                <c:pt idx="11">
                  <c:v>28.5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94-4BB8-95F5-771162A73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2432"/>
        <c:axId val="42243200"/>
      </c:lineChart>
      <c:catAx>
        <c:axId val="4224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2243200"/>
        <c:crosses val="autoZero"/>
        <c:auto val="1"/>
        <c:lblAlgn val="ctr"/>
        <c:lblOffset val="100"/>
        <c:noMultiLvlLbl val="0"/>
      </c:catAx>
      <c:valAx>
        <c:axId val="422432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endParaRPr lang="en-GB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2242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(N=2533)</c:v>
                </c:pt>
                <c:pt idx="1">
                  <c:v>2008 (N=1829)</c:v>
                </c:pt>
                <c:pt idx="2">
                  <c:v>2009 (N=1833)</c:v>
                </c:pt>
                <c:pt idx="3">
                  <c:v>2010 (N=2068)</c:v>
                </c:pt>
                <c:pt idx="4">
                  <c:v>2011 (N=1637)</c:v>
                </c:pt>
                <c:pt idx="5">
                  <c:v>2012 (N=1627)</c:v>
                </c:pt>
                <c:pt idx="6">
                  <c:v>2013 (N=1729)</c:v>
                </c:pt>
                <c:pt idx="7">
                  <c:v>2014 (N=1485)</c:v>
                </c:pt>
                <c:pt idx="8">
                  <c:v>2015 (N=1317)</c:v>
                </c:pt>
                <c:pt idx="9">
                  <c:v>2016 (N=1226)</c:v>
                </c:pt>
                <c:pt idx="10">
                  <c:v>2017 (N=1276)</c:v>
                </c:pt>
                <c:pt idx="11">
                  <c:v>2018 Oct (N=955)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15.7</c:v>
                </c:pt>
                <c:pt idx="1">
                  <c:v>14.1</c:v>
                </c:pt>
                <c:pt idx="2">
                  <c:v>13.6</c:v>
                </c:pt>
                <c:pt idx="3">
                  <c:v>13.4</c:v>
                </c:pt>
                <c:pt idx="4">
                  <c:v>13.7</c:v>
                </c:pt>
                <c:pt idx="5">
                  <c:v>17.600000000000001</c:v>
                </c:pt>
                <c:pt idx="6">
                  <c:v>15.8</c:v>
                </c:pt>
                <c:pt idx="7">
                  <c:v>19.100000000000001</c:v>
                </c:pt>
                <c:pt idx="8">
                  <c:v>17.899999999999999</c:v>
                </c:pt>
                <c:pt idx="9">
                  <c:v>18.5</c:v>
                </c:pt>
                <c:pt idx="10">
                  <c:v>17.8</c:v>
                </c:pt>
                <c:pt idx="11">
                  <c:v>17.3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3B-44F1-99F4-841CB503C7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(N=2533)</c:v>
                </c:pt>
                <c:pt idx="1">
                  <c:v>2008 (N=1829)</c:v>
                </c:pt>
                <c:pt idx="2">
                  <c:v>2009 (N=1833)</c:v>
                </c:pt>
                <c:pt idx="3">
                  <c:v>2010 (N=2068)</c:v>
                </c:pt>
                <c:pt idx="4">
                  <c:v>2011 (N=1637)</c:v>
                </c:pt>
                <c:pt idx="5">
                  <c:v>2012 (N=1627)</c:v>
                </c:pt>
                <c:pt idx="6">
                  <c:v>2013 (N=1729)</c:v>
                </c:pt>
                <c:pt idx="7">
                  <c:v>2014 (N=1485)</c:v>
                </c:pt>
                <c:pt idx="8">
                  <c:v>2015 (N=1317)</c:v>
                </c:pt>
                <c:pt idx="9">
                  <c:v>2016 (N=1226)</c:v>
                </c:pt>
                <c:pt idx="10">
                  <c:v>2017 (N=1276)</c:v>
                </c:pt>
                <c:pt idx="11">
                  <c:v>2018 Oct (N=955)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17.100000000000001</c:v>
                </c:pt>
                <c:pt idx="1">
                  <c:v>15.7</c:v>
                </c:pt>
                <c:pt idx="2">
                  <c:v>15.1</c:v>
                </c:pt>
                <c:pt idx="3">
                  <c:v>14.9</c:v>
                </c:pt>
                <c:pt idx="4">
                  <c:v>15.4</c:v>
                </c:pt>
                <c:pt idx="5">
                  <c:v>19.399999999999999</c:v>
                </c:pt>
                <c:pt idx="6">
                  <c:v>17.5</c:v>
                </c:pt>
                <c:pt idx="7">
                  <c:v>21.1</c:v>
                </c:pt>
                <c:pt idx="8">
                  <c:v>19.899999999999999</c:v>
                </c:pt>
                <c:pt idx="9">
                  <c:v>20.6</c:v>
                </c:pt>
                <c:pt idx="10">
                  <c:v>19.899999999999999</c:v>
                </c:pt>
                <c:pt idx="11">
                  <c:v>19.7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3B-44F1-99F4-841CB503C7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(N=2533)</c:v>
                </c:pt>
                <c:pt idx="1">
                  <c:v>2008 (N=1829)</c:v>
                </c:pt>
                <c:pt idx="2">
                  <c:v>2009 (N=1833)</c:v>
                </c:pt>
                <c:pt idx="3">
                  <c:v>2010 (N=2068)</c:v>
                </c:pt>
                <c:pt idx="4">
                  <c:v>2011 (N=1637)</c:v>
                </c:pt>
                <c:pt idx="5">
                  <c:v>2012 (N=1627)</c:v>
                </c:pt>
                <c:pt idx="6">
                  <c:v>2013 (N=1729)</c:v>
                </c:pt>
                <c:pt idx="7">
                  <c:v>2014 (N=1485)</c:v>
                </c:pt>
                <c:pt idx="8">
                  <c:v>2015 (N=1317)</c:v>
                </c:pt>
                <c:pt idx="9">
                  <c:v>2016 (N=1226)</c:v>
                </c:pt>
                <c:pt idx="10">
                  <c:v>2017 (N=1276)</c:v>
                </c:pt>
                <c:pt idx="11">
                  <c:v>2018 Oct (N=955)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14.2</c:v>
                </c:pt>
                <c:pt idx="1">
                  <c:v>12.5</c:v>
                </c:pt>
                <c:pt idx="2">
                  <c:v>12</c:v>
                </c:pt>
                <c:pt idx="3">
                  <c:v>11.9</c:v>
                </c:pt>
                <c:pt idx="4">
                  <c:v>12.1</c:v>
                </c:pt>
                <c:pt idx="5">
                  <c:v>15.7</c:v>
                </c:pt>
                <c:pt idx="6">
                  <c:v>14.1</c:v>
                </c:pt>
                <c:pt idx="7">
                  <c:v>17.100000000000001</c:v>
                </c:pt>
                <c:pt idx="8">
                  <c:v>15.8</c:v>
                </c:pt>
                <c:pt idx="9">
                  <c:v>16.3</c:v>
                </c:pt>
                <c:pt idx="10">
                  <c:v>15.7</c:v>
                </c:pt>
                <c:pt idx="11">
                  <c:v>14.9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3B-44F1-99F4-841CB503C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93504"/>
        <c:axId val="42303488"/>
      </c:lineChart>
      <c:catAx>
        <c:axId val="4229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2303488"/>
        <c:crosses val="autoZero"/>
        <c:auto val="1"/>
        <c:lblAlgn val="ctr"/>
        <c:lblOffset val="100"/>
        <c:noMultiLvlLbl val="0"/>
      </c:catAx>
      <c:valAx>
        <c:axId val="42303488"/>
        <c:scaling>
          <c:orientation val="minMax"/>
          <c:max val="3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endParaRPr lang="en-GB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2293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0389BDB-F580-4829-8FFD-45A97C633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2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9B7E678-72FF-49AE-B36E-380C0592B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2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0788" y="6245225"/>
            <a:ext cx="238601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6CEE4-E1C3-4B47-8160-63DD4349C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2FE7E-A546-412A-9141-D50EA7953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5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73EB-AB1C-4116-A5EF-5AD21E31E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FA41E-0685-430A-81AD-7C5460BE0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49108-8FB9-4E4E-AACB-FC741C520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A402D-9306-454E-B7F0-16FB89A6D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B2E1B-2AEB-4AFD-A92C-C6BED7D60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BB69B-C9A8-4B2D-A733-33689BD0C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C6407-15A5-4B8A-9E09-D247FFDC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F1BB4-0238-4A5F-A4B0-AFC600CEF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72EA4-118C-43D4-AB71-8C345B3EE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BB62A-BC7E-4A4E-B228-72928B670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539E-EDBA-4B9A-8EFD-7A6977A21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10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325" y="6245225"/>
            <a:ext cx="2530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EC1A678-BB6E-4922-8324-CB6DEF6A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32" name="Picture 4" descr="C:\Chrome downl\sts_logo_white-bg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223838"/>
            <a:ext cx="12509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Cigarette smoking prevalence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52518"/>
              </p:ext>
            </p:extLst>
          </p:nvPr>
        </p:nvGraphicFramePr>
        <p:xfrm>
          <a:off x="323557" y="1600200"/>
          <a:ext cx="8370277" cy="426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205" y="5864437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All adults</a:t>
            </a:r>
          </a:p>
        </p:txBody>
      </p:sp>
    </p:spTree>
    <p:extLst>
      <p:ext uri="{BB962C8B-B14F-4D97-AF65-F5344CB8AC3E}">
        <p14:creationId xmlns:p14="http://schemas.microsoft.com/office/powerpoint/2010/main" val="151157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Decrease in smoking prevalence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19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705" y="6078015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All adults</a:t>
            </a:r>
          </a:p>
        </p:txBody>
      </p:sp>
    </p:spTree>
    <p:extLst>
      <p:ext uri="{BB962C8B-B14F-4D97-AF65-F5344CB8AC3E}">
        <p14:creationId xmlns:p14="http://schemas.microsoft.com/office/powerpoint/2010/main" val="63307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Stopped smoking in past 12 months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24742"/>
              </p:ext>
            </p:extLst>
          </p:nvPr>
        </p:nvGraphicFramePr>
        <p:xfrm>
          <a:off x="457200" y="1600200"/>
          <a:ext cx="8250702" cy="426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205" y="5864437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Adults who smoked in the past year</a:t>
            </a:r>
          </a:p>
        </p:txBody>
      </p:sp>
    </p:spTree>
    <p:extLst>
      <p:ext uri="{BB962C8B-B14F-4D97-AF65-F5344CB8AC3E}">
        <p14:creationId xmlns:p14="http://schemas.microsoft.com/office/powerpoint/2010/main" val="190540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Tried to stop smoking in past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26528"/>
              </p:ext>
            </p:extLst>
          </p:nvPr>
        </p:nvGraphicFramePr>
        <p:xfrm>
          <a:off x="337625" y="1600201"/>
          <a:ext cx="8328073" cy="426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205" y="5864437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Adults who smoked in the past year</a:t>
            </a:r>
          </a:p>
        </p:txBody>
      </p:sp>
    </p:spTree>
    <p:extLst>
      <p:ext uri="{BB962C8B-B14F-4D97-AF65-F5344CB8AC3E}">
        <p14:creationId xmlns:p14="http://schemas.microsoft.com/office/powerpoint/2010/main" val="41943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rate for stopping in those who tried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185295"/>
              </p:ext>
            </p:extLst>
          </p:nvPr>
        </p:nvGraphicFramePr>
        <p:xfrm>
          <a:off x="457200" y="1600200"/>
          <a:ext cx="8321040" cy="426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205" y="5864437"/>
            <a:ext cx="4615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Smokers who tried to stop in the past year</a:t>
            </a:r>
          </a:p>
        </p:txBody>
      </p:sp>
    </p:spTree>
    <p:extLst>
      <p:ext uri="{BB962C8B-B14F-4D97-AF65-F5344CB8AC3E}">
        <p14:creationId xmlns:p14="http://schemas.microsoft.com/office/powerpoint/2010/main" val="237012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Monthly household surveys of representative samples of approximately 1800 adults (16+ years old) in England</a:t>
            </a:r>
          </a:p>
          <a:p>
            <a:r>
              <a:rPr lang="en-GB" dirty="0"/>
              <a:t>Fieldwork carried by TNS/BMRB up to April 2013, then IPSOS MORI.</a:t>
            </a:r>
          </a:p>
          <a:p>
            <a:r>
              <a:rPr lang="en-GB" dirty="0"/>
              <a:t>Sample weighted to match census</a:t>
            </a:r>
          </a:p>
          <a:p>
            <a:r>
              <a:rPr lang="en-GB" dirty="0"/>
              <a:t>Further details: www.smokinginengland.info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44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27861</TotalTime>
  <Words>166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Cigarette smoking prevalence</vt:lpstr>
      <vt:lpstr>Decrease in smoking prevalence</vt:lpstr>
      <vt:lpstr>Stopped smoking in past 12 months</vt:lpstr>
      <vt:lpstr>Tried to stop smoking in past year</vt:lpstr>
      <vt:lpstr>Success rate for stopping in those who tried</vt:lpstr>
      <vt:lpstr>Methods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 top lines</dc:title>
  <dc:creator>J Brown</dc:creator>
  <cp:lastModifiedBy>Hannah Proudfoot</cp:lastModifiedBy>
  <cp:revision>926</cp:revision>
  <dcterms:created xsi:type="dcterms:W3CDTF">2006-06-19T10:26:17Z</dcterms:created>
  <dcterms:modified xsi:type="dcterms:W3CDTF">2018-11-13T09:23:09Z</dcterms:modified>
</cp:coreProperties>
</file>