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7" r:id="rId2"/>
    <p:sldId id="460" r:id="rId3"/>
    <p:sldId id="461" r:id="rId4"/>
    <p:sldId id="439" r:id="rId5"/>
    <p:sldId id="498" r:id="rId6"/>
    <p:sldId id="501" r:id="rId7"/>
    <p:sldId id="440" r:id="rId8"/>
    <p:sldId id="504" r:id="rId9"/>
    <p:sldId id="502" r:id="rId10"/>
    <p:sldId id="506" r:id="rId11"/>
    <p:sldId id="509" r:id="rId12"/>
    <p:sldId id="507" r:id="rId13"/>
    <p:sldId id="508" r:id="rId14"/>
    <p:sldId id="510" r:id="rId15"/>
    <p:sldId id="511" r:id="rId16"/>
    <p:sldId id="512" r:id="rId17"/>
    <p:sldId id="441" r:id="rId18"/>
    <p:sldId id="442" r:id="rId19"/>
    <p:sldId id="443" r:id="rId20"/>
    <p:sldId id="497" r:id="rId21"/>
    <p:sldId id="469" r:id="rId22"/>
    <p:sldId id="503" r:id="rId23"/>
    <p:sldId id="487" r:id="rId24"/>
    <p:sldId id="489" r:id="rId25"/>
    <p:sldId id="490" r:id="rId26"/>
    <p:sldId id="491" r:id="rId27"/>
    <p:sldId id="513" r:id="rId28"/>
    <p:sldId id="45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008000"/>
    <a:srgbClr val="FF6600"/>
    <a:srgbClr val="8E312A"/>
    <a:srgbClr val="7D0000"/>
    <a:srgbClr val="BBE0E3"/>
    <a:srgbClr val="2F2F98"/>
    <a:srgbClr val="CC6600"/>
    <a:srgbClr val="BC8F00"/>
    <a:srgbClr val="5A9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701" autoAdjust="0"/>
  </p:normalViewPr>
  <p:slideViewPr>
    <p:cSldViewPr snapToGrid="0">
      <p:cViewPr varScale="1">
        <p:scale>
          <a:sx n="102" d="100"/>
          <a:sy n="102" d="100"/>
        </p:scale>
        <p:origin x="498" y="102"/>
      </p:cViewPr>
      <p:guideLst>
        <p:guide orient="horz"/>
        <p:guide pos="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323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80698940410236E-2"/>
          <c:y val="5.0663030166176785E-2"/>
          <c:w val="0.88204144478535096"/>
          <c:h val="0.784304217092547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 prevalence</c:v>
                </c:pt>
              </c:strCache>
            </c:strRef>
          </c:tx>
          <c:spPr>
            <a:ln w="50800">
              <a:solidFill>
                <a:srgbClr val="2F2F98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5.2</c:v>
                </c:pt>
                <c:pt idx="1">
                  <c:v>4.7</c:v>
                </c:pt>
                <c:pt idx="2">
                  <c:v>5.0999999999999996</c:v>
                </c:pt>
                <c:pt idx="3">
                  <c:v>5.3</c:v>
                </c:pt>
                <c:pt idx="4">
                  <c:v>4.5</c:v>
                </c:pt>
                <c:pt idx="5">
                  <c:v>5.5</c:v>
                </c:pt>
                <c:pt idx="6">
                  <c:v>5.4</c:v>
                </c:pt>
                <c:pt idx="7">
                  <c:v>6.3</c:v>
                </c:pt>
                <c:pt idx="8">
                  <c:v>5.6</c:v>
                </c:pt>
                <c:pt idx="9">
                  <c:v>5.6</c:v>
                </c:pt>
                <c:pt idx="10">
                  <c:v>5.6</c:v>
                </c:pt>
                <c:pt idx="11">
                  <c:v>6.4</c:v>
                </c:pt>
                <c:pt idx="12">
                  <c:v>5.4</c:v>
                </c:pt>
                <c:pt idx="13">
                  <c:v>5.5</c:v>
                </c:pt>
                <c:pt idx="14">
                  <c:v>5.6</c:v>
                </c:pt>
                <c:pt idx="15">
                  <c:v>5.7</c:v>
                </c:pt>
                <c:pt idx="16">
                  <c:v>5.7</c:v>
                </c:pt>
                <c:pt idx="17">
                  <c:v>5.2</c:v>
                </c:pt>
                <c:pt idx="18">
                  <c:v>6</c:v>
                </c:pt>
                <c:pt idx="19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CC-4510-812E-4D5D2F7B0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86200"/>
        <c:axId val="270087376"/>
      </c:lineChart>
      <c:catAx>
        <c:axId val="270086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0087376"/>
        <c:crosses val="autoZero"/>
        <c:auto val="1"/>
        <c:lblAlgn val="ctr"/>
        <c:lblOffset val="100"/>
        <c:noMultiLvlLbl val="0"/>
      </c:catAx>
      <c:valAx>
        <c:axId val="270087376"/>
        <c:scaling>
          <c:orientation val="minMax"/>
          <c:max val="2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70086200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 user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16-24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19.8</c:v>
                </c:pt>
                <c:pt idx="1">
                  <c:v>20.3</c:v>
                </c:pt>
                <c:pt idx="2">
                  <c:v>22</c:v>
                </c:pt>
                <c:pt idx="3">
                  <c:v>21.4</c:v>
                </c:pt>
                <c:pt idx="4">
                  <c:v>20.100000000000001</c:v>
                </c:pt>
                <c:pt idx="5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26-433C-8E69-49C68EF7CE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 user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16-24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5.3</c:v>
                </c:pt>
                <c:pt idx="1">
                  <c:v>10</c:v>
                </c:pt>
                <c:pt idx="2">
                  <c:v>12.8</c:v>
                </c:pt>
                <c:pt idx="3">
                  <c:v>11.1</c:v>
                </c:pt>
                <c:pt idx="4">
                  <c:v>10.3</c:v>
                </c:pt>
                <c:pt idx="5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26-433C-8E69-49C68EF7C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232672"/>
        <c:axId val="325228360"/>
      </c:barChart>
      <c:catAx>
        <c:axId val="325232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5228360"/>
        <c:crosses val="autoZero"/>
        <c:auto val="1"/>
        <c:lblAlgn val="ctr"/>
        <c:lblOffset val="100"/>
        <c:noMultiLvlLbl val="0"/>
      </c:catAx>
      <c:valAx>
        <c:axId val="325228360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 dirty="0"/>
                  <a:t>Percent using</a:t>
                </a:r>
                <a:r>
                  <a:rPr lang="en-GB" b="0" baseline="0" dirty="0"/>
                  <a:t> the product</a:t>
                </a:r>
                <a:endParaRPr lang="en-GB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5232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 user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20.2</c:v>
                </c:pt>
                <c:pt idx="1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B-4235-BA45-C33AD4883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 user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9.6999999999999993</c:v>
                </c:pt>
                <c:pt idx="1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B-4235-BA45-C33AD4883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227184"/>
        <c:axId val="325233456"/>
      </c:barChart>
      <c:catAx>
        <c:axId val="325227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5233456"/>
        <c:crosses val="autoZero"/>
        <c:auto val="1"/>
        <c:lblAlgn val="ctr"/>
        <c:lblOffset val="100"/>
        <c:noMultiLvlLbl val="0"/>
      </c:catAx>
      <c:valAx>
        <c:axId val="325233456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 dirty="0"/>
                  <a:t>Percent using</a:t>
                </a:r>
                <a:r>
                  <a:rPr lang="en-GB" b="0" baseline="0" dirty="0"/>
                  <a:t> the product</a:t>
                </a:r>
                <a:endParaRPr lang="en-GB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5227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 user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AB</c:v>
                </c:pt>
                <c:pt idx="1">
                  <c:v>C1</c:v>
                </c:pt>
                <c:pt idx="2">
                  <c:v>C2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22.6</c:v>
                </c:pt>
                <c:pt idx="1">
                  <c:v>20</c:v>
                </c:pt>
                <c:pt idx="2">
                  <c:v>20.8</c:v>
                </c:pt>
                <c:pt idx="3">
                  <c:v>16.8</c:v>
                </c:pt>
                <c:pt idx="4">
                  <c:v>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5-44B5-B29F-7E48F21710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 user</c:v>
                </c:pt>
              </c:strCache>
            </c:strRef>
          </c:tx>
          <c:spPr>
            <a:solidFill>
              <a:schemeClr val="accent1">
                <a:lumMod val="90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AB</c:v>
                </c:pt>
                <c:pt idx="1">
                  <c:v>C1</c:v>
                </c:pt>
                <c:pt idx="2">
                  <c:v>C2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10.3</c:v>
                </c:pt>
                <c:pt idx="2">
                  <c:v>8.8000000000000007</c:v>
                </c:pt>
                <c:pt idx="3">
                  <c:v>10.6</c:v>
                </c:pt>
                <c:pt idx="4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85-44B5-B29F-7E48F2171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233064"/>
        <c:axId val="325232280"/>
      </c:barChart>
      <c:catAx>
        <c:axId val="325233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5232280"/>
        <c:crosses val="autoZero"/>
        <c:auto val="1"/>
        <c:lblAlgn val="ctr"/>
        <c:lblOffset val="100"/>
        <c:noMultiLvlLbl val="0"/>
      </c:catAx>
      <c:valAx>
        <c:axId val="325232280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 dirty="0"/>
                  <a:t>Percent using</a:t>
                </a:r>
                <a:r>
                  <a:rPr lang="en-GB" b="0" baseline="0" dirty="0"/>
                  <a:t> the product</a:t>
                </a:r>
                <a:endParaRPr lang="en-GB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5233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28193350831146"/>
          <c:y val="4.5050964844387809E-2"/>
          <c:w val="0.68603127734033242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2.1</c:v>
                </c:pt>
                <c:pt idx="1">
                  <c:v>3.3</c:v>
                </c:pt>
                <c:pt idx="2">
                  <c:v>4</c:v>
                </c:pt>
                <c:pt idx="3">
                  <c:v>5.8</c:v>
                </c:pt>
                <c:pt idx="4">
                  <c:v>6.9</c:v>
                </c:pt>
                <c:pt idx="5">
                  <c:v>7.5</c:v>
                </c:pt>
                <c:pt idx="6">
                  <c:v>11.2</c:v>
                </c:pt>
                <c:pt idx="7">
                  <c:v>15.9</c:v>
                </c:pt>
                <c:pt idx="8">
                  <c:v>15.6</c:v>
                </c:pt>
                <c:pt idx="9">
                  <c:v>20.8</c:v>
                </c:pt>
                <c:pt idx="10">
                  <c:v>20.100000000000001</c:v>
                </c:pt>
                <c:pt idx="11">
                  <c:v>19.899999999999999</c:v>
                </c:pt>
                <c:pt idx="12">
                  <c:v>19.3</c:v>
                </c:pt>
                <c:pt idx="13">
                  <c:v>21.1</c:v>
                </c:pt>
                <c:pt idx="14">
                  <c:v>17.100000000000001</c:v>
                </c:pt>
                <c:pt idx="15">
                  <c:v>21.2</c:v>
                </c:pt>
                <c:pt idx="16">
                  <c:v>20</c:v>
                </c:pt>
                <c:pt idx="17">
                  <c:v>22.7</c:v>
                </c:pt>
                <c:pt idx="18">
                  <c:v>20.3</c:v>
                </c:pt>
                <c:pt idx="19">
                  <c:v>20.399999999999999</c:v>
                </c:pt>
                <c:pt idx="20">
                  <c:v>20.5</c:v>
                </c:pt>
                <c:pt idx="21">
                  <c:v>21</c:v>
                </c:pt>
                <c:pt idx="22">
                  <c:v>17.8</c:v>
                </c:pt>
                <c:pt idx="23">
                  <c:v>18.3</c:v>
                </c:pt>
                <c:pt idx="24">
                  <c:v>18.899999999999999</c:v>
                </c:pt>
                <c:pt idx="25">
                  <c:v>18.2</c:v>
                </c:pt>
                <c:pt idx="26">
                  <c:v>19.2</c:v>
                </c:pt>
                <c:pt idx="27">
                  <c:v>18.3</c:v>
                </c:pt>
                <c:pt idx="28">
                  <c:v>19.2</c:v>
                </c:pt>
                <c:pt idx="29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2A-49E3-96C5-01ED3436B2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17.399999999999999</c:v>
                </c:pt>
                <c:pt idx="1">
                  <c:v>15</c:v>
                </c:pt>
                <c:pt idx="2">
                  <c:v>14.8</c:v>
                </c:pt>
                <c:pt idx="3">
                  <c:v>13.2</c:v>
                </c:pt>
                <c:pt idx="4">
                  <c:v>13.3</c:v>
                </c:pt>
                <c:pt idx="5">
                  <c:v>14.1</c:v>
                </c:pt>
                <c:pt idx="6">
                  <c:v>14.9</c:v>
                </c:pt>
                <c:pt idx="7">
                  <c:v>14</c:v>
                </c:pt>
                <c:pt idx="8">
                  <c:v>15.3</c:v>
                </c:pt>
                <c:pt idx="9">
                  <c:v>17.899999999999999</c:v>
                </c:pt>
                <c:pt idx="10">
                  <c:v>12.7</c:v>
                </c:pt>
                <c:pt idx="11">
                  <c:v>12.5</c:v>
                </c:pt>
                <c:pt idx="12">
                  <c:v>12.1</c:v>
                </c:pt>
                <c:pt idx="13">
                  <c:v>11.1</c:v>
                </c:pt>
                <c:pt idx="14">
                  <c:v>8.6</c:v>
                </c:pt>
                <c:pt idx="15">
                  <c:v>8.8000000000000007</c:v>
                </c:pt>
                <c:pt idx="16">
                  <c:v>8.5</c:v>
                </c:pt>
                <c:pt idx="17">
                  <c:v>9.9</c:v>
                </c:pt>
                <c:pt idx="18">
                  <c:v>10.8</c:v>
                </c:pt>
                <c:pt idx="19">
                  <c:v>8.4</c:v>
                </c:pt>
                <c:pt idx="20">
                  <c:v>8.8000000000000007</c:v>
                </c:pt>
                <c:pt idx="21">
                  <c:v>8.9</c:v>
                </c:pt>
                <c:pt idx="22">
                  <c:v>8.1</c:v>
                </c:pt>
                <c:pt idx="23">
                  <c:v>8.6</c:v>
                </c:pt>
                <c:pt idx="24">
                  <c:v>10.5</c:v>
                </c:pt>
                <c:pt idx="25">
                  <c:v>10</c:v>
                </c:pt>
                <c:pt idx="26">
                  <c:v>9.4</c:v>
                </c:pt>
                <c:pt idx="27">
                  <c:v>10.6</c:v>
                </c:pt>
                <c:pt idx="28">
                  <c:v>8.8000000000000007</c:v>
                </c:pt>
                <c:pt idx="29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A-49E3-96C5-01ED3436B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231888"/>
        <c:axId val="325226008"/>
      </c:lineChart>
      <c:catAx>
        <c:axId val="325231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5226008"/>
        <c:crosses val="autoZero"/>
        <c:auto val="1"/>
        <c:lblAlgn val="ctr"/>
        <c:lblOffset val="100"/>
        <c:noMultiLvlLbl val="0"/>
      </c:catAx>
      <c:valAx>
        <c:axId val="325226008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baseline="0" dirty="0"/>
                  <a:t> of smokers </a:t>
                </a:r>
                <a:endParaRPr lang="en-GB" sz="1600" b="0" dirty="0"/>
              </a:p>
            </c:rich>
          </c:tx>
          <c:layout>
            <c:manualLayout>
              <c:xMode val="edge"/>
              <c:yMode val="edge"/>
              <c:x val="1.5432098765432098E-2"/>
              <c:y val="0.24642159027813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523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4547730144843"/>
          <c:y val="5.3469062827071284E-2"/>
          <c:w val="0.68603127734033242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5.6</c:v>
                </c:pt>
                <c:pt idx="1">
                  <c:v>0</c:v>
                </c:pt>
                <c:pt idx="2">
                  <c:v>3.3</c:v>
                </c:pt>
                <c:pt idx="3">
                  <c:v>2.8</c:v>
                </c:pt>
                <c:pt idx="4">
                  <c:v>10.9</c:v>
                </c:pt>
                <c:pt idx="5">
                  <c:v>13.3</c:v>
                </c:pt>
                <c:pt idx="6">
                  <c:v>13.2</c:v>
                </c:pt>
                <c:pt idx="7">
                  <c:v>27.8</c:v>
                </c:pt>
                <c:pt idx="8">
                  <c:v>24.1</c:v>
                </c:pt>
                <c:pt idx="9">
                  <c:v>29.2</c:v>
                </c:pt>
                <c:pt idx="10">
                  <c:v>25.4</c:v>
                </c:pt>
                <c:pt idx="11">
                  <c:v>31.4</c:v>
                </c:pt>
                <c:pt idx="12">
                  <c:v>37.799999999999997</c:v>
                </c:pt>
                <c:pt idx="13">
                  <c:v>29.9</c:v>
                </c:pt>
                <c:pt idx="14">
                  <c:v>40.9</c:v>
                </c:pt>
                <c:pt idx="15">
                  <c:v>39.799999999999997</c:v>
                </c:pt>
                <c:pt idx="16">
                  <c:v>40.299999999999997</c:v>
                </c:pt>
                <c:pt idx="17">
                  <c:v>36.9</c:v>
                </c:pt>
                <c:pt idx="18">
                  <c:v>48.9</c:v>
                </c:pt>
                <c:pt idx="19">
                  <c:v>39.700000000000003</c:v>
                </c:pt>
                <c:pt idx="20">
                  <c:v>43.8</c:v>
                </c:pt>
                <c:pt idx="21">
                  <c:v>52.3</c:v>
                </c:pt>
                <c:pt idx="22">
                  <c:v>55.7</c:v>
                </c:pt>
                <c:pt idx="23">
                  <c:v>39</c:v>
                </c:pt>
                <c:pt idx="24">
                  <c:v>35.200000000000003</c:v>
                </c:pt>
                <c:pt idx="25">
                  <c:v>37.299999999999997</c:v>
                </c:pt>
                <c:pt idx="26">
                  <c:v>35.9</c:v>
                </c:pt>
                <c:pt idx="27">
                  <c:v>29.5</c:v>
                </c:pt>
                <c:pt idx="28">
                  <c:v>32.1</c:v>
                </c:pt>
                <c:pt idx="2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54-4742-9EF6-8F055C1F11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29.2</c:v>
                </c:pt>
                <c:pt idx="1">
                  <c:v>18</c:v>
                </c:pt>
                <c:pt idx="2">
                  <c:v>30.6</c:v>
                </c:pt>
                <c:pt idx="3">
                  <c:v>20.8</c:v>
                </c:pt>
                <c:pt idx="4">
                  <c:v>12.7</c:v>
                </c:pt>
                <c:pt idx="5">
                  <c:v>13.3</c:v>
                </c:pt>
                <c:pt idx="6">
                  <c:v>16.7</c:v>
                </c:pt>
                <c:pt idx="7">
                  <c:v>17</c:v>
                </c:pt>
                <c:pt idx="8">
                  <c:v>18.399999999999999</c:v>
                </c:pt>
                <c:pt idx="9">
                  <c:v>19.8</c:v>
                </c:pt>
                <c:pt idx="10">
                  <c:v>19.399999999999999</c:v>
                </c:pt>
                <c:pt idx="11">
                  <c:v>15.1</c:v>
                </c:pt>
                <c:pt idx="12">
                  <c:v>9.8000000000000007</c:v>
                </c:pt>
                <c:pt idx="13">
                  <c:v>12.8</c:v>
                </c:pt>
                <c:pt idx="14">
                  <c:v>16.7</c:v>
                </c:pt>
                <c:pt idx="15">
                  <c:v>15.7</c:v>
                </c:pt>
                <c:pt idx="16">
                  <c:v>2.9</c:v>
                </c:pt>
                <c:pt idx="17">
                  <c:v>13.8</c:v>
                </c:pt>
                <c:pt idx="18">
                  <c:v>12</c:v>
                </c:pt>
                <c:pt idx="19">
                  <c:v>7.9</c:v>
                </c:pt>
                <c:pt idx="20">
                  <c:v>6.8</c:v>
                </c:pt>
                <c:pt idx="21">
                  <c:v>9.3000000000000007</c:v>
                </c:pt>
                <c:pt idx="22">
                  <c:v>13.3</c:v>
                </c:pt>
                <c:pt idx="23">
                  <c:v>14.6</c:v>
                </c:pt>
                <c:pt idx="24">
                  <c:v>16.899999999999999</c:v>
                </c:pt>
                <c:pt idx="25">
                  <c:v>18.7</c:v>
                </c:pt>
                <c:pt idx="26">
                  <c:v>6.2</c:v>
                </c:pt>
                <c:pt idx="27">
                  <c:v>10.5</c:v>
                </c:pt>
                <c:pt idx="28">
                  <c:v>3.6</c:v>
                </c:pt>
                <c:pt idx="29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4-4742-9EF6-8F055C1F1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4904"/>
        <c:axId val="339631176"/>
      </c:lineChart>
      <c:catAx>
        <c:axId val="339624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39631176"/>
        <c:crosses val="autoZero"/>
        <c:auto val="1"/>
        <c:lblAlgn val="ctr"/>
        <c:lblOffset val="100"/>
        <c:noMultiLvlLbl val="0"/>
      </c:catAx>
      <c:valAx>
        <c:axId val="339631176"/>
        <c:scaling>
          <c:orientation val="minMax"/>
          <c:max val="7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baseline="0" dirty="0"/>
                  <a:t> of ex-smokers </a:t>
                </a:r>
                <a:endParaRPr lang="en-GB" sz="1600" b="0" dirty="0"/>
              </a:p>
            </c:rich>
          </c:tx>
          <c:layout>
            <c:manualLayout>
              <c:xMode val="edge"/>
              <c:yMode val="edge"/>
              <c:x val="1.5432098765432098E-2"/>
              <c:y val="0.24642159027813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9624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4547730144843"/>
          <c:y val="5.3469062827071284E-2"/>
          <c:w val="0.68603127734033242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2009-3</c:v>
                </c:pt>
                <c:pt idx="1">
                  <c:v>2009-4</c:v>
                </c:pt>
                <c:pt idx="2">
                  <c:v>2010-1</c:v>
                </c:pt>
                <c:pt idx="3">
                  <c:v>2010-2</c:v>
                </c:pt>
                <c:pt idx="4">
                  <c:v>2010-3</c:v>
                </c:pt>
                <c:pt idx="5">
                  <c:v>2010-4</c:v>
                </c:pt>
                <c:pt idx="6">
                  <c:v>2011-1</c:v>
                </c:pt>
                <c:pt idx="7">
                  <c:v>2011-2</c:v>
                </c:pt>
                <c:pt idx="8">
                  <c:v>2011-3</c:v>
                </c:pt>
                <c:pt idx="9">
                  <c:v>2011-4</c:v>
                </c:pt>
                <c:pt idx="10">
                  <c:v>2012-1</c:v>
                </c:pt>
                <c:pt idx="11">
                  <c:v>2012-2</c:v>
                </c:pt>
                <c:pt idx="12">
                  <c:v>2012-3</c:v>
                </c:pt>
                <c:pt idx="13">
                  <c:v>2012-4</c:v>
                </c:pt>
                <c:pt idx="14">
                  <c:v>2013-1</c:v>
                </c:pt>
                <c:pt idx="15">
                  <c:v>2013-2</c:v>
                </c:pt>
                <c:pt idx="16">
                  <c:v>2013-3</c:v>
                </c:pt>
                <c:pt idx="17">
                  <c:v>2013-4</c:v>
                </c:pt>
                <c:pt idx="18">
                  <c:v>2014-1</c:v>
                </c:pt>
                <c:pt idx="19">
                  <c:v>2014-2</c:v>
                </c:pt>
                <c:pt idx="20">
                  <c:v>2014-3</c:v>
                </c:pt>
                <c:pt idx="21">
                  <c:v>2014-4</c:v>
                </c:pt>
                <c:pt idx="22">
                  <c:v>2015-1</c:v>
                </c:pt>
                <c:pt idx="23">
                  <c:v>2015-2</c:v>
                </c:pt>
                <c:pt idx="24">
                  <c:v>2015-3</c:v>
                </c:pt>
                <c:pt idx="25">
                  <c:v>2015-4</c:v>
                </c:pt>
                <c:pt idx="26">
                  <c:v>2016-1</c:v>
                </c:pt>
                <c:pt idx="27">
                  <c:v>2016-2</c:v>
                </c:pt>
                <c:pt idx="28">
                  <c:v>2016-3</c:v>
                </c:pt>
                <c:pt idx="29">
                  <c:v>2016-4</c:v>
                </c:pt>
                <c:pt idx="30">
                  <c:v>2017-1</c:v>
                </c:pt>
                <c:pt idx="31">
                  <c:v>2017-2</c:v>
                </c:pt>
                <c:pt idx="32">
                  <c:v>2017-3</c:v>
                </c:pt>
                <c:pt idx="33">
                  <c:v>2017-4</c:v>
                </c:pt>
                <c:pt idx="34">
                  <c:v>2018-1</c:v>
                </c:pt>
                <c:pt idx="35">
                  <c:v>2018-2</c:v>
                </c:pt>
                <c:pt idx="36">
                  <c:v>2018-3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0.6</c:v>
                </c:pt>
                <c:pt idx="1">
                  <c:v>0.5</c:v>
                </c:pt>
                <c:pt idx="2">
                  <c:v>0.4</c:v>
                </c:pt>
                <c:pt idx="3">
                  <c:v>0.7</c:v>
                </c:pt>
                <c:pt idx="4">
                  <c:v>0.9</c:v>
                </c:pt>
                <c:pt idx="5">
                  <c:v>0.7</c:v>
                </c:pt>
                <c:pt idx="6">
                  <c:v>0.4</c:v>
                </c:pt>
                <c:pt idx="7">
                  <c:v>1.7</c:v>
                </c:pt>
                <c:pt idx="8">
                  <c:v>4.0999999999999996</c:v>
                </c:pt>
                <c:pt idx="9">
                  <c:v>4</c:v>
                </c:pt>
                <c:pt idx="10">
                  <c:v>5.5</c:v>
                </c:pt>
                <c:pt idx="11">
                  <c:v>3.9</c:v>
                </c:pt>
                <c:pt idx="12">
                  <c:v>6.4</c:v>
                </c:pt>
                <c:pt idx="13">
                  <c:v>8.3000000000000007</c:v>
                </c:pt>
                <c:pt idx="14">
                  <c:v>16</c:v>
                </c:pt>
                <c:pt idx="15">
                  <c:v>21.5</c:v>
                </c:pt>
                <c:pt idx="16">
                  <c:v>29.1</c:v>
                </c:pt>
                <c:pt idx="17">
                  <c:v>28.5</c:v>
                </c:pt>
                <c:pt idx="18">
                  <c:v>28.4</c:v>
                </c:pt>
                <c:pt idx="19">
                  <c:v>31.4</c:v>
                </c:pt>
                <c:pt idx="20">
                  <c:v>28.5</c:v>
                </c:pt>
                <c:pt idx="21">
                  <c:v>33.1</c:v>
                </c:pt>
                <c:pt idx="22">
                  <c:v>35.1</c:v>
                </c:pt>
                <c:pt idx="23">
                  <c:v>32.700000000000003</c:v>
                </c:pt>
                <c:pt idx="24">
                  <c:v>37.5</c:v>
                </c:pt>
                <c:pt idx="25">
                  <c:v>37.4</c:v>
                </c:pt>
                <c:pt idx="26">
                  <c:v>38.4</c:v>
                </c:pt>
                <c:pt idx="27">
                  <c:v>37.5</c:v>
                </c:pt>
                <c:pt idx="28">
                  <c:v>35.299999999999997</c:v>
                </c:pt>
                <c:pt idx="29">
                  <c:v>40.6</c:v>
                </c:pt>
                <c:pt idx="30">
                  <c:v>34.200000000000003</c:v>
                </c:pt>
                <c:pt idx="31">
                  <c:v>34.299999999999997</c:v>
                </c:pt>
                <c:pt idx="32">
                  <c:v>34</c:v>
                </c:pt>
                <c:pt idx="33">
                  <c:v>38.200000000000003</c:v>
                </c:pt>
                <c:pt idx="34">
                  <c:v>25.2</c:v>
                </c:pt>
                <c:pt idx="35">
                  <c:v>33.4</c:v>
                </c:pt>
                <c:pt idx="36">
                  <c:v>34.4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B2-49C5-9289-1F71AD7CF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 OTC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2009-3</c:v>
                </c:pt>
                <c:pt idx="1">
                  <c:v>2009-4</c:v>
                </c:pt>
                <c:pt idx="2">
                  <c:v>2010-1</c:v>
                </c:pt>
                <c:pt idx="3">
                  <c:v>2010-2</c:v>
                </c:pt>
                <c:pt idx="4">
                  <c:v>2010-3</c:v>
                </c:pt>
                <c:pt idx="5">
                  <c:v>2010-4</c:v>
                </c:pt>
                <c:pt idx="6">
                  <c:v>2011-1</c:v>
                </c:pt>
                <c:pt idx="7">
                  <c:v>2011-2</c:v>
                </c:pt>
                <c:pt idx="8">
                  <c:v>2011-3</c:v>
                </c:pt>
                <c:pt idx="9">
                  <c:v>2011-4</c:v>
                </c:pt>
                <c:pt idx="10">
                  <c:v>2012-1</c:v>
                </c:pt>
                <c:pt idx="11">
                  <c:v>2012-2</c:v>
                </c:pt>
                <c:pt idx="12">
                  <c:v>2012-3</c:v>
                </c:pt>
                <c:pt idx="13">
                  <c:v>2012-4</c:v>
                </c:pt>
                <c:pt idx="14">
                  <c:v>2013-1</c:v>
                </c:pt>
                <c:pt idx="15">
                  <c:v>2013-2</c:v>
                </c:pt>
                <c:pt idx="16">
                  <c:v>2013-3</c:v>
                </c:pt>
                <c:pt idx="17">
                  <c:v>2013-4</c:v>
                </c:pt>
                <c:pt idx="18">
                  <c:v>2014-1</c:v>
                </c:pt>
                <c:pt idx="19">
                  <c:v>2014-2</c:v>
                </c:pt>
                <c:pt idx="20">
                  <c:v>2014-3</c:v>
                </c:pt>
                <c:pt idx="21">
                  <c:v>2014-4</c:v>
                </c:pt>
                <c:pt idx="22">
                  <c:v>2015-1</c:v>
                </c:pt>
                <c:pt idx="23">
                  <c:v>2015-2</c:v>
                </c:pt>
                <c:pt idx="24">
                  <c:v>2015-3</c:v>
                </c:pt>
                <c:pt idx="25">
                  <c:v>2015-4</c:v>
                </c:pt>
                <c:pt idx="26">
                  <c:v>2016-1</c:v>
                </c:pt>
                <c:pt idx="27">
                  <c:v>2016-2</c:v>
                </c:pt>
                <c:pt idx="28">
                  <c:v>2016-3</c:v>
                </c:pt>
                <c:pt idx="29">
                  <c:v>2016-4</c:v>
                </c:pt>
                <c:pt idx="30">
                  <c:v>2017-1</c:v>
                </c:pt>
                <c:pt idx="31">
                  <c:v>2017-2</c:v>
                </c:pt>
                <c:pt idx="32">
                  <c:v>2017-3</c:v>
                </c:pt>
                <c:pt idx="33">
                  <c:v>2017-4</c:v>
                </c:pt>
                <c:pt idx="34">
                  <c:v>2018-1</c:v>
                </c:pt>
                <c:pt idx="35">
                  <c:v>2018-2</c:v>
                </c:pt>
                <c:pt idx="36">
                  <c:v>2018-3</c:v>
                </c:pt>
              </c:strCache>
            </c:str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30.3</c:v>
                </c:pt>
                <c:pt idx="1">
                  <c:v>33.1</c:v>
                </c:pt>
                <c:pt idx="2">
                  <c:v>30.2</c:v>
                </c:pt>
                <c:pt idx="3">
                  <c:v>31.6</c:v>
                </c:pt>
                <c:pt idx="4">
                  <c:v>34.6</c:v>
                </c:pt>
                <c:pt idx="5">
                  <c:v>28</c:v>
                </c:pt>
                <c:pt idx="6">
                  <c:v>30.4</c:v>
                </c:pt>
                <c:pt idx="7">
                  <c:v>32.9</c:v>
                </c:pt>
                <c:pt idx="8">
                  <c:v>29.2</c:v>
                </c:pt>
                <c:pt idx="9">
                  <c:v>27.4</c:v>
                </c:pt>
                <c:pt idx="10">
                  <c:v>28.5</c:v>
                </c:pt>
                <c:pt idx="11">
                  <c:v>26.9</c:v>
                </c:pt>
                <c:pt idx="12">
                  <c:v>30.3</c:v>
                </c:pt>
                <c:pt idx="13">
                  <c:v>29</c:v>
                </c:pt>
                <c:pt idx="14">
                  <c:v>31.6</c:v>
                </c:pt>
                <c:pt idx="15">
                  <c:v>23.9</c:v>
                </c:pt>
                <c:pt idx="16">
                  <c:v>27.3</c:v>
                </c:pt>
                <c:pt idx="17">
                  <c:v>19.899999999999999</c:v>
                </c:pt>
                <c:pt idx="18">
                  <c:v>23.5</c:v>
                </c:pt>
                <c:pt idx="19">
                  <c:v>24.9</c:v>
                </c:pt>
                <c:pt idx="20">
                  <c:v>16.7</c:v>
                </c:pt>
                <c:pt idx="21">
                  <c:v>16.600000000000001</c:v>
                </c:pt>
                <c:pt idx="22">
                  <c:v>20.7</c:v>
                </c:pt>
                <c:pt idx="23">
                  <c:v>14.5</c:v>
                </c:pt>
                <c:pt idx="24">
                  <c:v>17.8</c:v>
                </c:pt>
                <c:pt idx="25">
                  <c:v>20.8</c:v>
                </c:pt>
                <c:pt idx="26">
                  <c:v>17.3</c:v>
                </c:pt>
                <c:pt idx="27">
                  <c:v>16.100000000000001</c:v>
                </c:pt>
                <c:pt idx="28">
                  <c:v>16.100000000000001</c:v>
                </c:pt>
                <c:pt idx="29">
                  <c:v>14.7</c:v>
                </c:pt>
                <c:pt idx="30">
                  <c:v>21</c:v>
                </c:pt>
                <c:pt idx="31">
                  <c:v>17.899999999999999</c:v>
                </c:pt>
                <c:pt idx="32">
                  <c:v>21.8</c:v>
                </c:pt>
                <c:pt idx="33">
                  <c:v>18</c:v>
                </c:pt>
                <c:pt idx="34">
                  <c:v>20.100000000000001</c:v>
                </c:pt>
                <c:pt idx="35">
                  <c:v>16.7</c:v>
                </c:pt>
                <c:pt idx="36">
                  <c:v>18.8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B2-49C5-9289-1F71AD7CF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NRT Rx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2009-3</c:v>
                </c:pt>
                <c:pt idx="1">
                  <c:v>2009-4</c:v>
                </c:pt>
                <c:pt idx="2">
                  <c:v>2010-1</c:v>
                </c:pt>
                <c:pt idx="3">
                  <c:v>2010-2</c:v>
                </c:pt>
                <c:pt idx="4">
                  <c:v>2010-3</c:v>
                </c:pt>
                <c:pt idx="5">
                  <c:v>2010-4</c:v>
                </c:pt>
                <c:pt idx="6">
                  <c:v>2011-1</c:v>
                </c:pt>
                <c:pt idx="7">
                  <c:v>2011-2</c:v>
                </c:pt>
                <c:pt idx="8">
                  <c:v>2011-3</c:v>
                </c:pt>
                <c:pt idx="9">
                  <c:v>2011-4</c:v>
                </c:pt>
                <c:pt idx="10">
                  <c:v>2012-1</c:v>
                </c:pt>
                <c:pt idx="11">
                  <c:v>2012-2</c:v>
                </c:pt>
                <c:pt idx="12">
                  <c:v>2012-3</c:v>
                </c:pt>
                <c:pt idx="13">
                  <c:v>2012-4</c:v>
                </c:pt>
                <c:pt idx="14">
                  <c:v>2013-1</c:v>
                </c:pt>
                <c:pt idx="15">
                  <c:v>2013-2</c:v>
                </c:pt>
                <c:pt idx="16">
                  <c:v>2013-3</c:v>
                </c:pt>
                <c:pt idx="17">
                  <c:v>2013-4</c:v>
                </c:pt>
                <c:pt idx="18">
                  <c:v>2014-1</c:v>
                </c:pt>
                <c:pt idx="19">
                  <c:v>2014-2</c:v>
                </c:pt>
                <c:pt idx="20">
                  <c:v>2014-3</c:v>
                </c:pt>
                <c:pt idx="21">
                  <c:v>2014-4</c:v>
                </c:pt>
                <c:pt idx="22">
                  <c:v>2015-1</c:v>
                </c:pt>
                <c:pt idx="23">
                  <c:v>2015-2</c:v>
                </c:pt>
                <c:pt idx="24">
                  <c:v>2015-3</c:v>
                </c:pt>
                <c:pt idx="25">
                  <c:v>2015-4</c:v>
                </c:pt>
                <c:pt idx="26">
                  <c:v>2016-1</c:v>
                </c:pt>
                <c:pt idx="27">
                  <c:v>2016-2</c:v>
                </c:pt>
                <c:pt idx="28">
                  <c:v>2016-3</c:v>
                </c:pt>
                <c:pt idx="29">
                  <c:v>2016-4</c:v>
                </c:pt>
                <c:pt idx="30">
                  <c:v>2017-1</c:v>
                </c:pt>
                <c:pt idx="31">
                  <c:v>2017-2</c:v>
                </c:pt>
                <c:pt idx="32">
                  <c:v>2017-3</c:v>
                </c:pt>
                <c:pt idx="33">
                  <c:v>2017-4</c:v>
                </c:pt>
                <c:pt idx="34">
                  <c:v>2018-1</c:v>
                </c:pt>
                <c:pt idx="35">
                  <c:v>2018-2</c:v>
                </c:pt>
                <c:pt idx="36">
                  <c:v>2018-3</c:v>
                </c:pt>
              </c:strCache>
            </c:strRef>
          </c:cat>
          <c:val>
            <c:numRef>
              <c:f>Sheet1!$D$2:$D$38</c:f>
              <c:numCache>
                <c:formatCode>General</c:formatCode>
                <c:ptCount val="37"/>
                <c:pt idx="0">
                  <c:v>9.9</c:v>
                </c:pt>
                <c:pt idx="1">
                  <c:v>8.5</c:v>
                </c:pt>
                <c:pt idx="2">
                  <c:v>8.6999999999999993</c:v>
                </c:pt>
                <c:pt idx="3">
                  <c:v>10.5</c:v>
                </c:pt>
                <c:pt idx="4">
                  <c:v>9.1999999999999993</c:v>
                </c:pt>
                <c:pt idx="5">
                  <c:v>11.7</c:v>
                </c:pt>
                <c:pt idx="6">
                  <c:v>11.3</c:v>
                </c:pt>
                <c:pt idx="7">
                  <c:v>10.8</c:v>
                </c:pt>
                <c:pt idx="8">
                  <c:v>11.5</c:v>
                </c:pt>
                <c:pt idx="9">
                  <c:v>12.9</c:v>
                </c:pt>
                <c:pt idx="10">
                  <c:v>10.199999999999999</c:v>
                </c:pt>
                <c:pt idx="11">
                  <c:v>9.6999999999999993</c:v>
                </c:pt>
                <c:pt idx="12">
                  <c:v>9.6999999999999993</c:v>
                </c:pt>
                <c:pt idx="13">
                  <c:v>10</c:v>
                </c:pt>
                <c:pt idx="14">
                  <c:v>6.3</c:v>
                </c:pt>
                <c:pt idx="15">
                  <c:v>6.7</c:v>
                </c:pt>
                <c:pt idx="16">
                  <c:v>8.6</c:v>
                </c:pt>
                <c:pt idx="17">
                  <c:v>4.8</c:v>
                </c:pt>
                <c:pt idx="18">
                  <c:v>5.0999999999999996</c:v>
                </c:pt>
                <c:pt idx="19">
                  <c:v>4.9000000000000004</c:v>
                </c:pt>
                <c:pt idx="20">
                  <c:v>4.9000000000000004</c:v>
                </c:pt>
                <c:pt idx="21">
                  <c:v>5.4</c:v>
                </c:pt>
                <c:pt idx="22">
                  <c:v>5.7</c:v>
                </c:pt>
                <c:pt idx="23">
                  <c:v>5.4</c:v>
                </c:pt>
                <c:pt idx="24">
                  <c:v>5.4</c:v>
                </c:pt>
                <c:pt idx="25">
                  <c:v>5</c:v>
                </c:pt>
                <c:pt idx="26">
                  <c:v>4.3</c:v>
                </c:pt>
                <c:pt idx="27">
                  <c:v>3.9</c:v>
                </c:pt>
                <c:pt idx="28">
                  <c:v>5</c:v>
                </c:pt>
                <c:pt idx="29">
                  <c:v>2.4</c:v>
                </c:pt>
                <c:pt idx="30">
                  <c:v>4.7</c:v>
                </c:pt>
                <c:pt idx="31">
                  <c:v>3.7</c:v>
                </c:pt>
                <c:pt idx="32">
                  <c:v>2.6</c:v>
                </c:pt>
                <c:pt idx="33">
                  <c:v>1.6</c:v>
                </c:pt>
                <c:pt idx="34">
                  <c:v>4.4000000000000004</c:v>
                </c:pt>
                <c:pt idx="35">
                  <c:v>4.0999999999999996</c:v>
                </c:pt>
                <c:pt idx="36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B2-49C5-9289-1F71AD7CF3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Champix</c:v>
                </c:pt>
              </c:strCache>
            </c:strRef>
          </c:tx>
          <c:spPr>
            <a:ln w="50800">
              <a:solidFill>
                <a:srgbClr val="CC6600"/>
              </a:solidFill>
            </a:ln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2009-3</c:v>
                </c:pt>
                <c:pt idx="1">
                  <c:v>2009-4</c:v>
                </c:pt>
                <c:pt idx="2">
                  <c:v>2010-1</c:v>
                </c:pt>
                <c:pt idx="3">
                  <c:v>2010-2</c:v>
                </c:pt>
                <c:pt idx="4">
                  <c:v>2010-3</c:v>
                </c:pt>
                <c:pt idx="5">
                  <c:v>2010-4</c:v>
                </c:pt>
                <c:pt idx="6">
                  <c:v>2011-1</c:v>
                </c:pt>
                <c:pt idx="7">
                  <c:v>2011-2</c:v>
                </c:pt>
                <c:pt idx="8">
                  <c:v>2011-3</c:v>
                </c:pt>
                <c:pt idx="9">
                  <c:v>2011-4</c:v>
                </c:pt>
                <c:pt idx="10">
                  <c:v>2012-1</c:v>
                </c:pt>
                <c:pt idx="11">
                  <c:v>2012-2</c:v>
                </c:pt>
                <c:pt idx="12">
                  <c:v>2012-3</c:v>
                </c:pt>
                <c:pt idx="13">
                  <c:v>2012-4</c:v>
                </c:pt>
                <c:pt idx="14">
                  <c:v>2013-1</c:v>
                </c:pt>
                <c:pt idx="15">
                  <c:v>2013-2</c:v>
                </c:pt>
                <c:pt idx="16">
                  <c:v>2013-3</c:v>
                </c:pt>
                <c:pt idx="17">
                  <c:v>2013-4</c:v>
                </c:pt>
                <c:pt idx="18">
                  <c:v>2014-1</c:v>
                </c:pt>
                <c:pt idx="19">
                  <c:v>2014-2</c:v>
                </c:pt>
                <c:pt idx="20">
                  <c:v>2014-3</c:v>
                </c:pt>
                <c:pt idx="21">
                  <c:v>2014-4</c:v>
                </c:pt>
                <c:pt idx="22">
                  <c:v>2015-1</c:v>
                </c:pt>
                <c:pt idx="23">
                  <c:v>2015-2</c:v>
                </c:pt>
                <c:pt idx="24">
                  <c:v>2015-3</c:v>
                </c:pt>
                <c:pt idx="25">
                  <c:v>2015-4</c:v>
                </c:pt>
                <c:pt idx="26">
                  <c:v>2016-1</c:v>
                </c:pt>
                <c:pt idx="27">
                  <c:v>2016-2</c:v>
                </c:pt>
                <c:pt idx="28">
                  <c:v>2016-3</c:v>
                </c:pt>
                <c:pt idx="29">
                  <c:v>2016-4</c:v>
                </c:pt>
                <c:pt idx="30">
                  <c:v>2017-1</c:v>
                </c:pt>
                <c:pt idx="31">
                  <c:v>2017-2</c:v>
                </c:pt>
                <c:pt idx="32">
                  <c:v>2017-3</c:v>
                </c:pt>
                <c:pt idx="33">
                  <c:v>2017-4</c:v>
                </c:pt>
                <c:pt idx="34">
                  <c:v>2018-1</c:v>
                </c:pt>
                <c:pt idx="35">
                  <c:v>2018-2</c:v>
                </c:pt>
                <c:pt idx="36">
                  <c:v>2018-3</c:v>
                </c:pt>
              </c:strCache>
            </c:strRef>
          </c:cat>
          <c:val>
            <c:numRef>
              <c:f>Sheet1!$E$2:$E$38</c:f>
              <c:numCache>
                <c:formatCode>General</c:formatCode>
                <c:ptCount val="37"/>
                <c:pt idx="0">
                  <c:v>6.9</c:v>
                </c:pt>
                <c:pt idx="1">
                  <c:v>7.3</c:v>
                </c:pt>
                <c:pt idx="2">
                  <c:v>8</c:v>
                </c:pt>
                <c:pt idx="3">
                  <c:v>7</c:v>
                </c:pt>
                <c:pt idx="4">
                  <c:v>6.8</c:v>
                </c:pt>
                <c:pt idx="5">
                  <c:v>7.6</c:v>
                </c:pt>
                <c:pt idx="6">
                  <c:v>7.8</c:v>
                </c:pt>
                <c:pt idx="7">
                  <c:v>10.6</c:v>
                </c:pt>
                <c:pt idx="8">
                  <c:v>10</c:v>
                </c:pt>
                <c:pt idx="9">
                  <c:v>10.1</c:v>
                </c:pt>
                <c:pt idx="10">
                  <c:v>9.4</c:v>
                </c:pt>
                <c:pt idx="11">
                  <c:v>10.9</c:v>
                </c:pt>
                <c:pt idx="12">
                  <c:v>11.2</c:v>
                </c:pt>
                <c:pt idx="13">
                  <c:v>8.3000000000000007</c:v>
                </c:pt>
                <c:pt idx="14">
                  <c:v>6.7</c:v>
                </c:pt>
                <c:pt idx="15">
                  <c:v>6</c:v>
                </c:pt>
                <c:pt idx="16">
                  <c:v>6.1</c:v>
                </c:pt>
                <c:pt idx="17">
                  <c:v>5.3</c:v>
                </c:pt>
                <c:pt idx="18">
                  <c:v>7.1</c:v>
                </c:pt>
                <c:pt idx="19">
                  <c:v>4.3</c:v>
                </c:pt>
                <c:pt idx="20">
                  <c:v>6.9</c:v>
                </c:pt>
                <c:pt idx="21">
                  <c:v>7.8</c:v>
                </c:pt>
                <c:pt idx="22">
                  <c:v>6.4</c:v>
                </c:pt>
                <c:pt idx="23">
                  <c:v>4.5</c:v>
                </c:pt>
                <c:pt idx="24">
                  <c:v>4.9000000000000004</c:v>
                </c:pt>
                <c:pt idx="25">
                  <c:v>5.9</c:v>
                </c:pt>
                <c:pt idx="26">
                  <c:v>6</c:v>
                </c:pt>
                <c:pt idx="27">
                  <c:v>3.9</c:v>
                </c:pt>
                <c:pt idx="28">
                  <c:v>8.9</c:v>
                </c:pt>
                <c:pt idx="29">
                  <c:v>4.9000000000000004</c:v>
                </c:pt>
                <c:pt idx="30">
                  <c:v>5.4</c:v>
                </c:pt>
                <c:pt idx="31">
                  <c:v>5.2</c:v>
                </c:pt>
                <c:pt idx="32">
                  <c:v>3.8</c:v>
                </c:pt>
                <c:pt idx="33">
                  <c:v>2.8</c:v>
                </c:pt>
                <c:pt idx="34">
                  <c:v>2.5</c:v>
                </c:pt>
                <c:pt idx="35">
                  <c:v>3.8</c:v>
                </c:pt>
                <c:pt idx="36">
                  <c:v>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B2-49C5-9289-1F71AD7CF3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Beh'l supp</c:v>
                </c:pt>
              </c:strCache>
            </c:strRef>
          </c:tx>
          <c:spPr>
            <a:ln w="50800">
              <a:solidFill>
                <a:srgbClr val="0070C0"/>
              </a:solidFill>
            </a:ln>
          </c:spPr>
          <c:marker>
            <c:symbol val="none"/>
          </c:marker>
          <c:cat>
            <c:strRef>
              <c:f>Sheet1!$A$2:$A$38</c:f>
              <c:strCache>
                <c:ptCount val="37"/>
                <c:pt idx="0">
                  <c:v>2009-3</c:v>
                </c:pt>
                <c:pt idx="1">
                  <c:v>2009-4</c:v>
                </c:pt>
                <c:pt idx="2">
                  <c:v>2010-1</c:v>
                </c:pt>
                <c:pt idx="3">
                  <c:v>2010-2</c:v>
                </c:pt>
                <c:pt idx="4">
                  <c:v>2010-3</c:v>
                </c:pt>
                <c:pt idx="5">
                  <c:v>2010-4</c:v>
                </c:pt>
                <c:pt idx="6">
                  <c:v>2011-1</c:v>
                </c:pt>
                <c:pt idx="7">
                  <c:v>2011-2</c:v>
                </c:pt>
                <c:pt idx="8">
                  <c:v>2011-3</c:v>
                </c:pt>
                <c:pt idx="9">
                  <c:v>2011-4</c:v>
                </c:pt>
                <c:pt idx="10">
                  <c:v>2012-1</c:v>
                </c:pt>
                <c:pt idx="11">
                  <c:v>2012-2</c:v>
                </c:pt>
                <c:pt idx="12">
                  <c:v>2012-3</c:v>
                </c:pt>
                <c:pt idx="13">
                  <c:v>2012-4</c:v>
                </c:pt>
                <c:pt idx="14">
                  <c:v>2013-1</c:v>
                </c:pt>
                <c:pt idx="15">
                  <c:v>2013-2</c:v>
                </c:pt>
                <c:pt idx="16">
                  <c:v>2013-3</c:v>
                </c:pt>
                <c:pt idx="17">
                  <c:v>2013-4</c:v>
                </c:pt>
                <c:pt idx="18">
                  <c:v>2014-1</c:v>
                </c:pt>
                <c:pt idx="19">
                  <c:v>2014-2</c:v>
                </c:pt>
                <c:pt idx="20">
                  <c:v>2014-3</c:v>
                </c:pt>
                <c:pt idx="21">
                  <c:v>2014-4</c:v>
                </c:pt>
                <c:pt idx="22">
                  <c:v>2015-1</c:v>
                </c:pt>
                <c:pt idx="23">
                  <c:v>2015-2</c:v>
                </c:pt>
                <c:pt idx="24">
                  <c:v>2015-3</c:v>
                </c:pt>
                <c:pt idx="25">
                  <c:v>2015-4</c:v>
                </c:pt>
                <c:pt idx="26">
                  <c:v>2016-1</c:v>
                </c:pt>
                <c:pt idx="27">
                  <c:v>2016-2</c:v>
                </c:pt>
                <c:pt idx="28">
                  <c:v>2016-3</c:v>
                </c:pt>
                <c:pt idx="29">
                  <c:v>2016-4</c:v>
                </c:pt>
                <c:pt idx="30">
                  <c:v>2017-1</c:v>
                </c:pt>
                <c:pt idx="31">
                  <c:v>2017-2</c:v>
                </c:pt>
                <c:pt idx="32">
                  <c:v>2017-3</c:v>
                </c:pt>
                <c:pt idx="33">
                  <c:v>2017-4</c:v>
                </c:pt>
                <c:pt idx="34">
                  <c:v>2018-1</c:v>
                </c:pt>
                <c:pt idx="35">
                  <c:v>2018-2</c:v>
                </c:pt>
                <c:pt idx="36">
                  <c:v>2018-3</c:v>
                </c:pt>
              </c:strCache>
            </c:strRef>
          </c:cat>
          <c:val>
            <c:numRef>
              <c:f>Sheet1!$F$2:$F$38</c:f>
              <c:numCache>
                <c:formatCode>General</c:formatCode>
                <c:ptCount val="37"/>
                <c:pt idx="0">
                  <c:v>6.1</c:v>
                </c:pt>
                <c:pt idx="1">
                  <c:v>5.2</c:v>
                </c:pt>
                <c:pt idx="2">
                  <c:v>6.5</c:v>
                </c:pt>
                <c:pt idx="3">
                  <c:v>4.5999999999999996</c:v>
                </c:pt>
                <c:pt idx="4">
                  <c:v>6.8</c:v>
                </c:pt>
                <c:pt idx="5">
                  <c:v>5.8</c:v>
                </c:pt>
                <c:pt idx="6">
                  <c:v>4.7</c:v>
                </c:pt>
                <c:pt idx="7">
                  <c:v>3.1</c:v>
                </c:pt>
                <c:pt idx="8">
                  <c:v>4.9000000000000004</c:v>
                </c:pt>
                <c:pt idx="9">
                  <c:v>2.6</c:v>
                </c:pt>
                <c:pt idx="10">
                  <c:v>3.1</c:v>
                </c:pt>
                <c:pt idx="11">
                  <c:v>5.3</c:v>
                </c:pt>
                <c:pt idx="12">
                  <c:v>6.2</c:v>
                </c:pt>
                <c:pt idx="13">
                  <c:v>4.0999999999999996</c:v>
                </c:pt>
                <c:pt idx="14">
                  <c:v>3.8</c:v>
                </c:pt>
                <c:pt idx="15">
                  <c:v>2.4</c:v>
                </c:pt>
                <c:pt idx="16">
                  <c:v>3</c:v>
                </c:pt>
                <c:pt idx="17">
                  <c:v>2.7</c:v>
                </c:pt>
                <c:pt idx="18">
                  <c:v>3.5</c:v>
                </c:pt>
                <c:pt idx="19">
                  <c:v>2.2000000000000002</c:v>
                </c:pt>
                <c:pt idx="20">
                  <c:v>2.1</c:v>
                </c:pt>
                <c:pt idx="21">
                  <c:v>5.0999999999999996</c:v>
                </c:pt>
                <c:pt idx="22">
                  <c:v>1.3</c:v>
                </c:pt>
                <c:pt idx="23">
                  <c:v>2.4</c:v>
                </c:pt>
                <c:pt idx="24">
                  <c:v>3.4</c:v>
                </c:pt>
                <c:pt idx="25">
                  <c:v>3</c:v>
                </c:pt>
                <c:pt idx="26">
                  <c:v>1</c:v>
                </c:pt>
                <c:pt idx="27">
                  <c:v>1.8</c:v>
                </c:pt>
                <c:pt idx="28">
                  <c:v>3.3</c:v>
                </c:pt>
                <c:pt idx="29">
                  <c:v>2.8</c:v>
                </c:pt>
                <c:pt idx="30">
                  <c:v>2.7</c:v>
                </c:pt>
                <c:pt idx="31">
                  <c:v>2.2999999999999998</c:v>
                </c:pt>
                <c:pt idx="32">
                  <c:v>4.8</c:v>
                </c:pt>
                <c:pt idx="33">
                  <c:v>2.5</c:v>
                </c:pt>
                <c:pt idx="34">
                  <c:v>2.2000000000000002</c:v>
                </c:pt>
                <c:pt idx="35">
                  <c:v>1.4</c:v>
                </c:pt>
                <c:pt idx="36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B2-49C5-9289-1F71AD7CF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30784"/>
        <c:axId val="339630392"/>
      </c:lineChart>
      <c:catAx>
        <c:axId val="339630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39630392"/>
        <c:crosses val="autoZero"/>
        <c:auto val="1"/>
        <c:lblAlgn val="ctr"/>
        <c:lblOffset val="100"/>
        <c:noMultiLvlLbl val="0"/>
      </c:catAx>
      <c:valAx>
        <c:axId val="339630392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baseline="0" dirty="0"/>
                  <a:t> of smokers trying to stop </a:t>
                </a:r>
                <a:endParaRPr lang="en-GB" sz="1600" b="0" dirty="0"/>
              </a:p>
            </c:rich>
          </c:tx>
          <c:layout>
            <c:manualLayout>
              <c:xMode val="edge"/>
              <c:yMode val="edge"/>
              <c:x val="1.5432098765432098E-2"/>
              <c:y val="7.57684891363299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9630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89122443679248"/>
          <c:y val="6.2848918447265686E-2"/>
          <c:w val="0.75388261912418397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Any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5.7</c:v>
                </c:pt>
                <c:pt idx="2">
                  <c:v>6.3</c:v>
                </c:pt>
                <c:pt idx="3">
                  <c:v>9.1</c:v>
                </c:pt>
                <c:pt idx="4">
                  <c:v>11</c:v>
                </c:pt>
                <c:pt idx="5">
                  <c:v>8.9</c:v>
                </c:pt>
                <c:pt idx="6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7-462C-9D2C-5CDAA68960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Daily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</c:v>
                </c:pt>
                <c:pt idx="1">
                  <c:v>5.0999999999999996</c:v>
                </c:pt>
                <c:pt idx="2">
                  <c:v>3.7</c:v>
                </c:pt>
                <c:pt idx="3">
                  <c:v>7</c:v>
                </c:pt>
                <c:pt idx="4">
                  <c:v>10.3</c:v>
                </c:pt>
                <c:pt idx="5">
                  <c:v>8.1</c:v>
                </c:pt>
                <c:pt idx="6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E7-462C-9D2C-5CDAA6896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5296"/>
        <c:axId val="339624120"/>
      </c:lineChart>
      <c:catAx>
        <c:axId val="339625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339624120"/>
        <c:crosses val="autoZero"/>
        <c:auto val="1"/>
        <c:lblAlgn val="ctr"/>
        <c:lblOffset val="100"/>
        <c:noMultiLvlLbl val="0"/>
      </c:catAx>
      <c:valAx>
        <c:axId val="339624120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/>
                  <a:t>Percent</a:t>
                </a:r>
                <a:r>
                  <a:rPr lang="en-GB" sz="1600" b="0" baseline="0" dirty="0"/>
                  <a:t> currently using e-cigarette</a:t>
                </a:r>
                <a:endParaRPr lang="en-GB" sz="1600" b="0" dirty="0"/>
              </a:p>
            </c:rich>
          </c:tx>
          <c:layout>
            <c:manualLayout>
              <c:xMode val="edge"/>
              <c:yMode val="edge"/>
              <c:x val="2.2608605056584546E-2"/>
              <c:y val="5.370954297125654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9625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68934091571886"/>
          <c:y val="5.3469062827071284E-2"/>
          <c:w val="0.80177201808107323"/>
          <c:h val="0.713032342509207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Uptake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30.2</c:v>
                </c:pt>
                <c:pt idx="1">
                  <c:v>31.3</c:v>
                </c:pt>
                <c:pt idx="2">
                  <c:v>27.5</c:v>
                </c:pt>
                <c:pt idx="3">
                  <c:v>27.1</c:v>
                </c:pt>
                <c:pt idx="4">
                  <c:v>27.1</c:v>
                </c:pt>
                <c:pt idx="5">
                  <c:v>29.3</c:v>
                </c:pt>
                <c:pt idx="6">
                  <c:v>29.7</c:v>
                </c:pt>
                <c:pt idx="7">
                  <c:v>30</c:v>
                </c:pt>
                <c:pt idx="8">
                  <c:v>32.5</c:v>
                </c:pt>
                <c:pt idx="9">
                  <c:v>29.2</c:v>
                </c:pt>
                <c:pt idx="10">
                  <c:v>29.9</c:v>
                </c:pt>
                <c:pt idx="11">
                  <c:v>31</c:v>
                </c:pt>
                <c:pt idx="12">
                  <c:v>27</c:v>
                </c:pt>
                <c:pt idx="13">
                  <c:v>26.9</c:v>
                </c:pt>
                <c:pt idx="14">
                  <c:v>27.9</c:v>
                </c:pt>
                <c:pt idx="15">
                  <c:v>28.3</c:v>
                </c:pt>
                <c:pt idx="16">
                  <c:v>29</c:v>
                </c:pt>
                <c:pt idx="17">
                  <c:v>29.5</c:v>
                </c:pt>
                <c:pt idx="18">
                  <c:v>31.8</c:v>
                </c:pt>
                <c:pt idx="19">
                  <c:v>27.5</c:v>
                </c:pt>
                <c:pt idx="20">
                  <c:v>31.3</c:v>
                </c:pt>
                <c:pt idx="21">
                  <c:v>28.1</c:v>
                </c:pt>
                <c:pt idx="22">
                  <c:v>26.8</c:v>
                </c:pt>
                <c:pt idx="23">
                  <c:v>27.9</c:v>
                </c:pt>
                <c:pt idx="24">
                  <c:v>27.4</c:v>
                </c:pt>
                <c:pt idx="25">
                  <c:v>25.8</c:v>
                </c:pt>
                <c:pt idx="26">
                  <c:v>27.6</c:v>
                </c:pt>
                <c:pt idx="27">
                  <c:v>29.5</c:v>
                </c:pt>
                <c:pt idx="28">
                  <c:v>26.1</c:v>
                </c:pt>
                <c:pt idx="29">
                  <c:v>23.9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40-4DE7-8073-002CF308A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864"/>
        <c:axId val="339631568"/>
      </c:lineChart>
      <c:catAx>
        <c:axId val="339626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39631568"/>
        <c:crosses val="autoZero"/>
        <c:auto val="1"/>
        <c:lblAlgn val="ctr"/>
        <c:lblOffset val="100"/>
        <c:noMultiLvlLbl val="0"/>
      </c:catAx>
      <c:valAx>
        <c:axId val="339631568"/>
        <c:scaling>
          <c:orientation val="minMax"/>
          <c:max val="5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dirty="0"/>
                  <a:t> who</a:t>
                </a:r>
                <a:r>
                  <a:rPr lang="en-GB" sz="1600" b="0" baseline="0" dirty="0"/>
                  <a:t> report having ever smoked regularly</a:t>
                </a:r>
                <a:endParaRPr lang="en-GB" sz="1600" b="0" dirty="0"/>
              </a:p>
            </c:rich>
          </c:tx>
          <c:layout>
            <c:manualLayout>
              <c:xMode val="edge"/>
              <c:yMode val="edge"/>
              <c:x val="9.2592592592592587E-3"/>
              <c:y val="2.755104272836521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9626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2717021483425"/>
          <c:y val="3.6632866861704347E-2"/>
          <c:w val="0.68140164771070277"/>
          <c:h val="0.713032342509207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Cigarettes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</c:v>
                </c:pt>
                <c:pt idx="1">
                  <c:v>17.8</c:v>
                </c:pt>
                <c:pt idx="2">
                  <c:v>18.5</c:v>
                </c:pt>
                <c:pt idx="3">
                  <c:v>19.2</c:v>
                </c:pt>
                <c:pt idx="4">
                  <c:v>18.7</c:v>
                </c:pt>
                <c:pt idx="5">
                  <c:v>17.899999999999999</c:v>
                </c:pt>
                <c:pt idx="6">
                  <c:v>19.100000000000001</c:v>
                </c:pt>
                <c:pt idx="7">
                  <c:v>19.399999999999999</c:v>
                </c:pt>
                <c:pt idx="8">
                  <c:v>18.399999999999999</c:v>
                </c:pt>
                <c:pt idx="9">
                  <c:v>18.100000000000001</c:v>
                </c:pt>
                <c:pt idx="10">
                  <c:v>18.399999999999999</c:v>
                </c:pt>
                <c:pt idx="11">
                  <c:v>18.600000000000001</c:v>
                </c:pt>
                <c:pt idx="12">
                  <c:v>17</c:v>
                </c:pt>
                <c:pt idx="13">
                  <c:v>16.5</c:v>
                </c:pt>
                <c:pt idx="14">
                  <c:v>18.100000000000001</c:v>
                </c:pt>
                <c:pt idx="15">
                  <c:v>16.8</c:v>
                </c:pt>
                <c:pt idx="16">
                  <c:v>17.3</c:v>
                </c:pt>
                <c:pt idx="17">
                  <c:v>17.100000000000001</c:v>
                </c:pt>
                <c:pt idx="18">
                  <c:v>17.8</c:v>
                </c:pt>
                <c:pt idx="19">
                  <c:v>17.7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A-4E75-B248-3EFF317B2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Nicotine or cigarettes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21.7</c:v>
                </c:pt>
                <c:pt idx="1">
                  <c:v>19.899999999999999</c:v>
                </c:pt>
                <c:pt idx="2">
                  <c:v>20.8</c:v>
                </c:pt>
                <c:pt idx="3">
                  <c:v>21.2</c:v>
                </c:pt>
                <c:pt idx="4">
                  <c:v>20.6</c:v>
                </c:pt>
                <c:pt idx="5">
                  <c:v>20.3</c:v>
                </c:pt>
                <c:pt idx="6">
                  <c:v>21.5</c:v>
                </c:pt>
                <c:pt idx="7">
                  <c:v>22</c:v>
                </c:pt>
                <c:pt idx="8">
                  <c:v>21.1</c:v>
                </c:pt>
                <c:pt idx="9">
                  <c:v>20.7</c:v>
                </c:pt>
                <c:pt idx="10">
                  <c:v>20.9</c:v>
                </c:pt>
                <c:pt idx="11">
                  <c:v>21.7</c:v>
                </c:pt>
                <c:pt idx="12">
                  <c:v>20.100000000000001</c:v>
                </c:pt>
                <c:pt idx="13">
                  <c:v>20</c:v>
                </c:pt>
                <c:pt idx="14">
                  <c:v>21.1</c:v>
                </c:pt>
                <c:pt idx="15">
                  <c:v>20.399999999999999</c:v>
                </c:pt>
                <c:pt idx="16">
                  <c:v>20.2</c:v>
                </c:pt>
                <c:pt idx="17">
                  <c:v>20</c:v>
                </c:pt>
                <c:pt idx="18">
                  <c:v>20.9</c:v>
                </c:pt>
                <c:pt idx="19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A-4E75-B248-3EFF317B2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7256"/>
        <c:axId val="339628040"/>
      </c:lineChart>
      <c:catAx>
        <c:axId val="339627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39628040"/>
        <c:crosses val="autoZero"/>
        <c:auto val="1"/>
        <c:lblAlgn val="ctr"/>
        <c:lblOffset val="100"/>
        <c:noMultiLvlLbl val="0"/>
      </c:catAx>
      <c:valAx>
        <c:axId val="339628040"/>
        <c:scaling>
          <c:orientation val="minMax"/>
          <c:max val="2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dirty="0"/>
                  <a:t> smoking cigs or using nicotine</a:t>
                </a:r>
              </a:p>
            </c:rich>
          </c:tx>
          <c:layout>
            <c:manualLayout>
              <c:xMode val="edge"/>
              <c:yMode val="edge"/>
              <c:x val="3.2407407407407406E-2"/>
              <c:y val="3.31631080501541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9627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Sep (N=15518)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24.2</c:v>
                </c:pt>
                <c:pt idx="1">
                  <c:v>22</c:v>
                </c:pt>
                <c:pt idx="2">
                  <c:v>21.5</c:v>
                </c:pt>
                <c:pt idx="3">
                  <c:v>21.4</c:v>
                </c:pt>
                <c:pt idx="4">
                  <c:v>20.7</c:v>
                </c:pt>
                <c:pt idx="5">
                  <c:v>20</c:v>
                </c:pt>
                <c:pt idx="6">
                  <c:v>19.3</c:v>
                </c:pt>
                <c:pt idx="7">
                  <c:v>18.5</c:v>
                </c:pt>
                <c:pt idx="8">
                  <c:v>18.7</c:v>
                </c:pt>
                <c:pt idx="9">
                  <c:v>18</c:v>
                </c:pt>
                <c:pt idx="10">
                  <c:v>17.2</c:v>
                </c:pt>
                <c:pt idx="11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E-436C-BF20-9BFA84E67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Sep (N=15518)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24.7</c:v>
                </c:pt>
                <c:pt idx="1">
                  <c:v>22.6</c:v>
                </c:pt>
                <c:pt idx="2">
                  <c:v>22.1</c:v>
                </c:pt>
                <c:pt idx="3">
                  <c:v>21.9</c:v>
                </c:pt>
                <c:pt idx="4">
                  <c:v>21.3</c:v>
                </c:pt>
                <c:pt idx="5">
                  <c:v>20.6</c:v>
                </c:pt>
                <c:pt idx="6">
                  <c:v>19.8</c:v>
                </c:pt>
                <c:pt idx="7">
                  <c:v>19.100000000000001</c:v>
                </c:pt>
                <c:pt idx="8">
                  <c:v>19.3</c:v>
                </c:pt>
                <c:pt idx="9">
                  <c:v>18.5</c:v>
                </c:pt>
                <c:pt idx="10">
                  <c:v>17.7</c:v>
                </c:pt>
                <c:pt idx="11">
                  <c:v>18.100000000000001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E-436C-BF20-9BFA84E67D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(N=22079)</c:v>
                </c:pt>
                <c:pt idx="1">
                  <c:v>2008 (N=18990)</c:v>
                </c:pt>
                <c:pt idx="2">
                  <c:v>2009 (N=21137)</c:v>
                </c:pt>
                <c:pt idx="3">
                  <c:v>2010 (N=24794)</c:v>
                </c:pt>
                <c:pt idx="4">
                  <c:v>2011 (N=21879)</c:v>
                </c:pt>
                <c:pt idx="5">
                  <c:v>2012 (N=21330)</c:v>
                </c:pt>
                <c:pt idx="6">
                  <c:v>2013 (N=22167)</c:v>
                </c:pt>
                <c:pt idx="7">
                  <c:v>2014 (N=20170)</c:v>
                </c:pt>
                <c:pt idx="8">
                  <c:v>2015 (N=20026)</c:v>
                </c:pt>
                <c:pt idx="9">
                  <c:v>2016 (N=20437)</c:v>
                </c:pt>
                <c:pt idx="10">
                  <c:v>2017 (N=20381)</c:v>
                </c:pt>
                <c:pt idx="11">
                  <c:v>2018 Sep (N=15518)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23.6</c:v>
                </c:pt>
                <c:pt idx="1">
                  <c:v>21.4</c:v>
                </c:pt>
                <c:pt idx="2">
                  <c:v>21</c:v>
                </c:pt>
                <c:pt idx="3">
                  <c:v>20.8</c:v>
                </c:pt>
                <c:pt idx="4">
                  <c:v>20.2</c:v>
                </c:pt>
                <c:pt idx="5">
                  <c:v>19.5</c:v>
                </c:pt>
                <c:pt idx="6">
                  <c:v>18.8</c:v>
                </c:pt>
                <c:pt idx="7">
                  <c:v>18</c:v>
                </c:pt>
                <c:pt idx="8">
                  <c:v>18.2</c:v>
                </c:pt>
                <c:pt idx="9">
                  <c:v>17.5</c:v>
                </c:pt>
                <c:pt idx="10">
                  <c:v>16.7</c:v>
                </c:pt>
                <c:pt idx="11">
                  <c:v>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E-436C-BF20-9BFA84E67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543040"/>
        <c:axId val="125336896"/>
      </c:lineChart>
      <c:catAx>
        <c:axId val="13954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5336896"/>
        <c:crosses val="autoZero"/>
        <c:auto val="1"/>
        <c:lblAlgn val="ctr"/>
        <c:lblOffset val="100"/>
        <c:noMultiLvlLbl val="0"/>
      </c:catAx>
      <c:valAx>
        <c:axId val="125336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9543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80698940410236E-2"/>
          <c:y val="5.0663030166176785E-2"/>
          <c:w val="0.86241902483347399"/>
          <c:h val="0.79732392308588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Never: E-cigs</c:v>
                </c:pt>
              </c:strCache>
            </c:strRef>
          </c:tx>
          <c:spPr>
            <a:ln w="50800">
              <a:solidFill>
                <a:srgbClr val="2F2F98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0.4</c:v>
                </c:pt>
                <c:pt idx="8">
                  <c:v>0.5</c:v>
                </c:pt>
                <c:pt idx="9">
                  <c:v>0.4</c:v>
                </c:pt>
                <c:pt idx="10">
                  <c:v>0.2</c:v>
                </c:pt>
                <c:pt idx="11">
                  <c:v>0.5</c:v>
                </c:pt>
                <c:pt idx="12">
                  <c:v>0.4</c:v>
                </c:pt>
                <c:pt idx="13">
                  <c:v>0.8</c:v>
                </c:pt>
                <c:pt idx="14">
                  <c:v>0.3</c:v>
                </c:pt>
                <c:pt idx="15">
                  <c:v>0.6</c:v>
                </c:pt>
                <c:pt idx="16">
                  <c:v>0.5</c:v>
                </c:pt>
                <c:pt idx="17">
                  <c:v>0.2</c:v>
                </c:pt>
                <c:pt idx="18">
                  <c:v>0.6</c:v>
                </c:pt>
                <c:pt idx="19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F0-42C5-98D5-1CB9E399A0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Long-term ex: E-cigs</c:v>
                </c:pt>
              </c:strCache>
            </c:strRef>
          </c:tx>
          <c:spPr>
            <a:ln w="50800">
              <a:prstDash val="sysDash"/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1.7</c:v>
                </c:pt>
                <c:pt idx="1">
                  <c:v>2.1</c:v>
                </c:pt>
                <c:pt idx="2">
                  <c:v>4.0999999999999996</c:v>
                </c:pt>
                <c:pt idx="3">
                  <c:v>3.3</c:v>
                </c:pt>
                <c:pt idx="4">
                  <c:v>3.8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5.9</c:v>
                </c:pt>
                <c:pt idx="8">
                  <c:v>3.5</c:v>
                </c:pt>
                <c:pt idx="9">
                  <c:v>6.1</c:v>
                </c:pt>
                <c:pt idx="10">
                  <c:v>5.6</c:v>
                </c:pt>
                <c:pt idx="11">
                  <c:v>7.6</c:v>
                </c:pt>
                <c:pt idx="12">
                  <c:v>8.5</c:v>
                </c:pt>
                <c:pt idx="13">
                  <c:v>7.4</c:v>
                </c:pt>
                <c:pt idx="14">
                  <c:v>8</c:v>
                </c:pt>
                <c:pt idx="15">
                  <c:v>9.6</c:v>
                </c:pt>
                <c:pt idx="16">
                  <c:v>10.1</c:v>
                </c:pt>
                <c:pt idx="17">
                  <c:v>7.7</c:v>
                </c:pt>
                <c:pt idx="18">
                  <c:v>11.5</c:v>
                </c:pt>
                <c:pt idx="1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F0-42C5-98D5-1CB9E399A0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Never: NRT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0.1</c:v>
                </c:pt>
                <c:pt idx="1">
                  <c:v>0.3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0.1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0.3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0.3</c:v>
                </c:pt>
                <c:pt idx="18">
                  <c:v>0.2</c:v>
                </c:pt>
                <c:pt idx="19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F0-42C5-98D5-1CB9E399A0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Long-term ex: NRT</c:v>
                </c:pt>
              </c:strCache>
            </c:strRef>
          </c:tx>
          <c:spPr>
            <a:ln w="50800">
              <a:solidFill>
                <a:srgbClr val="008000"/>
              </a:solidFill>
              <a:prstDash val="sysDash"/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3.2</c:v>
                </c:pt>
                <c:pt idx="1">
                  <c:v>2.9</c:v>
                </c:pt>
                <c:pt idx="2">
                  <c:v>4.0999999999999996</c:v>
                </c:pt>
                <c:pt idx="3">
                  <c:v>4.0999999999999996</c:v>
                </c:pt>
                <c:pt idx="4">
                  <c:v>2.9</c:v>
                </c:pt>
                <c:pt idx="5">
                  <c:v>3.2</c:v>
                </c:pt>
                <c:pt idx="6">
                  <c:v>3.7</c:v>
                </c:pt>
                <c:pt idx="7">
                  <c:v>3.3</c:v>
                </c:pt>
                <c:pt idx="8">
                  <c:v>2.8</c:v>
                </c:pt>
                <c:pt idx="9">
                  <c:v>3.2</c:v>
                </c:pt>
                <c:pt idx="10">
                  <c:v>3.1</c:v>
                </c:pt>
                <c:pt idx="11">
                  <c:v>2.4</c:v>
                </c:pt>
                <c:pt idx="12">
                  <c:v>3.2</c:v>
                </c:pt>
                <c:pt idx="13">
                  <c:v>3.8</c:v>
                </c:pt>
                <c:pt idx="14">
                  <c:v>3.1</c:v>
                </c:pt>
                <c:pt idx="15">
                  <c:v>3.3</c:v>
                </c:pt>
                <c:pt idx="16">
                  <c:v>2.5</c:v>
                </c:pt>
                <c:pt idx="17">
                  <c:v>2.2999999999999998</c:v>
                </c:pt>
                <c:pt idx="18">
                  <c:v>3.4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F0-42C5-98D5-1CB9E399A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90512"/>
        <c:axId val="270085416"/>
      </c:lineChart>
      <c:catAx>
        <c:axId val="270090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0085416"/>
        <c:crosses val="autoZero"/>
        <c:auto val="1"/>
        <c:lblAlgn val="ctr"/>
        <c:lblOffset val="100"/>
        <c:noMultiLvlLbl val="0"/>
      </c:catAx>
      <c:valAx>
        <c:axId val="270085416"/>
        <c:scaling>
          <c:orientation val="minMax"/>
          <c:max val="1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0090512"/>
        <c:crosses val="autoZero"/>
        <c:crossBetween val="between"/>
        <c:majorUnit val="5"/>
      </c:valAx>
    </c:plotArea>
    <c:legend>
      <c:legendPos val="r"/>
      <c:layout>
        <c:manualLayout>
          <c:xMode val="edge"/>
          <c:yMode val="edge"/>
          <c:x val="0.6421848750482092"/>
          <c:y val="2.9091655436600462E-3"/>
          <c:w val="0.30045728201553512"/>
          <c:h val="0.31721174579024275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6.7</c:v>
                </c:pt>
                <c:pt idx="1">
                  <c:v>5.6</c:v>
                </c:pt>
                <c:pt idx="2">
                  <c:v>5</c:v>
                </c:pt>
                <c:pt idx="3">
                  <c:v>4.8</c:v>
                </c:pt>
                <c:pt idx="4">
                  <c:v>4.5999999999999996</c:v>
                </c:pt>
                <c:pt idx="5">
                  <c:v>6.2</c:v>
                </c:pt>
                <c:pt idx="6">
                  <c:v>6.1</c:v>
                </c:pt>
                <c:pt idx="7">
                  <c:v>7.2</c:v>
                </c:pt>
                <c:pt idx="8">
                  <c:v>6.2</c:v>
                </c:pt>
                <c:pt idx="9">
                  <c:v>6</c:v>
                </c:pt>
                <c:pt idx="10">
                  <c:v>6.4</c:v>
                </c:pt>
                <c:pt idx="11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8-4429-B1D1-FC9E858F9E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4.2</c:v>
                </c:pt>
                <c:pt idx="4">
                  <c:v>4</c:v>
                </c:pt>
                <c:pt idx="5">
                  <c:v>5.5</c:v>
                </c:pt>
                <c:pt idx="6">
                  <c:v>5.5</c:v>
                </c:pt>
                <c:pt idx="7">
                  <c:v>6.4</c:v>
                </c:pt>
                <c:pt idx="8">
                  <c:v>5.5</c:v>
                </c:pt>
                <c:pt idx="9">
                  <c:v>5.3</c:v>
                </c:pt>
                <c:pt idx="10">
                  <c:v>5.6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8-4429-B1D1-FC9E858F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 95% CI2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7.3</c:v>
                </c:pt>
                <c:pt idx="1">
                  <c:v>6.3</c:v>
                </c:pt>
                <c:pt idx="2">
                  <c:v>5.6</c:v>
                </c:pt>
                <c:pt idx="3">
                  <c:v>5.3</c:v>
                </c:pt>
                <c:pt idx="4">
                  <c:v>5.2</c:v>
                </c:pt>
                <c:pt idx="5">
                  <c:v>6.9</c:v>
                </c:pt>
                <c:pt idx="6">
                  <c:v>6.8</c:v>
                </c:pt>
                <c:pt idx="7">
                  <c:v>8</c:v>
                </c:pt>
                <c:pt idx="8">
                  <c:v>6.9</c:v>
                </c:pt>
                <c:pt idx="9">
                  <c:v>6.8</c:v>
                </c:pt>
                <c:pt idx="10">
                  <c:v>7.2</c:v>
                </c:pt>
                <c:pt idx="11">
                  <c:v>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58-4429-B1D1-FC9E858F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225152"/>
        <c:axId val="166318592"/>
      </c:lineChart>
      <c:catAx>
        <c:axId val="19422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6318592"/>
        <c:crosses val="autoZero"/>
        <c:auto val="1"/>
        <c:lblAlgn val="ctr"/>
        <c:lblOffset val="100"/>
        <c:noMultiLvlLbl val="0"/>
      </c:catAx>
      <c:valAx>
        <c:axId val="166318592"/>
        <c:scaling>
          <c:orientation val="minMax"/>
          <c:max val="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r>
                  <a:rPr lang="en-GB" sz="1400" b="0" dirty="0"/>
                  <a:t>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4225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42.5</c:v>
                </c:pt>
                <c:pt idx="1">
                  <c:v>39.799999999999997</c:v>
                </c:pt>
                <c:pt idx="2">
                  <c:v>37</c:v>
                </c:pt>
                <c:pt idx="3">
                  <c:v>35.9</c:v>
                </c:pt>
                <c:pt idx="4">
                  <c:v>33.5</c:v>
                </c:pt>
                <c:pt idx="5">
                  <c:v>34.4</c:v>
                </c:pt>
                <c:pt idx="6">
                  <c:v>38.5</c:v>
                </c:pt>
                <c:pt idx="7">
                  <c:v>37.299999999999997</c:v>
                </c:pt>
                <c:pt idx="8">
                  <c:v>32.5</c:v>
                </c:pt>
                <c:pt idx="9">
                  <c:v>30.9</c:v>
                </c:pt>
                <c:pt idx="10">
                  <c:v>34.299999999999997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A2-4E63-B5AC-A0508221B8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43.8</c:v>
                </c:pt>
                <c:pt idx="1">
                  <c:v>41.3</c:v>
                </c:pt>
                <c:pt idx="2">
                  <c:v>38.299999999999997</c:v>
                </c:pt>
                <c:pt idx="3">
                  <c:v>37.1</c:v>
                </c:pt>
                <c:pt idx="4">
                  <c:v>34.799999999999997</c:v>
                </c:pt>
                <c:pt idx="5">
                  <c:v>35.799999999999997</c:v>
                </c:pt>
                <c:pt idx="6">
                  <c:v>39.9</c:v>
                </c:pt>
                <c:pt idx="7">
                  <c:v>38.799999999999997</c:v>
                </c:pt>
                <c:pt idx="8">
                  <c:v>33.9</c:v>
                </c:pt>
                <c:pt idx="9">
                  <c:v>32.299999999999997</c:v>
                </c:pt>
                <c:pt idx="10">
                  <c:v>35.799999999999997</c:v>
                </c:pt>
                <c:pt idx="11">
                  <c:v>31.7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A2-4E63-B5AC-A0508221B8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(N=5959)</c:v>
                </c:pt>
                <c:pt idx="1">
                  <c:v>2008 (N=4602)</c:v>
                </c:pt>
                <c:pt idx="2">
                  <c:v>2009 (N=4973)</c:v>
                </c:pt>
                <c:pt idx="3">
                  <c:v>2010 (N=5775)</c:v>
                </c:pt>
                <c:pt idx="4">
                  <c:v>2011 (N=4892)</c:v>
                </c:pt>
                <c:pt idx="5">
                  <c:v>2012 (N=4726)</c:v>
                </c:pt>
                <c:pt idx="6">
                  <c:v>2013 (N=4710)</c:v>
                </c:pt>
                <c:pt idx="7">
                  <c:v>2014 (N=4152)</c:v>
                </c:pt>
                <c:pt idx="8">
                  <c:v>2015 (N=4147)</c:v>
                </c:pt>
                <c:pt idx="9">
                  <c:v>2016 (N=4063)</c:v>
                </c:pt>
                <c:pt idx="10">
                  <c:v>2017 (N=3869)</c:v>
                </c:pt>
                <c:pt idx="11">
                  <c:v>2018 Sep (N=2980)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41.3</c:v>
                </c:pt>
                <c:pt idx="1">
                  <c:v>38.4</c:v>
                </c:pt>
                <c:pt idx="2">
                  <c:v>35.6</c:v>
                </c:pt>
                <c:pt idx="3">
                  <c:v>34.6</c:v>
                </c:pt>
                <c:pt idx="4">
                  <c:v>32.200000000000003</c:v>
                </c:pt>
                <c:pt idx="5">
                  <c:v>33.1</c:v>
                </c:pt>
                <c:pt idx="6">
                  <c:v>37.1</c:v>
                </c:pt>
                <c:pt idx="7">
                  <c:v>35.799999999999997</c:v>
                </c:pt>
                <c:pt idx="8">
                  <c:v>31</c:v>
                </c:pt>
                <c:pt idx="9">
                  <c:v>29.5</c:v>
                </c:pt>
                <c:pt idx="10">
                  <c:v>32.700000000000003</c:v>
                </c:pt>
                <c:pt idx="11">
                  <c:v>28.3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A2-4E63-B5AC-A0508221B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33024"/>
        <c:axId val="146887168"/>
      </c:lineChart>
      <c:catAx>
        <c:axId val="4243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6887168"/>
        <c:crosses val="autoZero"/>
        <c:auto val="1"/>
        <c:lblAlgn val="ctr"/>
        <c:lblOffset val="100"/>
        <c:noMultiLvlLbl val="0"/>
      </c:catAx>
      <c:valAx>
        <c:axId val="146887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2433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50800">
              <a:solidFill>
                <a:srgbClr val="9900CC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Sep (N=866)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15.7</c:v>
                </c:pt>
                <c:pt idx="1">
                  <c:v>14.1</c:v>
                </c:pt>
                <c:pt idx="2">
                  <c:v>13.6</c:v>
                </c:pt>
                <c:pt idx="3">
                  <c:v>13.4</c:v>
                </c:pt>
                <c:pt idx="4">
                  <c:v>13.7</c:v>
                </c:pt>
                <c:pt idx="5">
                  <c:v>17.600000000000001</c:v>
                </c:pt>
                <c:pt idx="6">
                  <c:v>15.8</c:v>
                </c:pt>
                <c:pt idx="7">
                  <c:v>19.100000000000001</c:v>
                </c:pt>
                <c:pt idx="8">
                  <c:v>17.899999999999999</c:v>
                </c:pt>
                <c:pt idx="9">
                  <c:v>18.5</c:v>
                </c:pt>
                <c:pt idx="10">
                  <c:v>17.8</c:v>
                </c:pt>
                <c:pt idx="11">
                  <c:v>17.2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C-4A88-859C-53BED1D2A2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Sep (N=866)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17.100000000000001</c:v>
                </c:pt>
                <c:pt idx="1">
                  <c:v>15.7</c:v>
                </c:pt>
                <c:pt idx="2">
                  <c:v>15.1</c:v>
                </c:pt>
                <c:pt idx="3">
                  <c:v>14.9</c:v>
                </c:pt>
                <c:pt idx="4">
                  <c:v>15.4</c:v>
                </c:pt>
                <c:pt idx="5">
                  <c:v>19.399999999999999</c:v>
                </c:pt>
                <c:pt idx="6">
                  <c:v>17.5</c:v>
                </c:pt>
                <c:pt idx="7">
                  <c:v>21.1</c:v>
                </c:pt>
                <c:pt idx="8">
                  <c:v>19.899999999999999</c:v>
                </c:pt>
                <c:pt idx="9">
                  <c:v>20.6</c:v>
                </c:pt>
                <c:pt idx="10">
                  <c:v>19.899999999999999</c:v>
                </c:pt>
                <c:pt idx="11">
                  <c:v>19.7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2C-4A88-859C-53BED1D2A2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95% CI</c:v>
                </c:pt>
              </c:strCache>
            </c:strRef>
          </c:tx>
          <c:spPr>
            <a:ln w="38100">
              <a:solidFill>
                <a:srgbClr val="CC99FF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2007 (N=2533)</c:v>
                </c:pt>
                <c:pt idx="1">
                  <c:v>2008 (N=1829)</c:v>
                </c:pt>
                <c:pt idx="2">
                  <c:v>2009 (N=1833)</c:v>
                </c:pt>
                <c:pt idx="3">
                  <c:v>2010 (N=2068)</c:v>
                </c:pt>
                <c:pt idx="4">
                  <c:v>2011 (N=1637)</c:v>
                </c:pt>
                <c:pt idx="5">
                  <c:v>2012 (N=1627)</c:v>
                </c:pt>
                <c:pt idx="6">
                  <c:v>2013 (N=1729)</c:v>
                </c:pt>
                <c:pt idx="7">
                  <c:v>2014 (N=1485)</c:v>
                </c:pt>
                <c:pt idx="8">
                  <c:v>2015 (N=1317)</c:v>
                </c:pt>
                <c:pt idx="9">
                  <c:v>2016 (N=1226)</c:v>
                </c:pt>
                <c:pt idx="10">
                  <c:v>2017 (N=1276)</c:v>
                </c:pt>
                <c:pt idx="11">
                  <c:v>2018 Sep (N=866)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14.2</c:v>
                </c:pt>
                <c:pt idx="1">
                  <c:v>12.5</c:v>
                </c:pt>
                <c:pt idx="2">
                  <c:v>12</c:v>
                </c:pt>
                <c:pt idx="3">
                  <c:v>11.9</c:v>
                </c:pt>
                <c:pt idx="4">
                  <c:v>12.1</c:v>
                </c:pt>
                <c:pt idx="5">
                  <c:v>15.7</c:v>
                </c:pt>
                <c:pt idx="6">
                  <c:v>14.1</c:v>
                </c:pt>
                <c:pt idx="7">
                  <c:v>17.100000000000001</c:v>
                </c:pt>
                <c:pt idx="8">
                  <c:v>15.8</c:v>
                </c:pt>
                <c:pt idx="9">
                  <c:v>16.3</c:v>
                </c:pt>
                <c:pt idx="10">
                  <c:v>15.7</c:v>
                </c:pt>
                <c:pt idx="11">
                  <c:v>14.7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2C-4A88-859C-53BED1D2A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107328"/>
        <c:axId val="146889472"/>
      </c:lineChart>
      <c:catAx>
        <c:axId val="147107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6889472"/>
        <c:crosses val="autoZero"/>
        <c:auto val="1"/>
        <c:lblAlgn val="ctr"/>
        <c:lblOffset val="100"/>
        <c:noMultiLvlLbl val="0"/>
      </c:catAx>
      <c:valAx>
        <c:axId val="146889472"/>
        <c:scaling>
          <c:orientation val="minMax"/>
          <c:max val="3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 err="1"/>
                  <a:t>Percent</a:t>
                </a:r>
                <a:endParaRPr lang="en-GB" sz="14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7107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80698940410236E-2"/>
          <c:y val="5.0663030166176785E-2"/>
          <c:w val="0.73176436278798485"/>
          <c:h val="0.821576799877114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More harmful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2014-4</c:v>
                </c:pt>
                <c:pt idx="1">
                  <c:v>2015-1</c:v>
                </c:pt>
                <c:pt idx="2">
                  <c:v>2015-2</c:v>
                </c:pt>
                <c:pt idx="3">
                  <c:v>2015-3</c:v>
                </c:pt>
                <c:pt idx="4">
                  <c:v>2015-4</c:v>
                </c:pt>
                <c:pt idx="5">
                  <c:v>2016-1</c:v>
                </c:pt>
                <c:pt idx="6">
                  <c:v>2016-2</c:v>
                </c:pt>
                <c:pt idx="7">
                  <c:v>2016-3</c:v>
                </c:pt>
                <c:pt idx="8">
                  <c:v>2016-4</c:v>
                </c:pt>
                <c:pt idx="9">
                  <c:v>2017-1</c:v>
                </c:pt>
                <c:pt idx="10">
                  <c:v>2017-2</c:v>
                </c:pt>
                <c:pt idx="11">
                  <c:v>2017-3</c:v>
                </c:pt>
                <c:pt idx="12">
                  <c:v>2017-4</c:v>
                </c:pt>
                <c:pt idx="13">
                  <c:v>2018-1</c:v>
                </c:pt>
                <c:pt idx="14">
                  <c:v>2018-2</c:v>
                </c:pt>
                <c:pt idx="15">
                  <c:v>2018-3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11</c:v>
                </c:pt>
                <c:pt idx="1">
                  <c:v>11</c:v>
                </c:pt>
                <c:pt idx="2">
                  <c:v>13.7</c:v>
                </c:pt>
                <c:pt idx="3">
                  <c:v>11.2</c:v>
                </c:pt>
                <c:pt idx="4">
                  <c:v>11.5</c:v>
                </c:pt>
                <c:pt idx="5">
                  <c:v>14.6</c:v>
                </c:pt>
                <c:pt idx="6">
                  <c:v>11.7</c:v>
                </c:pt>
                <c:pt idx="7">
                  <c:v>10.8</c:v>
                </c:pt>
                <c:pt idx="8">
                  <c:v>10.5</c:v>
                </c:pt>
                <c:pt idx="9">
                  <c:v>13.8</c:v>
                </c:pt>
                <c:pt idx="10">
                  <c:v>14.1</c:v>
                </c:pt>
                <c:pt idx="11">
                  <c:v>14</c:v>
                </c:pt>
                <c:pt idx="12">
                  <c:v>13.6</c:v>
                </c:pt>
                <c:pt idx="13">
                  <c:v>12.9</c:v>
                </c:pt>
                <c:pt idx="14">
                  <c:v>15.6</c:v>
                </c:pt>
                <c:pt idx="15">
                  <c:v>13.5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E-4C77-8DC6-7D868ED26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Equally harmful</c:v>
                </c:pt>
              </c:strCache>
            </c:strRef>
          </c:tx>
          <c:spPr>
            <a:ln w="50800">
              <a:solidFill>
                <a:srgbClr val="FF6600"/>
              </a:solidFill>
              <a:prstDash val="solid"/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2014-4</c:v>
                </c:pt>
                <c:pt idx="1">
                  <c:v>2015-1</c:v>
                </c:pt>
                <c:pt idx="2">
                  <c:v>2015-2</c:v>
                </c:pt>
                <c:pt idx="3">
                  <c:v>2015-3</c:v>
                </c:pt>
                <c:pt idx="4">
                  <c:v>2015-4</c:v>
                </c:pt>
                <c:pt idx="5">
                  <c:v>2016-1</c:v>
                </c:pt>
                <c:pt idx="6">
                  <c:v>2016-2</c:v>
                </c:pt>
                <c:pt idx="7">
                  <c:v>2016-3</c:v>
                </c:pt>
                <c:pt idx="8">
                  <c:v>2016-4</c:v>
                </c:pt>
                <c:pt idx="9">
                  <c:v>2017-1</c:v>
                </c:pt>
                <c:pt idx="10">
                  <c:v>2017-2</c:v>
                </c:pt>
                <c:pt idx="11">
                  <c:v>2017-3</c:v>
                </c:pt>
                <c:pt idx="12">
                  <c:v>2017-4</c:v>
                </c:pt>
                <c:pt idx="13">
                  <c:v>2018-1</c:v>
                </c:pt>
                <c:pt idx="14">
                  <c:v>2018-2</c:v>
                </c:pt>
                <c:pt idx="15">
                  <c:v>2018-3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28</c:v>
                </c:pt>
                <c:pt idx="1">
                  <c:v>32.700000000000003</c:v>
                </c:pt>
                <c:pt idx="2">
                  <c:v>35.299999999999997</c:v>
                </c:pt>
                <c:pt idx="3">
                  <c:v>38</c:v>
                </c:pt>
                <c:pt idx="4">
                  <c:v>38.299999999999997</c:v>
                </c:pt>
                <c:pt idx="5">
                  <c:v>37</c:v>
                </c:pt>
                <c:pt idx="6">
                  <c:v>38.1</c:v>
                </c:pt>
                <c:pt idx="7">
                  <c:v>36.700000000000003</c:v>
                </c:pt>
                <c:pt idx="8">
                  <c:v>42.9</c:v>
                </c:pt>
                <c:pt idx="9">
                  <c:v>44.6</c:v>
                </c:pt>
                <c:pt idx="10">
                  <c:v>40.299999999999997</c:v>
                </c:pt>
                <c:pt idx="11">
                  <c:v>44.6</c:v>
                </c:pt>
                <c:pt idx="12">
                  <c:v>44.3</c:v>
                </c:pt>
                <c:pt idx="13">
                  <c:v>44.4</c:v>
                </c:pt>
                <c:pt idx="14">
                  <c:v>41.2</c:v>
                </c:pt>
                <c:pt idx="15">
                  <c:v>49.3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E-4C77-8DC6-7D868ED26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harmful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2014-4</c:v>
                </c:pt>
                <c:pt idx="1">
                  <c:v>2015-1</c:v>
                </c:pt>
                <c:pt idx="2">
                  <c:v>2015-2</c:v>
                </c:pt>
                <c:pt idx="3">
                  <c:v>2015-3</c:v>
                </c:pt>
                <c:pt idx="4">
                  <c:v>2015-4</c:v>
                </c:pt>
                <c:pt idx="5">
                  <c:v>2016-1</c:v>
                </c:pt>
                <c:pt idx="6">
                  <c:v>2016-2</c:v>
                </c:pt>
                <c:pt idx="7">
                  <c:v>2016-3</c:v>
                </c:pt>
                <c:pt idx="8">
                  <c:v>2016-4</c:v>
                </c:pt>
                <c:pt idx="9">
                  <c:v>2017-1</c:v>
                </c:pt>
                <c:pt idx="10">
                  <c:v>2017-2</c:v>
                </c:pt>
                <c:pt idx="11">
                  <c:v>2017-3</c:v>
                </c:pt>
                <c:pt idx="12">
                  <c:v>2017-4</c:v>
                </c:pt>
                <c:pt idx="13">
                  <c:v>2018-1</c:v>
                </c:pt>
                <c:pt idx="14">
                  <c:v>2018-2</c:v>
                </c:pt>
                <c:pt idx="15">
                  <c:v>2018-3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40.799999999999997</c:v>
                </c:pt>
                <c:pt idx="1">
                  <c:v>39.5</c:v>
                </c:pt>
                <c:pt idx="2">
                  <c:v>34.700000000000003</c:v>
                </c:pt>
                <c:pt idx="3">
                  <c:v>38</c:v>
                </c:pt>
                <c:pt idx="4">
                  <c:v>35.799999999999997</c:v>
                </c:pt>
                <c:pt idx="5">
                  <c:v>31.6</c:v>
                </c:pt>
                <c:pt idx="6">
                  <c:v>36.200000000000003</c:v>
                </c:pt>
                <c:pt idx="7">
                  <c:v>37.6</c:v>
                </c:pt>
                <c:pt idx="8">
                  <c:v>30.3</c:v>
                </c:pt>
                <c:pt idx="9">
                  <c:v>29.8</c:v>
                </c:pt>
                <c:pt idx="10">
                  <c:v>29.3</c:v>
                </c:pt>
                <c:pt idx="11">
                  <c:v>32.1</c:v>
                </c:pt>
                <c:pt idx="12">
                  <c:v>31.3</c:v>
                </c:pt>
                <c:pt idx="13">
                  <c:v>31.6</c:v>
                </c:pt>
                <c:pt idx="14">
                  <c:v>32.5</c:v>
                </c:pt>
                <c:pt idx="15">
                  <c:v>25.7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DE-4C77-8DC6-7D868ED265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Don't know</c:v>
                </c:pt>
              </c:strCache>
            </c:strRef>
          </c:tx>
          <c:spPr>
            <a:ln w="50800">
              <a:solidFill>
                <a:srgbClr val="002B82"/>
              </a:solidFill>
            </a:ln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2014-4</c:v>
                </c:pt>
                <c:pt idx="1">
                  <c:v>2015-1</c:v>
                </c:pt>
                <c:pt idx="2">
                  <c:v>2015-2</c:v>
                </c:pt>
                <c:pt idx="3">
                  <c:v>2015-3</c:v>
                </c:pt>
                <c:pt idx="4">
                  <c:v>2015-4</c:v>
                </c:pt>
                <c:pt idx="5">
                  <c:v>2016-1</c:v>
                </c:pt>
                <c:pt idx="6">
                  <c:v>2016-2</c:v>
                </c:pt>
                <c:pt idx="7">
                  <c:v>2016-3</c:v>
                </c:pt>
                <c:pt idx="8">
                  <c:v>2016-4</c:v>
                </c:pt>
                <c:pt idx="9">
                  <c:v>2017-1</c:v>
                </c:pt>
                <c:pt idx="10">
                  <c:v>2017-2</c:v>
                </c:pt>
                <c:pt idx="11">
                  <c:v>2017-3</c:v>
                </c:pt>
                <c:pt idx="12">
                  <c:v>2017-4</c:v>
                </c:pt>
                <c:pt idx="13">
                  <c:v>2018-1</c:v>
                </c:pt>
                <c:pt idx="14">
                  <c:v>2018-2</c:v>
                </c:pt>
                <c:pt idx="15">
                  <c:v>2018-3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20.100000000000001</c:v>
                </c:pt>
                <c:pt idx="1">
                  <c:v>16.7</c:v>
                </c:pt>
                <c:pt idx="2">
                  <c:v>16.399999999999999</c:v>
                </c:pt>
                <c:pt idx="3">
                  <c:v>12.8</c:v>
                </c:pt>
                <c:pt idx="4">
                  <c:v>14.5</c:v>
                </c:pt>
                <c:pt idx="5">
                  <c:v>16.8</c:v>
                </c:pt>
                <c:pt idx="6">
                  <c:v>14</c:v>
                </c:pt>
                <c:pt idx="7">
                  <c:v>14.8</c:v>
                </c:pt>
                <c:pt idx="8">
                  <c:v>16.3</c:v>
                </c:pt>
                <c:pt idx="9">
                  <c:v>11.8</c:v>
                </c:pt>
                <c:pt idx="10">
                  <c:v>16.2</c:v>
                </c:pt>
                <c:pt idx="11">
                  <c:v>9.3000000000000007</c:v>
                </c:pt>
                <c:pt idx="12">
                  <c:v>10.8</c:v>
                </c:pt>
                <c:pt idx="13">
                  <c:v>11.1</c:v>
                </c:pt>
                <c:pt idx="14">
                  <c:v>10.8</c:v>
                </c:pt>
                <c:pt idx="15">
                  <c:v>11.5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13-4CEB-8D10-2644F5B2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285024"/>
        <c:axId val="340281888"/>
      </c:lineChart>
      <c:dateAx>
        <c:axId val="34028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340281888"/>
        <c:crosses val="autoZero"/>
        <c:auto val="0"/>
        <c:lblOffset val="100"/>
        <c:baseTimeUnit val="months"/>
      </c:dateAx>
      <c:valAx>
        <c:axId val="340281888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GB" sz="1400" b="0" dirty="0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40285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303331875182273"/>
          <c:y val="0.24693087415871495"/>
          <c:w val="0.1769666812481773"/>
          <c:h val="0.3337340583650374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89122443679248"/>
          <c:y val="6.2848918447265686E-2"/>
          <c:w val="0.75388261912418397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Any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2.4</c:v>
                </c:pt>
                <c:pt idx="1">
                  <c:v>3.2</c:v>
                </c:pt>
                <c:pt idx="2">
                  <c:v>4</c:v>
                </c:pt>
                <c:pt idx="3">
                  <c:v>5.7</c:v>
                </c:pt>
                <c:pt idx="4">
                  <c:v>7.2</c:v>
                </c:pt>
                <c:pt idx="5">
                  <c:v>7.9</c:v>
                </c:pt>
                <c:pt idx="6">
                  <c:v>11.4</c:v>
                </c:pt>
                <c:pt idx="7">
                  <c:v>16.8</c:v>
                </c:pt>
                <c:pt idx="8">
                  <c:v>16.3</c:v>
                </c:pt>
                <c:pt idx="9">
                  <c:v>21.5</c:v>
                </c:pt>
                <c:pt idx="10">
                  <c:v>20.399999999999999</c:v>
                </c:pt>
                <c:pt idx="11">
                  <c:v>21.1</c:v>
                </c:pt>
                <c:pt idx="12">
                  <c:v>20.8</c:v>
                </c:pt>
                <c:pt idx="13">
                  <c:v>21.8</c:v>
                </c:pt>
                <c:pt idx="14">
                  <c:v>18.600000000000001</c:v>
                </c:pt>
                <c:pt idx="15">
                  <c:v>22.9</c:v>
                </c:pt>
                <c:pt idx="16">
                  <c:v>21.3</c:v>
                </c:pt>
                <c:pt idx="17">
                  <c:v>23.5</c:v>
                </c:pt>
                <c:pt idx="18">
                  <c:v>22.8</c:v>
                </c:pt>
                <c:pt idx="19">
                  <c:v>21.6</c:v>
                </c:pt>
                <c:pt idx="20">
                  <c:v>22.2</c:v>
                </c:pt>
                <c:pt idx="21">
                  <c:v>23.6</c:v>
                </c:pt>
                <c:pt idx="22">
                  <c:v>20.100000000000001</c:v>
                </c:pt>
                <c:pt idx="23">
                  <c:v>20.100000000000001</c:v>
                </c:pt>
                <c:pt idx="24">
                  <c:v>20.100000000000001</c:v>
                </c:pt>
                <c:pt idx="25">
                  <c:v>19.7</c:v>
                </c:pt>
                <c:pt idx="26">
                  <c:v>20.3</c:v>
                </c:pt>
                <c:pt idx="27">
                  <c:v>19.399999999999999</c:v>
                </c:pt>
                <c:pt idx="28">
                  <c:v>19.8</c:v>
                </c:pt>
                <c:pt idx="2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A6-49A5-9FA3-D980983A67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Daily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2011-2</c:v>
                </c:pt>
                <c:pt idx="1">
                  <c:v>2011-3</c:v>
                </c:pt>
                <c:pt idx="2">
                  <c:v>2011-4</c:v>
                </c:pt>
                <c:pt idx="3">
                  <c:v>2012-1</c:v>
                </c:pt>
                <c:pt idx="4">
                  <c:v>2012-2</c:v>
                </c:pt>
                <c:pt idx="5">
                  <c:v>2012-3</c:v>
                </c:pt>
                <c:pt idx="6">
                  <c:v>2012-4</c:v>
                </c:pt>
                <c:pt idx="7">
                  <c:v>2013-1</c:v>
                </c:pt>
                <c:pt idx="8">
                  <c:v>2013-2</c:v>
                </c:pt>
                <c:pt idx="9">
                  <c:v>2013-3</c:v>
                </c:pt>
                <c:pt idx="10">
                  <c:v>2013-4</c:v>
                </c:pt>
                <c:pt idx="11">
                  <c:v>2014-1</c:v>
                </c:pt>
                <c:pt idx="12">
                  <c:v>2014-2</c:v>
                </c:pt>
                <c:pt idx="13">
                  <c:v>2014-3</c:v>
                </c:pt>
                <c:pt idx="14">
                  <c:v>2014-4</c:v>
                </c:pt>
                <c:pt idx="15">
                  <c:v>2015-1</c:v>
                </c:pt>
                <c:pt idx="16">
                  <c:v>2015-2</c:v>
                </c:pt>
                <c:pt idx="17">
                  <c:v>2015-3</c:v>
                </c:pt>
                <c:pt idx="18">
                  <c:v>2015-4</c:v>
                </c:pt>
                <c:pt idx="19">
                  <c:v>2016-1</c:v>
                </c:pt>
                <c:pt idx="20">
                  <c:v>2016-2</c:v>
                </c:pt>
                <c:pt idx="21">
                  <c:v>2016-3</c:v>
                </c:pt>
                <c:pt idx="22">
                  <c:v>2016-4</c:v>
                </c:pt>
                <c:pt idx="23">
                  <c:v>2017-1</c:v>
                </c:pt>
                <c:pt idx="24">
                  <c:v>2017-2</c:v>
                </c:pt>
                <c:pt idx="25">
                  <c:v>2017-3</c:v>
                </c:pt>
                <c:pt idx="26">
                  <c:v>2017-4</c:v>
                </c:pt>
                <c:pt idx="27">
                  <c:v>2018-1</c:v>
                </c:pt>
                <c:pt idx="28">
                  <c:v>2018-2</c:v>
                </c:pt>
                <c:pt idx="29">
                  <c:v>2018-3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2</c:v>
                </c:pt>
                <c:pt idx="1">
                  <c:v>1.6</c:v>
                </c:pt>
                <c:pt idx="2">
                  <c:v>2.9</c:v>
                </c:pt>
                <c:pt idx="3">
                  <c:v>3.8</c:v>
                </c:pt>
                <c:pt idx="4">
                  <c:v>4.4000000000000004</c:v>
                </c:pt>
                <c:pt idx="5">
                  <c:v>6.2</c:v>
                </c:pt>
                <c:pt idx="6">
                  <c:v>7.9</c:v>
                </c:pt>
                <c:pt idx="7">
                  <c:v>10.199999999999999</c:v>
                </c:pt>
                <c:pt idx="8">
                  <c:v>7.6</c:v>
                </c:pt>
                <c:pt idx="9">
                  <c:v>11.1</c:v>
                </c:pt>
                <c:pt idx="10">
                  <c:v>10.4</c:v>
                </c:pt>
                <c:pt idx="11">
                  <c:v>11.6</c:v>
                </c:pt>
                <c:pt idx="12">
                  <c:v>12.2</c:v>
                </c:pt>
                <c:pt idx="13">
                  <c:v>14</c:v>
                </c:pt>
                <c:pt idx="14">
                  <c:v>11.4</c:v>
                </c:pt>
                <c:pt idx="15">
                  <c:v>14.9</c:v>
                </c:pt>
                <c:pt idx="16">
                  <c:v>12</c:v>
                </c:pt>
                <c:pt idx="17">
                  <c:v>14.7</c:v>
                </c:pt>
                <c:pt idx="18">
                  <c:v>12.8</c:v>
                </c:pt>
                <c:pt idx="19">
                  <c:v>15.5</c:v>
                </c:pt>
                <c:pt idx="20">
                  <c:v>13.3</c:v>
                </c:pt>
                <c:pt idx="21">
                  <c:v>14.5</c:v>
                </c:pt>
                <c:pt idx="22">
                  <c:v>12.7</c:v>
                </c:pt>
                <c:pt idx="23">
                  <c:v>13</c:v>
                </c:pt>
                <c:pt idx="24">
                  <c:v>11.5</c:v>
                </c:pt>
                <c:pt idx="25">
                  <c:v>10.5</c:v>
                </c:pt>
                <c:pt idx="26">
                  <c:v>11.9</c:v>
                </c:pt>
                <c:pt idx="27">
                  <c:v>10.8</c:v>
                </c:pt>
                <c:pt idx="28">
                  <c:v>13.1</c:v>
                </c:pt>
                <c:pt idx="29">
                  <c:v>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A6-49A5-9FA3-D980983A6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86984"/>
        <c:axId val="324160008"/>
      </c:lineChart>
      <c:catAx>
        <c:axId val="270086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324160008"/>
        <c:crosses val="autoZero"/>
        <c:auto val="1"/>
        <c:lblAlgn val="ctr"/>
        <c:lblOffset val="100"/>
        <c:noMultiLvlLbl val="0"/>
      </c:catAx>
      <c:valAx>
        <c:axId val="324160008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r>
                  <a:rPr lang="en-GB" sz="1600" b="0" baseline="0" dirty="0"/>
                  <a:t> of smokers and recent ex-smokers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0086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0415573053368"/>
          <c:y val="5.0663030166176785E-2"/>
          <c:w val="0.73022115291144163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86.1</c:v>
                </c:pt>
                <c:pt idx="1">
                  <c:v>77.2</c:v>
                </c:pt>
                <c:pt idx="2">
                  <c:v>71.8</c:v>
                </c:pt>
                <c:pt idx="3">
                  <c:v>79</c:v>
                </c:pt>
                <c:pt idx="4">
                  <c:v>72.099999999999994</c:v>
                </c:pt>
                <c:pt idx="5">
                  <c:v>70.599999999999994</c:v>
                </c:pt>
                <c:pt idx="6">
                  <c:v>73.3</c:v>
                </c:pt>
                <c:pt idx="7">
                  <c:v>71.7</c:v>
                </c:pt>
                <c:pt idx="8">
                  <c:v>68.2</c:v>
                </c:pt>
                <c:pt idx="9">
                  <c:v>67.8</c:v>
                </c:pt>
                <c:pt idx="10">
                  <c:v>68.5</c:v>
                </c:pt>
                <c:pt idx="11">
                  <c:v>62.6</c:v>
                </c:pt>
                <c:pt idx="12">
                  <c:v>57.7</c:v>
                </c:pt>
                <c:pt idx="13">
                  <c:v>55.9</c:v>
                </c:pt>
                <c:pt idx="14">
                  <c:v>63.2</c:v>
                </c:pt>
                <c:pt idx="15">
                  <c:v>54.8</c:v>
                </c:pt>
                <c:pt idx="16">
                  <c:v>59.5</c:v>
                </c:pt>
                <c:pt idx="17">
                  <c:v>61.3</c:v>
                </c:pt>
                <c:pt idx="18">
                  <c:v>58.7</c:v>
                </c:pt>
                <c:pt idx="19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E1-4524-B960-2154CDEE33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75</c:v>
                </c:pt>
                <c:pt idx="1">
                  <c:v>70.099999999999994</c:v>
                </c:pt>
                <c:pt idx="2">
                  <c:v>72.2</c:v>
                </c:pt>
                <c:pt idx="3">
                  <c:v>71.599999999999994</c:v>
                </c:pt>
                <c:pt idx="4">
                  <c:v>68.099999999999994</c:v>
                </c:pt>
                <c:pt idx="5">
                  <c:v>64.2</c:v>
                </c:pt>
                <c:pt idx="6">
                  <c:v>68</c:v>
                </c:pt>
                <c:pt idx="7">
                  <c:v>69.900000000000006</c:v>
                </c:pt>
                <c:pt idx="8">
                  <c:v>70.5</c:v>
                </c:pt>
                <c:pt idx="9">
                  <c:v>68.099999999999994</c:v>
                </c:pt>
                <c:pt idx="10">
                  <c:v>68</c:v>
                </c:pt>
                <c:pt idx="11">
                  <c:v>72.900000000000006</c:v>
                </c:pt>
                <c:pt idx="12">
                  <c:v>65.2</c:v>
                </c:pt>
                <c:pt idx="13">
                  <c:v>56.9</c:v>
                </c:pt>
                <c:pt idx="14">
                  <c:v>68.5</c:v>
                </c:pt>
                <c:pt idx="15">
                  <c:v>63.5</c:v>
                </c:pt>
                <c:pt idx="16">
                  <c:v>73.7</c:v>
                </c:pt>
                <c:pt idx="17">
                  <c:v>69.599999999999994</c:v>
                </c:pt>
                <c:pt idx="18">
                  <c:v>70.599999999999994</c:v>
                </c:pt>
                <c:pt idx="19">
                  <c:v>73.3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E1-4524-B960-2154CDEE3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161576"/>
        <c:axId val="324161968"/>
      </c:lineChart>
      <c:catAx>
        <c:axId val="324161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040000" anchor="ctr" anchorCtr="1"/>
          <a:lstStyle/>
          <a:p>
            <a:pPr>
              <a:defRPr sz="1600"/>
            </a:pPr>
            <a:endParaRPr lang="en-US"/>
          </a:p>
        </c:txPr>
        <c:crossAx val="324161968"/>
        <c:crosses val="autoZero"/>
        <c:auto val="1"/>
        <c:lblAlgn val="ctr"/>
        <c:lblOffset val="100"/>
        <c:tickLblSkip val="1"/>
        <c:noMultiLvlLbl val="0"/>
      </c:catAx>
      <c:valAx>
        <c:axId val="324161968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4161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0415573053368"/>
          <c:y val="5.0663030166176785E-2"/>
          <c:w val="0.73022115291144163"/>
          <c:h val="0.75792886508351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E-cigs</c:v>
                </c:pt>
              </c:strCache>
            </c:strRef>
          </c:tx>
          <c:spPr>
            <a:ln w="50800">
              <a:solidFill>
                <a:srgbClr val="008000"/>
              </a:solidFill>
            </a:ln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81.099999999999994</c:v>
                </c:pt>
                <c:pt idx="1">
                  <c:v>65.5</c:v>
                </c:pt>
                <c:pt idx="2">
                  <c:v>61</c:v>
                </c:pt>
                <c:pt idx="3">
                  <c:v>73.400000000000006</c:v>
                </c:pt>
                <c:pt idx="4">
                  <c:v>63.2</c:v>
                </c:pt>
                <c:pt idx="5">
                  <c:v>66.900000000000006</c:v>
                </c:pt>
                <c:pt idx="6">
                  <c:v>61.1</c:v>
                </c:pt>
                <c:pt idx="7">
                  <c:v>67</c:v>
                </c:pt>
                <c:pt idx="8">
                  <c:v>57.6</c:v>
                </c:pt>
                <c:pt idx="9">
                  <c:v>62.3</c:v>
                </c:pt>
                <c:pt idx="10">
                  <c:v>60.2</c:v>
                </c:pt>
                <c:pt idx="11">
                  <c:v>48.7</c:v>
                </c:pt>
                <c:pt idx="12">
                  <c:v>46.3</c:v>
                </c:pt>
                <c:pt idx="13">
                  <c:v>51.2</c:v>
                </c:pt>
                <c:pt idx="14">
                  <c:v>50.9</c:v>
                </c:pt>
                <c:pt idx="15">
                  <c:v>36.799999999999997</c:v>
                </c:pt>
                <c:pt idx="16">
                  <c:v>48.6</c:v>
                </c:pt>
                <c:pt idx="17">
                  <c:v>50</c:v>
                </c:pt>
                <c:pt idx="18">
                  <c:v>48.8</c:v>
                </c:pt>
                <c:pt idx="19">
                  <c:v>51.1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E1-4524-B960-2154CDEE33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NRT</c:v>
                </c:pt>
              </c:strCache>
            </c:strRef>
          </c:tx>
          <c:spPr>
            <a:ln w="50800"/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2013-4</c:v>
                </c:pt>
                <c:pt idx="1">
                  <c:v>2014-1</c:v>
                </c:pt>
                <c:pt idx="2">
                  <c:v>2014-2</c:v>
                </c:pt>
                <c:pt idx="3">
                  <c:v>2014-3</c:v>
                </c:pt>
                <c:pt idx="4">
                  <c:v>2014-4</c:v>
                </c:pt>
                <c:pt idx="5">
                  <c:v>2015-1</c:v>
                </c:pt>
                <c:pt idx="6">
                  <c:v>2015-2</c:v>
                </c:pt>
                <c:pt idx="7">
                  <c:v>2015-3</c:v>
                </c:pt>
                <c:pt idx="8">
                  <c:v>2015-4</c:v>
                </c:pt>
                <c:pt idx="9">
                  <c:v>2016-1</c:v>
                </c:pt>
                <c:pt idx="10">
                  <c:v>2016-2</c:v>
                </c:pt>
                <c:pt idx="11">
                  <c:v>2016-3</c:v>
                </c:pt>
                <c:pt idx="12">
                  <c:v>2016-4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2018-1</c:v>
                </c:pt>
                <c:pt idx="18">
                  <c:v>2018-2</c:v>
                </c:pt>
                <c:pt idx="19">
                  <c:v>2018-3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60</c:v>
                </c:pt>
                <c:pt idx="1">
                  <c:v>58.9</c:v>
                </c:pt>
                <c:pt idx="2">
                  <c:v>59.7</c:v>
                </c:pt>
                <c:pt idx="3">
                  <c:v>57.9</c:v>
                </c:pt>
                <c:pt idx="4">
                  <c:v>55.6</c:v>
                </c:pt>
                <c:pt idx="5">
                  <c:v>63.6</c:v>
                </c:pt>
                <c:pt idx="6">
                  <c:v>54.8</c:v>
                </c:pt>
                <c:pt idx="7">
                  <c:v>57.1</c:v>
                </c:pt>
                <c:pt idx="8">
                  <c:v>58.5</c:v>
                </c:pt>
                <c:pt idx="9">
                  <c:v>52.9</c:v>
                </c:pt>
                <c:pt idx="10">
                  <c:v>67.900000000000006</c:v>
                </c:pt>
                <c:pt idx="11">
                  <c:v>55.3</c:v>
                </c:pt>
                <c:pt idx="12">
                  <c:v>55.6</c:v>
                </c:pt>
                <c:pt idx="13">
                  <c:v>48.2</c:v>
                </c:pt>
                <c:pt idx="14">
                  <c:v>49.2</c:v>
                </c:pt>
                <c:pt idx="15">
                  <c:v>50</c:v>
                </c:pt>
                <c:pt idx="16">
                  <c:v>78.599999999999994</c:v>
                </c:pt>
                <c:pt idx="17">
                  <c:v>61.3</c:v>
                </c:pt>
                <c:pt idx="18">
                  <c:v>62.7</c:v>
                </c:pt>
                <c:pt idx="19">
                  <c:v>58.2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E1-4524-B960-2154CDEE3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162360"/>
        <c:axId val="324161184"/>
      </c:lineChart>
      <c:catAx>
        <c:axId val="324162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040000" vert="horz"/>
          <a:lstStyle/>
          <a:p>
            <a:pPr>
              <a:defRPr sz="1600"/>
            </a:pPr>
            <a:endParaRPr lang="en-US"/>
          </a:p>
        </c:txPr>
        <c:crossAx val="324161184"/>
        <c:crosses val="autoZero"/>
        <c:auto val="1"/>
        <c:lblAlgn val="ctr"/>
        <c:lblOffset val="100"/>
        <c:tickLblSkip val="1"/>
        <c:noMultiLvlLbl val="0"/>
      </c:catAx>
      <c:valAx>
        <c:axId val="324161184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4162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650456887333528"/>
          <c:y val="0.28706922063606344"/>
          <c:w val="0.12195222125012151"/>
          <c:h val="0.171269573305755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Smoker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Less than weekly</c:v>
                </c:pt>
                <c:pt idx="1">
                  <c:v>Weekly but not daily</c:v>
                </c:pt>
                <c:pt idx="2">
                  <c:v>1 per day</c:v>
                </c:pt>
                <c:pt idx="3">
                  <c:v>2-5 per day</c:v>
                </c:pt>
                <c:pt idx="4">
                  <c:v>6-10 per day</c:v>
                </c:pt>
                <c:pt idx="5">
                  <c:v>11+ per day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15.3</c:v>
                </c:pt>
                <c:pt idx="1">
                  <c:v>22.3</c:v>
                </c:pt>
                <c:pt idx="2">
                  <c:v>9.1999999999999993</c:v>
                </c:pt>
                <c:pt idx="3">
                  <c:v>28.9</c:v>
                </c:pt>
                <c:pt idx="4">
                  <c:v>14.5</c:v>
                </c:pt>
                <c:pt idx="5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5-47C3-98E9-2AD0EC278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Ex-smoker</c:v>
                </c:pt>
              </c:strCache>
            </c:strRef>
          </c:tx>
          <c:spPr>
            <a:ln w="50800"/>
          </c:spPr>
          <c:invertIfNegative val="0"/>
          <c:cat>
            <c:strRef>
              <c:f>Sheet1!$A$2:$A$7</c:f>
              <c:strCache>
                <c:ptCount val="6"/>
                <c:pt idx="0">
                  <c:v>Less than weekly</c:v>
                </c:pt>
                <c:pt idx="1">
                  <c:v>Weekly but not daily</c:v>
                </c:pt>
                <c:pt idx="2">
                  <c:v>1 per day</c:v>
                </c:pt>
                <c:pt idx="3">
                  <c:v>2-5 per day</c:v>
                </c:pt>
                <c:pt idx="4">
                  <c:v>6-10 per day</c:v>
                </c:pt>
                <c:pt idx="5">
                  <c:v>11+ per day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5.3</c:v>
                </c:pt>
                <c:pt idx="1">
                  <c:v>7.6</c:v>
                </c:pt>
                <c:pt idx="2">
                  <c:v>3.3</c:v>
                </c:pt>
                <c:pt idx="3">
                  <c:v>21.5</c:v>
                </c:pt>
                <c:pt idx="4">
                  <c:v>31.4</c:v>
                </c:pt>
                <c:pt idx="5">
                  <c:v>30.9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5-47C3-98E9-2AD0EC278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166672"/>
        <c:axId val="324167064"/>
      </c:barChart>
      <c:catAx>
        <c:axId val="32416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4167064"/>
        <c:crosses val="autoZero"/>
        <c:auto val="1"/>
        <c:lblAlgn val="ctr"/>
        <c:lblOffset val="100"/>
        <c:noMultiLvlLbl val="0"/>
      </c:catAx>
      <c:valAx>
        <c:axId val="324167064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416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062797705842326E-2"/>
          <c:y val="4.4308474804869047E-2"/>
          <c:w val="0.8589003110722272"/>
          <c:h val="0.70673476117676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Smoker</c:v>
                </c:pt>
              </c:strCache>
            </c:strRef>
          </c:tx>
          <c:spPr>
            <a:ln w="50800"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Nicotine containing</c:v>
                </c:pt>
                <c:pt idx="2">
                  <c:v>Disposable</c:v>
                </c:pt>
                <c:pt idx="3">
                  <c:v>Rechargeable with pre-filled cartridges</c:v>
                </c:pt>
                <c:pt idx="4">
                  <c:v>Rechargeable with tank to refill</c:v>
                </c:pt>
                <c:pt idx="5">
                  <c:v>Modular system</c:v>
                </c:pt>
                <c:pt idx="6">
                  <c:v>Unknown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85.1</c:v>
                </c:pt>
                <c:pt idx="2">
                  <c:v>6.7</c:v>
                </c:pt>
                <c:pt idx="3">
                  <c:v>18.2</c:v>
                </c:pt>
                <c:pt idx="4">
                  <c:v>51.7</c:v>
                </c:pt>
                <c:pt idx="5">
                  <c:v>22.3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5-47C3-98E9-2AD0EC278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Ex-smoker</c:v>
                </c:pt>
              </c:strCache>
            </c:strRef>
          </c:tx>
          <c:spPr>
            <a:ln w="50800"/>
          </c:spPr>
          <c:invertIfNegative val="0"/>
          <c:cat>
            <c:strRef>
              <c:f>Sheet1!$A$2:$A$8</c:f>
              <c:strCache>
                <c:ptCount val="7"/>
                <c:pt idx="0">
                  <c:v>Nicotine containing</c:v>
                </c:pt>
                <c:pt idx="2">
                  <c:v>Disposable</c:v>
                </c:pt>
                <c:pt idx="3">
                  <c:v>Rechargeable with pre-filled cartridges</c:v>
                </c:pt>
                <c:pt idx="4">
                  <c:v>Rechargeable with tank to refill</c:v>
                </c:pt>
                <c:pt idx="5">
                  <c:v>Modular system</c:v>
                </c:pt>
                <c:pt idx="6">
                  <c:v>Unknown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89.3</c:v>
                </c:pt>
                <c:pt idx="2">
                  <c:v>1.7</c:v>
                </c:pt>
                <c:pt idx="3">
                  <c:v>13.3</c:v>
                </c:pt>
                <c:pt idx="4">
                  <c:v>60.1</c:v>
                </c:pt>
                <c:pt idx="5">
                  <c:v>24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5-47C3-98E9-2AD0EC278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166280"/>
        <c:axId val="324165104"/>
      </c:barChart>
      <c:catAx>
        <c:axId val="324166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1200"/>
            </a:pPr>
            <a:endParaRPr lang="en-US"/>
          </a:p>
        </c:txPr>
        <c:crossAx val="324165104"/>
        <c:crosses val="autoZero"/>
        <c:auto val="1"/>
        <c:lblAlgn val="ctr"/>
        <c:lblOffset val="100"/>
        <c:noMultiLvlLbl val="0"/>
      </c:catAx>
      <c:valAx>
        <c:axId val="324165104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4166280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79767096821230676"/>
          <c:y val="0.14120990114199203"/>
          <c:w val="0.1699216243802858"/>
          <c:h val="0.152504913469406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062797705842326E-2"/>
          <c:y val="4.4308474804869047E-2"/>
          <c:w val="0.8589003110722272"/>
          <c:h val="0.70673476117676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Smoker</c:v>
                </c:pt>
              </c:strCache>
            </c:strRef>
          </c:tx>
          <c:spPr>
            <a:ln w="50800"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6mg (0.6%) or less</c:v>
                </c:pt>
                <c:pt idx="1">
                  <c:v>7mg (0.7%) to 11mg (1.1%)</c:v>
                </c:pt>
                <c:pt idx="2">
                  <c:v>12mg (1.2%) to 19mg (1.9%)</c:v>
                </c:pt>
                <c:pt idx="3">
                  <c:v>20mg (2.0%) or more</c:v>
                </c:pt>
                <c:pt idx="4">
                  <c:v>Unknown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17.7</c:v>
                </c:pt>
                <c:pt idx="2">
                  <c:v>25.8</c:v>
                </c:pt>
                <c:pt idx="3">
                  <c:v>4.2</c:v>
                </c:pt>
                <c:pt idx="4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5-47C3-98E9-2AD0EC278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Ex-smoker</c:v>
                </c:pt>
              </c:strCache>
            </c:strRef>
          </c:tx>
          <c:spPr>
            <a:ln w="50800"/>
          </c:spPr>
          <c:invertIfNegative val="0"/>
          <c:cat>
            <c:strRef>
              <c:f>Sheet1!$A$2:$A$6</c:f>
              <c:strCache>
                <c:ptCount val="5"/>
                <c:pt idx="0">
                  <c:v>6mg (0.6%) or less</c:v>
                </c:pt>
                <c:pt idx="1">
                  <c:v>7mg (0.7%) to 11mg (1.1%)</c:v>
                </c:pt>
                <c:pt idx="2">
                  <c:v>12mg (1.2%) to 19mg (1.9%)</c:v>
                </c:pt>
                <c:pt idx="3">
                  <c:v>20mg (2.0%) or more</c:v>
                </c:pt>
                <c:pt idx="4">
                  <c:v>Unknown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52.6</c:v>
                </c:pt>
                <c:pt idx="1">
                  <c:v>12</c:v>
                </c:pt>
                <c:pt idx="2">
                  <c:v>30.1</c:v>
                </c:pt>
                <c:pt idx="3">
                  <c:v>5.3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5-47C3-98E9-2AD0EC278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163144"/>
        <c:axId val="324164320"/>
      </c:barChart>
      <c:catAx>
        <c:axId val="32416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1400"/>
            </a:pPr>
            <a:endParaRPr lang="en-US"/>
          </a:p>
        </c:txPr>
        <c:crossAx val="324164320"/>
        <c:crosses val="autoZero"/>
        <c:auto val="1"/>
        <c:lblAlgn val="ctr"/>
        <c:lblOffset val="100"/>
        <c:noMultiLvlLbl val="0"/>
      </c:catAx>
      <c:valAx>
        <c:axId val="32416432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GB" sz="1600" b="0" dirty="0" err="1"/>
                  <a:t>Percent</a:t>
                </a:r>
                <a:endParaRPr lang="en-GB" sz="16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4163144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79767096821230676"/>
          <c:y val="0.14120990114199203"/>
          <c:w val="0.1699216243802858"/>
          <c:h val="0.152504913469406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062797705842326E-2"/>
          <c:y val="4.4308474804869047E-2"/>
          <c:w val="0.8589003110722272"/>
          <c:h val="0.75971054734925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Smoker</c:v>
                </c:pt>
              </c:strCache>
            </c:strRef>
          </c:tx>
          <c:spPr>
            <a:ln w="50800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Specialist ('vape shop')</c:v>
                </c:pt>
                <c:pt idx="1">
                  <c:v>Online specialist ('vape shop')</c:v>
                </c:pt>
                <c:pt idx="2">
                  <c:v>Other online</c:v>
                </c:pt>
                <c:pt idx="3">
                  <c:v>Newsagent</c:v>
                </c:pt>
                <c:pt idx="4">
                  <c:v>Petrol garage</c:v>
                </c:pt>
                <c:pt idx="5">
                  <c:v>Supermarket</c:v>
                </c:pt>
                <c:pt idx="6">
                  <c:v>Friends</c:v>
                </c:pt>
                <c:pt idx="7">
                  <c:v>Other</c:v>
                </c:pt>
                <c:pt idx="8">
                  <c:v>Unknown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44.3</c:v>
                </c:pt>
                <c:pt idx="1">
                  <c:v>11.1</c:v>
                </c:pt>
                <c:pt idx="2">
                  <c:v>5.6</c:v>
                </c:pt>
                <c:pt idx="3">
                  <c:v>12.5</c:v>
                </c:pt>
                <c:pt idx="4">
                  <c:v>2.5</c:v>
                </c:pt>
                <c:pt idx="5">
                  <c:v>16.399999999999999</c:v>
                </c:pt>
                <c:pt idx="6">
                  <c:v>2.2000000000000002</c:v>
                </c:pt>
                <c:pt idx="7">
                  <c:v>4.5999999999999996</c:v>
                </c:pt>
                <c:pt idx="8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5-47C3-98E9-2AD0EC278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Ex-smoker</c:v>
                </c:pt>
              </c:strCache>
            </c:strRef>
          </c:tx>
          <c:spPr>
            <a:ln w="50800"/>
          </c:spPr>
          <c:invertIfNegative val="0"/>
          <c:cat>
            <c:strRef>
              <c:f>Sheet1!$A$2:$A$10</c:f>
              <c:strCache>
                <c:ptCount val="9"/>
                <c:pt idx="0">
                  <c:v>Specialist ('vape shop')</c:v>
                </c:pt>
                <c:pt idx="1">
                  <c:v>Online specialist ('vape shop')</c:v>
                </c:pt>
                <c:pt idx="2">
                  <c:v>Other online</c:v>
                </c:pt>
                <c:pt idx="3">
                  <c:v>Newsagent</c:v>
                </c:pt>
                <c:pt idx="4">
                  <c:v>Petrol garage</c:v>
                </c:pt>
                <c:pt idx="5">
                  <c:v>Supermarket</c:v>
                </c:pt>
                <c:pt idx="6">
                  <c:v>Friends</c:v>
                </c:pt>
                <c:pt idx="7">
                  <c:v>Other</c:v>
                </c:pt>
                <c:pt idx="8">
                  <c:v>Unknown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53.4</c:v>
                </c:pt>
                <c:pt idx="1">
                  <c:v>9.8000000000000007</c:v>
                </c:pt>
                <c:pt idx="2">
                  <c:v>7.3</c:v>
                </c:pt>
                <c:pt idx="3">
                  <c:v>11.5</c:v>
                </c:pt>
                <c:pt idx="4">
                  <c:v>2.6</c:v>
                </c:pt>
                <c:pt idx="5">
                  <c:v>11.1</c:v>
                </c:pt>
                <c:pt idx="6">
                  <c:v>1.7</c:v>
                </c:pt>
                <c:pt idx="7">
                  <c:v>2.1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F5-47C3-98E9-2AD0EC278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165496"/>
        <c:axId val="324165888"/>
      </c:barChart>
      <c:catAx>
        <c:axId val="324165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1100"/>
            </a:pPr>
            <a:endParaRPr lang="en-US"/>
          </a:p>
        </c:txPr>
        <c:crossAx val="324165888"/>
        <c:crosses val="autoZero"/>
        <c:auto val="1"/>
        <c:lblAlgn val="ctr"/>
        <c:lblOffset val="100"/>
        <c:noMultiLvlLbl val="0"/>
      </c:catAx>
      <c:valAx>
        <c:axId val="324165888"/>
        <c:scaling>
          <c:orientation val="minMax"/>
          <c:max val="6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GB" sz="1200" b="0" dirty="0" err="1"/>
                  <a:t>Percent</a:t>
                </a:r>
                <a:endParaRPr lang="en-GB" sz="1200" b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4165496"/>
        <c:crosses val="autoZero"/>
        <c:crossBetween val="between"/>
        <c:majorUnit val="10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9767096821230676"/>
          <c:y val="0.14120990114199203"/>
          <c:w val="0.1699216243802858"/>
          <c:h val="0.152504913469406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0.36455</cdr:x>
      <cdr:y>0.06783</cdr:y>
    </cdr:from>
    <cdr:to>
      <cdr:x>0.9254</cdr:x>
      <cdr:y>0.27371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00103" y="306977"/>
          <a:ext cx="4615543" cy="931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/>
            <a:t>Frequency of use among users is greater in ex-smokers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0.24848</cdr:x>
      <cdr:y>0</cdr:y>
    </cdr:from>
    <cdr:to>
      <cdr:x>0.80933</cdr:x>
      <cdr:y>0.22074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44884" y="0"/>
          <a:ext cx="4615571" cy="952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/>
            <a:t>The majority contain nicotine and later generation devices are more popular with ex-smokers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0.24848</cdr:x>
      <cdr:y>0</cdr:y>
    </cdr:from>
    <cdr:to>
      <cdr:x>0.80933</cdr:x>
      <cdr:y>0.22074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44884" y="0"/>
          <a:ext cx="4615571" cy="952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/>
            <a:t>Ex-smokers use e-liquids with stronger concentrations of nicotine. A minority of smokers did not know the strength.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0.24848</cdr:x>
      <cdr:y>0</cdr:y>
    </cdr:from>
    <cdr:to>
      <cdr:x>0.80933</cdr:x>
      <cdr:y>0.22074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44884" y="0"/>
          <a:ext cx="4615571" cy="952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/>
            <a:t>Specialist vape shops are most popular source for purchase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047E075-DE2E-453F-941C-2C489D96D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A7EF6A1-BFE9-4177-AC22-11609F513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183876-D9A2-49AA-818F-6760A1664EA4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1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EF6A1-BFE9-4177-AC22-11609F5132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EF6A1-BFE9-4177-AC22-11609F5132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7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EF6A1-BFE9-4177-AC22-11609F513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0788" y="6245225"/>
            <a:ext cx="238601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104BD-995A-4FCF-8A76-252E18B17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72E9-74ED-403B-A557-FF3D23936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09D47-BF8D-475F-AF88-BA31BF51B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EE56D-6863-4D51-9563-C40A1A146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5CBF9-54DB-4D2B-9F32-1719954A8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BB2F-DCE3-4150-80BC-7C4731D30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009134" y="6382921"/>
            <a:ext cx="3125728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1200" b="0" i="1" dirty="0">
                <a:solidFill>
                  <a:srgbClr val="333399"/>
                </a:solidFill>
              </a:rPr>
              <a:t>www.smokinginengland.info/latest-statistics</a:t>
            </a:r>
            <a:endParaRPr lang="en-GB" altLang="en-US" sz="1100" b="0" i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4E74-7F0B-4CAD-BA87-CA885F901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0D59-644E-48FE-ACB6-AAD09D578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97B6F-719F-47F3-8222-40F2946B4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75FFF-B187-46A5-91B6-AEDE3FDA7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81A0-6CBF-4794-82C6-E803E111C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59379-562A-4439-AEB2-A3D8D97DB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14D6-1FDC-47CD-A8AE-D1841E8E7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10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325" y="6245225"/>
            <a:ext cx="2530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69EAF16-4C16-4E75-8BDE-21765AA65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32" name="Picture 4" descr="C:\Chrome downl\sts_logo_white-bg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223838"/>
            <a:ext cx="12509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6" y="53232"/>
            <a:ext cx="8886825" cy="2241550"/>
          </a:xfrm>
        </p:spPr>
        <p:txBody>
          <a:bodyPr/>
          <a:lstStyle/>
          <a:p>
            <a:pPr eaLnBrk="1" hangingPunct="1"/>
            <a:r>
              <a:rPr lang="en-US" altLang="en-US" sz="3600" b="1" i="1"/>
              <a:t>Trends in electronic cigarette use in England</a:t>
            </a:r>
            <a:endParaRPr lang="en-US" altLang="en-US" b="1" i="1"/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2434427" y="4964789"/>
            <a:ext cx="4275137" cy="12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2000" i="1" dirty="0">
                <a:solidFill>
                  <a:srgbClr val="333399"/>
                </a:solidFill>
              </a:rPr>
              <a:t>Robert West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2000" i="1" dirty="0">
                <a:solidFill>
                  <a:srgbClr val="333399"/>
                </a:solidFill>
              </a:rPr>
              <a:t>Emma Beard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2000" i="1" dirty="0">
                <a:solidFill>
                  <a:srgbClr val="333399"/>
                </a:solidFill>
              </a:rPr>
              <a:t>Jamie Brown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2000" i="1" dirty="0">
                <a:solidFill>
                  <a:srgbClr val="333399"/>
                </a:solidFill>
              </a:rPr>
              <a:t>University College London</a:t>
            </a:r>
          </a:p>
        </p:txBody>
      </p:sp>
      <p:pic>
        <p:nvPicPr>
          <p:cNvPr id="3076" name="Picture 11" descr="C:\Chrome downl\sts_logo_white-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4" y="2036551"/>
            <a:ext cx="2663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1780941" y="3807229"/>
            <a:ext cx="5582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altLang="en-US" sz="2000" b="1" i="1" dirty="0">
                <a:solidFill>
                  <a:srgbClr val="333399"/>
                </a:solidFill>
              </a:rPr>
              <a:t>www.smokinginengland.info/latest-statistics</a:t>
            </a:r>
            <a:endParaRPr lang="en-GB" altLang="en-US" b="1" i="1" dirty="0">
              <a:solidFill>
                <a:srgbClr val="33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91" y="6264248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Updated </a:t>
            </a:r>
            <a:r>
              <a:rPr lang="en-GB" dirty="0" smtClean="0"/>
              <a:t>11</a:t>
            </a:r>
            <a:r>
              <a:rPr lang="en-GB" baseline="30000" dirty="0" smtClean="0"/>
              <a:t>th</a:t>
            </a:r>
            <a:r>
              <a:rPr lang="en-GB" dirty="0" smtClean="0"/>
              <a:t> October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cigarette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10567"/>
              </p:ext>
            </p:extLst>
          </p:nvPr>
        </p:nvGraphicFramePr>
        <p:xfrm>
          <a:off x="457200" y="1591492"/>
          <a:ext cx="8229600" cy="409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906671"/>
            <a:ext cx="3858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N=3974 </a:t>
            </a:r>
            <a:r>
              <a:rPr lang="en-GB" sz="1600" dirty="0"/>
              <a:t>e-cigarette users not using NRT</a:t>
            </a:r>
          </a:p>
        </p:txBody>
      </p:sp>
    </p:spTree>
    <p:extLst>
      <p:ext uri="{BB962C8B-B14F-4D97-AF65-F5344CB8AC3E}">
        <p14:creationId xmlns:p14="http://schemas.microsoft.com/office/powerpoint/2010/main" val="36424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the e-cigarette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187796"/>
              </p:ext>
            </p:extLst>
          </p:nvPr>
        </p:nvGraphicFramePr>
        <p:xfrm>
          <a:off x="457200" y="1591491"/>
          <a:ext cx="8229600" cy="431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906671"/>
            <a:ext cx="863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N=1645 </a:t>
            </a:r>
            <a:r>
              <a:rPr lang="en-GB" sz="1600" dirty="0"/>
              <a:t>e-cigarette users who smoke or who stopped in the past year surveyed since Aug 16</a:t>
            </a:r>
          </a:p>
        </p:txBody>
      </p:sp>
    </p:spTree>
    <p:extLst>
      <p:ext uri="{BB962C8B-B14F-4D97-AF65-F5344CB8AC3E}">
        <p14:creationId xmlns:p14="http://schemas.microsoft.com/office/powerpoint/2010/main" val="281061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E-liquid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37953"/>
              </p:ext>
            </p:extLst>
          </p:nvPr>
        </p:nvGraphicFramePr>
        <p:xfrm>
          <a:off x="457200" y="1591491"/>
          <a:ext cx="8229600" cy="431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812887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N=1395 </a:t>
            </a:r>
            <a:r>
              <a:rPr lang="en-GB" sz="1600" dirty="0"/>
              <a:t>nicotine containing e-cigarette users who smoke or who stopped in the past year surveyed since Aug 16</a:t>
            </a:r>
          </a:p>
        </p:txBody>
      </p:sp>
    </p:spTree>
    <p:extLst>
      <p:ext uri="{BB962C8B-B14F-4D97-AF65-F5344CB8AC3E}">
        <p14:creationId xmlns:p14="http://schemas.microsoft.com/office/powerpoint/2010/main" val="200158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34075"/>
              </p:ext>
            </p:extLst>
          </p:nvPr>
        </p:nvGraphicFramePr>
        <p:xfrm>
          <a:off x="140677" y="1591491"/>
          <a:ext cx="8804031" cy="431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906671"/>
            <a:ext cx="863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N=1645 </a:t>
            </a:r>
            <a:r>
              <a:rPr lang="en-GB" sz="1600" dirty="0"/>
              <a:t>e-cigarette users who smoke or who stopped in the past year surveyed since Aug 16</a:t>
            </a:r>
          </a:p>
        </p:txBody>
      </p:sp>
    </p:spTree>
    <p:extLst>
      <p:ext uri="{BB962C8B-B14F-4D97-AF65-F5344CB8AC3E}">
        <p14:creationId xmlns:p14="http://schemas.microsoft.com/office/powerpoint/2010/main" val="329517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cigarette and NRT use across the age range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033827"/>
              </p:ext>
            </p:extLst>
          </p:nvPr>
        </p:nvGraphicFramePr>
        <p:xfrm>
          <a:off x="457200" y="1545337"/>
          <a:ext cx="8229600" cy="409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3621377" y="1910159"/>
            <a:ext cx="4615571" cy="84312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E-cigarette use is least popular with older smokers while NRT use is lower among younger smokers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06671"/>
            <a:ext cx="709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N=3684 </a:t>
            </a:r>
            <a:r>
              <a:rPr lang="en-GB" sz="1400" dirty="0"/>
              <a:t>adults who smoke or who stopped in the past year and were surveyed in 2017</a:t>
            </a:r>
          </a:p>
        </p:txBody>
      </p:sp>
    </p:spTree>
    <p:extLst>
      <p:ext uri="{BB962C8B-B14F-4D97-AF65-F5344CB8AC3E}">
        <p14:creationId xmlns:p14="http://schemas.microsoft.com/office/powerpoint/2010/main" val="6360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cigarette and NRT use in men and women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36454"/>
              </p:ext>
            </p:extLst>
          </p:nvPr>
        </p:nvGraphicFramePr>
        <p:xfrm>
          <a:off x="457200" y="1600201"/>
          <a:ext cx="8229600" cy="409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906671"/>
            <a:ext cx="709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N=3684 </a:t>
            </a:r>
            <a:r>
              <a:rPr lang="en-GB" sz="1400" dirty="0"/>
              <a:t>adults who smoke or who stopped in the past year and were surveyed in 2017</a:t>
            </a:r>
          </a:p>
        </p:txBody>
      </p:sp>
    </p:spTree>
    <p:extLst>
      <p:ext uri="{BB962C8B-B14F-4D97-AF65-F5344CB8AC3E}">
        <p14:creationId xmlns:p14="http://schemas.microsoft.com/office/powerpoint/2010/main" val="123636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Electronic cigarette and NRT use across the social gradient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2468"/>
              </p:ext>
            </p:extLst>
          </p:nvPr>
        </p:nvGraphicFramePr>
        <p:xfrm>
          <a:off x="457200" y="1614551"/>
          <a:ext cx="8229600" cy="409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3621377" y="1910159"/>
            <a:ext cx="4615571" cy="84312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There is no clear social gradient in use of e-cigarettes or NRT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906671"/>
            <a:ext cx="7092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N=3684 </a:t>
            </a:r>
            <a:r>
              <a:rPr lang="en-GB" sz="1400" dirty="0"/>
              <a:t>adults who smoke or who stopped in the past year and were surveyed in 2017</a:t>
            </a:r>
          </a:p>
        </p:txBody>
      </p:sp>
    </p:spTree>
    <p:extLst>
      <p:ext uri="{BB962C8B-B14F-4D97-AF65-F5344CB8AC3E}">
        <p14:creationId xmlns:p14="http://schemas.microsoft.com/office/powerpoint/2010/main" val="65151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nicotine products while smoking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83749"/>
              </p:ext>
            </p:extLst>
          </p:nvPr>
        </p:nvGraphicFramePr>
        <p:xfrm>
          <a:off x="402579" y="1445936"/>
          <a:ext cx="8338842" cy="439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59" y="5866211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N=28233 </a:t>
            </a:r>
            <a:r>
              <a:rPr lang="en-GB" sz="1600" dirty="0"/>
              <a:t>smokers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3938" y="1878509"/>
            <a:ext cx="557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E-cigarette use has plateaued among smokers</a:t>
            </a:r>
          </a:p>
        </p:txBody>
      </p:sp>
    </p:spTree>
    <p:extLst>
      <p:ext uri="{BB962C8B-B14F-4D97-AF65-F5344CB8AC3E}">
        <p14:creationId xmlns:p14="http://schemas.microsoft.com/office/powerpoint/2010/main" val="11741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nicotine products in recent ex-smokers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40784"/>
              </p:ext>
            </p:extLst>
          </p:nvPr>
        </p:nvGraphicFramePr>
        <p:xfrm>
          <a:off x="335819" y="1521430"/>
          <a:ext cx="8330750" cy="429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812232"/>
            <a:ext cx="755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N=2029 </a:t>
            </a:r>
            <a:r>
              <a:rPr lang="en-GB" sz="1600" dirty="0"/>
              <a:t>adults who stopped in the past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176" y="1759131"/>
            <a:ext cx="4083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E-cigarette use among recent ex-smokers </a:t>
            </a:r>
            <a:r>
              <a:rPr lang="en-GB" dirty="0" smtClean="0"/>
              <a:t>has declined from a peak in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16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Aids used in most recent quit attempt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80681"/>
              </p:ext>
            </p:extLst>
          </p:nvPr>
        </p:nvGraphicFramePr>
        <p:xfrm>
          <a:off x="457200" y="1600200"/>
          <a:ext cx="8229600" cy="431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889845"/>
            <a:ext cx="7734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N=14289 adults </a:t>
            </a:r>
            <a:r>
              <a:rPr lang="en-GB" sz="1500" dirty="0"/>
              <a:t>who smoke and tried to stop or who stopped in the past year; method is </a:t>
            </a:r>
          </a:p>
          <a:p>
            <a:r>
              <a:rPr lang="en-GB" sz="1500" dirty="0"/>
              <a:t>coded as any (not exclusive)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5775" y="1903912"/>
            <a:ext cx="573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E-cigarette use for quitting has declined from a peak in 2016</a:t>
            </a:r>
          </a:p>
        </p:txBody>
      </p:sp>
    </p:spTree>
    <p:extLst>
      <p:ext uri="{BB962C8B-B14F-4D97-AF65-F5344CB8AC3E}">
        <p14:creationId xmlns:p14="http://schemas.microsoft.com/office/powerpoint/2010/main" val="221273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Electronic cigarette use has become prevalent in many countries</a:t>
            </a:r>
          </a:p>
          <a:p>
            <a:r>
              <a:rPr lang="en-GB" dirty="0"/>
              <a:t>In England, electronic cigarettes are currently regulated as consumer products</a:t>
            </a:r>
          </a:p>
          <a:p>
            <a:r>
              <a:rPr lang="en-GB" dirty="0"/>
              <a:t>It is important to track use of electronic cigarettes and assess how far they appear to be promoting or detracting from reduction in prevalence of cigarette smoking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e-cigarette use after quitting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6304"/>
              </p:ext>
            </p:extLst>
          </p:nvPr>
        </p:nvGraphicFramePr>
        <p:xfrm>
          <a:off x="457200" y="1600200"/>
          <a:ext cx="8408126" cy="416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514" y="5849528"/>
            <a:ext cx="826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N=1177 </a:t>
            </a:r>
            <a:r>
              <a:rPr lang="en-GB" sz="1600" dirty="0"/>
              <a:t>adults who stopped in the past year and did not report using an e-cigarette to help during the quit attempt</a:t>
            </a:r>
            <a:endParaRPr lang="en-GB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368731" y="2020388"/>
            <a:ext cx="575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 of recent ex-smokers who started using an e-cigarette appears to be declining</a:t>
            </a:r>
          </a:p>
        </p:txBody>
      </p:sp>
    </p:spTree>
    <p:extLst>
      <p:ext uri="{BB962C8B-B14F-4D97-AF65-F5344CB8AC3E}">
        <p14:creationId xmlns:p14="http://schemas.microsoft.com/office/powerpoint/2010/main" val="414132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Take-up of smoking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95790"/>
              </p:ext>
            </p:extLst>
          </p:nvPr>
        </p:nvGraphicFramePr>
        <p:xfrm>
          <a:off x="439615" y="1565032"/>
          <a:ext cx="8229600" cy="399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807222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N=23330 </a:t>
            </a:r>
            <a:r>
              <a:rPr lang="en-GB" sz="1600" dirty="0"/>
              <a:t>people aged 16-24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2518" y="3524667"/>
            <a:ext cx="465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Proportion of people aged 16-24 years who have ever smoked regularly has </a:t>
            </a:r>
            <a:r>
              <a:rPr lang="en-GB" smtClean="0"/>
              <a:t>slowly declined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54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Prevalence of nicotine/cigarette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19721"/>
              </p:ext>
            </p:extLst>
          </p:nvPr>
        </p:nvGraphicFramePr>
        <p:xfrm>
          <a:off x="439615" y="156503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931" y="5906671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N=99948 </a:t>
            </a:r>
            <a:r>
              <a:rPr lang="en-GB" sz="1600" dirty="0"/>
              <a:t>adults</a:t>
            </a:r>
          </a:p>
        </p:txBody>
      </p:sp>
    </p:spTree>
    <p:extLst>
      <p:ext uri="{BB962C8B-B14F-4D97-AF65-F5344CB8AC3E}">
        <p14:creationId xmlns:p14="http://schemas.microsoft.com/office/powerpoint/2010/main" val="190444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Cigarette smoking prevalence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205" y="5864437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All adults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5941" y="3661463"/>
            <a:ext cx="428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long-term decline in the prevalence of cigarette smoking continues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1F50821-FA78-4136-B4A8-F074C56E5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8216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8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5072525-C8A4-4D2D-AB87-FD36FADEC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231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Stopped smoking in past 12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Adults who smoked in the past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5439" y="1961297"/>
            <a:ext cx="389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smoking cessation rate increased from 2011</a:t>
            </a:r>
          </a:p>
        </p:txBody>
      </p:sp>
    </p:spTree>
    <p:extLst>
      <p:ext uri="{BB962C8B-B14F-4D97-AF65-F5344CB8AC3E}">
        <p14:creationId xmlns:p14="http://schemas.microsoft.com/office/powerpoint/2010/main" val="18635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Tried to stop smoking in past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Adults who smoked in the past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8317" y="3381603"/>
            <a:ext cx="41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rate at which smokers have tried to stop in the past year increased from 2011 but then decreased until 2016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F8E5636-C245-4FF4-B103-1FD455572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20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6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1D95554-EDF4-49C7-B485-2DCDD1DD9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366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rate for stopping in those who tried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A402D-9306-454E-B7F0-16FB89A6D0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9205" y="6238754"/>
            <a:ext cx="7523544" cy="4514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Graph shows prevalence estimate and upper and lower 95% confidence intervals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205" y="5864437"/>
            <a:ext cx="4602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Base: Smokers who tried to stop in the past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024" y="3863181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success rate in those who have tried to stop smoking increased from 2011</a:t>
            </a:r>
          </a:p>
        </p:txBody>
      </p:sp>
    </p:spTree>
    <p:extLst>
      <p:ext uri="{BB962C8B-B14F-4D97-AF65-F5344CB8AC3E}">
        <p14:creationId xmlns:p14="http://schemas.microsoft.com/office/powerpoint/2010/main" val="243555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263031"/>
              </p:ext>
            </p:extLst>
          </p:nvPr>
        </p:nvGraphicFramePr>
        <p:xfrm>
          <a:off x="643786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Harm perceptions of </a:t>
            </a:r>
            <a:r>
              <a:rPr lang="en-GB" dirty="0"/>
              <a:t>e-cigarettes </a:t>
            </a:r>
            <a:r>
              <a:rPr lang="en-GB" dirty="0" smtClean="0"/>
              <a:t>compared with cigarettes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0854" y="5901295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N=14384 </a:t>
            </a:r>
            <a:r>
              <a:rPr lang="en-GB" dirty="0"/>
              <a:t>current </a:t>
            </a:r>
            <a:r>
              <a:rPr lang="en-GB" dirty="0" smtClean="0"/>
              <a:t>smokers who do not currently use e-cigarettes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953926" y="1719262"/>
            <a:ext cx="493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declining minority of current smokers </a:t>
            </a:r>
            <a:r>
              <a:rPr lang="en-GB" dirty="0" smtClean="0"/>
              <a:t>believe </a:t>
            </a:r>
            <a:r>
              <a:rPr lang="en-GB" dirty="0"/>
              <a:t>e-cigarettes are less harmful than </a:t>
            </a:r>
            <a:r>
              <a:rPr lang="en-GB" dirty="0" smtClean="0"/>
              <a:t>cigarettes or are unsure. An increasing proportion believe they are equally harmful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31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5025"/>
          </a:xfrm>
        </p:spPr>
        <p:txBody>
          <a:bodyPr/>
          <a:lstStyle/>
          <a:p>
            <a:r>
              <a:rPr lang="en-GB" sz="2000" dirty="0"/>
              <a:t>Growth in e-cigarette use has slowed since 2013</a:t>
            </a:r>
          </a:p>
          <a:p>
            <a:r>
              <a:rPr lang="en-GB" sz="2000" dirty="0"/>
              <a:t>Current use of e-cigarettes by never smokers remains very rare and similar to use of licensed nicotine products; use among long-term ex-smokers appears to be increasing</a:t>
            </a:r>
          </a:p>
          <a:p>
            <a:r>
              <a:rPr lang="en-GB" sz="2000" dirty="0"/>
              <a:t>Growth in electronic cigarette use has been accompanied by a reduction in use of licensed nicotine products and prescription medication but the trajectories appear to be different </a:t>
            </a:r>
          </a:p>
          <a:p>
            <a:r>
              <a:rPr lang="en-GB" sz="2000" dirty="0"/>
              <a:t>There has been a long-term decline in the prevalence of cigarette smoking since 2007</a:t>
            </a:r>
          </a:p>
          <a:p>
            <a:r>
              <a:rPr lang="en-GB" sz="2000" dirty="0"/>
              <a:t>The trajectories for smoking prevalence and quit attempts differ from that of prevalence of use of e-cigarettes</a:t>
            </a:r>
          </a:p>
          <a:p>
            <a:r>
              <a:rPr lang="en-GB" sz="2000" dirty="0"/>
              <a:t>Success rates in stopping smoking have increased since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To track use of electronic cigarettes over time and assess how far any increase is accompanied by changes in:</a:t>
            </a:r>
          </a:p>
          <a:p>
            <a:pPr lvl="1"/>
            <a:r>
              <a:rPr lang="en-GB" sz="1800" dirty="0"/>
              <a:t>use of other aids to cessation or smoking reduction</a:t>
            </a:r>
          </a:p>
          <a:p>
            <a:pPr lvl="1"/>
            <a:r>
              <a:rPr lang="en-GB" sz="1800" dirty="0"/>
              <a:t>key performance indicators for tobacco control</a:t>
            </a:r>
          </a:p>
          <a:p>
            <a:pPr lvl="2"/>
            <a:r>
              <a:rPr lang="en-GB" sz="1600" dirty="0"/>
              <a:t>smoking prevalence</a:t>
            </a:r>
          </a:p>
          <a:p>
            <a:pPr lvl="2"/>
            <a:r>
              <a:rPr lang="en-GB" sz="1600" dirty="0"/>
              <a:t>smoking cessation rates</a:t>
            </a:r>
          </a:p>
          <a:p>
            <a:pPr lvl="2"/>
            <a:r>
              <a:rPr lang="en-GB" sz="1600" dirty="0"/>
              <a:t>attempts to stop smoking</a:t>
            </a:r>
          </a:p>
          <a:p>
            <a:pPr lvl="2"/>
            <a:r>
              <a:rPr lang="en-GB" sz="1600" dirty="0"/>
              <a:t>success of attempts to stop smoking</a:t>
            </a:r>
          </a:p>
          <a:p>
            <a:r>
              <a:rPr lang="en-GB" sz="2000" dirty="0"/>
              <a:t>To assess prevalence of use of electronic cigarettes in people who have never smoked regularly or stopped for more than a year</a:t>
            </a:r>
          </a:p>
          <a:p>
            <a:r>
              <a:rPr lang="en-GB" sz="2000" dirty="0"/>
              <a:t>To estimate changes in the total tobacco and nicotine market</a:t>
            </a:r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i="1" dirty="0"/>
              <a:t>Methods</a:t>
            </a:r>
            <a:endParaRPr lang="en-GB" altLang="en-US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22016-8638-49EA-8A38-D347E1B3A159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tx1"/>
                </a:solidFill>
              </a:rPr>
              <a:t>Monthly household surveys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Each month involves a new representative sample of ~1800 respondents; smokers ~450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Data collected on electronic cigarettes since second quarter 2011</a:t>
            </a:r>
          </a:p>
          <a:p>
            <a:r>
              <a:rPr lang="en-GB" altLang="en-US" dirty="0" err="1">
                <a:solidFill>
                  <a:schemeClr val="tx1"/>
                </a:solidFill>
              </a:rPr>
              <a:t>Fidler</a:t>
            </a:r>
            <a:r>
              <a:rPr lang="en-GB" altLang="en-US" dirty="0">
                <a:solidFill>
                  <a:schemeClr val="tx1"/>
                </a:solidFill>
              </a:rPr>
              <a:t>, et al., 2011. </a:t>
            </a:r>
            <a:r>
              <a:rPr lang="en-GB" altLang="en-US" i="1" dirty="0">
                <a:solidFill>
                  <a:schemeClr val="tx1"/>
                </a:solidFill>
              </a:rPr>
              <a:t>'The smoking toolkit study': a national study of smoking and smoking cessation in England.</a:t>
            </a:r>
            <a:r>
              <a:rPr lang="en-GB" altLang="en-US" dirty="0">
                <a:solidFill>
                  <a:schemeClr val="tx1"/>
                </a:solidFill>
              </a:rPr>
              <a:t> BMC Public Health 11:479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For more info see </a:t>
            </a:r>
            <a:r>
              <a:rPr lang="en-GB" altLang="en-US" dirty="0">
                <a:solidFill>
                  <a:srgbClr val="FF0000"/>
                </a:solidFill>
              </a:rPr>
              <a:t>www.smokinginengland.info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Prevalence of e-cigarette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562364"/>
              </p:ext>
            </p:extLst>
          </p:nvPr>
        </p:nvGraphicFramePr>
        <p:xfrm>
          <a:off x="272955" y="1600199"/>
          <a:ext cx="8413845" cy="442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17242" y="1921734"/>
            <a:ext cx="427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of e-cigarettes has remained stable since late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854" y="6029721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N=99948 </a:t>
            </a:r>
            <a:r>
              <a:rPr lang="en-GB" dirty="0"/>
              <a:t>adults from Nov 2013</a:t>
            </a:r>
          </a:p>
        </p:txBody>
      </p:sp>
    </p:spTree>
    <p:extLst>
      <p:ext uri="{BB962C8B-B14F-4D97-AF65-F5344CB8AC3E}">
        <p14:creationId xmlns:p14="http://schemas.microsoft.com/office/powerpoint/2010/main" val="176959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Nicotine use by never smokers and long-term ex-smokers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242" y="1921734"/>
            <a:ext cx="427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E-cigarette use by never smokers remains negligible but use among long-term ex-smokers has grown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854" y="5965713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N=80180 </a:t>
            </a:r>
            <a:r>
              <a:rPr lang="en-GB" dirty="0"/>
              <a:t>never and long-term ex-smokers from Nov 2013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51302"/>
              </p:ext>
            </p:extLst>
          </p:nvPr>
        </p:nvGraphicFramePr>
        <p:xfrm>
          <a:off x="272955" y="1600200"/>
          <a:ext cx="8413845" cy="436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19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Prevalence of electronic cigarette use: smokers and recent ex-smokers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24388"/>
              </p:ext>
            </p:extLst>
          </p:nvPr>
        </p:nvGraphicFramePr>
        <p:xfrm>
          <a:off x="457200" y="1600200"/>
          <a:ext cx="8408126" cy="416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514" y="5849528"/>
            <a:ext cx="5642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N=30262 </a:t>
            </a:r>
            <a:r>
              <a:rPr lang="en-GB" sz="1600" dirty="0"/>
              <a:t>adults who smoke or who stopped in the past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8731" y="2020388"/>
            <a:ext cx="561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E-cigarette use in smokers and recent ex-smokers has plateaued</a:t>
            </a:r>
          </a:p>
        </p:txBody>
      </p:sp>
    </p:spTree>
    <p:extLst>
      <p:ext uri="{BB962C8B-B14F-4D97-AF65-F5344CB8AC3E}">
        <p14:creationId xmlns:p14="http://schemas.microsoft.com/office/powerpoint/2010/main" val="331291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Proportion of e-cigarette and NRT users who are 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80144"/>
              </p:ext>
            </p:extLst>
          </p:nvPr>
        </p:nvGraphicFramePr>
        <p:xfrm>
          <a:off x="457200" y="1600200"/>
          <a:ext cx="8229600" cy="399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789392"/>
            <a:ext cx="755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N=5234 </a:t>
            </a:r>
            <a:r>
              <a:rPr lang="en-GB" sz="1600" dirty="0"/>
              <a:t>e-cigarette users and </a:t>
            </a:r>
            <a:r>
              <a:rPr lang="en-GB" sz="1600" dirty="0" smtClean="0"/>
              <a:t>N=2628 </a:t>
            </a:r>
            <a:r>
              <a:rPr lang="en-GB" sz="1600" dirty="0"/>
              <a:t>NRT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1050" y="3163554"/>
            <a:ext cx="52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majority of both e-cigarette and NRT users are ‘dual users’ (also smoke)</a:t>
            </a:r>
          </a:p>
        </p:txBody>
      </p:sp>
    </p:spTree>
    <p:extLst>
      <p:ext uri="{BB962C8B-B14F-4D97-AF65-F5344CB8AC3E}">
        <p14:creationId xmlns:p14="http://schemas.microsoft.com/office/powerpoint/2010/main" val="311924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Proportion of daily e-cigarette and NRT users who are 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1BB2F-DCE3-4150-80BC-7C4731D30D3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426023"/>
              </p:ext>
            </p:extLst>
          </p:nvPr>
        </p:nvGraphicFramePr>
        <p:xfrm>
          <a:off x="457200" y="1600200"/>
          <a:ext cx="8229600" cy="399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789392"/>
            <a:ext cx="755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N=3040 </a:t>
            </a:r>
            <a:r>
              <a:rPr lang="en-GB" sz="1600" dirty="0"/>
              <a:t>e-cigarette daily users and </a:t>
            </a:r>
            <a:r>
              <a:rPr lang="en-GB" sz="1600" dirty="0" smtClean="0"/>
              <a:t>N=1070 </a:t>
            </a:r>
            <a:r>
              <a:rPr lang="en-GB" sz="1600" dirty="0"/>
              <a:t>NRT daily users of adults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1050" y="3857094"/>
            <a:ext cx="52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smaller proportion of both e-cigarette and NRT daily users are ‘dual users’ (also smoke)</a:t>
            </a:r>
          </a:p>
        </p:txBody>
      </p:sp>
    </p:spTree>
    <p:extLst>
      <p:ext uri="{BB962C8B-B14F-4D97-AF65-F5344CB8AC3E}">
        <p14:creationId xmlns:p14="http://schemas.microsoft.com/office/powerpoint/2010/main" val="7886938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31717</TotalTime>
  <Words>1131</Words>
  <Application>Microsoft Office PowerPoint</Application>
  <PresentationFormat>On-screen Show (4:3)</PresentationFormat>
  <Paragraphs>160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Default Design</vt:lpstr>
      <vt:lpstr>Trends in electronic cigarette use in England</vt:lpstr>
      <vt:lpstr>Background</vt:lpstr>
      <vt:lpstr>Aims</vt:lpstr>
      <vt:lpstr>Methods</vt:lpstr>
      <vt:lpstr>Prevalence of e-cigarette use</vt:lpstr>
      <vt:lpstr>Nicotine use by never smokers and long-term ex-smokers</vt:lpstr>
      <vt:lpstr>Prevalence of electronic cigarette use: smokers and recent ex-smokers</vt:lpstr>
      <vt:lpstr>Proportion of e-cigarette and NRT users who are smokers</vt:lpstr>
      <vt:lpstr>Proportion of daily e-cigarette and NRT users who are smokers</vt:lpstr>
      <vt:lpstr>Electronic cigarette use</vt:lpstr>
      <vt:lpstr>Characteristics of the e-cigarette</vt:lpstr>
      <vt:lpstr>E-liquid</vt:lpstr>
      <vt:lpstr>Source</vt:lpstr>
      <vt:lpstr>Electronic cigarette and NRT use across the age range in 2017</vt:lpstr>
      <vt:lpstr>Electronic cigarette and NRT use in men and women in 2017</vt:lpstr>
      <vt:lpstr>Electronic cigarette and NRT use across the social gradient in 2017</vt:lpstr>
      <vt:lpstr>Use of nicotine products while smoking</vt:lpstr>
      <vt:lpstr>Use of nicotine products in recent ex-smokers</vt:lpstr>
      <vt:lpstr>Aids used in most recent quit attempt</vt:lpstr>
      <vt:lpstr>Current e-cigarette use after quitting</vt:lpstr>
      <vt:lpstr>Take-up of smoking</vt:lpstr>
      <vt:lpstr>Prevalence of nicotine/cigarette use</vt:lpstr>
      <vt:lpstr>Cigarette smoking prevalence</vt:lpstr>
      <vt:lpstr>Stopped smoking in past 12 months</vt:lpstr>
      <vt:lpstr>Tried to stop smoking in past year</vt:lpstr>
      <vt:lpstr>Success rate for stopping in those who tried</vt:lpstr>
      <vt:lpstr>Harm perceptions of e-cigarettes compared with cigarettes</vt:lpstr>
      <vt:lpstr>Conclusions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E-cigarette trends</dc:title>
  <dc:creator>J Brown</dc:creator>
  <cp:lastModifiedBy>Hannah Proudfoot</cp:lastModifiedBy>
  <cp:revision>1240</cp:revision>
  <dcterms:created xsi:type="dcterms:W3CDTF">2006-06-19T10:26:17Z</dcterms:created>
  <dcterms:modified xsi:type="dcterms:W3CDTF">2018-10-12T09:37:45Z</dcterms:modified>
</cp:coreProperties>
</file>