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65" r:id="rId7"/>
    <p:sldId id="266" r:id="rId8"/>
    <p:sldId id="267" r:id="rId9"/>
    <p:sldId id="271" r:id="rId10"/>
    <p:sldId id="268" r:id="rId11"/>
    <p:sldId id="270" r:id="rId12"/>
    <p:sldId id="281" r:id="rId13"/>
    <p:sldId id="286" r:id="rId14"/>
    <p:sldId id="288" r:id="rId15"/>
    <p:sldId id="290" r:id="rId16"/>
    <p:sldId id="294" r:id="rId17"/>
    <p:sldId id="292" r:id="rId18"/>
    <p:sldId id="293" r:id="rId19"/>
    <p:sldId id="283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5F62E-1BAA-4A71-9E6B-7CB65E5F7AF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6B8702-A630-4A38-9455-66AD784CCD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preparation/preprocessing</a:t>
          </a:r>
        </a:p>
      </dgm:t>
    </dgm:pt>
    <dgm:pt modelId="{7D4DD414-8AB8-454C-9F51-B62273AB6F6E}" type="parTrans" cxnId="{D524C8C3-E2F0-4E01-8507-9B44BEFC4EE9}">
      <dgm:prSet/>
      <dgm:spPr/>
      <dgm:t>
        <a:bodyPr/>
        <a:lstStyle/>
        <a:p>
          <a:endParaRPr lang="en-US"/>
        </a:p>
      </dgm:t>
    </dgm:pt>
    <dgm:pt modelId="{A70D1ADE-EE48-41AE-891A-651D27BDDC45}" type="sibTrans" cxnId="{D524C8C3-E2F0-4E01-8507-9B44BEFC4E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B3DB6E-680E-41C3-AD0C-1A3664BA8F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 (EDA)</a:t>
          </a:r>
        </a:p>
      </dgm:t>
    </dgm:pt>
    <dgm:pt modelId="{522350DE-91EF-4943-B939-74F674C00D65}" type="parTrans" cxnId="{DBF29027-DE7A-478A-B149-758F8B06E7F8}">
      <dgm:prSet/>
      <dgm:spPr/>
      <dgm:t>
        <a:bodyPr/>
        <a:lstStyle/>
        <a:p>
          <a:endParaRPr lang="en-US"/>
        </a:p>
      </dgm:t>
    </dgm:pt>
    <dgm:pt modelId="{2BED72FA-86D9-416C-96B1-F0AB84F0C425}" type="sibTrans" cxnId="{DBF29027-DE7A-478A-B149-758F8B06E7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084BB0-53E4-43E3-A902-397E10247D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building</a:t>
          </a:r>
        </a:p>
      </dgm:t>
    </dgm:pt>
    <dgm:pt modelId="{B631B569-202B-42CD-831C-774CDCE70CD3}" type="parTrans" cxnId="{8CAB8B57-960F-40D9-921B-0DDDA332559A}">
      <dgm:prSet/>
      <dgm:spPr/>
      <dgm:t>
        <a:bodyPr/>
        <a:lstStyle/>
        <a:p>
          <a:endParaRPr lang="en-US"/>
        </a:p>
      </dgm:t>
    </dgm:pt>
    <dgm:pt modelId="{02CA53AF-D12D-4296-B2A4-553CF271AC76}" type="sibTrans" cxnId="{8CAB8B57-960F-40D9-921B-0DDDA33255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52F522-58B8-4EFA-B9AB-76A6EE1FC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Evaluation/Interpretation</a:t>
          </a:r>
        </a:p>
      </dgm:t>
    </dgm:pt>
    <dgm:pt modelId="{6D3F3C5E-E8F5-492A-9063-9829CA5B0652}" type="parTrans" cxnId="{FBFD1891-4258-4748-8E49-10B4C70C3B96}">
      <dgm:prSet/>
      <dgm:spPr/>
      <dgm:t>
        <a:bodyPr/>
        <a:lstStyle/>
        <a:p>
          <a:endParaRPr lang="en-US"/>
        </a:p>
      </dgm:t>
    </dgm:pt>
    <dgm:pt modelId="{CAEBBB08-0A1D-4D9C-AC5A-132DCC577564}" type="sibTrans" cxnId="{FBFD1891-4258-4748-8E49-10B4C70C3B96}">
      <dgm:prSet/>
      <dgm:spPr/>
      <dgm:t>
        <a:bodyPr/>
        <a:lstStyle/>
        <a:p>
          <a:endParaRPr lang="en-US"/>
        </a:p>
      </dgm:t>
    </dgm:pt>
    <dgm:pt modelId="{10C8F32B-4676-4A9D-924F-C30B48A63778}" type="pres">
      <dgm:prSet presAssocID="{A265F62E-1BAA-4A71-9E6B-7CB65E5F7AFC}" presName="root" presStyleCnt="0">
        <dgm:presLayoutVars>
          <dgm:dir/>
          <dgm:resizeHandles val="exact"/>
        </dgm:presLayoutVars>
      </dgm:prSet>
      <dgm:spPr/>
    </dgm:pt>
    <dgm:pt modelId="{632F2524-02DC-405E-8C39-7B0002A0EFC4}" type="pres">
      <dgm:prSet presAssocID="{A265F62E-1BAA-4A71-9E6B-7CB65E5F7AFC}" presName="container" presStyleCnt="0">
        <dgm:presLayoutVars>
          <dgm:dir/>
          <dgm:resizeHandles val="exact"/>
        </dgm:presLayoutVars>
      </dgm:prSet>
      <dgm:spPr/>
    </dgm:pt>
    <dgm:pt modelId="{CF18D73A-EFFF-4402-8768-CD9B4E098FE5}" type="pres">
      <dgm:prSet presAssocID="{776B8702-A630-4A38-9455-66AD784CCD6E}" presName="compNode" presStyleCnt="0"/>
      <dgm:spPr/>
    </dgm:pt>
    <dgm:pt modelId="{39CF3D8D-70D8-4746-9559-36332D931177}" type="pres">
      <dgm:prSet presAssocID="{776B8702-A630-4A38-9455-66AD784CCD6E}" presName="iconBgRect" presStyleLbl="bgShp" presStyleIdx="0" presStyleCnt="4"/>
      <dgm:spPr/>
    </dgm:pt>
    <dgm:pt modelId="{8852DA6F-7094-4EC9-A050-7D4EF04483D3}" type="pres">
      <dgm:prSet presAssocID="{776B8702-A630-4A38-9455-66AD784CCD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6282102-A39E-45D9-8BCC-2E17EF6F6094}" type="pres">
      <dgm:prSet presAssocID="{776B8702-A630-4A38-9455-66AD784CCD6E}" presName="spaceRect" presStyleCnt="0"/>
      <dgm:spPr/>
    </dgm:pt>
    <dgm:pt modelId="{A14595B1-93B5-492B-875A-3A5AC83EF8E7}" type="pres">
      <dgm:prSet presAssocID="{776B8702-A630-4A38-9455-66AD784CCD6E}" presName="textRect" presStyleLbl="revTx" presStyleIdx="0" presStyleCnt="4">
        <dgm:presLayoutVars>
          <dgm:chMax val="1"/>
          <dgm:chPref val="1"/>
        </dgm:presLayoutVars>
      </dgm:prSet>
      <dgm:spPr/>
    </dgm:pt>
    <dgm:pt modelId="{60C18848-BC16-42E6-B1E1-290CAD664080}" type="pres">
      <dgm:prSet presAssocID="{A70D1ADE-EE48-41AE-891A-651D27BDDC45}" presName="sibTrans" presStyleLbl="sibTrans2D1" presStyleIdx="0" presStyleCnt="0"/>
      <dgm:spPr/>
    </dgm:pt>
    <dgm:pt modelId="{76117B29-D3C9-4D3E-9447-DECCD9E21F3B}" type="pres">
      <dgm:prSet presAssocID="{85B3DB6E-680E-41C3-AD0C-1A3664BA8F04}" presName="compNode" presStyleCnt="0"/>
      <dgm:spPr/>
    </dgm:pt>
    <dgm:pt modelId="{C4D1B938-9747-4366-81F1-2FFD09DEA8BC}" type="pres">
      <dgm:prSet presAssocID="{85B3DB6E-680E-41C3-AD0C-1A3664BA8F04}" presName="iconBgRect" presStyleLbl="bgShp" presStyleIdx="1" presStyleCnt="4"/>
      <dgm:spPr/>
    </dgm:pt>
    <dgm:pt modelId="{E34DEAB1-10AD-4D27-998C-7CAA5C30B1EF}" type="pres">
      <dgm:prSet presAssocID="{85B3DB6E-680E-41C3-AD0C-1A3664BA8F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1A31B4B-24AD-4F6B-92C3-899CFAC36079}" type="pres">
      <dgm:prSet presAssocID="{85B3DB6E-680E-41C3-AD0C-1A3664BA8F04}" presName="spaceRect" presStyleCnt="0"/>
      <dgm:spPr/>
    </dgm:pt>
    <dgm:pt modelId="{D156BF93-4FD7-40C6-B8F2-5AEE18D5F0A6}" type="pres">
      <dgm:prSet presAssocID="{85B3DB6E-680E-41C3-AD0C-1A3664BA8F04}" presName="textRect" presStyleLbl="revTx" presStyleIdx="1" presStyleCnt="4">
        <dgm:presLayoutVars>
          <dgm:chMax val="1"/>
          <dgm:chPref val="1"/>
        </dgm:presLayoutVars>
      </dgm:prSet>
      <dgm:spPr/>
    </dgm:pt>
    <dgm:pt modelId="{E578649F-1CD3-4342-9D7D-3F49C9A3F2EA}" type="pres">
      <dgm:prSet presAssocID="{2BED72FA-86D9-416C-96B1-F0AB84F0C425}" presName="sibTrans" presStyleLbl="sibTrans2D1" presStyleIdx="0" presStyleCnt="0"/>
      <dgm:spPr/>
    </dgm:pt>
    <dgm:pt modelId="{E1C17BD4-6BC4-4D95-9D6D-27545CC59A72}" type="pres">
      <dgm:prSet presAssocID="{6B084BB0-53E4-43E3-A902-397E10247D82}" presName="compNode" presStyleCnt="0"/>
      <dgm:spPr/>
    </dgm:pt>
    <dgm:pt modelId="{544E153B-17F2-44A9-972A-F526F5555896}" type="pres">
      <dgm:prSet presAssocID="{6B084BB0-53E4-43E3-A902-397E10247D82}" presName="iconBgRect" presStyleLbl="bgShp" presStyleIdx="2" presStyleCnt="4"/>
      <dgm:spPr/>
    </dgm:pt>
    <dgm:pt modelId="{446E4EB3-1B66-471C-9958-FA861C1104EC}" type="pres">
      <dgm:prSet presAssocID="{6B084BB0-53E4-43E3-A902-397E10247D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B10C1E5-8E13-4621-B3DF-5E2287206742}" type="pres">
      <dgm:prSet presAssocID="{6B084BB0-53E4-43E3-A902-397E10247D82}" presName="spaceRect" presStyleCnt="0"/>
      <dgm:spPr/>
    </dgm:pt>
    <dgm:pt modelId="{4583AD85-5519-4C7A-AA69-CE2EE5CFEAE1}" type="pres">
      <dgm:prSet presAssocID="{6B084BB0-53E4-43E3-A902-397E10247D82}" presName="textRect" presStyleLbl="revTx" presStyleIdx="2" presStyleCnt="4">
        <dgm:presLayoutVars>
          <dgm:chMax val="1"/>
          <dgm:chPref val="1"/>
        </dgm:presLayoutVars>
      </dgm:prSet>
      <dgm:spPr/>
    </dgm:pt>
    <dgm:pt modelId="{7F2C04FE-E61A-41B2-96ED-C15CF34C5DA1}" type="pres">
      <dgm:prSet presAssocID="{02CA53AF-D12D-4296-B2A4-553CF271AC76}" presName="sibTrans" presStyleLbl="sibTrans2D1" presStyleIdx="0" presStyleCnt="0"/>
      <dgm:spPr/>
    </dgm:pt>
    <dgm:pt modelId="{1F9AA09B-82D7-41FE-BF0E-7092F8148ADE}" type="pres">
      <dgm:prSet presAssocID="{4E52F522-58B8-4EFA-B9AB-76A6EE1FC572}" presName="compNode" presStyleCnt="0"/>
      <dgm:spPr/>
    </dgm:pt>
    <dgm:pt modelId="{8A35EC64-33E0-4D3B-B793-E34088BE7431}" type="pres">
      <dgm:prSet presAssocID="{4E52F522-58B8-4EFA-B9AB-76A6EE1FC572}" presName="iconBgRect" presStyleLbl="bgShp" presStyleIdx="3" presStyleCnt="4"/>
      <dgm:spPr/>
    </dgm:pt>
    <dgm:pt modelId="{ED0E9DA8-8FB1-44A8-83E2-D9EE1DD4648F}" type="pres">
      <dgm:prSet presAssocID="{4E52F522-58B8-4EFA-B9AB-76A6EE1FC5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00557E9-B07D-4984-B387-867C6DA0A7D2}" type="pres">
      <dgm:prSet presAssocID="{4E52F522-58B8-4EFA-B9AB-76A6EE1FC572}" presName="spaceRect" presStyleCnt="0"/>
      <dgm:spPr/>
    </dgm:pt>
    <dgm:pt modelId="{F13D4CBD-E554-485E-BA7D-61AD6A28954B}" type="pres">
      <dgm:prSet presAssocID="{4E52F522-58B8-4EFA-B9AB-76A6EE1FC5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BF29027-DE7A-478A-B149-758F8B06E7F8}" srcId="{A265F62E-1BAA-4A71-9E6B-7CB65E5F7AFC}" destId="{85B3DB6E-680E-41C3-AD0C-1A3664BA8F04}" srcOrd="1" destOrd="0" parTransId="{522350DE-91EF-4943-B939-74F674C00D65}" sibTransId="{2BED72FA-86D9-416C-96B1-F0AB84F0C425}"/>
    <dgm:cxn modelId="{5F940D29-11DA-4DA7-AF54-AFF5412D701F}" type="presOf" srcId="{02CA53AF-D12D-4296-B2A4-553CF271AC76}" destId="{7F2C04FE-E61A-41B2-96ED-C15CF34C5DA1}" srcOrd="0" destOrd="0" presId="urn:microsoft.com/office/officeart/2018/2/layout/IconCircleList"/>
    <dgm:cxn modelId="{0E1B2834-5C08-4416-A01A-6006738CECAD}" type="presOf" srcId="{A265F62E-1BAA-4A71-9E6B-7CB65E5F7AFC}" destId="{10C8F32B-4676-4A9D-924F-C30B48A63778}" srcOrd="0" destOrd="0" presId="urn:microsoft.com/office/officeart/2018/2/layout/IconCircleList"/>
    <dgm:cxn modelId="{8CAB8B57-960F-40D9-921B-0DDDA332559A}" srcId="{A265F62E-1BAA-4A71-9E6B-7CB65E5F7AFC}" destId="{6B084BB0-53E4-43E3-A902-397E10247D82}" srcOrd="2" destOrd="0" parTransId="{B631B569-202B-42CD-831C-774CDCE70CD3}" sibTransId="{02CA53AF-D12D-4296-B2A4-553CF271AC76}"/>
    <dgm:cxn modelId="{AD2E6684-6AEA-43A6-B4A2-5665F88FE866}" type="presOf" srcId="{85B3DB6E-680E-41C3-AD0C-1A3664BA8F04}" destId="{D156BF93-4FD7-40C6-B8F2-5AEE18D5F0A6}" srcOrd="0" destOrd="0" presId="urn:microsoft.com/office/officeart/2018/2/layout/IconCircleList"/>
    <dgm:cxn modelId="{FBFD1891-4258-4748-8E49-10B4C70C3B96}" srcId="{A265F62E-1BAA-4A71-9E6B-7CB65E5F7AFC}" destId="{4E52F522-58B8-4EFA-B9AB-76A6EE1FC572}" srcOrd="3" destOrd="0" parTransId="{6D3F3C5E-E8F5-492A-9063-9829CA5B0652}" sibTransId="{CAEBBB08-0A1D-4D9C-AC5A-132DCC577564}"/>
    <dgm:cxn modelId="{AFCF9398-0EAA-44BF-8ED7-61EC3E923305}" type="presOf" srcId="{776B8702-A630-4A38-9455-66AD784CCD6E}" destId="{A14595B1-93B5-492B-875A-3A5AC83EF8E7}" srcOrd="0" destOrd="0" presId="urn:microsoft.com/office/officeart/2018/2/layout/IconCircleList"/>
    <dgm:cxn modelId="{3A3677A8-A8FF-4B7E-9F4E-B7634CCD05E5}" type="presOf" srcId="{4E52F522-58B8-4EFA-B9AB-76A6EE1FC572}" destId="{F13D4CBD-E554-485E-BA7D-61AD6A28954B}" srcOrd="0" destOrd="0" presId="urn:microsoft.com/office/officeart/2018/2/layout/IconCircleList"/>
    <dgm:cxn modelId="{D524C8C3-E2F0-4E01-8507-9B44BEFC4EE9}" srcId="{A265F62E-1BAA-4A71-9E6B-7CB65E5F7AFC}" destId="{776B8702-A630-4A38-9455-66AD784CCD6E}" srcOrd="0" destOrd="0" parTransId="{7D4DD414-8AB8-454C-9F51-B62273AB6F6E}" sibTransId="{A70D1ADE-EE48-41AE-891A-651D27BDDC45}"/>
    <dgm:cxn modelId="{FDA967C6-ACB1-459D-ACA3-CF8CFAC903D7}" type="presOf" srcId="{6B084BB0-53E4-43E3-A902-397E10247D82}" destId="{4583AD85-5519-4C7A-AA69-CE2EE5CFEAE1}" srcOrd="0" destOrd="0" presId="urn:microsoft.com/office/officeart/2018/2/layout/IconCircleList"/>
    <dgm:cxn modelId="{416AF3F4-2A8B-4D84-9BAF-BE07E347B579}" type="presOf" srcId="{2BED72FA-86D9-416C-96B1-F0AB84F0C425}" destId="{E578649F-1CD3-4342-9D7D-3F49C9A3F2EA}" srcOrd="0" destOrd="0" presId="urn:microsoft.com/office/officeart/2018/2/layout/IconCircleList"/>
    <dgm:cxn modelId="{D4BBA1F7-4DF4-4EED-94C0-19CFAF5FAB12}" type="presOf" srcId="{A70D1ADE-EE48-41AE-891A-651D27BDDC45}" destId="{60C18848-BC16-42E6-B1E1-290CAD664080}" srcOrd="0" destOrd="0" presId="urn:microsoft.com/office/officeart/2018/2/layout/IconCircleList"/>
    <dgm:cxn modelId="{BC7C246D-05A3-45AC-9612-35C1921BAB60}" type="presParOf" srcId="{10C8F32B-4676-4A9D-924F-C30B48A63778}" destId="{632F2524-02DC-405E-8C39-7B0002A0EFC4}" srcOrd="0" destOrd="0" presId="urn:microsoft.com/office/officeart/2018/2/layout/IconCircleList"/>
    <dgm:cxn modelId="{5AC10BE2-88C1-4C6B-BFE2-4D73BDEC1A28}" type="presParOf" srcId="{632F2524-02DC-405E-8C39-7B0002A0EFC4}" destId="{CF18D73A-EFFF-4402-8768-CD9B4E098FE5}" srcOrd="0" destOrd="0" presId="urn:microsoft.com/office/officeart/2018/2/layout/IconCircleList"/>
    <dgm:cxn modelId="{C68F8EA2-FFCE-4565-8821-9D0C6F6678CB}" type="presParOf" srcId="{CF18D73A-EFFF-4402-8768-CD9B4E098FE5}" destId="{39CF3D8D-70D8-4746-9559-36332D931177}" srcOrd="0" destOrd="0" presId="urn:microsoft.com/office/officeart/2018/2/layout/IconCircleList"/>
    <dgm:cxn modelId="{DF87AD32-D3AC-4564-9704-6EC6B1B6ECDF}" type="presParOf" srcId="{CF18D73A-EFFF-4402-8768-CD9B4E098FE5}" destId="{8852DA6F-7094-4EC9-A050-7D4EF04483D3}" srcOrd="1" destOrd="0" presId="urn:microsoft.com/office/officeart/2018/2/layout/IconCircleList"/>
    <dgm:cxn modelId="{4F58A651-ADA7-40FA-AE35-C6A8089488DF}" type="presParOf" srcId="{CF18D73A-EFFF-4402-8768-CD9B4E098FE5}" destId="{06282102-A39E-45D9-8BCC-2E17EF6F6094}" srcOrd="2" destOrd="0" presId="urn:microsoft.com/office/officeart/2018/2/layout/IconCircleList"/>
    <dgm:cxn modelId="{BBBB2B3A-ED92-476B-B490-6CCC77B15210}" type="presParOf" srcId="{CF18D73A-EFFF-4402-8768-CD9B4E098FE5}" destId="{A14595B1-93B5-492B-875A-3A5AC83EF8E7}" srcOrd="3" destOrd="0" presId="urn:microsoft.com/office/officeart/2018/2/layout/IconCircleList"/>
    <dgm:cxn modelId="{C997001A-5113-4A2D-9E53-87AA8CA7B0C0}" type="presParOf" srcId="{632F2524-02DC-405E-8C39-7B0002A0EFC4}" destId="{60C18848-BC16-42E6-B1E1-290CAD664080}" srcOrd="1" destOrd="0" presId="urn:microsoft.com/office/officeart/2018/2/layout/IconCircleList"/>
    <dgm:cxn modelId="{060BC5B3-BCC6-4426-8EBD-457EC3AEBFC4}" type="presParOf" srcId="{632F2524-02DC-405E-8C39-7B0002A0EFC4}" destId="{76117B29-D3C9-4D3E-9447-DECCD9E21F3B}" srcOrd="2" destOrd="0" presId="urn:microsoft.com/office/officeart/2018/2/layout/IconCircleList"/>
    <dgm:cxn modelId="{204DD043-CC69-4682-B06F-A71599C6E9F4}" type="presParOf" srcId="{76117B29-D3C9-4D3E-9447-DECCD9E21F3B}" destId="{C4D1B938-9747-4366-81F1-2FFD09DEA8BC}" srcOrd="0" destOrd="0" presId="urn:microsoft.com/office/officeart/2018/2/layout/IconCircleList"/>
    <dgm:cxn modelId="{4D6013FF-965D-449A-A02A-CBD9616B4391}" type="presParOf" srcId="{76117B29-D3C9-4D3E-9447-DECCD9E21F3B}" destId="{E34DEAB1-10AD-4D27-998C-7CAA5C30B1EF}" srcOrd="1" destOrd="0" presId="urn:microsoft.com/office/officeart/2018/2/layout/IconCircleList"/>
    <dgm:cxn modelId="{4074F32D-528A-4F38-A8AB-0799E962B9CB}" type="presParOf" srcId="{76117B29-D3C9-4D3E-9447-DECCD9E21F3B}" destId="{41A31B4B-24AD-4F6B-92C3-899CFAC36079}" srcOrd="2" destOrd="0" presId="urn:microsoft.com/office/officeart/2018/2/layout/IconCircleList"/>
    <dgm:cxn modelId="{B7911781-DE68-4DBB-A1E9-CB660C199CF7}" type="presParOf" srcId="{76117B29-D3C9-4D3E-9447-DECCD9E21F3B}" destId="{D156BF93-4FD7-40C6-B8F2-5AEE18D5F0A6}" srcOrd="3" destOrd="0" presId="urn:microsoft.com/office/officeart/2018/2/layout/IconCircleList"/>
    <dgm:cxn modelId="{4EBC837F-A84B-43C6-BD13-9652E6D5B920}" type="presParOf" srcId="{632F2524-02DC-405E-8C39-7B0002A0EFC4}" destId="{E578649F-1CD3-4342-9D7D-3F49C9A3F2EA}" srcOrd="3" destOrd="0" presId="urn:microsoft.com/office/officeart/2018/2/layout/IconCircleList"/>
    <dgm:cxn modelId="{62FC0CDC-5C9D-46BE-8209-59C55DDA4FF2}" type="presParOf" srcId="{632F2524-02DC-405E-8C39-7B0002A0EFC4}" destId="{E1C17BD4-6BC4-4D95-9D6D-27545CC59A72}" srcOrd="4" destOrd="0" presId="urn:microsoft.com/office/officeart/2018/2/layout/IconCircleList"/>
    <dgm:cxn modelId="{FAF32FCF-F92D-495E-9685-EBD501CDF8B7}" type="presParOf" srcId="{E1C17BD4-6BC4-4D95-9D6D-27545CC59A72}" destId="{544E153B-17F2-44A9-972A-F526F5555896}" srcOrd="0" destOrd="0" presId="urn:microsoft.com/office/officeart/2018/2/layout/IconCircleList"/>
    <dgm:cxn modelId="{6A97A78F-A743-481D-B616-C94B88A40E71}" type="presParOf" srcId="{E1C17BD4-6BC4-4D95-9D6D-27545CC59A72}" destId="{446E4EB3-1B66-471C-9958-FA861C1104EC}" srcOrd="1" destOrd="0" presId="urn:microsoft.com/office/officeart/2018/2/layout/IconCircleList"/>
    <dgm:cxn modelId="{43F80832-3072-4254-A543-E02E9AB10FA6}" type="presParOf" srcId="{E1C17BD4-6BC4-4D95-9D6D-27545CC59A72}" destId="{9B10C1E5-8E13-4621-B3DF-5E2287206742}" srcOrd="2" destOrd="0" presId="urn:microsoft.com/office/officeart/2018/2/layout/IconCircleList"/>
    <dgm:cxn modelId="{0D8CE596-C5A9-4316-AAD2-B52A5BCF80CC}" type="presParOf" srcId="{E1C17BD4-6BC4-4D95-9D6D-27545CC59A72}" destId="{4583AD85-5519-4C7A-AA69-CE2EE5CFEAE1}" srcOrd="3" destOrd="0" presId="urn:microsoft.com/office/officeart/2018/2/layout/IconCircleList"/>
    <dgm:cxn modelId="{DD6CB13B-7857-47DB-9BB9-55F4FCF9D38B}" type="presParOf" srcId="{632F2524-02DC-405E-8C39-7B0002A0EFC4}" destId="{7F2C04FE-E61A-41B2-96ED-C15CF34C5DA1}" srcOrd="5" destOrd="0" presId="urn:microsoft.com/office/officeart/2018/2/layout/IconCircleList"/>
    <dgm:cxn modelId="{8D271028-EB5F-49F8-898D-39EBBDE4B32B}" type="presParOf" srcId="{632F2524-02DC-405E-8C39-7B0002A0EFC4}" destId="{1F9AA09B-82D7-41FE-BF0E-7092F8148ADE}" srcOrd="6" destOrd="0" presId="urn:microsoft.com/office/officeart/2018/2/layout/IconCircleList"/>
    <dgm:cxn modelId="{DAAA4E38-B6C3-45E7-8F0B-E8825C26B83B}" type="presParOf" srcId="{1F9AA09B-82D7-41FE-BF0E-7092F8148ADE}" destId="{8A35EC64-33E0-4D3B-B793-E34088BE7431}" srcOrd="0" destOrd="0" presId="urn:microsoft.com/office/officeart/2018/2/layout/IconCircleList"/>
    <dgm:cxn modelId="{16BBB6DC-3B1F-4685-B9E7-0B70BBDDE51B}" type="presParOf" srcId="{1F9AA09B-82D7-41FE-BF0E-7092F8148ADE}" destId="{ED0E9DA8-8FB1-44A8-83E2-D9EE1DD4648F}" srcOrd="1" destOrd="0" presId="urn:microsoft.com/office/officeart/2018/2/layout/IconCircleList"/>
    <dgm:cxn modelId="{134AC26B-49BC-433B-AA62-2A0C2AE51530}" type="presParOf" srcId="{1F9AA09B-82D7-41FE-BF0E-7092F8148ADE}" destId="{F00557E9-B07D-4984-B387-867C6DA0A7D2}" srcOrd="2" destOrd="0" presId="urn:microsoft.com/office/officeart/2018/2/layout/IconCircleList"/>
    <dgm:cxn modelId="{0990CCFB-5C9A-4F2B-A519-C605FEDCA13F}" type="presParOf" srcId="{1F9AA09B-82D7-41FE-BF0E-7092F8148ADE}" destId="{F13D4CBD-E554-485E-BA7D-61AD6A2895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F3D8D-70D8-4746-9559-36332D931177}">
      <dsp:nvSpPr>
        <dsp:cNvPr id="0" name=""/>
        <dsp:cNvSpPr/>
      </dsp:nvSpPr>
      <dsp:spPr>
        <a:xfrm>
          <a:off x="147743" y="344699"/>
          <a:ext cx="1302577" cy="13025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2DA6F-7094-4EC9-A050-7D4EF04483D3}">
      <dsp:nvSpPr>
        <dsp:cNvPr id="0" name=""/>
        <dsp:cNvSpPr/>
      </dsp:nvSpPr>
      <dsp:spPr>
        <a:xfrm>
          <a:off x="421285" y="618240"/>
          <a:ext cx="755494" cy="755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595B1-93B5-492B-875A-3A5AC83EF8E7}">
      <dsp:nvSpPr>
        <dsp:cNvPr id="0" name=""/>
        <dsp:cNvSpPr/>
      </dsp:nvSpPr>
      <dsp:spPr>
        <a:xfrm>
          <a:off x="1729445" y="344699"/>
          <a:ext cx="3070361" cy="130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preparation/preprocessing</a:t>
          </a:r>
        </a:p>
      </dsp:txBody>
      <dsp:txXfrm>
        <a:off x="1729445" y="344699"/>
        <a:ext cx="3070361" cy="1302577"/>
      </dsp:txXfrm>
    </dsp:sp>
    <dsp:sp modelId="{C4D1B938-9747-4366-81F1-2FFD09DEA8BC}">
      <dsp:nvSpPr>
        <dsp:cNvPr id="0" name=""/>
        <dsp:cNvSpPr/>
      </dsp:nvSpPr>
      <dsp:spPr>
        <a:xfrm>
          <a:off x="5334793" y="344699"/>
          <a:ext cx="1302577" cy="13025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DEAB1-10AD-4D27-998C-7CAA5C30B1EF}">
      <dsp:nvSpPr>
        <dsp:cNvPr id="0" name=""/>
        <dsp:cNvSpPr/>
      </dsp:nvSpPr>
      <dsp:spPr>
        <a:xfrm>
          <a:off x="5608334" y="618240"/>
          <a:ext cx="755494" cy="755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6BF93-4FD7-40C6-B8F2-5AEE18D5F0A6}">
      <dsp:nvSpPr>
        <dsp:cNvPr id="0" name=""/>
        <dsp:cNvSpPr/>
      </dsp:nvSpPr>
      <dsp:spPr>
        <a:xfrm>
          <a:off x="6916494" y="344699"/>
          <a:ext cx="3070361" cy="130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Exploratory data analysis (EDA)</a:t>
          </a:r>
        </a:p>
      </dsp:txBody>
      <dsp:txXfrm>
        <a:off x="6916494" y="344699"/>
        <a:ext cx="3070361" cy="1302577"/>
      </dsp:txXfrm>
    </dsp:sp>
    <dsp:sp modelId="{544E153B-17F2-44A9-972A-F526F5555896}">
      <dsp:nvSpPr>
        <dsp:cNvPr id="0" name=""/>
        <dsp:cNvSpPr/>
      </dsp:nvSpPr>
      <dsp:spPr>
        <a:xfrm>
          <a:off x="147743" y="2322065"/>
          <a:ext cx="1302577" cy="13025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E4EB3-1B66-471C-9958-FA861C1104EC}">
      <dsp:nvSpPr>
        <dsp:cNvPr id="0" name=""/>
        <dsp:cNvSpPr/>
      </dsp:nvSpPr>
      <dsp:spPr>
        <a:xfrm>
          <a:off x="421285" y="2595606"/>
          <a:ext cx="755494" cy="755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3AD85-5519-4C7A-AA69-CE2EE5CFEAE1}">
      <dsp:nvSpPr>
        <dsp:cNvPr id="0" name=""/>
        <dsp:cNvSpPr/>
      </dsp:nvSpPr>
      <dsp:spPr>
        <a:xfrm>
          <a:off x="1729445" y="2322065"/>
          <a:ext cx="3070361" cy="130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building</a:t>
          </a:r>
        </a:p>
      </dsp:txBody>
      <dsp:txXfrm>
        <a:off x="1729445" y="2322065"/>
        <a:ext cx="3070361" cy="1302577"/>
      </dsp:txXfrm>
    </dsp:sp>
    <dsp:sp modelId="{8A35EC64-33E0-4D3B-B793-E34088BE7431}">
      <dsp:nvSpPr>
        <dsp:cNvPr id="0" name=""/>
        <dsp:cNvSpPr/>
      </dsp:nvSpPr>
      <dsp:spPr>
        <a:xfrm>
          <a:off x="5334793" y="2322065"/>
          <a:ext cx="1302577" cy="13025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E9DA8-8FB1-44A8-83E2-D9EE1DD4648F}">
      <dsp:nvSpPr>
        <dsp:cNvPr id="0" name=""/>
        <dsp:cNvSpPr/>
      </dsp:nvSpPr>
      <dsp:spPr>
        <a:xfrm>
          <a:off x="5608334" y="2595606"/>
          <a:ext cx="755494" cy="755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D4CBD-E554-485E-BA7D-61AD6A28954B}">
      <dsp:nvSpPr>
        <dsp:cNvPr id="0" name=""/>
        <dsp:cNvSpPr/>
      </dsp:nvSpPr>
      <dsp:spPr>
        <a:xfrm>
          <a:off x="6916494" y="2322065"/>
          <a:ext cx="3070361" cy="130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Evaluation/Interpretation</a:t>
          </a:r>
        </a:p>
      </dsp:txBody>
      <dsp:txXfrm>
        <a:off x="6916494" y="2322065"/>
        <a:ext cx="3070361" cy="1302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A0979-5E6F-FD4F-97B2-3CA2B89839B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4D030-420C-A54A-8E80-B12A3348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8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Classification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4D030-420C-A54A-8E80-B12A33485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6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Smaller bubbles – lower values, bigger bubbles – higher values. Darker bubbles - higher density(more answers), lighter bubbles – lower density.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4D030-420C-A54A-8E80-B12A33485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4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4D030-420C-A54A-8E80-B12A33485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4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line positioned closer to upper left corner - better accuracy of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4D030-420C-A54A-8E80-B12A33485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1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4D030-420C-A54A-8E80-B12A33485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116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7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54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5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3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1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9B4D2-487B-A079-AFBF-36813CFAA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9"/>
            <a:ext cx="12192000" cy="6858000"/>
          </a:xfrm>
          <a:prstGeom prst="rect">
            <a:avLst/>
          </a:prstGeom>
        </p:spPr>
      </p:pic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24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97964F-9250-0BCE-FA26-2F5C29F2E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3045792"/>
          </a:xfrm>
        </p:spPr>
        <p:txBody>
          <a:bodyPr>
            <a:normAutofit/>
          </a:bodyPr>
          <a:lstStyle/>
          <a:p>
            <a:r>
              <a:rPr lang="en-US" dirty="0"/>
              <a:t>MDA 530: Midterm</a:t>
            </a:r>
            <a:br>
              <a:rPr lang="en-US" dirty="0"/>
            </a:br>
            <a:r>
              <a:rPr lang="en-US" dirty="0"/>
              <a:t>Analyzing dataset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Kate </a:t>
            </a:r>
            <a:r>
              <a:rPr lang="en-US" sz="2000" dirty="0" err="1"/>
              <a:t>Jorjoliani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7B515-BD84-7B4C-D5FA-7A9D99E7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905" y="3497557"/>
            <a:ext cx="3215560" cy="94708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5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D98B-5EB9-EF54-34BB-067A4ED6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11" y="498764"/>
            <a:ext cx="10134600" cy="102043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Predicted Probabilities</a:t>
            </a:r>
            <a:br>
              <a:rPr lang="en-US" dirty="0"/>
            </a:br>
            <a:r>
              <a:rPr lang="en-US" dirty="0"/>
              <a:t>ROC Curve: Evaluate classifier performance</a:t>
            </a:r>
          </a:p>
        </p:txBody>
      </p:sp>
      <p:pic>
        <p:nvPicPr>
          <p:cNvPr id="9" name="Content Placeholder 8" descr="A graph on a white background&#10;&#10;Description automatically generated">
            <a:extLst>
              <a:ext uri="{FF2B5EF4-FFF2-40B4-BE49-F238E27FC236}">
                <a16:creationId xmlns:a16="http://schemas.microsoft.com/office/drawing/2014/main" id="{EC2CE4E5-F6AB-37D7-D08C-C046B8868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8211"/>
          <a:stretch/>
        </p:blipFill>
        <p:spPr>
          <a:xfrm>
            <a:off x="688768" y="2027956"/>
            <a:ext cx="7445469" cy="433128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DE359A-B65C-BDB0-9F3B-35989D960902}"/>
              </a:ext>
            </a:extLst>
          </p:cNvPr>
          <p:cNvSpPr txBox="1"/>
          <p:nvPr/>
        </p:nvSpPr>
        <p:spPr>
          <a:xfrm>
            <a:off x="7897091" y="2410690"/>
            <a:ext cx="371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the best not the worst.</a:t>
            </a:r>
          </a:p>
        </p:txBody>
      </p:sp>
    </p:spTree>
    <p:extLst>
      <p:ext uri="{BB962C8B-B14F-4D97-AF65-F5344CB8AC3E}">
        <p14:creationId xmlns:p14="http://schemas.microsoft.com/office/powerpoint/2010/main" val="164900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359B-B609-CDA6-FF6C-CC109B6C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969" y="186642"/>
            <a:ext cx="7604661" cy="694228"/>
          </a:xfrm>
        </p:spPr>
        <p:txBody>
          <a:bodyPr>
            <a:normAutofit/>
          </a:bodyPr>
          <a:lstStyle/>
          <a:p>
            <a:r>
              <a:rPr lang="en-US" sz="2800" dirty="0"/>
              <a:t>Multinomial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114B-A5EB-EC64-4A44-9D9DD3D5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71478"/>
            <a:ext cx="10134600" cy="396934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A graph with a blue rectangle&#10;&#10;Description automatically generated">
            <a:extLst>
              <a:ext uri="{FF2B5EF4-FFF2-40B4-BE49-F238E27FC236}">
                <a16:creationId xmlns:a16="http://schemas.microsoft.com/office/drawing/2014/main" id="{9396D81F-8EEB-6768-69F7-B33AB59D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3" y="186642"/>
            <a:ext cx="6133236" cy="3807407"/>
          </a:xfrm>
          <a:prstGeom prst="rect">
            <a:avLst/>
          </a:prstGeom>
        </p:spPr>
      </p:pic>
      <p:pic>
        <p:nvPicPr>
          <p:cNvPr id="4" name="Content Placeholder 5" descr="A green squares with black text&#10;&#10;Description automatically generated">
            <a:extLst>
              <a:ext uri="{FF2B5EF4-FFF2-40B4-BE49-F238E27FC236}">
                <a16:creationId xmlns:a16="http://schemas.microsoft.com/office/drawing/2014/main" id="{3BB4702F-BB8C-B578-695C-0C0AED118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8"/>
          <a:stretch/>
        </p:blipFill>
        <p:spPr>
          <a:xfrm>
            <a:off x="6096001" y="3076863"/>
            <a:ext cx="5890646" cy="347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A2253-9B2F-3FFF-333F-C860C406CEB6}"/>
              </a:ext>
            </a:extLst>
          </p:cNvPr>
          <p:cNvSpPr txBox="1"/>
          <p:nvPr/>
        </p:nvSpPr>
        <p:spPr>
          <a:xfrm>
            <a:off x="1513250" y="4710573"/>
            <a:ext cx="3590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Accuracy: 35%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Sensitivity: 0.03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Specificity: 0.92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911F4-3286-9D97-57EB-37180BD7A2F7}"/>
              </a:ext>
            </a:extLst>
          </p:cNvPr>
          <p:cNvSpPr txBox="1"/>
          <p:nvPr/>
        </p:nvSpPr>
        <p:spPr>
          <a:xfrm>
            <a:off x="7360969" y="1615441"/>
            <a:ext cx="4049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Prediction: Yes/Having Anxiety</a:t>
            </a:r>
          </a:p>
        </p:txBody>
      </p:sp>
    </p:spTree>
    <p:extLst>
      <p:ext uri="{BB962C8B-B14F-4D97-AF65-F5344CB8AC3E}">
        <p14:creationId xmlns:p14="http://schemas.microsoft.com/office/powerpoint/2010/main" val="181733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A383-D86C-0F48-2B40-E1DF9740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62" y="255320"/>
            <a:ext cx="10134600" cy="694228"/>
          </a:xfrm>
        </p:spPr>
        <p:txBody>
          <a:bodyPr>
            <a:normAutofit/>
          </a:bodyPr>
          <a:lstStyle/>
          <a:p>
            <a:r>
              <a:rPr lang="en-US" sz="2800" dirty="0"/>
              <a:t>Bernoulli Naïve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03A91-CC73-EAAE-0E83-A2E740B2C8C5}"/>
              </a:ext>
            </a:extLst>
          </p:cNvPr>
          <p:cNvSpPr txBox="1"/>
          <p:nvPr/>
        </p:nvSpPr>
        <p:spPr>
          <a:xfrm>
            <a:off x="1080655" y="1593315"/>
            <a:ext cx="37961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Prediction: Yes/Having Anxiety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C5DD90-6EFE-1ACA-0385-328771E9C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054" y="2688675"/>
            <a:ext cx="6069413" cy="3914005"/>
          </a:xfrm>
        </p:spPr>
      </p:pic>
      <p:pic>
        <p:nvPicPr>
          <p:cNvPr id="4" name="Content Placeholder 6" descr="A purple squares with black text&#10;&#10;Description automatically generated">
            <a:extLst>
              <a:ext uri="{FF2B5EF4-FFF2-40B4-BE49-F238E27FC236}">
                <a16:creationId xmlns:a16="http://schemas.microsoft.com/office/drawing/2014/main" id="{69CB8C56-1C2E-C9FD-C841-393F34387B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68"/>
          <a:stretch/>
        </p:blipFill>
        <p:spPr>
          <a:xfrm>
            <a:off x="6047784" y="194753"/>
            <a:ext cx="5911162" cy="3510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9D894-F1B1-2416-3D1D-4B00DDAEA9DA}"/>
              </a:ext>
            </a:extLst>
          </p:cNvPr>
          <p:cNvSpPr txBox="1"/>
          <p:nvPr/>
        </p:nvSpPr>
        <p:spPr>
          <a:xfrm>
            <a:off x="7790213" y="4322618"/>
            <a:ext cx="3752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Accuracy: 35%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Sensitivity: 0.03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Specificity: 0.92</a:t>
            </a:r>
          </a:p>
        </p:txBody>
      </p:sp>
    </p:spTree>
    <p:extLst>
      <p:ext uri="{BB962C8B-B14F-4D97-AF65-F5344CB8AC3E}">
        <p14:creationId xmlns:p14="http://schemas.microsoft.com/office/powerpoint/2010/main" val="423458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ADF0-F867-BA6B-66E2-CE451BE0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16" y="207162"/>
            <a:ext cx="10134600" cy="706103"/>
          </a:xfrm>
        </p:spPr>
        <p:txBody>
          <a:bodyPr/>
          <a:lstStyle/>
          <a:p>
            <a:r>
              <a:rPr lang="en-US" dirty="0"/>
              <a:t>GBM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69150-C285-1BC4-EE04-63FDD2A3B0EF}"/>
              </a:ext>
            </a:extLst>
          </p:cNvPr>
          <p:cNvSpPr txBox="1"/>
          <p:nvPr/>
        </p:nvSpPr>
        <p:spPr>
          <a:xfrm>
            <a:off x="1427704" y="1510160"/>
            <a:ext cx="2719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Prediction: No anxiety</a:t>
            </a:r>
          </a:p>
        </p:txBody>
      </p:sp>
      <p:pic>
        <p:nvPicPr>
          <p:cNvPr id="3" name="Content Placeholder 4" descr="A blue squares with black text&#10;&#10;Description automatically generated">
            <a:extLst>
              <a:ext uri="{FF2B5EF4-FFF2-40B4-BE49-F238E27FC236}">
                <a16:creationId xmlns:a16="http://schemas.microsoft.com/office/drawing/2014/main" id="{07E35A29-63F3-847C-947F-8A8FEC84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5" y="2725998"/>
            <a:ext cx="6173931" cy="3888554"/>
          </a:xfrm>
          <a:prstGeom prst="rect">
            <a:avLst/>
          </a:prstGeom>
        </p:spPr>
      </p:pic>
      <p:pic>
        <p:nvPicPr>
          <p:cNvPr id="5" name="Content Placeholder 4" descr="A graph showing a number of blue lines&#10;&#10;Description automatically generated">
            <a:extLst>
              <a:ext uri="{FF2B5EF4-FFF2-40B4-BE49-F238E27FC236}">
                <a16:creationId xmlns:a16="http://schemas.microsoft.com/office/drawing/2014/main" id="{A2FF57D9-B462-F481-45D7-22C3A3C4F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7034" y="135490"/>
            <a:ext cx="6173931" cy="370611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DE1779-853D-C3D8-A095-CF05C561C21A}"/>
              </a:ext>
            </a:extLst>
          </p:cNvPr>
          <p:cNvSpPr txBox="1"/>
          <p:nvPr/>
        </p:nvSpPr>
        <p:spPr>
          <a:xfrm>
            <a:off x="8146473" y="4548250"/>
            <a:ext cx="30757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Accuracy: 65%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Sensitivity: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Specificity: 0.68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7463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7557-3B75-7263-8BB1-864C3093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0" y="169407"/>
            <a:ext cx="10134600" cy="765480"/>
          </a:xfrm>
        </p:spPr>
        <p:txBody>
          <a:bodyPr>
            <a:normAutofit/>
          </a:bodyPr>
          <a:lstStyle/>
          <a:p>
            <a:r>
              <a:rPr lang="en-US" dirty="0"/>
              <a:t>Random Forest Model</a:t>
            </a:r>
          </a:p>
        </p:txBody>
      </p:sp>
      <p:pic>
        <p:nvPicPr>
          <p:cNvPr id="5" name="Content Placeholder 4" descr="A pink square with black text&#10;&#10;Description automatically generated">
            <a:extLst>
              <a:ext uri="{FF2B5EF4-FFF2-40B4-BE49-F238E27FC236}">
                <a16:creationId xmlns:a16="http://schemas.microsoft.com/office/drawing/2014/main" id="{8B798148-1F8E-DB7E-7070-14E59477E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07" y="169407"/>
            <a:ext cx="6361386" cy="3903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F9C9F2-CB4A-CE62-DA5A-EF663547798A}"/>
              </a:ext>
            </a:extLst>
          </p:cNvPr>
          <p:cNvSpPr txBox="1"/>
          <p:nvPr/>
        </p:nvSpPr>
        <p:spPr>
          <a:xfrm>
            <a:off x="8075221" y="1937458"/>
            <a:ext cx="3336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Prediction: No anxiety</a:t>
            </a:r>
          </a:p>
        </p:txBody>
      </p:sp>
      <p:pic>
        <p:nvPicPr>
          <p:cNvPr id="3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21A1EF27-6208-59F7-63AD-AD5E74EB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30" y="3028209"/>
            <a:ext cx="5763863" cy="3660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51B77-CD48-57D1-74CF-4476D8B172BB}"/>
              </a:ext>
            </a:extLst>
          </p:cNvPr>
          <p:cNvSpPr txBox="1"/>
          <p:nvPr/>
        </p:nvSpPr>
        <p:spPr>
          <a:xfrm>
            <a:off x="1591293" y="4275117"/>
            <a:ext cx="388323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Accuracy: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Sensitivity: 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Specificity: 0.83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Bad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1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A2EF-88D6-A6FC-82B8-B4AFEBF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30" y="318685"/>
            <a:ext cx="10134600" cy="694228"/>
          </a:xfrm>
        </p:spPr>
        <p:txBody>
          <a:bodyPr/>
          <a:lstStyle/>
          <a:p>
            <a:r>
              <a:rPr lang="en-US" dirty="0"/>
              <a:t>Extra Trees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D2CAD-6FC4-4C1A-A5A0-D36AF0EA981F}"/>
              </a:ext>
            </a:extLst>
          </p:cNvPr>
          <p:cNvSpPr txBox="1"/>
          <p:nvPr/>
        </p:nvSpPr>
        <p:spPr>
          <a:xfrm>
            <a:off x="1557118" y="1681940"/>
            <a:ext cx="301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Prediction: No anxiety</a:t>
            </a:r>
          </a:p>
        </p:txBody>
      </p:sp>
      <p:pic>
        <p:nvPicPr>
          <p:cNvPr id="3" name="Content Placeholder 7" descr="A graph showing a heatmap&#10;&#10;Description automatically generated">
            <a:extLst>
              <a:ext uri="{FF2B5EF4-FFF2-40B4-BE49-F238E27FC236}">
                <a16:creationId xmlns:a16="http://schemas.microsoft.com/office/drawing/2014/main" id="{E47EBAE4-50FC-57AC-6D11-DE184A8C6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8"/>
          <a:stretch/>
        </p:blipFill>
        <p:spPr>
          <a:xfrm>
            <a:off x="5916812" y="196329"/>
            <a:ext cx="6061433" cy="3529192"/>
          </a:xfrm>
          <a:prstGeom prst="rect">
            <a:avLst/>
          </a:prstGeom>
        </p:spPr>
      </p:pic>
      <p:pic>
        <p:nvPicPr>
          <p:cNvPr id="5" name="Content Placeholder 4" descr="A green square with black text&#10;&#10;Description automatically generated">
            <a:extLst>
              <a:ext uri="{FF2B5EF4-FFF2-40B4-BE49-F238E27FC236}">
                <a16:creationId xmlns:a16="http://schemas.microsoft.com/office/drawing/2014/main" id="{850EE4CC-6258-B6FE-7F9D-339BBA173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755" y="2832731"/>
            <a:ext cx="6258297" cy="389996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E351B-4861-8DC7-C550-FDE7267DED4E}"/>
              </a:ext>
            </a:extLst>
          </p:cNvPr>
          <p:cNvSpPr txBox="1"/>
          <p:nvPr/>
        </p:nvSpPr>
        <p:spPr>
          <a:xfrm>
            <a:off x="7681356" y="4263241"/>
            <a:ext cx="3087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Accuracy: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Sensitivity: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Specificity: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8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B9A2-BA82-271C-B30E-1520EB73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3" y="167107"/>
            <a:ext cx="10134600" cy="646727"/>
          </a:xfrm>
        </p:spPr>
        <p:txBody>
          <a:bodyPr/>
          <a:lstStyle/>
          <a:p>
            <a:r>
              <a:rPr lang="en-US" dirty="0"/>
              <a:t>SVM Model</a:t>
            </a:r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F219AB3-39C2-700C-A5BF-B41EAAA40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52" y="3119954"/>
            <a:ext cx="5910448" cy="3568736"/>
          </a:xfrm>
        </p:spPr>
      </p:pic>
      <p:pic>
        <p:nvPicPr>
          <p:cNvPr id="7" name="Picture 6" descr="A diagram of a heat map&#10;&#10;Description automatically generated with medium confidence">
            <a:extLst>
              <a:ext uri="{FF2B5EF4-FFF2-40B4-BE49-F238E27FC236}">
                <a16:creationId xmlns:a16="http://schemas.microsoft.com/office/drawing/2014/main" id="{72F18B97-39F4-5BBC-7FE2-55B2C029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963" y="288064"/>
            <a:ext cx="5520388" cy="3568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A1B54-211D-D638-EE00-B9ECA8132459}"/>
              </a:ext>
            </a:extLst>
          </p:cNvPr>
          <p:cNvSpPr txBox="1"/>
          <p:nvPr/>
        </p:nvSpPr>
        <p:spPr>
          <a:xfrm>
            <a:off x="1703212" y="1703099"/>
            <a:ext cx="45957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Prediction: No anxiety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F4334-19A4-3516-8AEB-DC28270C9818}"/>
              </a:ext>
            </a:extLst>
          </p:cNvPr>
          <p:cNvSpPr txBox="1"/>
          <p:nvPr/>
        </p:nvSpPr>
        <p:spPr>
          <a:xfrm>
            <a:off x="7469579" y="4396490"/>
            <a:ext cx="3918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Accuracy: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Sensitivity: 0.125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Specificity: 0.75</a:t>
            </a:r>
          </a:p>
        </p:txBody>
      </p:sp>
    </p:spTree>
    <p:extLst>
      <p:ext uri="{BB962C8B-B14F-4D97-AF65-F5344CB8AC3E}">
        <p14:creationId xmlns:p14="http://schemas.microsoft.com/office/powerpoint/2010/main" val="164693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38A2-66E4-151A-A74C-613A1403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937233"/>
            <a:ext cx="10134600" cy="396934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13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AC751309-4D6F-5072-E88A-A106F5DEE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" t="10311" b="9875"/>
          <a:stretch/>
        </p:blipFill>
        <p:spPr>
          <a:xfrm>
            <a:off x="146510" y="157367"/>
            <a:ext cx="4161021" cy="2116712"/>
          </a:xfrm>
          <a:prstGeom prst="rect">
            <a:avLst/>
          </a:prstGeom>
        </p:spPr>
      </p:pic>
      <p:pic>
        <p:nvPicPr>
          <p:cNvPr id="5" name="Picture 4" descr="A graph with a blue rectangle&#10;&#10;Description automatically generated">
            <a:extLst>
              <a:ext uri="{FF2B5EF4-FFF2-40B4-BE49-F238E27FC236}">
                <a16:creationId xmlns:a16="http://schemas.microsoft.com/office/drawing/2014/main" id="{7191E225-CE24-3622-4D97-3DF79AC2A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63"/>
          <a:stretch/>
        </p:blipFill>
        <p:spPr>
          <a:xfrm>
            <a:off x="4213683" y="215201"/>
            <a:ext cx="4103067" cy="2244945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C00B0791-D068-C5CD-D9AB-7FFA315C38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3" t="10858"/>
          <a:stretch/>
        </p:blipFill>
        <p:spPr>
          <a:xfrm>
            <a:off x="8205146" y="199428"/>
            <a:ext cx="3811481" cy="2324791"/>
          </a:xfrm>
          <a:prstGeom prst="rect">
            <a:avLst/>
          </a:prstGeom>
        </p:spPr>
      </p:pic>
      <p:pic>
        <p:nvPicPr>
          <p:cNvPr id="7" name="Content Placeholder 4" descr="A graph showing a number of blue lines&#10;&#10;Description automatically generated">
            <a:extLst>
              <a:ext uri="{FF2B5EF4-FFF2-40B4-BE49-F238E27FC236}">
                <a16:creationId xmlns:a16="http://schemas.microsoft.com/office/drawing/2014/main" id="{F89A3EFC-128D-5F66-025F-987B976089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4" t="13176"/>
          <a:stretch/>
        </p:blipFill>
        <p:spPr>
          <a:xfrm>
            <a:off x="261123" y="2442266"/>
            <a:ext cx="4217940" cy="2342990"/>
          </a:xfrm>
          <a:prstGeom prst="rect">
            <a:avLst/>
          </a:prstGeom>
        </p:spPr>
      </p:pic>
      <p:pic>
        <p:nvPicPr>
          <p:cNvPr id="8" name="Content Placeholder 4" descr="A pink square with black text&#10;&#10;Description automatically generated">
            <a:extLst>
              <a:ext uri="{FF2B5EF4-FFF2-40B4-BE49-F238E27FC236}">
                <a16:creationId xmlns:a16="http://schemas.microsoft.com/office/drawing/2014/main" id="{9D9E8A4B-4C28-118B-3765-12775AEBE6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91" t="10719" b="5929"/>
          <a:stretch/>
        </p:blipFill>
        <p:spPr>
          <a:xfrm>
            <a:off x="4217856" y="4415734"/>
            <a:ext cx="4217940" cy="2249292"/>
          </a:xfrm>
          <a:prstGeom prst="rect">
            <a:avLst/>
          </a:prstGeom>
        </p:spPr>
      </p:pic>
      <p:pic>
        <p:nvPicPr>
          <p:cNvPr id="9" name="Content Placeholder 4" descr="A green square with black text&#10;&#10;Description automatically generated">
            <a:extLst>
              <a:ext uri="{FF2B5EF4-FFF2-40B4-BE49-F238E27FC236}">
                <a16:creationId xmlns:a16="http://schemas.microsoft.com/office/drawing/2014/main" id="{000A9E9F-706E-ABE7-D691-C4F38A1D8E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94" t="9149"/>
          <a:stretch/>
        </p:blipFill>
        <p:spPr>
          <a:xfrm>
            <a:off x="8273871" y="4415734"/>
            <a:ext cx="3742756" cy="22492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87330-184E-5153-2BDC-CEF89543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011" y="2925637"/>
            <a:ext cx="7382494" cy="63251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Comparing all the models(Predictions)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45A53-4E7B-D165-BCFB-18BC2C04DEC6}"/>
              </a:ext>
            </a:extLst>
          </p:cNvPr>
          <p:cNvSpPr txBox="1"/>
          <p:nvPr/>
        </p:nvSpPr>
        <p:spPr>
          <a:xfrm>
            <a:off x="1375479" y="2043344"/>
            <a:ext cx="252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Logistic 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84D381-8FEB-ADDB-0961-ADE18CA109FF}"/>
              </a:ext>
            </a:extLst>
          </p:cNvPr>
          <p:cNvSpPr txBox="1"/>
          <p:nvPr/>
        </p:nvSpPr>
        <p:spPr>
          <a:xfrm>
            <a:off x="5047011" y="2464646"/>
            <a:ext cx="280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Multinomial Naïve Bayes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955E6-A44B-FD70-677E-472652001B13}"/>
              </a:ext>
            </a:extLst>
          </p:cNvPr>
          <p:cNvSpPr txBox="1"/>
          <p:nvPr/>
        </p:nvSpPr>
        <p:spPr>
          <a:xfrm>
            <a:off x="9142763" y="2442266"/>
            <a:ext cx="22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Bernoulli Naïve Bayes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F782F6-5C14-9849-419F-C2EDEE8AC2A0}"/>
              </a:ext>
            </a:extLst>
          </p:cNvPr>
          <p:cNvSpPr txBox="1"/>
          <p:nvPr/>
        </p:nvSpPr>
        <p:spPr>
          <a:xfrm>
            <a:off x="3522846" y="3196292"/>
            <a:ext cx="222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GBM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590CE-84DD-7E78-00BC-B442A6B73F4B}"/>
              </a:ext>
            </a:extLst>
          </p:cNvPr>
          <p:cNvSpPr txBox="1"/>
          <p:nvPr/>
        </p:nvSpPr>
        <p:spPr>
          <a:xfrm>
            <a:off x="5510148" y="3954743"/>
            <a:ext cx="1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Random Forest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CD966-F586-BA49-7178-8510B707E7FE}"/>
              </a:ext>
            </a:extLst>
          </p:cNvPr>
          <p:cNvSpPr txBox="1"/>
          <p:nvPr/>
        </p:nvSpPr>
        <p:spPr>
          <a:xfrm>
            <a:off x="9267242" y="3954743"/>
            <a:ext cx="18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Extra Trees</a:t>
            </a:r>
          </a:p>
        </p:txBody>
      </p:sp>
      <p:pic>
        <p:nvPicPr>
          <p:cNvPr id="11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4E31DA5-BE4B-A4C9-4BCE-F42D6597FB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647" t="8367" b="8741"/>
          <a:stretch/>
        </p:blipFill>
        <p:spPr>
          <a:xfrm>
            <a:off x="175373" y="4496076"/>
            <a:ext cx="4132158" cy="2168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A4F76D-8781-CB8C-FA2A-327348FCE8C2}"/>
              </a:ext>
            </a:extLst>
          </p:cNvPr>
          <p:cNvSpPr txBox="1"/>
          <p:nvPr/>
        </p:nvSpPr>
        <p:spPr>
          <a:xfrm>
            <a:off x="2138017" y="4894263"/>
            <a:ext cx="190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94328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A graph on a white background&#10;&#10;Description automatically generated">
            <a:extLst>
              <a:ext uri="{FF2B5EF4-FFF2-40B4-BE49-F238E27FC236}">
                <a16:creationId xmlns:a16="http://schemas.microsoft.com/office/drawing/2014/main" id="{D02A99BF-23C0-716F-BC5F-3386101F6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72" r="5363" b="4034"/>
          <a:stretch/>
        </p:blipFill>
        <p:spPr>
          <a:xfrm>
            <a:off x="226279" y="210327"/>
            <a:ext cx="3930677" cy="2162288"/>
          </a:xfrm>
          <a:prstGeom prst="rect">
            <a:avLst/>
          </a:prstGeom>
        </p:spPr>
      </p:pic>
      <p:pic>
        <p:nvPicPr>
          <p:cNvPr id="7" name="Content Placeholder 4" descr="A blue squares with black text&#10;&#10;Description automatically generated">
            <a:extLst>
              <a:ext uri="{FF2B5EF4-FFF2-40B4-BE49-F238E27FC236}">
                <a16:creationId xmlns:a16="http://schemas.microsoft.com/office/drawing/2014/main" id="{F3E3E044-2E95-56FB-E978-2336BD4F3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90" r="2805"/>
          <a:stretch/>
        </p:blipFill>
        <p:spPr>
          <a:xfrm>
            <a:off x="157567" y="2290440"/>
            <a:ext cx="4147556" cy="2405709"/>
          </a:xfrm>
          <a:prstGeom prst="rect">
            <a:avLst/>
          </a:prstGeom>
        </p:spPr>
      </p:pic>
      <p:pic>
        <p:nvPicPr>
          <p:cNvPr id="8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793F5856-10A2-C5A4-8112-2340791951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21"/>
          <a:stretch/>
        </p:blipFill>
        <p:spPr>
          <a:xfrm>
            <a:off x="4326013" y="4293186"/>
            <a:ext cx="3893976" cy="2316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73EF2C-5A8A-83B7-2C2E-3504FB7519DC}"/>
              </a:ext>
            </a:extLst>
          </p:cNvPr>
          <p:cNvSpPr txBox="1"/>
          <p:nvPr/>
        </p:nvSpPr>
        <p:spPr>
          <a:xfrm>
            <a:off x="5676404" y="3089435"/>
            <a:ext cx="591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Comparing all the models(Accuracy)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E140C-76FB-2088-3126-5E45AEF9356C}"/>
              </a:ext>
            </a:extLst>
          </p:cNvPr>
          <p:cNvSpPr txBox="1"/>
          <p:nvPr/>
        </p:nvSpPr>
        <p:spPr>
          <a:xfrm>
            <a:off x="1856134" y="1342401"/>
            <a:ext cx="2066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Logistic Classification</a:t>
            </a:r>
          </a:p>
          <a:p>
            <a:pPr algn="ctr"/>
            <a:r>
              <a:rPr lang="en-US" sz="1600" i="1" dirty="0"/>
              <a:t>Accuracy: 69%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FBD223-81CB-7F6E-9B1F-C234236915D9}"/>
              </a:ext>
            </a:extLst>
          </p:cNvPr>
          <p:cNvSpPr txBox="1"/>
          <p:nvPr/>
        </p:nvSpPr>
        <p:spPr>
          <a:xfrm>
            <a:off x="4969582" y="2369440"/>
            <a:ext cx="260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Multinomial Naïve Bayes: </a:t>
            </a:r>
            <a:r>
              <a:rPr lang="en-US" sz="1600" i="1" dirty="0"/>
              <a:t>Accuracy: 35%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3E480-AC75-9322-25F1-E3A75B8BD354}"/>
              </a:ext>
            </a:extLst>
          </p:cNvPr>
          <p:cNvSpPr txBox="1"/>
          <p:nvPr/>
        </p:nvSpPr>
        <p:spPr>
          <a:xfrm>
            <a:off x="9155874" y="2398593"/>
            <a:ext cx="2434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Bernoulli Naïve Bayes</a:t>
            </a:r>
          </a:p>
          <a:p>
            <a:pPr algn="ctr"/>
            <a:r>
              <a:rPr lang="en-US" sz="1600" i="1" dirty="0"/>
              <a:t>Accuracy: 35%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676A2-EAC9-F466-E481-D128E0B7FFE0}"/>
              </a:ext>
            </a:extLst>
          </p:cNvPr>
          <p:cNvSpPr txBox="1"/>
          <p:nvPr/>
        </p:nvSpPr>
        <p:spPr>
          <a:xfrm>
            <a:off x="1791853" y="3027881"/>
            <a:ext cx="209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GBM</a:t>
            </a:r>
          </a:p>
          <a:p>
            <a:pPr algn="ctr"/>
            <a:r>
              <a:rPr lang="en-US" sz="1600" i="1" dirty="0"/>
              <a:t>Accuracy: 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F6DED-05DE-782F-CE1C-687C2F622EC0}"/>
              </a:ext>
            </a:extLst>
          </p:cNvPr>
          <p:cNvSpPr txBox="1"/>
          <p:nvPr/>
        </p:nvSpPr>
        <p:spPr>
          <a:xfrm>
            <a:off x="5127032" y="3749201"/>
            <a:ext cx="2291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Random Forest</a:t>
            </a:r>
          </a:p>
          <a:p>
            <a:pPr algn="ctr"/>
            <a:r>
              <a:rPr lang="en-US" sz="1600" i="1" dirty="0"/>
              <a:t>Accuracy: 60%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18D55-C1D8-474B-2D27-588E75F38432}"/>
              </a:ext>
            </a:extLst>
          </p:cNvPr>
          <p:cNvSpPr txBox="1"/>
          <p:nvPr/>
        </p:nvSpPr>
        <p:spPr>
          <a:xfrm>
            <a:off x="9322128" y="3733089"/>
            <a:ext cx="210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Extra Trees</a:t>
            </a:r>
          </a:p>
          <a:p>
            <a:pPr algn="ctr"/>
            <a:r>
              <a:rPr lang="en-US" sz="1600" i="1" dirty="0"/>
              <a:t>Accuracy: 60%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8DAFDE-E652-417B-5372-B1848D95B5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34"/>
          <a:stretch/>
        </p:blipFill>
        <p:spPr>
          <a:xfrm>
            <a:off x="4290171" y="201203"/>
            <a:ext cx="3817493" cy="2252076"/>
          </a:xfrm>
          <a:prstGeom prst="rect">
            <a:avLst/>
          </a:prstGeom>
        </p:spPr>
      </p:pic>
      <p:pic>
        <p:nvPicPr>
          <p:cNvPr id="22" name="Picture 21" descr="A purple squares with black text&#10;&#10;Description automatically generated">
            <a:extLst>
              <a:ext uri="{FF2B5EF4-FFF2-40B4-BE49-F238E27FC236}">
                <a16:creationId xmlns:a16="http://schemas.microsoft.com/office/drawing/2014/main" id="{E358271D-B9A0-7D98-1686-C8C0D61CB2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57"/>
          <a:stretch/>
        </p:blipFill>
        <p:spPr>
          <a:xfrm>
            <a:off x="8240879" y="218159"/>
            <a:ext cx="3817493" cy="2245465"/>
          </a:xfrm>
          <a:prstGeom prst="rect">
            <a:avLst/>
          </a:prstGeom>
        </p:spPr>
      </p:pic>
      <p:pic>
        <p:nvPicPr>
          <p:cNvPr id="24" name="Picture 23" descr="A graph showing a heatmap&#10;&#10;Description automatically generated">
            <a:extLst>
              <a:ext uri="{FF2B5EF4-FFF2-40B4-BE49-F238E27FC236}">
                <a16:creationId xmlns:a16="http://schemas.microsoft.com/office/drawing/2014/main" id="{6AF04D0D-C299-3B3B-2CCE-65E311ADEB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076"/>
          <a:stretch/>
        </p:blipFill>
        <p:spPr>
          <a:xfrm>
            <a:off x="8240879" y="4317864"/>
            <a:ext cx="3665013" cy="2126550"/>
          </a:xfrm>
          <a:prstGeom prst="rect">
            <a:avLst/>
          </a:prstGeom>
        </p:spPr>
      </p:pic>
      <p:pic>
        <p:nvPicPr>
          <p:cNvPr id="2" name="Picture 1" descr="A diagram of a heat map&#10;&#10;Description automatically generated with medium confidence">
            <a:extLst>
              <a:ext uri="{FF2B5EF4-FFF2-40B4-BE49-F238E27FC236}">
                <a16:creationId xmlns:a16="http://schemas.microsoft.com/office/drawing/2014/main" id="{A7A02087-F009-40BD-62E4-0CAA6D1DC2F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899" b="2222"/>
          <a:stretch/>
        </p:blipFill>
        <p:spPr>
          <a:xfrm>
            <a:off x="232601" y="4367806"/>
            <a:ext cx="3995276" cy="2295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76F316-DE4D-6704-BADD-FF03521BA515}"/>
              </a:ext>
            </a:extLst>
          </p:cNvPr>
          <p:cNvSpPr txBox="1"/>
          <p:nvPr/>
        </p:nvSpPr>
        <p:spPr>
          <a:xfrm>
            <a:off x="1891705" y="4317864"/>
            <a:ext cx="1805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SVM</a:t>
            </a:r>
            <a:br>
              <a:rPr lang="en-US" sz="1600" b="1" i="1" dirty="0"/>
            </a:br>
            <a:r>
              <a:rPr lang="en-US" sz="1600" i="1" dirty="0"/>
              <a:t>Accuracy: 50%</a:t>
            </a:r>
          </a:p>
        </p:txBody>
      </p:sp>
    </p:spTree>
    <p:extLst>
      <p:ext uri="{BB962C8B-B14F-4D97-AF65-F5344CB8AC3E}">
        <p14:creationId xmlns:p14="http://schemas.microsoft.com/office/powerpoint/2010/main" val="134858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40BC-1F3D-395D-9AB3-FAF356B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189" y="310587"/>
            <a:ext cx="10134600" cy="523831"/>
          </a:xfrm>
        </p:spPr>
        <p:txBody>
          <a:bodyPr>
            <a:normAutofit fontScale="90000"/>
          </a:bodyPr>
          <a:lstStyle/>
          <a:p>
            <a:r>
              <a:rPr lang="en-US" dirty="0"/>
              <a:t>Best Model &amp; Its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37332-F502-47F3-496B-0691137EC974}"/>
              </a:ext>
            </a:extLst>
          </p:cNvPr>
          <p:cNvSpPr txBox="1"/>
          <p:nvPr/>
        </p:nvSpPr>
        <p:spPr>
          <a:xfrm>
            <a:off x="1842498" y="826267"/>
            <a:ext cx="471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Logistic Classification</a:t>
            </a:r>
          </a:p>
        </p:txBody>
      </p:sp>
      <p:pic>
        <p:nvPicPr>
          <p:cNvPr id="7" name="Content Placeholder 13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67E16499-DB48-E580-346F-5A0824E0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815" y="3206782"/>
            <a:ext cx="5540673" cy="3411507"/>
          </a:xfrm>
          <a:prstGeom prst="rect">
            <a:avLst/>
          </a:prstGeom>
        </p:spPr>
      </p:pic>
      <p:pic>
        <p:nvPicPr>
          <p:cNvPr id="12" name="Content Placeholder 8" descr="A graph on a white background&#10;&#10;Description automatically generated">
            <a:extLst>
              <a:ext uri="{FF2B5EF4-FFF2-40B4-BE49-F238E27FC236}">
                <a16:creationId xmlns:a16="http://schemas.microsoft.com/office/drawing/2014/main" id="{0D28BB4B-BA07-5E57-B818-7B8905BA2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772" r="5363" b="4034"/>
          <a:stretch/>
        </p:blipFill>
        <p:spPr>
          <a:xfrm>
            <a:off x="6757061" y="255530"/>
            <a:ext cx="5205428" cy="2863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E9E41B-3E1E-9486-65FB-20C481378579}"/>
              </a:ext>
            </a:extLst>
          </p:cNvPr>
          <p:cNvSpPr txBox="1"/>
          <p:nvPr/>
        </p:nvSpPr>
        <p:spPr>
          <a:xfrm>
            <a:off x="517021" y="1687298"/>
            <a:ext cx="460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Prediction: No anxiety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69%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Sensitivity: 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Specificity: 84</a:t>
            </a:r>
          </a:p>
        </p:txBody>
      </p:sp>
      <p:pic>
        <p:nvPicPr>
          <p:cNvPr id="5" name="Picture 4" descr="A red squares with black text&#10;&#10;Description automatically generated">
            <a:extLst>
              <a:ext uri="{FF2B5EF4-FFF2-40B4-BE49-F238E27FC236}">
                <a16:creationId xmlns:a16="http://schemas.microsoft.com/office/drawing/2014/main" id="{3BF67B08-0209-053E-FC5E-A35D2ED9C5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50"/>
          <a:stretch/>
        </p:blipFill>
        <p:spPr>
          <a:xfrm>
            <a:off x="497991" y="3238644"/>
            <a:ext cx="5692240" cy="3378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0ACA62-F7EB-091F-3A55-3EDBA939FD4B}"/>
              </a:ext>
            </a:extLst>
          </p:cNvPr>
          <p:cNvSpPr txBox="1"/>
          <p:nvPr/>
        </p:nvSpPr>
        <p:spPr>
          <a:xfrm>
            <a:off x="3588206" y="1577394"/>
            <a:ext cx="3067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Confirmation of well-being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Allocating recourses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and continuous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9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Coach's whistle with a blackboard background">
            <a:extLst>
              <a:ext uri="{FF2B5EF4-FFF2-40B4-BE49-F238E27FC236}">
                <a16:creationId xmlns:a16="http://schemas.microsoft.com/office/drawing/2014/main" id="{84AC1AB3-6F84-591A-6A5A-4EAE78130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4" b="7946"/>
          <a:stretch/>
        </p:blipFill>
        <p:spPr>
          <a:xfrm>
            <a:off x="-1" y="26724"/>
            <a:ext cx="12191980" cy="6857989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FDE68-F1CA-25E1-C028-F52BE82A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80" y="2607214"/>
            <a:ext cx="8039818" cy="1643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Student</a:t>
            </a:r>
            <a:br>
              <a:rPr lang="en-US" sz="2800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Mental </a:t>
            </a:r>
            <a:br>
              <a:rPr lang="en-US" sz="2800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73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4" descr="Wood human figure">
            <a:extLst>
              <a:ext uri="{FF2B5EF4-FFF2-40B4-BE49-F238E27FC236}">
                <a16:creationId xmlns:a16="http://schemas.microsoft.com/office/drawing/2014/main" id="{A5D6CE95-9D36-A545-8252-0627D3925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b="1573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052B82-AAE0-E645-5511-8BF9F688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9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3600" kern="1200" cap="all" spc="39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cap="all" spc="39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grpSp>
        <p:nvGrpSpPr>
          <p:cNvPr id="31" name="Group 19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27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67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69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table of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60D13A0E-AF62-A9C1-A17D-2A7CC4238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9427" y="0"/>
            <a:ext cx="8093145" cy="6858000"/>
          </a:xfrm>
        </p:spPr>
      </p:pic>
    </p:spTree>
    <p:extLst>
      <p:ext uri="{BB962C8B-B14F-4D97-AF65-F5344CB8AC3E}">
        <p14:creationId xmlns:p14="http://schemas.microsoft.com/office/powerpoint/2010/main" val="21085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20AE-C4CD-6DEA-85AA-F4D2A8C3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14398"/>
            <a:ext cx="10248900" cy="96206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DBF7AA-A335-B16F-AD8F-F1FF23812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455291"/>
              </p:ext>
            </p:extLst>
          </p:nvPr>
        </p:nvGraphicFramePr>
        <p:xfrm>
          <a:off x="1167714" y="2174260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BBB9B7-8DB9-24CC-9C94-8FA28188F84B}"/>
              </a:ext>
            </a:extLst>
          </p:cNvPr>
          <p:cNvCxnSpPr>
            <a:cxnSpLocks/>
          </p:cNvCxnSpPr>
          <p:nvPr/>
        </p:nvCxnSpPr>
        <p:spPr>
          <a:xfrm>
            <a:off x="3447803" y="1816925"/>
            <a:ext cx="52963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6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orange squares&#10;&#10;Description automatically generated">
            <a:extLst>
              <a:ext uri="{FF2B5EF4-FFF2-40B4-BE49-F238E27FC236}">
                <a16:creationId xmlns:a16="http://schemas.microsoft.com/office/drawing/2014/main" id="{A80AFA6E-6D4D-BF73-37F8-60FE6FD6D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34" y="563066"/>
            <a:ext cx="3886305" cy="2352510"/>
          </a:xfrm>
        </p:spPr>
      </p:pic>
      <p:pic>
        <p:nvPicPr>
          <p:cNvPr id="4" name="Picture 3" descr="A graph with orange and white bars&#10;&#10;Description automatically generated">
            <a:extLst>
              <a:ext uri="{FF2B5EF4-FFF2-40B4-BE49-F238E27FC236}">
                <a16:creationId xmlns:a16="http://schemas.microsoft.com/office/drawing/2014/main" id="{F957D6E9-A86A-4AD1-A2D4-F09E3432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490" y="587507"/>
            <a:ext cx="3815720" cy="2352510"/>
          </a:xfrm>
          <a:prstGeom prst="rect">
            <a:avLst/>
          </a:prstGeom>
        </p:spPr>
      </p:pic>
      <p:pic>
        <p:nvPicPr>
          <p:cNvPr id="9" name="Picture 8" descr="A graph of a number of green bars&#10;&#10;Description automatically generated">
            <a:extLst>
              <a:ext uri="{FF2B5EF4-FFF2-40B4-BE49-F238E27FC236}">
                <a16:creationId xmlns:a16="http://schemas.microsoft.com/office/drawing/2014/main" id="{BACA08DC-32F4-689A-DA36-CA0E65E83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381" y="3814463"/>
            <a:ext cx="4064738" cy="2520469"/>
          </a:xfrm>
          <a:prstGeom prst="rect">
            <a:avLst/>
          </a:prstGeom>
        </p:spPr>
      </p:pic>
      <p:pic>
        <p:nvPicPr>
          <p:cNvPr id="11" name="Picture 10" descr="A graph with a bar and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DB833CCD-5D33-FEE3-5315-9EDADAF112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56"/>
          <a:stretch/>
        </p:blipFill>
        <p:spPr>
          <a:xfrm>
            <a:off x="1748835" y="3997359"/>
            <a:ext cx="4064786" cy="2273134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4B8443B-3291-E897-A419-AF798969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543" y="-273590"/>
            <a:ext cx="5067300" cy="10007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5" name="Picture 14" descr="A graph of a health distribution&#10;&#10;Description automatically generated">
            <a:extLst>
              <a:ext uri="{FF2B5EF4-FFF2-40B4-BE49-F238E27FC236}">
                <a16:creationId xmlns:a16="http://schemas.microsoft.com/office/drawing/2014/main" id="{54ADD29F-D5E7-A4C8-A4AB-5A8F46268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8867" y="523068"/>
            <a:ext cx="3879203" cy="24813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C0C19C-BC0B-3FA5-46EB-B9B68E59C2CB}"/>
              </a:ext>
            </a:extLst>
          </p:cNvPr>
          <p:cNvSpPr txBox="1"/>
          <p:nvPr/>
        </p:nvSpPr>
        <p:spPr>
          <a:xfrm>
            <a:off x="3044041" y="3136085"/>
            <a:ext cx="610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Exploratory Data Analysis: Data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5A071C-A211-3712-66CB-E9DDD99B1B68}"/>
              </a:ext>
            </a:extLst>
          </p:cNvPr>
          <p:cNvSpPr txBox="1"/>
          <p:nvPr/>
        </p:nvSpPr>
        <p:spPr>
          <a:xfrm>
            <a:off x="4129969" y="3814463"/>
            <a:ext cx="1704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Marital Status</a:t>
            </a:r>
          </a:p>
        </p:txBody>
      </p:sp>
    </p:spTree>
    <p:extLst>
      <p:ext uri="{BB962C8B-B14F-4D97-AF65-F5344CB8AC3E}">
        <p14:creationId xmlns:p14="http://schemas.microsoft.com/office/powerpoint/2010/main" val="369888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7628-F967-FBD5-2D29-6C81CFFD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16" y="0"/>
            <a:ext cx="10585368" cy="10045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Visualizations: Bubble Plots</a:t>
            </a:r>
          </a:p>
        </p:txBody>
      </p:sp>
      <p:pic>
        <p:nvPicPr>
          <p:cNvPr id="7" name="Picture 6" descr="A graph with red circles&#10;&#10;Description automatically generated">
            <a:extLst>
              <a:ext uri="{FF2B5EF4-FFF2-40B4-BE49-F238E27FC236}">
                <a16:creationId xmlns:a16="http://schemas.microsoft.com/office/drawing/2014/main" id="{DA7E25E0-187E-01FA-191E-6CCC6C37B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9" y="984972"/>
            <a:ext cx="8583881" cy="549816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4BCD46-61BA-2E8B-027B-8342DA891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8" y="1935678"/>
            <a:ext cx="10359984" cy="4195567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F5DA0-64B9-C7F2-5C4D-8F7C49A27220}"/>
              </a:ext>
            </a:extLst>
          </p:cNvPr>
          <p:cNvSpPr txBox="1"/>
          <p:nvPr/>
        </p:nvSpPr>
        <p:spPr>
          <a:xfrm>
            <a:off x="8699730" y="911046"/>
            <a:ext cx="72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33559CF-E2C2-8F6E-4D53-A5841D50BE69}"/>
              </a:ext>
            </a:extLst>
          </p:cNvPr>
          <p:cNvSpPr/>
          <p:nvPr/>
        </p:nvSpPr>
        <p:spPr>
          <a:xfrm rot="7754709">
            <a:off x="8654141" y="1460922"/>
            <a:ext cx="382979" cy="2457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31E87-54D2-65B5-BA8D-825D23A2F93D}"/>
              </a:ext>
            </a:extLst>
          </p:cNvPr>
          <p:cNvSpPr txBox="1"/>
          <p:nvPr/>
        </p:nvSpPr>
        <p:spPr>
          <a:xfrm>
            <a:off x="9133424" y="2968832"/>
            <a:ext cx="2773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students reported not having anxiety.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reports were between GPAs 3.00-4.00</a:t>
            </a:r>
          </a:p>
        </p:txBody>
      </p:sp>
    </p:spTree>
    <p:extLst>
      <p:ext uri="{BB962C8B-B14F-4D97-AF65-F5344CB8AC3E}">
        <p14:creationId xmlns:p14="http://schemas.microsoft.com/office/powerpoint/2010/main" val="231973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8930-5DF6-253E-8EBC-527AE536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E30F04-249E-40DB-D3B6-7834FD928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366" y="1139944"/>
            <a:ext cx="8044277" cy="51293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A29594-7B37-4509-F8EF-7E047DA0F3C4}"/>
              </a:ext>
            </a:extLst>
          </p:cNvPr>
          <p:cNvSpPr txBox="1"/>
          <p:nvPr/>
        </p:nvSpPr>
        <p:spPr>
          <a:xfrm>
            <a:off x="7849435" y="1183478"/>
            <a:ext cx="154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Marital Status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255BB5F9-F514-066B-FBB0-F8323BA27198}"/>
              </a:ext>
            </a:extLst>
          </p:cNvPr>
          <p:cNvSpPr/>
          <p:nvPr/>
        </p:nvSpPr>
        <p:spPr>
          <a:xfrm rot="451608">
            <a:off x="8094111" y="1686984"/>
            <a:ext cx="273132" cy="3087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092B0-014B-FF8C-8D0D-329ADC162939}"/>
              </a:ext>
            </a:extLst>
          </p:cNvPr>
          <p:cNvSpPr txBox="1"/>
          <p:nvPr/>
        </p:nvSpPr>
        <p:spPr>
          <a:xfrm>
            <a:off x="8870868" y="2826327"/>
            <a:ext cx="294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people who are married reported having depression</a:t>
            </a:r>
          </a:p>
        </p:txBody>
      </p:sp>
    </p:spTree>
    <p:extLst>
      <p:ext uri="{BB962C8B-B14F-4D97-AF65-F5344CB8AC3E}">
        <p14:creationId xmlns:p14="http://schemas.microsoft.com/office/powerpoint/2010/main" val="259003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C9DC-392A-502D-487F-34CCDC1C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 descr="A graph with red circles&#10;&#10;Description automatically generated">
            <a:extLst>
              <a:ext uri="{FF2B5EF4-FFF2-40B4-BE49-F238E27FC236}">
                <a16:creationId xmlns:a16="http://schemas.microsoft.com/office/drawing/2014/main" id="{31444F75-1417-AA41-5EAE-DF1B309DE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00" y="609137"/>
            <a:ext cx="9071926" cy="57012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C4EB6-7F31-C7E1-6BCB-E3B1C847FEEB}"/>
              </a:ext>
            </a:extLst>
          </p:cNvPr>
          <p:cNvSpPr txBox="1"/>
          <p:nvPr/>
        </p:nvSpPr>
        <p:spPr>
          <a:xfrm>
            <a:off x="8533550" y="479159"/>
            <a:ext cx="86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A311310-43AE-5CAB-5901-487A482A8451}"/>
              </a:ext>
            </a:extLst>
          </p:cNvPr>
          <p:cNvSpPr/>
          <p:nvPr/>
        </p:nvSpPr>
        <p:spPr>
          <a:xfrm rot="7217212">
            <a:off x="8541904" y="1011542"/>
            <a:ext cx="317086" cy="292089"/>
          </a:xfrm>
          <a:prstGeom prst="rightArrow">
            <a:avLst>
              <a:gd name="adj1" fmla="val 50000"/>
              <a:gd name="adj2" fmla="val 4356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160B8-3EAD-9EDA-76F0-1668BCB22AA8}"/>
              </a:ext>
            </a:extLst>
          </p:cNvPr>
          <p:cNvSpPr txBox="1"/>
          <p:nvPr/>
        </p:nvSpPr>
        <p:spPr>
          <a:xfrm>
            <a:off x="9301926" y="2828835"/>
            <a:ext cx="2347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had more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reports around age 23</a:t>
            </a:r>
          </a:p>
        </p:txBody>
      </p:sp>
    </p:spTree>
    <p:extLst>
      <p:ext uri="{BB962C8B-B14F-4D97-AF65-F5344CB8AC3E}">
        <p14:creationId xmlns:p14="http://schemas.microsoft.com/office/powerpoint/2010/main" val="253593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C353-1F0D-B21B-BA8A-C28A2D21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58" y="408031"/>
            <a:ext cx="10134600" cy="52453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Model building: Logistic Classification</a:t>
            </a:r>
          </a:p>
        </p:txBody>
      </p:sp>
      <p:pic>
        <p:nvPicPr>
          <p:cNvPr id="14" name="Content Placeholder 13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8A6180E7-FAC9-D913-8DEC-A75E7FD2D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558" y="2690436"/>
            <a:ext cx="6239494" cy="3841786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0B57E4-81FD-08AF-5E9F-BAB0E4306E6D}"/>
              </a:ext>
            </a:extLst>
          </p:cNvPr>
          <p:cNvSpPr txBox="1"/>
          <p:nvPr/>
        </p:nvSpPr>
        <p:spPr>
          <a:xfrm>
            <a:off x="1294411" y="1306286"/>
            <a:ext cx="33570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 dots –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Green dots –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Prediction: No anxiety</a:t>
            </a:r>
          </a:p>
        </p:txBody>
      </p:sp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8200C961-F817-34A4-B6B8-90E834D1E6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34"/>
          <a:stretch/>
        </p:blipFill>
        <p:spPr>
          <a:xfrm>
            <a:off x="6252667" y="218027"/>
            <a:ext cx="5730272" cy="3380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9FECF-6E26-905E-3F6C-5645EF2249A7}"/>
              </a:ext>
            </a:extLst>
          </p:cNvPr>
          <p:cNvSpPr txBox="1"/>
          <p:nvPr/>
        </p:nvSpPr>
        <p:spPr>
          <a:xfrm>
            <a:off x="7921578" y="3888054"/>
            <a:ext cx="4061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Accuracy: 69%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Sensitivity: 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Specificity: 0.84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451510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231B32"/>
      </a:dk2>
      <a:lt2>
        <a:srgbClr val="F0F3F2"/>
      </a:lt2>
      <a:accent1>
        <a:srgbClr val="C34D7D"/>
      </a:accent1>
      <a:accent2>
        <a:srgbClr val="B13B9D"/>
      </a:accent2>
      <a:accent3>
        <a:srgbClr val="A64DC3"/>
      </a:accent3>
      <a:accent4>
        <a:srgbClr val="633BB1"/>
      </a:accent4>
      <a:accent5>
        <a:srgbClr val="4D56C3"/>
      </a:accent5>
      <a:accent6>
        <a:srgbClr val="3B75B1"/>
      </a:accent6>
      <a:hlink>
        <a:srgbClr val="655CC8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394</Words>
  <Application>Microsoft Macintosh PowerPoint</Application>
  <PresentationFormat>Widescreen</PresentationFormat>
  <Paragraphs>104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Bembo</vt:lpstr>
      <vt:lpstr>Calibri</vt:lpstr>
      <vt:lpstr>Calibri Light</vt:lpstr>
      <vt:lpstr>AdornVTI</vt:lpstr>
      <vt:lpstr>MDA 530: Midterm Analyzing dataset  Kate Jorjoliani</vt:lpstr>
      <vt:lpstr>Student  Mental  Health</vt:lpstr>
      <vt:lpstr>PowerPoint Presentation</vt:lpstr>
      <vt:lpstr>Data Analysis</vt:lpstr>
      <vt:lpstr> </vt:lpstr>
      <vt:lpstr>Visualizations: Bubble Plots</vt:lpstr>
      <vt:lpstr> </vt:lpstr>
      <vt:lpstr> </vt:lpstr>
      <vt:lpstr> Model building: Logistic Classification</vt:lpstr>
      <vt:lpstr>Predicted Probabilities ROC Curve: Evaluate classifier performance</vt:lpstr>
      <vt:lpstr>Multinomial Naïve Bayes</vt:lpstr>
      <vt:lpstr>Bernoulli Naïve Bayes</vt:lpstr>
      <vt:lpstr>GBM Model</vt:lpstr>
      <vt:lpstr>Random Forest Model</vt:lpstr>
      <vt:lpstr>Extra Trees Model</vt:lpstr>
      <vt:lpstr>SVM Model</vt:lpstr>
      <vt:lpstr>Comparing all the models(Predictions)</vt:lpstr>
      <vt:lpstr>PowerPoint Presentation</vt:lpstr>
      <vt:lpstr>Best Model &amp; Its Results</vt:lpstr>
      <vt:lpstr>THANK YOU!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MDA 530: Midterm Analyzing dataset</dc:title>
  <dc:creator>Ekaterine Jorjoliani</dc:creator>
  <cp:lastModifiedBy>Ekaterine Jorjoliani</cp:lastModifiedBy>
  <cp:revision>94</cp:revision>
  <dcterms:created xsi:type="dcterms:W3CDTF">2023-11-01T22:21:34Z</dcterms:created>
  <dcterms:modified xsi:type="dcterms:W3CDTF">2023-12-13T20:21:46Z</dcterms:modified>
</cp:coreProperties>
</file>