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76" r:id="rId7"/>
    <p:sldId id="275" r:id="rId8"/>
    <p:sldId id="279" r:id="rId9"/>
    <p:sldId id="277" r:id="rId10"/>
    <p:sldId id="280" r:id="rId11"/>
    <p:sldId id="281" r:id="rId12"/>
    <p:sldId id="282" r:id="rId13"/>
    <p:sldId id="278" r:id="rId14"/>
    <p:sldId id="265" r:id="rId15"/>
    <p:sldId id="266" r:id="rId16"/>
    <p:sldId id="273" r:id="rId17"/>
    <p:sldId id="274" r:id="rId18"/>
  </p:sldIdLst>
  <p:sldSz cx="9144000" cy="6858000" type="screen4x3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BF153C-E521-4245-AB3C-9238F05966FA}">
  <a:tblStyle styleId="{FFBF153C-E521-4245-AB3C-9238F05966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14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675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928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15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1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050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39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reascience.kr/article/JAKO201325954478691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Онлайн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30882" y="110056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dirty="0" smtClean="0"/>
              <a:t>Задача №1. </a:t>
            </a:r>
            <a:r>
              <a:rPr lang="en-US" dirty="0"/>
              <a:t>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Tribonacci</a:t>
            </a:r>
            <a:r>
              <a:rPr lang="en-US" dirty="0"/>
              <a:t> </a:t>
            </a:r>
            <a:r>
              <a:rPr lang="en-US" dirty="0" smtClean="0"/>
              <a:t>Number</a:t>
            </a:r>
            <a:r>
              <a:rPr lang="ru-RU" dirty="0" smtClean="0"/>
              <a:t>. Решение.</a:t>
            </a:r>
            <a:endParaRPr dirty="0"/>
          </a:p>
        </p:txBody>
      </p:sp>
      <p:sp>
        <p:nvSpPr>
          <p:cNvPr id="7" name="Google Shape;190;p37"/>
          <p:cNvSpPr txBox="1">
            <a:spLocks/>
          </p:cNvSpPr>
          <p:nvPr/>
        </p:nvSpPr>
        <p:spPr>
          <a:xfrm>
            <a:off x="204459" y="1625262"/>
            <a:ext cx="3735977" cy="4139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dirty="0" smtClean="0"/>
              <a:t>Итеративное решение. </a:t>
            </a:r>
            <a:endParaRPr lang="en-US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dirty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dirty="0" smtClean="0"/>
              <a:t>Сложность линейная </a:t>
            </a: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en-US" dirty="0" smtClean="0"/>
              <a:t>O(n)</a:t>
            </a:r>
            <a:r>
              <a:rPr lang="ru-RU" dirty="0" smtClean="0"/>
              <a:t>.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4930" t="3065"/>
          <a:stretch/>
        </p:blipFill>
        <p:spPr>
          <a:xfrm>
            <a:off x="4824548" y="1625262"/>
            <a:ext cx="3632380" cy="416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30882" y="110056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dirty="0" smtClean="0"/>
              <a:t>Задача №1. </a:t>
            </a:r>
            <a:r>
              <a:rPr lang="en-US" dirty="0"/>
              <a:t>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Tribonacci</a:t>
            </a:r>
            <a:r>
              <a:rPr lang="en-US" dirty="0"/>
              <a:t> </a:t>
            </a:r>
            <a:r>
              <a:rPr lang="en-US" dirty="0" smtClean="0"/>
              <a:t>Number</a:t>
            </a:r>
            <a:r>
              <a:rPr lang="ru-RU" dirty="0" smtClean="0"/>
              <a:t>. Решение.</a:t>
            </a:r>
            <a:endParaRPr dirty="0"/>
          </a:p>
        </p:txBody>
      </p:sp>
      <p:sp>
        <p:nvSpPr>
          <p:cNvPr id="7" name="Google Shape;190;p37"/>
          <p:cNvSpPr txBox="1">
            <a:spLocks/>
          </p:cNvSpPr>
          <p:nvPr/>
        </p:nvSpPr>
        <p:spPr>
          <a:xfrm>
            <a:off x="204460" y="1625262"/>
            <a:ext cx="3383472" cy="4139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065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Решение через </a:t>
            </a:r>
            <a:r>
              <a:rPr lang="ru-RU" dirty="0" smtClean="0">
                <a:hlinkClick r:id="rId3"/>
              </a:rPr>
              <a:t>матрицу перехода</a:t>
            </a:r>
            <a:r>
              <a:rPr lang="ru-RU" dirty="0"/>
              <a:t>.</a:t>
            </a:r>
            <a:endParaRPr lang="ru-RU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dirty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dirty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dirty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dirty="0" smtClean="0"/>
              <a:t>Сложность логарифмическая.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82" y="3123668"/>
            <a:ext cx="2571750" cy="1143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8869" t="2182" b="1769"/>
          <a:stretch/>
        </p:blipFill>
        <p:spPr>
          <a:xfrm>
            <a:off x="3253686" y="1500608"/>
            <a:ext cx="5697796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30882" y="110056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dirty="0" smtClean="0"/>
              <a:t>Задача №1. </a:t>
            </a:r>
            <a:r>
              <a:rPr lang="en-US" dirty="0"/>
              <a:t>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Tribonacci</a:t>
            </a:r>
            <a:r>
              <a:rPr lang="en-US" dirty="0"/>
              <a:t> </a:t>
            </a:r>
            <a:r>
              <a:rPr lang="en-US" dirty="0" smtClean="0"/>
              <a:t>Number</a:t>
            </a:r>
            <a:r>
              <a:rPr lang="ru-RU" dirty="0" smtClean="0"/>
              <a:t>. Результат.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2238375"/>
            <a:ext cx="7188109" cy="2303122"/>
          </a:xfrm>
          <a:prstGeom prst="rect">
            <a:avLst/>
          </a:prstGeom>
        </p:spPr>
      </p:pic>
      <p:sp>
        <p:nvSpPr>
          <p:cNvPr id="6" name="Google Shape;190;p37"/>
          <p:cNvSpPr txBox="1">
            <a:spLocks/>
          </p:cNvSpPr>
          <p:nvPr/>
        </p:nvSpPr>
        <p:spPr>
          <a:xfrm>
            <a:off x="7262948" y="2238375"/>
            <a:ext cx="1881052" cy="23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endParaRPr lang="ru-RU" dirty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endParaRPr lang="ru-RU" dirty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Матрица перехода</a:t>
            </a:r>
          </a:p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Итеративный без массива</a:t>
            </a:r>
          </a:p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dirty="0" smtClean="0"/>
              <a:t>Итеративный с массивом</a:t>
            </a: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dirty="0" smtClean="0"/>
              <a:t>Рекурсия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02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1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/>
        </p:nvGraphicFramePr>
        <p:xfrm>
          <a:off x="952500" y="2058925"/>
          <a:ext cx="7239000" cy="1442376"/>
        </p:xfrm>
        <a:graphic>
          <a:graphicData uri="http://schemas.openxmlformats.org/drawingml/2006/table">
            <a:tbl>
              <a:tblPr>
                <a:noFill/>
                <a:tableStyleId>{FFBF153C-E521-4245-AB3C-9238F05966FA}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p39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6" name="Google Shape;386;p47"/>
          <p:cNvSpPr txBox="1">
            <a:spLocks noGrp="1"/>
          </p:cNvSpPr>
          <p:nvPr>
            <p:ph type="subTitle" idx="4294967295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кнопкой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7" name="Google Shape;387;p47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4" name="Google Shape;394;p48"/>
          <p:cNvSpPr txBox="1">
            <a:spLocks noGrp="1"/>
          </p:cNvSpPr>
          <p:nvPr>
            <p:ph type="subTitle" idx="4294967295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Решение олимпиадных задач на </a:t>
            </a:r>
            <a:r>
              <a:rPr lang="en-US" dirty="0" err="1" smtClean="0"/>
              <a:t>LeetCode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2418B"/>
                </a:solidFill>
              </a:rPr>
              <a:t>Короткова Екатерина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3535375882"/>
              </p:ext>
            </p:extLst>
          </p:nvPr>
        </p:nvGraphicFramePr>
        <p:xfrm>
          <a:off x="952500" y="2058925"/>
          <a:ext cx="7239000" cy="1170211"/>
        </p:xfrm>
        <a:graphic>
          <a:graphicData uri="http://schemas.openxmlformats.org/drawingml/2006/table">
            <a:tbl>
              <a:tblPr>
                <a:noFill/>
                <a:tableStyleId>{FFBF153C-E521-4245-AB3C-9238F05966FA}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9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Знакомство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платформой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LeetCode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9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Практическое применение изученных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алгоритмов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543558644"/>
              </p:ext>
            </p:extLst>
          </p:nvPr>
        </p:nvGraphicFramePr>
        <p:xfrm>
          <a:off x="952500" y="2058925"/>
          <a:ext cx="7239000" cy="1740318"/>
        </p:xfrm>
        <a:graphic>
          <a:graphicData uri="http://schemas.openxmlformats.org/drawingml/2006/table">
            <a:tbl>
              <a:tblPr>
                <a:noFill/>
                <a:tableStyleId>{FFBF153C-E521-4245-AB3C-9238F05966FA}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Подбор задач по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темам, которые были пройдены в рамках курса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Решение 10 задач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различной сложности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Планируемое время на работу – 30 часов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/>
        </p:nvGraphicFramePr>
        <p:xfrm>
          <a:off x="952500" y="2058925"/>
          <a:ext cx="7239000" cy="1442376"/>
        </p:xfrm>
        <a:graphic>
          <a:graphicData uri="http://schemas.openxmlformats.org/drawingml/2006/table">
            <a:tbl>
              <a:tblPr>
                <a:noFill/>
                <a:tableStyleId>{FFBF153C-E521-4245-AB3C-9238F05966FA}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" name="Google Shape;184;p36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Модуль </a:t>
            </a:r>
            <a:r>
              <a:rPr lang="ru-RU" b="0" dirty="0" smtClean="0"/>
              <a:t>1</a:t>
            </a:r>
            <a:br>
              <a:rPr lang="ru-RU" b="0" dirty="0" smtClean="0"/>
            </a:br>
            <a:r>
              <a:rPr lang="ru-RU" b="0" dirty="0"/>
              <a:t/>
            </a:r>
            <a:br>
              <a:rPr lang="ru-RU" b="0" dirty="0"/>
            </a:br>
            <a:r>
              <a:rPr lang="ru-RU" dirty="0"/>
              <a:t>Простые алгоритмы и базовые структуры данных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5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30882" y="110056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dirty="0" smtClean="0"/>
              <a:t>Задача №1. </a:t>
            </a:r>
            <a:r>
              <a:rPr lang="en-US" dirty="0"/>
              <a:t>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Tribonacci</a:t>
            </a:r>
            <a:r>
              <a:rPr lang="en-US" dirty="0"/>
              <a:t> </a:t>
            </a:r>
            <a:r>
              <a:rPr lang="en-US" dirty="0" smtClean="0"/>
              <a:t>Number</a:t>
            </a:r>
            <a:r>
              <a:rPr lang="ru-RU" dirty="0" smtClean="0"/>
              <a:t>. Условие.</a:t>
            </a:r>
            <a:endParaRPr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326379" y="1623332"/>
            <a:ext cx="4084320" cy="4193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Ряд </a:t>
            </a:r>
            <a:r>
              <a:rPr lang="ru-RU" dirty="0" err="1"/>
              <a:t>Т</a:t>
            </a:r>
            <a:r>
              <a:rPr lang="ru-RU" dirty="0" err="1" smtClean="0"/>
              <a:t>рибоначчи</a:t>
            </a:r>
            <a:r>
              <a:rPr lang="ru-RU" dirty="0" smtClean="0"/>
              <a:t> </a:t>
            </a:r>
            <a:r>
              <a:rPr lang="ru-RU" dirty="0"/>
              <a:t>является обобщением последовательности Фибоначчи, где каждый член является суммой трех предыдущих членов.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20514"/>
          <a:stretch/>
        </p:blipFill>
        <p:spPr>
          <a:xfrm>
            <a:off x="4708599" y="1623333"/>
            <a:ext cx="3962400" cy="42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30882" y="110056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dirty="0" smtClean="0"/>
              <a:t>Задача №1. </a:t>
            </a:r>
            <a:r>
              <a:rPr lang="en-US" dirty="0"/>
              <a:t>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Tribonacci</a:t>
            </a:r>
            <a:r>
              <a:rPr lang="en-US" dirty="0"/>
              <a:t> </a:t>
            </a:r>
            <a:r>
              <a:rPr lang="en-US" dirty="0" smtClean="0"/>
              <a:t>Number</a:t>
            </a:r>
            <a:r>
              <a:rPr lang="ru-RU" dirty="0" smtClean="0"/>
              <a:t>. Решение.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Google Shape;190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4790" y="2262595"/>
                <a:ext cx="3735977" cy="180784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rmAutofit/>
              </a:bodyPr>
              <a:lstStyle/>
              <a:p>
                <a:pPr marL="12065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dirty="0" smtClean="0"/>
                  <a:t>Рекурсивное решение. Сложность экспоненциальная </a:t>
                </a:r>
                <a:r>
                  <a:rPr lang="en-US" dirty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</a:t>
                </a:r>
                <a:endParaRPr dirty="0"/>
              </a:p>
            </p:txBody>
          </p:sp>
        </mc:Choice>
        <mc:Fallback>
          <p:sp>
            <p:nvSpPr>
              <p:cNvPr id="190" name="Google Shape;190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4790" y="2262595"/>
                <a:ext cx="3735977" cy="1807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5939" b="3983"/>
          <a:stretch/>
        </p:blipFill>
        <p:spPr>
          <a:xfrm>
            <a:off x="3870767" y="2328726"/>
            <a:ext cx="5191125" cy="1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30882" y="110056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dirty="0" smtClean="0"/>
              <a:t>Задача №1. </a:t>
            </a:r>
            <a:r>
              <a:rPr lang="en-US" dirty="0"/>
              <a:t>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Tribonacci</a:t>
            </a:r>
            <a:r>
              <a:rPr lang="en-US" dirty="0"/>
              <a:t> </a:t>
            </a:r>
            <a:r>
              <a:rPr lang="en-US" dirty="0" smtClean="0"/>
              <a:t>Number</a:t>
            </a:r>
            <a:r>
              <a:rPr lang="ru-RU" dirty="0" smtClean="0"/>
              <a:t>. Решение.</a:t>
            </a:r>
            <a:endParaRPr dirty="0"/>
          </a:p>
        </p:txBody>
      </p:sp>
      <p:sp>
        <p:nvSpPr>
          <p:cNvPr id="7" name="Google Shape;190;p37"/>
          <p:cNvSpPr txBox="1">
            <a:spLocks/>
          </p:cNvSpPr>
          <p:nvPr/>
        </p:nvSpPr>
        <p:spPr>
          <a:xfrm>
            <a:off x="204459" y="1625262"/>
            <a:ext cx="3735977" cy="4139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dirty="0" smtClean="0"/>
              <a:t>Итеративное решение. </a:t>
            </a:r>
            <a:endParaRPr lang="en-US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en-US" dirty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dirty="0" smtClean="0"/>
              <a:t>Сложность линейная </a:t>
            </a:r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en-US" dirty="0" smtClean="0"/>
              <a:t>O(n)</a:t>
            </a:r>
            <a:r>
              <a:rPr lang="ru-RU" dirty="0" smtClean="0"/>
              <a:t>.</a:t>
            </a:r>
            <a:endParaRPr lang="en-US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endParaRPr lang="ru-RU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Font typeface="Roboto"/>
              <a:buNone/>
            </a:pPr>
            <a:r>
              <a:rPr lang="ru-RU" dirty="0"/>
              <a:t>Д</a:t>
            </a:r>
            <a:r>
              <a:rPr lang="ru-RU" dirty="0" smtClean="0"/>
              <a:t>ополнительные расходы на память – </a:t>
            </a:r>
            <a:r>
              <a:rPr lang="en-US" dirty="0" smtClean="0"/>
              <a:t>0(n).</a:t>
            </a:r>
            <a:endParaRPr lang="ar-AE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226" b="2555"/>
          <a:stretch/>
        </p:blipFill>
        <p:spPr>
          <a:xfrm>
            <a:off x="3722245" y="1625262"/>
            <a:ext cx="5229237" cy="41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287</Words>
  <Application>Microsoft Office PowerPoint</Application>
  <PresentationFormat>Экран (4:3)</PresentationFormat>
  <Paragraphs>79</Paragraphs>
  <Slides>17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Courier New</vt:lpstr>
      <vt:lpstr>Roboto</vt:lpstr>
      <vt:lpstr>Arial</vt:lpstr>
      <vt:lpstr>Cambria Math</vt:lpstr>
      <vt:lpstr>Светлая тема</vt:lpstr>
      <vt:lpstr>Онлайн образование</vt:lpstr>
      <vt:lpstr>Защита проекта Решение олимпиадных задач на LeetCode </vt:lpstr>
      <vt:lpstr>Цели проекта</vt:lpstr>
      <vt:lpstr>Что планировалось</vt:lpstr>
      <vt:lpstr>Используемые технологии</vt:lpstr>
      <vt:lpstr>Модуль 1  Простые алгоритмы и базовые структуры данных </vt:lpstr>
      <vt:lpstr>Задача №1. N-th Tribonacci Number. Условие.</vt:lpstr>
      <vt:lpstr>Задача №1. N-th Tribonacci Number. Решение.</vt:lpstr>
      <vt:lpstr>Задача №1. N-th Tribonacci Number. Решение.</vt:lpstr>
      <vt:lpstr>Задача №1. N-th Tribonacci Number. Решение.</vt:lpstr>
      <vt:lpstr>Задача №1. N-th Tribonacci Number. Решение.</vt:lpstr>
      <vt:lpstr>Задача №1. N-th Tribonacci Number. Результат.</vt:lpstr>
      <vt:lpstr>Презентация PowerPoint</vt:lpstr>
      <vt:lpstr>Выводы и планы по развитию</vt:lpstr>
      <vt:lpstr>Спасибо за внимание!  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cp:lastModifiedBy>Kate</cp:lastModifiedBy>
  <cp:revision>25</cp:revision>
  <dcterms:modified xsi:type="dcterms:W3CDTF">2022-09-28T16:35:14Z</dcterms:modified>
</cp:coreProperties>
</file>