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Serif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SerifMedium-bold.fntdata"/><Relationship Id="rId27" Type="http://schemas.openxmlformats.org/officeDocument/2006/relationships/font" Target="fonts/RobotoSerif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Serif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e9af8be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9e9af8be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e9af8be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e9af8be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aaa36f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aaa36f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aaa36f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9aaa36f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aaa36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aaa36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9e9af8be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9e9af8be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9e9af8be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9e9af8be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e9af8be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9e9af8be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aaa36f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aaa36f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aaa36f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aaa36f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9ae850e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9ae850e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9e9af8be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9e9af8be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kate.kovalova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60000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9144000" cy="15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0097A7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Expanding to Brazil:</a:t>
            </a:r>
            <a:r>
              <a:rPr lang="es" sz="4200">
                <a:latin typeface="Roboto Serif Medium"/>
                <a:ea typeface="Roboto Serif Medium"/>
                <a:cs typeface="Roboto Serif Medium"/>
                <a:sym typeface="Roboto Serif Medium"/>
              </a:rPr>
              <a:t> </a:t>
            </a:r>
            <a:endParaRPr sz="420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latin typeface="Roboto Serif Medium"/>
                <a:ea typeface="Roboto Serif Medium"/>
                <a:cs typeface="Roboto Serif Medium"/>
                <a:sym typeface="Roboto Serif Medium"/>
              </a:rPr>
              <a:t>Data Insights</a:t>
            </a:r>
            <a:endParaRPr sz="42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2850" y="834950"/>
            <a:ext cx="46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 sz="185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NEGATIVE</a:t>
            </a:r>
            <a:endParaRPr b="1" sz="185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Roboto Serif"/>
              <a:buChar char="-"/>
            </a:pPr>
            <a:r>
              <a:rPr lang="es" sz="18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Reviews</a:t>
            </a:r>
            <a:endParaRPr sz="18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-"/>
            </a:pPr>
            <a:r>
              <a:rPr lang="es" sz="185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Lack of information (+ years)</a:t>
            </a:r>
            <a:endParaRPr sz="185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Roboto Serif"/>
              <a:buChar char="-"/>
            </a:pPr>
            <a:r>
              <a:rPr lang="es" sz="185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The sales in other categories have slow performance</a:t>
            </a:r>
            <a:endParaRPr sz="185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317325" y="869175"/>
            <a:ext cx="350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 sz="185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POSITIVE</a:t>
            </a:r>
            <a:endParaRPr b="1" sz="185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Roboto Serif"/>
              <a:buChar char="-"/>
            </a:pPr>
            <a:r>
              <a:rPr lang="es" sz="18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Growth is significant </a:t>
            </a:r>
            <a:endParaRPr sz="18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Roboto Serif"/>
              <a:buChar char="-"/>
            </a:pPr>
            <a:r>
              <a:rPr lang="es" sz="18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Tech products is a key contributor of the total sales </a:t>
            </a:r>
            <a:endParaRPr sz="18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288950" y="3829625"/>
            <a:ext cx="6972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We recommend </a:t>
            </a:r>
            <a:r>
              <a:rPr b="1"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NOT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partnership with Magist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674600" y="42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erif"/>
                <a:ea typeface="Roboto Serif"/>
                <a:cs typeface="Roboto Serif"/>
                <a:sym typeface="Roboto Serif"/>
              </a:rPr>
              <a:t>Presented by: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255375" y="4087375"/>
            <a:ext cx="36213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Roboto Serif"/>
                <a:ea typeface="Roboto Serif"/>
                <a:cs typeface="Roboto Serif"/>
                <a:sym typeface="Roboto Serif"/>
              </a:rPr>
              <a:t>Alejandro Hernandez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Roboto Serif"/>
                <a:ea typeface="Roboto Serif"/>
                <a:cs typeface="Roboto Serif"/>
                <a:sym typeface="Roboto Serif"/>
              </a:rPr>
              <a:t>Kovalova Kateryna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375550" y="1968975"/>
            <a:ext cx="49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386650" y="2167225"/>
            <a:ext cx="499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97A7"/>
                </a:solidFill>
                <a:uFill>
                  <a:noFill/>
                </a:uFill>
                <a:latin typeface="Roboto Serif"/>
                <a:ea typeface="Roboto Serif"/>
                <a:cs typeface="Roboto Serif"/>
                <a:sym typeface="Roboto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kate.kovalova@gmail.com</a:t>
            </a:r>
            <a:endParaRPr b="1" sz="2000">
              <a:solidFill>
                <a:srgbClr val="0097A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alejandrocascajo@gmail.com</a:t>
            </a:r>
            <a:endParaRPr b="1" sz="2000">
              <a:solidFill>
                <a:srgbClr val="0097A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142450" y="2267225"/>
            <a:ext cx="63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54"/>
              <a:t>Appendix</a:t>
            </a:r>
            <a:endParaRPr b="1" sz="4454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4201575" y="1969350"/>
            <a:ext cx="1204500" cy="1218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4189200" y="2789950"/>
            <a:ext cx="611400" cy="1122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198300" y="3144725"/>
            <a:ext cx="546600" cy="1155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4757525" y="3124800"/>
            <a:ext cx="396300" cy="1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799475" y="3187925"/>
            <a:ext cx="10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73675" y="3043050"/>
            <a:ext cx="56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164.817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4198300" y="2093675"/>
            <a:ext cx="822600" cy="1122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189200" y="684625"/>
            <a:ext cx="3810000" cy="1218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205625" y="188950"/>
            <a:ext cx="3372600" cy="169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>
                <a:latin typeface="Roboto Serif Medium"/>
                <a:ea typeface="Roboto Serif Medium"/>
                <a:cs typeface="Roboto Serif Medium"/>
                <a:sym typeface="Roboto Serif Medium"/>
              </a:rPr>
              <a:t>Total Sales per</a:t>
            </a:r>
            <a:endParaRPr sz="290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  Category</a:t>
            </a:r>
            <a:endParaRPr b="1" sz="16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7028"/>
          <a:stretch/>
        </p:blipFill>
        <p:spPr>
          <a:xfrm>
            <a:off x="3358800" y="323525"/>
            <a:ext cx="5791951" cy="4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368325" y="2773525"/>
            <a:ext cx="47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3450" y="8319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12%</a:t>
            </a:r>
            <a:endParaRPr sz="10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33875" y="2460100"/>
            <a:ext cx="744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      sellers sell </a:t>
            </a:r>
            <a:endParaRPr sz="45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5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technology    products</a:t>
            </a:r>
            <a:endParaRPr sz="4500">
              <a:solidFill>
                <a:schemeClr val="accent5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3450" y="42962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239" l="0" r="0" t="17343"/>
          <a:stretch/>
        </p:blipFill>
        <p:spPr>
          <a:xfrm>
            <a:off x="1026250" y="1368412"/>
            <a:ext cx="6407499" cy="2103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518225" y="388125"/>
            <a:ext cx="4208100" cy="603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00">
                <a:latin typeface="Roboto Serif Medium"/>
                <a:ea typeface="Roboto Serif Medium"/>
                <a:cs typeface="Roboto Serif Medium"/>
                <a:sym typeface="Roboto Serif Medium"/>
              </a:rPr>
              <a:t>Total Sales per</a:t>
            </a:r>
            <a:r>
              <a:rPr b="1" lang="es" sz="2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 Category</a:t>
            </a:r>
            <a:endParaRPr b="1" sz="8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125950" y="3901150"/>
            <a:ext cx="420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C</a:t>
            </a:r>
            <a:r>
              <a:rPr b="1" lang="es" sz="18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omputer accessories </a:t>
            </a:r>
            <a:r>
              <a:rPr lang="es" sz="1800">
                <a:latin typeface="Roboto Serif"/>
                <a:ea typeface="Roboto Serif"/>
                <a:cs typeface="Roboto Serif"/>
                <a:sym typeface="Roboto Serif"/>
              </a:rPr>
              <a:t>is a </a:t>
            </a:r>
            <a:r>
              <a:rPr b="1" lang="es" sz="1800">
                <a:latin typeface="Roboto Serif"/>
                <a:ea typeface="Roboto Serif"/>
                <a:cs typeface="Roboto Serif"/>
                <a:sym typeface="Roboto Serif"/>
              </a:rPr>
              <a:t>key contributor</a:t>
            </a:r>
            <a:r>
              <a:rPr lang="es" sz="1800"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b="1" lang="es" sz="18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13.16%</a:t>
            </a:r>
            <a:r>
              <a:rPr lang="es" sz="1800">
                <a:latin typeface="Roboto Serif"/>
                <a:ea typeface="Roboto Serif"/>
                <a:cs typeface="Roboto Serif"/>
                <a:sym typeface="Roboto Serif"/>
              </a:rPr>
              <a:t> of total sales</a:t>
            </a:r>
            <a:endParaRPr sz="18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454200" y="1864575"/>
            <a:ext cx="17625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1.135.544 €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57375" y="1290625"/>
            <a:ext cx="17625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1.347.968 €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48750" y="2416300"/>
            <a:ext cx="17625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247.580 €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689250" y="3509075"/>
            <a:ext cx="593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Good conditions</a:t>
            </a:r>
            <a:r>
              <a:rPr lang="es" sz="3000"/>
              <a:t> with a growth rate of </a:t>
            </a:r>
            <a:r>
              <a:rPr b="1" lang="es" sz="3000">
                <a:solidFill>
                  <a:srgbClr val="0097A7"/>
                </a:solidFill>
              </a:rPr>
              <a:t>19.72% of total sales in 2018</a:t>
            </a:r>
            <a:endParaRPr b="1" sz="3000">
              <a:solidFill>
                <a:srgbClr val="0097A7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00" y="402200"/>
            <a:ext cx="6585226" cy="28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53400" y="69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9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Technological products</a:t>
            </a:r>
            <a:r>
              <a:rPr lang="es" sz="2900">
                <a:latin typeface="Roboto Serif"/>
                <a:ea typeface="Roboto Serif"/>
                <a:cs typeface="Roboto Serif"/>
                <a:sym typeface="Roboto Serif"/>
              </a:rPr>
              <a:t> show </a:t>
            </a:r>
            <a:r>
              <a:rPr b="1" lang="es" sz="2900">
                <a:latin typeface="Roboto Serif"/>
                <a:ea typeface="Roboto Serif"/>
                <a:cs typeface="Roboto Serif"/>
                <a:sym typeface="Roboto Serif"/>
              </a:rPr>
              <a:t>strong demand</a:t>
            </a:r>
            <a:r>
              <a:rPr lang="es" sz="2900">
                <a:latin typeface="Roboto Serif"/>
                <a:ea typeface="Roboto Serif"/>
                <a:cs typeface="Roboto Serif"/>
                <a:sym typeface="Roboto Serif"/>
              </a:rPr>
              <a:t> and remain crucial in the economic landscape.</a:t>
            </a:r>
            <a:endParaRPr sz="3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072000" y="2702000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10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21.17 % </a:t>
            </a:r>
            <a:endParaRPr b="1" sz="6100">
              <a:solidFill>
                <a:srgbClr val="0097A7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20400" y="373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>
                <a:solidFill>
                  <a:srgbClr val="5F6368"/>
                </a:solidFill>
                <a:latin typeface="Roboto Serif"/>
                <a:ea typeface="Roboto Serif"/>
                <a:cs typeface="Roboto Serif"/>
                <a:sym typeface="Roboto Serif"/>
              </a:rPr>
              <a:t>of </a:t>
            </a:r>
            <a:r>
              <a:rPr lang="es" sz="2900">
                <a:solidFill>
                  <a:srgbClr val="5F6368"/>
                </a:solidFill>
                <a:latin typeface="Roboto Serif"/>
                <a:ea typeface="Roboto Serif"/>
                <a:cs typeface="Roboto Serif"/>
                <a:sym typeface="Roboto Serif"/>
              </a:rPr>
              <a:t>total sales in Magist</a:t>
            </a:r>
            <a:endParaRPr sz="3700">
              <a:solidFill>
                <a:srgbClr val="5F6368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0520" l="0" r="0" t="18203"/>
          <a:stretch/>
        </p:blipFill>
        <p:spPr>
          <a:xfrm>
            <a:off x="1031450" y="190663"/>
            <a:ext cx="6524076" cy="49528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8"/>
          <p:cNvSpPr/>
          <p:nvPr/>
        </p:nvSpPr>
        <p:spPr>
          <a:xfrm>
            <a:off x="3302250" y="2571750"/>
            <a:ext cx="17853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397575" y="2799525"/>
            <a:ext cx="49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9000" y="84250"/>
            <a:ext cx="8077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Product distribution shares in the </a:t>
            </a:r>
            <a:r>
              <a:rPr lang="es" sz="2000">
                <a:solidFill>
                  <a:schemeClr val="accent5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Technology category</a:t>
            </a:r>
            <a:endParaRPr sz="2000">
              <a:solidFill>
                <a:schemeClr val="accent5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893775" y="2773525"/>
            <a:ext cx="1698900" cy="21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875400" y="2799525"/>
            <a:ext cx="16206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533400" y="452550"/>
            <a:ext cx="90900" cy="47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903525" y="1632675"/>
            <a:ext cx="5581800" cy="14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 Serif Medium"/>
                <a:ea typeface="Roboto Serif Medium"/>
                <a:cs typeface="Roboto Serif Medium"/>
                <a:sym typeface="Roboto Serif Medium"/>
              </a:rPr>
              <a:t>of orders are delivered </a:t>
            </a:r>
            <a:endParaRPr sz="300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on time</a:t>
            </a:r>
            <a:endParaRPr sz="3000">
              <a:solidFill>
                <a:schemeClr val="accent5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9375" y="343950"/>
            <a:ext cx="175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99441</a:t>
            </a:r>
            <a:r>
              <a:rPr lang="es" sz="4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s" sz="2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</a:t>
            </a:r>
            <a:endParaRPr sz="2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82200" y="343950"/>
            <a:ext cx="595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Total number of delivered during the study period</a:t>
            </a:r>
            <a:endParaRPr sz="2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29075" y="1771350"/>
            <a:ext cx="207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90,44%</a:t>
            </a:r>
            <a:endParaRPr sz="4000">
              <a:solidFill>
                <a:srgbClr val="FF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24050" y="3423600"/>
            <a:ext cx="188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9,56% </a:t>
            </a:r>
            <a:endParaRPr sz="4000">
              <a:solidFill>
                <a:srgbClr val="FF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493025" y="3500550"/>
            <a:ext cx="499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deliveries arrived </a:t>
            </a:r>
            <a:r>
              <a:rPr lang="es" sz="3000">
                <a:solidFill>
                  <a:schemeClr val="accent5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late</a:t>
            </a:r>
            <a:endParaRPr sz="3000">
              <a:solidFill>
                <a:schemeClr val="accent5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14475" y="284575"/>
            <a:ext cx="3476100" cy="26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800">
                <a:latin typeface="Roboto Serif"/>
                <a:ea typeface="Roboto Serif"/>
                <a:cs typeface="Roboto Serif"/>
                <a:sym typeface="Roboto Serif"/>
              </a:rPr>
              <a:t>64%</a:t>
            </a:r>
            <a:endParaRPr sz="88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1200175" y="2133325"/>
            <a:ext cx="33219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VS</a:t>
            </a:r>
            <a:endParaRPr sz="9600">
              <a:solidFill>
                <a:srgbClr val="0097A7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527275" y="3167575"/>
            <a:ext cx="33219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200">
                <a:latin typeface="Roboto Serif"/>
                <a:ea typeface="Roboto Serif"/>
                <a:cs typeface="Roboto Serif"/>
                <a:sym typeface="Roboto Serif"/>
              </a:rPr>
              <a:t>12%</a:t>
            </a:r>
            <a:endParaRPr sz="92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326950" y="666650"/>
            <a:ext cx="5217600" cy="169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Roboto Serif Medium"/>
                <a:ea typeface="Roboto Serif Medium"/>
                <a:cs typeface="Roboto Serif Medium"/>
                <a:sym typeface="Roboto Serif Medium"/>
              </a:rPr>
              <a:t>of customers give a </a:t>
            </a:r>
            <a:r>
              <a:rPr b="1" lang="es" sz="2600">
                <a:latin typeface="Roboto Serif"/>
                <a:ea typeface="Roboto Serif"/>
                <a:cs typeface="Roboto Serif"/>
                <a:sym typeface="Roboto Serif"/>
              </a:rPr>
              <a:t>review</a:t>
            </a:r>
            <a:r>
              <a:rPr b="1" lang="es" sz="2600"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s" sz="2600">
                <a:latin typeface="Roboto Serif Medium"/>
                <a:ea typeface="Roboto Serif Medium"/>
                <a:cs typeface="Roboto Serif Medium"/>
                <a:sym typeface="Roboto Serif Medium"/>
              </a:rPr>
              <a:t>score of </a:t>
            </a:r>
            <a:r>
              <a:rPr b="1" lang="es" sz="2600">
                <a:latin typeface="Roboto Serif"/>
                <a:ea typeface="Roboto Serif"/>
                <a:cs typeface="Roboto Serif"/>
                <a:sym typeface="Roboto Serif"/>
              </a:rPr>
              <a:t>5 </a:t>
            </a:r>
            <a:r>
              <a:rPr lang="es" sz="2600">
                <a:latin typeface="Roboto Serif Medium"/>
                <a:ea typeface="Roboto Serif Medium"/>
                <a:cs typeface="Roboto Serif Medium"/>
                <a:sym typeface="Roboto Serif Medium"/>
              </a:rPr>
              <a:t>and </a:t>
            </a:r>
            <a:r>
              <a:rPr b="1" lang="es" sz="2600">
                <a:latin typeface="Roboto Serif"/>
                <a:ea typeface="Roboto Serif"/>
                <a:cs typeface="Roboto Serif"/>
                <a:sym typeface="Roboto Serif"/>
              </a:rPr>
              <a:t>4 stars</a:t>
            </a:r>
            <a:endParaRPr b="1" sz="26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401050" y="3347800"/>
            <a:ext cx="5217600" cy="169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Roboto Serif Medium"/>
                <a:ea typeface="Roboto Serif Medium"/>
                <a:cs typeface="Roboto Serif Medium"/>
                <a:sym typeface="Roboto Serif Medium"/>
              </a:rPr>
              <a:t>of customers give a review score of </a:t>
            </a:r>
            <a:r>
              <a:rPr b="1" lang="es" sz="2600">
                <a:latin typeface="Roboto Serif"/>
                <a:ea typeface="Roboto Serif"/>
                <a:cs typeface="Roboto Serif"/>
                <a:sym typeface="Roboto Serif"/>
              </a:rPr>
              <a:t>1 and 2 stars</a:t>
            </a:r>
            <a:endParaRPr b="1" sz="26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167000" y="139150"/>
            <a:ext cx="62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>
                <a:latin typeface="Roboto Serif"/>
                <a:ea typeface="Roboto Serif"/>
                <a:cs typeface="Roboto Serif"/>
                <a:sym typeface="Roboto Serif"/>
              </a:rPr>
              <a:t>Keywords</a:t>
            </a:r>
            <a:r>
              <a:rPr lang="es" sz="3720"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b="1" lang="es" sz="372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low</a:t>
            </a:r>
            <a:r>
              <a:rPr b="1" lang="es" sz="3720">
                <a:solidFill>
                  <a:srgbClr val="0097A7"/>
                </a:solidFill>
                <a:latin typeface="Roboto Serif"/>
                <a:ea typeface="Roboto Serif"/>
                <a:cs typeface="Roboto Serif"/>
                <a:sym typeface="Roboto Serif"/>
              </a:rPr>
              <a:t> rate</a:t>
            </a:r>
            <a:r>
              <a:rPr lang="es" sz="3720">
                <a:latin typeface="Roboto Serif"/>
                <a:ea typeface="Roboto Serif"/>
                <a:cs typeface="Roboto Serif"/>
                <a:sym typeface="Roboto Serif"/>
              </a:rPr>
              <a:t> reviews</a:t>
            </a:r>
            <a:r>
              <a:rPr lang="es" sz="4420"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442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914300" y="1943250"/>
            <a:ext cx="493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Damaged</a:t>
            </a:r>
            <a:endParaRPr b="1" i="1" sz="3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034325" y="3372125"/>
            <a:ext cx="49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Roboto Serif"/>
                <a:ea typeface="Roboto Serif"/>
                <a:cs typeface="Roboto Serif"/>
                <a:sym typeface="Roboto Serif"/>
              </a:rPr>
              <a:t>Lost</a:t>
            </a:r>
            <a:endParaRPr i="1" sz="36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688625" y="1894638"/>
            <a:ext cx="493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latin typeface="Roboto Serif"/>
                <a:ea typeface="Roboto Serif"/>
                <a:cs typeface="Roboto Serif"/>
                <a:sym typeface="Roboto Serif"/>
              </a:rPr>
              <a:t>Delivery Time</a:t>
            </a:r>
            <a:endParaRPr i="1" sz="32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572000" y="3259200"/>
            <a:ext cx="493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Disappointed</a:t>
            </a:r>
            <a:r>
              <a:rPr b="1" i="1" lang="es" sz="3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b="1" i="1" sz="3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686900" y="4347925"/>
            <a:ext cx="493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latin typeface="Roboto Serif"/>
                <a:ea typeface="Roboto Serif"/>
                <a:cs typeface="Roboto Serif"/>
                <a:sym typeface="Roboto Serif"/>
              </a:rPr>
              <a:t>Cancellation</a:t>
            </a:r>
            <a:endParaRPr i="1" sz="32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