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E2695F-8545-4B18-9211-962878DBC125}" v="627" dt="2021-04-20T17:41:16.346"/>
    <p1510:client id="{45C59D3C-2349-414E-B51A-45514A2AC67A}" v="272" dt="2021-04-22T07:15:50.529"/>
    <p1510:client id="{4C77D637-6996-4563-9314-DDEC7CC91DCE}" v="2098" dt="2021-04-21T21:09:58.1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7DFB83-E104-41EB-927F-B9EB4855B76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3EFBFB0-B5E8-43D6-9A28-984F8669AC9B}">
      <dgm:prSet/>
      <dgm:spPr/>
      <dgm:t>
        <a:bodyPr/>
        <a:lstStyle/>
        <a:p>
          <a:r>
            <a:rPr lang="ru-RU" b="1" dirty="0"/>
            <a:t>Входные данные:</a:t>
          </a:r>
          <a:r>
            <a:rPr lang="ru-RU" dirty="0"/>
            <a:t> Множество кругов, заданных точками их центров и соответствующими радиусами.</a:t>
          </a:r>
          <a:endParaRPr lang="en-US" dirty="0"/>
        </a:p>
      </dgm:t>
    </dgm:pt>
    <dgm:pt modelId="{77C02BFF-4DD9-4446-B6AD-4173FE12BAA6}" type="parTrans" cxnId="{6FA7105D-E5F7-4179-9EB2-0BA84682EA8E}">
      <dgm:prSet/>
      <dgm:spPr/>
      <dgm:t>
        <a:bodyPr/>
        <a:lstStyle/>
        <a:p>
          <a:endParaRPr lang="en-US"/>
        </a:p>
      </dgm:t>
    </dgm:pt>
    <dgm:pt modelId="{A5ACB4A2-707F-4CC3-884B-BD4AC18CAC29}" type="sibTrans" cxnId="{6FA7105D-E5F7-4179-9EB2-0BA84682EA8E}">
      <dgm:prSet/>
      <dgm:spPr/>
      <dgm:t>
        <a:bodyPr/>
        <a:lstStyle/>
        <a:p>
          <a:endParaRPr lang="en-US"/>
        </a:p>
      </dgm:t>
    </dgm:pt>
    <dgm:pt modelId="{184CAB22-2AC6-4360-93A5-EAD9F33DF4E6}">
      <dgm:prSet/>
      <dgm:spPr/>
      <dgm:t>
        <a:bodyPr/>
        <a:lstStyle/>
        <a:p>
          <a:r>
            <a:rPr lang="ru-RU" b="1" dirty="0"/>
            <a:t>Выходные данные</a:t>
          </a:r>
          <a:r>
            <a:rPr lang="ru-RU" dirty="0"/>
            <a:t>: Два круга, требуемые в задаче, отрезок между точками их пересечения.</a:t>
          </a:r>
          <a:endParaRPr lang="en-US" dirty="0"/>
        </a:p>
      </dgm:t>
    </dgm:pt>
    <dgm:pt modelId="{336B35C4-E39D-4985-B3C3-EF01C54CA5E5}" type="parTrans" cxnId="{80CB907F-7999-4CBB-8648-E35B2F0214AB}">
      <dgm:prSet/>
      <dgm:spPr/>
      <dgm:t>
        <a:bodyPr/>
        <a:lstStyle/>
        <a:p>
          <a:endParaRPr lang="en-US"/>
        </a:p>
      </dgm:t>
    </dgm:pt>
    <dgm:pt modelId="{9832E9D4-EB8E-4A64-A8E9-3ED201C529FB}" type="sibTrans" cxnId="{80CB907F-7999-4CBB-8648-E35B2F0214AB}">
      <dgm:prSet/>
      <dgm:spPr/>
      <dgm:t>
        <a:bodyPr/>
        <a:lstStyle/>
        <a:p>
          <a:endParaRPr lang="en-US"/>
        </a:p>
      </dgm:t>
    </dgm:pt>
    <dgm:pt modelId="{A27DD15A-9A5C-442E-934C-85BF348DD7B3}" type="pres">
      <dgm:prSet presAssocID="{D57DFB83-E104-41EB-927F-B9EB4855B76C}" presName="linear" presStyleCnt="0">
        <dgm:presLayoutVars>
          <dgm:animLvl val="lvl"/>
          <dgm:resizeHandles val="exact"/>
        </dgm:presLayoutVars>
      </dgm:prSet>
      <dgm:spPr/>
    </dgm:pt>
    <dgm:pt modelId="{CEEA4A87-A3EB-47B4-83B4-18503A32D5BA}" type="pres">
      <dgm:prSet presAssocID="{B3EFBFB0-B5E8-43D6-9A28-984F8669AC9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6B004B9-7224-4032-8E64-31E8B90D75E7}" type="pres">
      <dgm:prSet presAssocID="{A5ACB4A2-707F-4CC3-884B-BD4AC18CAC29}" presName="spacer" presStyleCnt="0"/>
      <dgm:spPr/>
    </dgm:pt>
    <dgm:pt modelId="{4CDD4373-DFA9-4E86-BB38-CA8ABE477628}" type="pres">
      <dgm:prSet presAssocID="{184CAB22-2AC6-4360-93A5-EAD9F33DF4E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41B6240-9AE6-4928-BA8F-C5AB43A26D0B}" type="presOf" srcId="{B3EFBFB0-B5E8-43D6-9A28-984F8669AC9B}" destId="{CEEA4A87-A3EB-47B4-83B4-18503A32D5BA}" srcOrd="0" destOrd="0" presId="urn:microsoft.com/office/officeart/2005/8/layout/vList2"/>
    <dgm:cxn modelId="{6FA7105D-E5F7-4179-9EB2-0BA84682EA8E}" srcId="{D57DFB83-E104-41EB-927F-B9EB4855B76C}" destId="{B3EFBFB0-B5E8-43D6-9A28-984F8669AC9B}" srcOrd="0" destOrd="0" parTransId="{77C02BFF-4DD9-4446-B6AD-4173FE12BAA6}" sibTransId="{A5ACB4A2-707F-4CC3-884B-BD4AC18CAC29}"/>
    <dgm:cxn modelId="{45D9D261-067A-4171-95F1-85EE5E1DAC3B}" type="presOf" srcId="{D57DFB83-E104-41EB-927F-B9EB4855B76C}" destId="{A27DD15A-9A5C-442E-934C-85BF348DD7B3}" srcOrd="0" destOrd="0" presId="urn:microsoft.com/office/officeart/2005/8/layout/vList2"/>
    <dgm:cxn modelId="{B8202972-9C82-430C-A5D5-FF9872119246}" type="presOf" srcId="{184CAB22-2AC6-4360-93A5-EAD9F33DF4E6}" destId="{4CDD4373-DFA9-4E86-BB38-CA8ABE477628}" srcOrd="0" destOrd="0" presId="urn:microsoft.com/office/officeart/2005/8/layout/vList2"/>
    <dgm:cxn modelId="{80CB907F-7999-4CBB-8648-E35B2F0214AB}" srcId="{D57DFB83-E104-41EB-927F-B9EB4855B76C}" destId="{184CAB22-2AC6-4360-93A5-EAD9F33DF4E6}" srcOrd="1" destOrd="0" parTransId="{336B35C4-E39D-4985-B3C3-EF01C54CA5E5}" sibTransId="{9832E9D4-EB8E-4A64-A8E9-3ED201C529FB}"/>
    <dgm:cxn modelId="{4F7973B8-905E-466B-9199-2E5D52C437F5}" type="presParOf" srcId="{A27DD15A-9A5C-442E-934C-85BF348DD7B3}" destId="{CEEA4A87-A3EB-47B4-83B4-18503A32D5BA}" srcOrd="0" destOrd="0" presId="urn:microsoft.com/office/officeart/2005/8/layout/vList2"/>
    <dgm:cxn modelId="{D5836C10-A8E2-44EB-9D1F-453F4BB4106E}" type="presParOf" srcId="{A27DD15A-9A5C-442E-934C-85BF348DD7B3}" destId="{86B004B9-7224-4032-8E64-31E8B90D75E7}" srcOrd="1" destOrd="0" presId="urn:microsoft.com/office/officeart/2005/8/layout/vList2"/>
    <dgm:cxn modelId="{CB42E28F-998E-4D94-81CD-95AA932DDAC7}" type="presParOf" srcId="{A27DD15A-9A5C-442E-934C-85BF348DD7B3}" destId="{4CDD4373-DFA9-4E86-BB38-CA8ABE47762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A4A87-A3EB-47B4-83B4-18503A32D5BA}">
      <dsp:nvSpPr>
        <dsp:cNvPr id="0" name=""/>
        <dsp:cNvSpPr/>
      </dsp:nvSpPr>
      <dsp:spPr>
        <a:xfrm>
          <a:off x="0" y="1290"/>
          <a:ext cx="6900512" cy="27120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b="1" kern="1200" dirty="0"/>
            <a:t>Входные данные:</a:t>
          </a:r>
          <a:r>
            <a:rPr lang="ru-RU" sz="3800" kern="1200" dirty="0"/>
            <a:t> Множество кругов, заданных точками их центров и соответствующими радиусами.</a:t>
          </a:r>
          <a:endParaRPr lang="en-US" sz="3800" kern="1200" dirty="0"/>
        </a:p>
      </dsp:txBody>
      <dsp:txXfrm>
        <a:off x="132392" y="133682"/>
        <a:ext cx="6635728" cy="2447275"/>
      </dsp:txXfrm>
    </dsp:sp>
    <dsp:sp modelId="{4CDD4373-DFA9-4E86-BB38-CA8ABE477628}">
      <dsp:nvSpPr>
        <dsp:cNvPr id="0" name=""/>
        <dsp:cNvSpPr/>
      </dsp:nvSpPr>
      <dsp:spPr>
        <a:xfrm>
          <a:off x="0" y="2822790"/>
          <a:ext cx="6900512" cy="271205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b="1" kern="1200" dirty="0"/>
            <a:t>Выходные данные</a:t>
          </a:r>
          <a:r>
            <a:rPr lang="ru-RU" sz="3800" kern="1200" dirty="0"/>
            <a:t>: Два круга, требуемые в задаче, отрезок между точками их пересечения.</a:t>
          </a:r>
          <a:endParaRPr lang="en-US" sz="3800" kern="1200" dirty="0"/>
        </a:p>
      </dsp:txBody>
      <dsp:txXfrm>
        <a:off x="132392" y="2955182"/>
        <a:ext cx="6635728" cy="24472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97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1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42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21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33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34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2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15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7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22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7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39553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cs typeface="Calibri Light"/>
              </a:rPr>
              <a:t>Поиск отрезка наибольшей длины между точками пересечения двух окружностей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018981"/>
            <a:ext cx="9144000" cy="965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dirty="0">
                <a:cs typeface="Calibri"/>
              </a:rPr>
              <a:t>Годовой проект по информатике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05103-111A-42E9-BCEC-4E0AAE3B72BD}"/>
              </a:ext>
            </a:extLst>
          </p:cNvPr>
          <p:cNvSpPr txBox="1"/>
          <p:nvPr/>
        </p:nvSpPr>
        <p:spPr>
          <a:xfrm>
            <a:off x="1461477" y="554501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Лебедева Екатерина, 10-1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AB5E31-B09C-4ECB-B2ED-8FB6FC1E7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4800" b="1">
                <a:cs typeface="Calibri Light"/>
              </a:rPr>
              <a:t>Возникшие затруднения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1D1D13-ABC7-4EDD-ABB2-4BF3FBCD5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143" y="1299204"/>
            <a:ext cx="10404579" cy="50633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3600">
                <a:cs typeface="Calibri"/>
              </a:rPr>
              <a:t>Как правильно и с хорошей точностью определить расстояние между точками пересечения двух кругов?</a:t>
            </a:r>
            <a:endParaRPr lang="ru-RU" sz="3600" dirty="0"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3600" dirty="0"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3600" b="1">
                <a:cs typeface="Calibri"/>
              </a:rPr>
              <a:t>Решение:</a:t>
            </a:r>
            <a:r>
              <a:rPr lang="ru-RU" sz="3600">
                <a:cs typeface="Calibri"/>
              </a:rPr>
              <a:t> узнать расстояние </a:t>
            </a:r>
            <a:endParaRPr lang="ru-RU" sz="3600" dirty="0"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3600">
                <a:cs typeface="Calibri"/>
              </a:rPr>
              <a:t>от центра одного из кругов до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600">
                <a:cs typeface="Calibri"/>
              </a:rPr>
              <a:t>радикальной оси этих двух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600">
                <a:cs typeface="Calibri"/>
              </a:rPr>
              <a:t>кругов, применить свойства </a:t>
            </a:r>
            <a:endParaRPr lang="ru-RU" sz="3200"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3600">
                <a:cs typeface="Calibri"/>
              </a:rPr>
              <a:t>прямоугольных треугольников.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468D9F24-AEFC-44F4-BB72-7FBA6E6191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35" t="29502" r="-2509" b="-3448"/>
          <a:stretch/>
        </p:blipFill>
        <p:spPr>
          <a:xfrm>
            <a:off x="7041290" y="3319798"/>
            <a:ext cx="4750411" cy="2708098"/>
          </a:xfrm>
          <a:prstGeom prst="rect">
            <a:avLst/>
          </a:prstGeom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A11C16CA-6476-403E-A526-7C52B86277F9}"/>
              </a:ext>
            </a:extLst>
          </p:cNvPr>
          <p:cNvSpPr/>
          <p:nvPr/>
        </p:nvSpPr>
        <p:spPr>
          <a:xfrm>
            <a:off x="7173096" y="3424880"/>
            <a:ext cx="2553729" cy="2564026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4405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EBF23-8920-47AC-86D2-836DCEAC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8766" y="-1575818"/>
            <a:ext cx="7065034" cy="836733"/>
          </a:xfrm>
        </p:spPr>
        <p:txBody>
          <a:bodyPr/>
          <a:lstStyle/>
          <a:p>
            <a:endParaRPr lang="ru-RU" dirty="0">
              <a:cs typeface="Calibri Light"/>
            </a:endParaRPr>
          </a:p>
        </p:txBody>
      </p:sp>
      <p:pic>
        <p:nvPicPr>
          <p:cNvPr id="4" name="Рисунок 4" descr="Изображение выглядит как текст, небо, внешний, гора&#10;&#10;Автоматически созданное описание">
            <a:extLst>
              <a:ext uri="{FF2B5EF4-FFF2-40B4-BE49-F238E27FC236}">
                <a16:creationId xmlns:a16="http://schemas.microsoft.com/office/drawing/2014/main" id="{50D2A8E6-855C-4560-8EC4-72168D149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900" y="554412"/>
            <a:ext cx="6673969" cy="575795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837758-543C-4E6F-90E5-3E7E0615969C}"/>
              </a:ext>
            </a:extLst>
          </p:cNvPr>
          <p:cNvSpPr txBox="1"/>
          <p:nvPr/>
        </p:nvSpPr>
        <p:spPr>
          <a:xfrm>
            <a:off x="8525107" y="5653668"/>
            <a:ext cx="347732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Автор: Лебедева Екатерина, 10-1</a:t>
            </a:r>
            <a:endParaRPr lang="ru-RU" dirty="0">
              <a:cs typeface="Calibri"/>
            </a:endParaRPr>
          </a:p>
          <a:p>
            <a:r>
              <a:rPr lang="ru-RU" dirty="0">
                <a:cs typeface="Calibri"/>
              </a:rPr>
              <a:t>E-mail: zittel.com@gmail.com</a:t>
            </a:r>
          </a:p>
        </p:txBody>
      </p:sp>
    </p:spTree>
    <p:extLst>
      <p:ext uri="{BB962C8B-B14F-4D97-AF65-F5344CB8AC3E}">
        <p14:creationId xmlns:p14="http://schemas.microsoft.com/office/powerpoint/2010/main" val="3511404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A3B20-8A31-4ABB-8970-F8C8AA113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4000" b="1">
                <a:solidFill>
                  <a:srgbClr val="FEFFFF"/>
                </a:solidFill>
                <a:cs typeface="Calibri Light"/>
              </a:rPr>
              <a:t>Постановка задачи</a:t>
            </a:r>
            <a:br>
              <a:rPr lang="ru-RU" sz="4000" b="1" dirty="0">
                <a:cs typeface="Calibri Light"/>
              </a:rPr>
            </a:br>
            <a:endParaRPr lang="ru-RU" sz="4000" b="1">
              <a:solidFill>
                <a:srgbClr val="FEFFFF"/>
              </a:solidFill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AC31D0-4F1D-4D90-9217-E704532D2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189" y="2494450"/>
            <a:ext cx="5773883" cy="356315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3200">
                <a:ea typeface="+mn-lt"/>
                <a:cs typeface="+mn-lt"/>
              </a:rPr>
              <a:t>На плоскости задано множество окружностей. Найти такую пару пересекающихся окружностей, что длина отрезка, проведенного от одной точки пересечения этих двух окружностей до другой, максимальна.</a:t>
            </a:r>
            <a:endParaRPr lang="ru-RU" sz="3200">
              <a:cs typeface="Calibri" panose="020F0502020204030204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1A77AF85-8596-AA4B-BE8A-6D2037F68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483" y="3609771"/>
            <a:ext cx="3231799" cy="2706632"/>
          </a:xfrm>
          <a:prstGeom prst="rect">
            <a:avLst/>
          </a:prstGeom>
        </p:spPr>
      </p:pic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53D54D12-CEA1-3245-A161-8075E4CDE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012" y="628053"/>
            <a:ext cx="3292501" cy="275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5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A9D41-4A11-4F29-9438-CD36EB4D2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ru-RU" sz="5400" b="1" dirty="0">
                <a:cs typeface="Calibri Light"/>
              </a:rPr>
              <a:t>Входные и выходные данные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714ADB07-C1D9-4250-A1FB-FE587C1E02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65677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542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FD881-32D6-4BBE-A37F-A416B873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Математическая</a:t>
            </a: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модель</a:t>
            </a:r>
            <a:endParaRPr lang="en-US" sz="3200" b="1" kern="1200" dirty="0" err="1">
              <a:solidFill>
                <a:schemeClr val="bg1"/>
              </a:solidFill>
              <a:latin typeface="+mj-lt"/>
              <a:cs typeface="Calibri Light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D94BAFB9-8B03-49D9-BAC5-A1BD570B8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91" r="1300" b="-280"/>
          <a:stretch/>
        </p:blipFill>
        <p:spPr>
          <a:xfrm>
            <a:off x="1500467" y="1675227"/>
            <a:ext cx="9191065" cy="4394199"/>
          </a:xfrm>
          <a:prstGeom prst="rect">
            <a:avLst/>
          </a:prstGeom>
        </p:spPr>
      </p:pic>
      <p:sp>
        <p:nvSpPr>
          <p:cNvPr id="6" name="Овал 5">
            <a:extLst>
              <a:ext uri="{FF2B5EF4-FFF2-40B4-BE49-F238E27FC236}">
                <a16:creationId xmlns:a16="http://schemas.microsoft.com/office/drawing/2014/main" id="{E995FA9A-B9EF-4196-82DA-CFB6040C3350}"/>
              </a:ext>
            </a:extLst>
          </p:cNvPr>
          <p:cNvSpPr/>
          <p:nvPr/>
        </p:nvSpPr>
        <p:spPr>
          <a:xfrm>
            <a:off x="5465374" y="3085921"/>
            <a:ext cx="3099290" cy="3066582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49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D71E95-A31F-4F54-BC78-287B0D79B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cs typeface="Calibri Light"/>
              </a:rPr>
              <a:t>Структура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C2A0F9-DF06-4C5B-8DBC-37B50A5E4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Имеется массив circles, хранящий координаты центра круга и его радиуса.</a:t>
            </a:r>
          </a:p>
          <a:p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  <a:p>
            <a:r>
              <a:rPr lang="ru-RU" dirty="0">
                <a:cs typeface="Calibri"/>
              </a:rPr>
              <a:t>Результат хранится в виде двух объектов класса Circle.</a:t>
            </a:r>
          </a:p>
          <a:p>
            <a:endParaRPr lang="ru-RU" dirty="0">
              <a:cs typeface="Calibri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CA60CB83-BA05-45E8-9657-B87C6D48C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73986"/>
              </p:ext>
            </p:extLst>
          </p:nvPr>
        </p:nvGraphicFramePr>
        <p:xfrm>
          <a:off x="1805734" y="2864214"/>
          <a:ext cx="8168640" cy="1010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33728">
                  <a:extLst>
                    <a:ext uri="{9D8B030D-6E8A-4147-A177-3AD203B41FA5}">
                      <a16:colId xmlns:a16="http://schemas.microsoft.com/office/drawing/2014/main" val="3535154740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2149154690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2626914075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301419303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690605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40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Pos1(x1,y1)</a:t>
                      </a:r>
                      <a:endParaRPr lang="ru-RU" dirty="0"/>
                    </a:p>
                    <a:p>
                      <a:pPr lvl="0" algn="ctr">
                        <a:buNone/>
                      </a:pPr>
                      <a:r>
                        <a:rPr lang="ru-RU"/>
                        <a:t>rad1</a:t>
                      </a:r>
                      <a:endParaRPr lang="ru-RU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b="0" i="0" u="none" strike="noStrike" noProof="0">
                          <a:latin typeface="Calibri"/>
                        </a:rPr>
                        <a:t>Pos2(x2,y2)</a:t>
                      </a:r>
                    </a:p>
                    <a:p>
                      <a:pPr lvl="0" algn="ctr">
                        <a:buNone/>
                      </a:pPr>
                      <a:r>
                        <a:rPr lang="ru-RU" sz="1800" b="0" i="0" u="none" strike="noStrike" noProof="0">
                          <a:latin typeface="Calibri"/>
                        </a:rPr>
                        <a:t>rad2</a:t>
                      </a:r>
                      <a:endParaRPr lang="ru-RU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b="0" i="0" u="none" strike="noStrike" noProof="0">
                          <a:latin typeface="Calibri"/>
                        </a:rPr>
                        <a:t>Pos3(x3,y3)</a:t>
                      </a:r>
                    </a:p>
                    <a:p>
                      <a:pPr lvl="0" algn="ctr">
                        <a:buNone/>
                      </a:pPr>
                      <a:r>
                        <a:rPr lang="ru-RU" sz="1800" b="0" i="0" u="none" strike="noStrike" noProof="0">
                          <a:latin typeface="Calibri"/>
                        </a:rPr>
                        <a:t>rad3</a:t>
                      </a:r>
                      <a:endParaRPr lang="ru-RU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b="0" i="0" u="none" strike="noStrike" noProof="0">
                          <a:latin typeface="Calibri"/>
                        </a:rPr>
                        <a:t>Pos4(x4,y4)</a:t>
                      </a:r>
                    </a:p>
                    <a:p>
                      <a:pPr lvl="0" algn="ctr">
                        <a:buNone/>
                      </a:pPr>
                      <a:r>
                        <a:rPr lang="ru-RU" sz="1800" b="0" i="0" u="none" strike="noStrike" noProof="0">
                          <a:latin typeface="Calibri"/>
                        </a:rPr>
                        <a:t>rad4</a:t>
                      </a:r>
                      <a:endParaRPr lang="ru-RU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b="0" i="0" u="none" strike="noStrike" noProof="0">
                          <a:latin typeface="Calibri"/>
                        </a:rPr>
                        <a:t>Pos5(x5,y5)</a:t>
                      </a:r>
                    </a:p>
                    <a:p>
                      <a:pPr lvl="0" algn="ctr">
                        <a:buNone/>
                      </a:pPr>
                      <a:r>
                        <a:rPr lang="ru-RU" sz="1800" b="0" i="0" u="none" strike="noStrike" noProof="0">
                          <a:latin typeface="Calibri"/>
                        </a:rPr>
                        <a:t>rad5</a:t>
                      </a:r>
                      <a:endParaRPr lang="ru-RU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13609592"/>
                  </a:ext>
                </a:extLst>
              </a:tr>
            </a:tbl>
          </a:graphicData>
        </a:graphic>
      </p:graphicFrame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EF08490F-4DDC-4D44-9FE7-36F8947A0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12008"/>
              </p:ext>
            </p:extLst>
          </p:nvPr>
        </p:nvGraphicFramePr>
        <p:xfrm>
          <a:off x="1795436" y="5129619"/>
          <a:ext cx="428624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047">
                  <a:extLst>
                    <a:ext uri="{9D8B030D-6E8A-4147-A177-3AD203B41FA5}">
                      <a16:colId xmlns:a16="http://schemas.microsoft.com/office/drawing/2014/main" val="3677779908"/>
                    </a:ext>
                  </a:extLst>
                </a:gridCol>
                <a:gridCol w="2085201">
                  <a:extLst>
                    <a:ext uri="{9D8B030D-6E8A-4147-A177-3AD203B41FA5}">
                      <a16:colId xmlns:a16="http://schemas.microsoft.com/office/drawing/2014/main" val="1001511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resultCircle1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resultCircle2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95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b="0" i="0" u="none" strike="noStrike" noProof="0">
                          <a:latin typeface="Calibri"/>
                        </a:rPr>
                        <a:t>Pos2(x2,y2)</a:t>
                      </a:r>
                    </a:p>
                    <a:p>
                      <a:pPr lvl="0" algn="ctr">
                        <a:buNone/>
                      </a:pPr>
                      <a:r>
                        <a:rPr lang="ru-RU" sz="1800" b="0" i="0" u="none" strike="noStrike" noProof="0">
                          <a:latin typeface="Calibri"/>
                        </a:rPr>
                        <a:t>rad2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b="0" i="0" u="none" strike="noStrike" noProof="0">
                          <a:latin typeface="Calibri"/>
                        </a:rPr>
                        <a:t>Pos5(x5,y5)</a:t>
                      </a:r>
                    </a:p>
                    <a:p>
                      <a:pPr lvl="0" algn="ctr">
                        <a:buNone/>
                      </a:pPr>
                      <a:r>
                        <a:rPr lang="ru-RU" sz="1800" b="0" i="0" u="none" strike="noStrike" noProof="0">
                          <a:latin typeface="Calibri"/>
                        </a:rPr>
                        <a:t>rad5</a:t>
                      </a: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47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84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16BF4F81-CE79-4A24-860D-9959FF716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9278" y="484632"/>
            <a:ext cx="4189913" cy="5852642"/>
          </a:xfrm>
          <a:prstGeom prst="rect">
            <a:avLst/>
          </a:prstGeom>
          <a:solidFill>
            <a:schemeClr val="bg2"/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829470-E146-452B-A700-1B5F4E2F7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90" y="681037"/>
            <a:ext cx="3738779" cy="1788811"/>
          </a:xfrm>
        </p:spPr>
        <p:txBody>
          <a:bodyPr>
            <a:normAutofit/>
          </a:bodyPr>
          <a:lstStyle/>
          <a:p>
            <a:r>
              <a:rPr lang="ru-RU" sz="4000" b="1">
                <a:cs typeface="Calibri Light"/>
              </a:rPr>
              <a:t>Метод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ECBB0D-8C87-4278-8AB4-6A9B8ABFF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90" y="2259459"/>
            <a:ext cx="3625510" cy="391750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400" b="1" dirty="0">
                <a:cs typeface="Calibri" panose="020F0502020204030204"/>
              </a:rPr>
              <a:t>1) </a:t>
            </a:r>
            <a:r>
              <a:rPr lang="ru-RU" sz="2400" dirty="0">
                <a:cs typeface="Calibri" panose="020F0502020204030204"/>
              </a:rPr>
              <a:t>По случайно выбранным или заданным точкам рисуются круги со случайными или заданными радиусами.</a:t>
            </a:r>
            <a:endParaRPr lang="ru-RU" sz="3200" dirty="0">
              <a:cs typeface="Calibri" panose="020F0502020204030204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400" dirty="0">
              <a:cs typeface="Calibri" panose="020F0502020204030204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b="1" dirty="0">
                <a:cs typeface="Calibri" panose="020F0502020204030204"/>
              </a:rPr>
              <a:t>2)</a:t>
            </a:r>
            <a:r>
              <a:rPr lang="ru-RU" sz="2400" dirty="0">
                <a:cs typeface="Calibri" panose="020F0502020204030204"/>
              </a:rPr>
              <a:t>Подсчет длины отрезка между точками пересечения </a:t>
            </a:r>
            <a:endParaRPr lang="ru-RU" sz="3200">
              <a:cs typeface="Calibri" panose="020F0502020204030204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cs typeface="Calibri" panose="020F0502020204030204"/>
              </a:rPr>
              <a:t>(и проверка, имеются ли такие) для каждой пары кругов методом, описанным на слайде "Математическая модель" и сравнением расстояния между центрами кругов с суммой или разностью их радиусов </a:t>
            </a:r>
            <a:endParaRPr lang="ru-RU" sz="3200" dirty="0">
              <a:cs typeface="Calibri" panose="020F0502020204030204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cs typeface="Calibri" panose="020F0502020204030204"/>
              </a:rPr>
              <a:t>(в зависимости от их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cs typeface="Calibri" panose="020F0502020204030204"/>
              </a:rPr>
              <a:t>взаиморасположения).</a:t>
            </a:r>
            <a:endParaRPr lang="ru-RU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5364399-BA02-492B-9DA6-F0CFB833C5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" r="6436" b="-2"/>
          <a:stretch/>
        </p:blipFill>
        <p:spPr>
          <a:xfrm>
            <a:off x="5170507" y="494930"/>
            <a:ext cx="6542215" cy="58887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29A593-83A9-4D0F-974A-A60212C30E58}"/>
              </a:ext>
            </a:extLst>
          </p:cNvPr>
          <p:cNvSpPr txBox="1"/>
          <p:nvPr/>
        </p:nvSpPr>
        <p:spPr>
          <a:xfrm>
            <a:off x="8441725" y="1717588"/>
            <a:ext cx="64255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ru-RU" sz="1600">
                <a:cs typeface="Calibri"/>
              </a:rPr>
              <a:t>0.29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FF5AD-3F44-4491-9D67-F02AC9CFF80A}"/>
              </a:ext>
            </a:extLst>
          </p:cNvPr>
          <p:cNvSpPr txBox="1"/>
          <p:nvPr/>
        </p:nvSpPr>
        <p:spPr>
          <a:xfrm flipH="1">
            <a:off x="10493718" y="3405058"/>
            <a:ext cx="135512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ru-RU" sz="1600"/>
              <a:t>0.18</a:t>
            </a:r>
            <a:endParaRPr lang="ru-RU" sz="160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BB3C8-DFC8-435E-8D02-D984C803FF48}"/>
              </a:ext>
            </a:extLst>
          </p:cNvPr>
          <p:cNvSpPr txBox="1"/>
          <p:nvPr/>
        </p:nvSpPr>
        <p:spPr>
          <a:xfrm>
            <a:off x="9437988" y="3702392"/>
            <a:ext cx="69403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ru-RU" sz="1600"/>
              <a:t>0.16</a:t>
            </a:r>
            <a:endParaRPr lang="ru-RU" sz="160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EB64F1-E838-4F1E-9A6B-8A4DF5221205}"/>
              </a:ext>
            </a:extLst>
          </p:cNvPr>
          <p:cNvSpPr txBox="1"/>
          <p:nvPr/>
        </p:nvSpPr>
        <p:spPr>
          <a:xfrm>
            <a:off x="9560268" y="1744619"/>
            <a:ext cx="56017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ru-RU" sz="1400"/>
              <a:t>0.07</a:t>
            </a:r>
            <a:endParaRPr lang="ru-RU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3593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6BF4F81-CE79-4A24-860D-9959FF716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522810" y="484632"/>
            <a:ext cx="4189913" cy="5852642"/>
          </a:xfrm>
          <a:prstGeom prst="rect">
            <a:avLst/>
          </a:prstGeom>
          <a:solidFill>
            <a:schemeClr val="bg2"/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47F751-B503-43BD-BA17-7E64AC80A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2831" y="761105"/>
            <a:ext cx="3738780" cy="541585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400" b="1" dirty="0">
                <a:cs typeface="Calibri"/>
              </a:rPr>
              <a:t>3)</a:t>
            </a:r>
            <a:r>
              <a:rPr lang="ru-RU" sz="2400" dirty="0">
                <a:cs typeface="Calibri"/>
              </a:rPr>
              <a:t> Сохраняем в память характеристики двух кругов (координаты центров и радиусы), если исследуемая величина для них оказалась больше, чем для любой предыдущей пары. После завершения работы программы в памяти остается пара кругов, показавшая лучший результат среди имеющихся, она выделяется другим цветом. 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B93771F8-886A-4BAC-8748-B0F804132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55" b="-2"/>
          <a:stretch/>
        </p:blipFill>
        <p:spPr>
          <a:xfrm>
            <a:off x="479278" y="484633"/>
            <a:ext cx="6542215" cy="588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25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588C1E-7DF4-4A11-8370-725F5617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44" y="2710"/>
            <a:ext cx="10515600" cy="1325563"/>
          </a:xfrm>
        </p:spPr>
        <p:txBody>
          <a:bodyPr/>
          <a:lstStyle/>
          <a:p>
            <a:r>
              <a:rPr lang="ru-RU" b="1" dirty="0">
                <a:cs typeface="Calibri Light"/>
              </a:rPr>
              <a:t>Пример работы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B82EBD-5F27-4E9F-B4A5-09D86A608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492" y="1137967"/>
            <a:ext cx="10320454" cy="569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>
                <a:cs typeface="Calibri"/>
              </a:rPr>
              <a:t>Генерируем несколько случайных кругов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A6AFEE84-68DF-48C7-85D4-8DF029C35C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088" r="29276" b="31618"/>
          <a:stretch/>
        </p:blipFill>
        <p:spPr>
          <a:xfrm>
            <a:off x="2048108" y="1672451"/>
            <a:ext cx="7992020" cy="451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5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BED20-69F1-44D6-B9D3-A492A9A82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51" y="188564"/>
            <a:ext cx="10515600" cy="1325563"/>
          </a:xfrm>
        </p:spPr>
        <p:txBody>
          <a:bodyPr/>
          <a:lstStyle/>
          <a:p>
            <a:r>
              <a:rPr lang="ru-RU" b="1">
                <a:cs typeface="Calibri Light"/>
              </a:rPr>
              <a:t>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AF2EE4-70B8-4A24-8530-F09AE55B6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493" y="7150332"/>
            <a:ext cx="1538869" cy="169631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>
              <a:buNone/>
            </a:pPr>
            <a:endParaRPr lang="ru-RU" dirty="0">
              <a:cs typeface="Calibri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968A1D9F-E9F4-4B66-BDDF-7CF8EF7E71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4" r="29188" b="32093"/>
          <a:stretch/>
        </p:blipFill>
        <p:spPr>
          <a:xfrm>
            <a:off x="1434790" y="1402962"/>
            <a:ext cx="9321873" cy="504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92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Office Theme</vt:lpstr>
      <vt:lpstr>Поиск отрезка наибольшей длины между точками пересечения двух окружностей</vt:lpstr>
      <vt:lpstr>Постановка задачи </vt:lpstr>
      <vt:lpstr>Входные и выходные данные</vt:lpstr>
      <vt:lpstr>Математическая модель</vt:lpstr>
      <vt:lpstr>Структура данных</vt:lpstr>
      <vt:lpstr>Метод решения</vt:lpstr>
      <vt:lpstr>Презентация PowerPoint</vt:lpstr>
      <vt:lpstr>Пример работы программы</vt:lpstr>
      <vt:lpstr>Результат</vt:lpstr>
      <vt:lpstr>Возникшие затруднения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Le Kate</cp:lastModifiedBy>
  <cp:revision>459</cp:revision>
  <dcterms:created xsi:type="dcterms:W3CDTF">2021-04-20T17:01:12Z</dcterms:created>
  <dcterms:modified xsi:type="dcterms:W3CDTF">2021-04-22T07:19:09Z</dcterms:modified>
</cp:coreProperties>
</file>