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8A31-3ED6-4D97-8E43-23B4B523799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5685-594C-47A4-A111-DCF34CB57C6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24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8A31-3ED6-4D97-8E43-23B4B523799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5685-594C-47A4-A111-DCF34CB57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9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8A31-3ED6-4D97-8E43-23B4B523799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5685-594C-47A4-A111-DCF34CB57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1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8A31-3ED6-4D97-8E43-23B4B523799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5685-594C-47A4-A111-DCF34CB57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3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8A31-3ED6-4D97-8E43-23B4B523799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5685-594C-47A4-A111-DCF34CB57C6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86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8A31-3ED6-4D97-8E43-23B4B523799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5685-594C-47A4-A111-DCF34CB57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2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8A31-3ED6-4D97-8E43-23B4B523799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5685-594C-47A4-A111-DCF34CB57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6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8A31-3ED6-4D97-8E43-23B4B523799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5685-594C-47A4-A111-DCF34CB57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8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8A31-3ED6-4D97-8E43-23B4B523799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5685-594C-47A4-A111-DCF34CB57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2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E98A31-3ED6-4D97-8E43-23B4B523799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2A5685-594C-47A4-A111-DCF34CB57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7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8A31-3ED6-4D97-8E43-23B4B523799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5685-594C-47A4-A111-DCF34CB57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7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4E98A31-3ED6-4D97-8E43-23B4B523799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2A5685-594C-47A4-A111-DCF34CB57C6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06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tcaircrewtraining.com/kraken-spatial-disorientation-train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573C-86BF-40A2-9CE1-91CB5F8D7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99" y="35878"/>
            <a:ext cx="10058400" cy="3566160"/>
          </a:xfrm>
        </p:spPr>
        <p:txBody>
          <a:bodyPr/>
          <a:lstStyle/>
          <a:p>
            <a:pPr algn="ctr"/>
            <a:r>
              <a:rPr lang="en-US" dirty="0"/>
              <a:t>EMC-GUI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6942D-9B55-4E38-B476-85CBAAF7D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04741"/>
          </a:xfrm>
        </p:spPr>
        <p:txBody>
          <a:bodyPr>
            <a:normAutofit fontScale="92500"/>
          </a:bodyPr>
          <a:lstStyle/>
          <a:p>
            <a:r>
              <a:rPr lang="en-US" dirty="0"/>
              <a:t>Client Application for Flight Simulation Based 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47BB7-1D66-40F3-A4C2-FC3075A0FD78}"/>
              </a:ext>
            </a:extLst>
          </p:cNvPr>
          <p:cNvSpPr txBox="1"/>
          <p:nvPr/>
        </p:nvSpPr>
        <p:spPr>
          <a:xfrm>
            <a:off x="1523999" y="4383518"/>
            <a:ext cx="914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Kate McManus	  		John Gallagher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B379B-D22F-4EA8-B565-CBDC395CE936}"/>
              </a:ext>
            </a:extLst>
          </p:cNvPr>
          <p:cNvSpPr txBox="1"/>
          <p:nvPr/>
        </p:nvSpPr>
        <p:spPr>
          <a:xfrm>
            <a:off x="3742489" y="4669661"/>
            <a:ext cx="713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Computer Science 			    Project Advisor</a:t>
            </a:r>
          </a:p>
        </p:txBody>
      </p:sp>
    </p:spTree>
    <p:extLst>
      <p:ext uri="{BB962C8B-B14F-4D97-AF65-F5344CB8AC3E}">
        <p14:creationId xmlns:p14="http://schemas.microsoft.com/office/powerpoint/2010/main" val="327478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7F69-7159-4CBE-A0EA-372FE5E3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A8C193-85C7-4403-BB30-9432ED90E5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457242"/>
              </p:ext>
            </p:extLst>
          </p:nvPr>
        </p:nvGraphicFramePr>
        <p:xfrm>
          <a:off x="275729" y="2092325"/>
          <a:ext cx="5236072" cy="3842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602">
                  <a:extLst>
                    <a:ext uri="{9D8B030D-6E8A-4147-A177-3AD203B41FA5}">
                      <a16:colId xmlns:a16="http://schemas.microsoft.com/office/drawing/2014/main" val="4136060087"/>
                    </a:ext>
                  </a:extLst>
                </a:gridCol>
                <a:gridCol w="1693568">
                  <a:extLst>
                    <a:ext uri="{9D8B030D-6E8A-4147-A177-3AD203B41FA5}">
                      <a16:colId xmlns:a16="http://schemas.microsoft.com/office/drawing/2014/main" val="2554441008"/>
                    </a:ext>
                  </a:extLst>
                </a:gridCol>
                <a:gridCol w="1227951">
                  <a:extLst>
                    <a:ext uri="{9D8B030D-6E8A-4147-A177-3AD203B41FA5}">
                      <a16:colId xmlns:a16="http://schemas.microsoft.com/office/drawing/2014/main" val="42768610"/>
                    </a:ext>
                  </a:extLst>
                </a:gridCol>
                <a:gridCol w="1227951">
                  <a:extLst>
                    <a:ext uri="{9D8B030D-6E8A-4147-A177-3AD203B41FA5}">
                      <a16:colId xmlns:a16="http://schemas.microsoft.com/office/drawing/2014/main" val="3943143453"/>
                    </a:ext>
                  </a:extLst>
                </a:gridCol>
              </a:tblGrid>
              <a:tr h="430377">
                <a:tc>
                  <a:txBody>
                    <a:bodyPr/>
                    <a:lstStyle/>
                    <a:p>
                      <a:r>
                        <a:rPr lang="en-US" sz="1050" dirty="0"/>
                        <a:t>Milestone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Date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Goal Met?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677637"/>
                  </a:ext>
                </a:extLst>
              </a:tr>
              <a:tr h="584335"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Linux server is set up on a virtual machine.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11/3/21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Scrapped – Code run on separate laptop.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369058"/>
                  </a:ext>
                </a:extLst>
              </a:tr>
              <a:tr h="512463"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EMC Server code can be run on VM.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11/17/21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Scrapped – Code run on separate laptop.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292657"/>
                  </a:ext>
                </a:extLst>
              </a:tr>
              <a:tr h="614825"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 program that emulates the MC.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Began 11/3/21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Scrapped – never completed.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01891"/>
                  </a:ext>
                </a:extLst>
              </a:tr>
              <a:tr h="430377"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receives UDP messages.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10/4/21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325516"/>
                  </a:ext>
                </a:extLst>
              </a:tr>
              <a:tr h="1095178"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EMC Server can communicate with the client app.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2/23/22 – Receive packets</a:t>
                      </a:r>
                    </a:p>
                    <a:p>
                      <a:r>
                        <a:rPr lang="en-US" sz="1050" dirty="0"/>
                        <a:t>3/1/22 – Send run command.</a:t>
                      </a:r>
                    </a:p>
                    <a:p>
                      <a:r>
                        <a:rPr lang="en-US" sz="1050" dirty="0"/>
                        <a:t>3/24/22 – Send simulated data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4060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E98417-CF29-4F42-8D24-4558B440B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10818"/>
              </p:ext>
            </p:extLst>
          </p:nvPr>
        </p:nvGraphicFramePr>
        <p:xfrm>
          <a:off x="5765800" y="2092324"/>
          <a:ext cx="5842001" cy="3842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346">
                  <a:extLst>
                    <a:ext uri="{9D8B030D-6E8A-4147-A177-3AD203B41FA5}">
                      <a16:colId xmlns:a16="http://schemas.microsoft.com/office/drawing/2014/main" val="2883759990"/>
                    </a:ext>
                  </a:extLst>
                </a:gridCol>
                <a:gridCol w="1889551">
                  <a:extLst>
                    <a:ext uri="{9D8B030D-6E8A-4147-A177-3AD203B41FA5}">
                      <a16:colId xmlns:a16="http://schemas.microsoft.com/office/drawing/2014/main" val="717487461"/>
                    </a:ext>
                  </a:extLst>
                </a:gridCol>
                <a:gridCol w="1370052">
                  <a:extLst>
                    <a:ext uri="{9D8B030D-6E8A-4147-A177-3AD203B41FA5}">
                      <a16:colId xmlns:a16="http://schemas.microsoft.com/office/drawing/2014/main" val="2478128942"/>
                    </a:ext>
                  </a:extLst>
                </a:gridCol>
                <a:gridCol w="1370052">
                  <a:extLst>
                    <a:ext uri="{9D8B030D-6E8A-4147-A177-3AD203B41FA5}">
                      <a16:colId xmlns:a16="http://schemas.microsoft.com/office/drawing/2014/main" val="250617574"/>
                    </a:ext>
                  </a:extLst>
                </a:gridCol>
              </a:tblGrid>
              <a:tr h="394441">
                <a:tc>
                  <a:txBody>
                    <a:bodyPr/>
                    <a:lstStyle/>
                    <a:p>
                      <a:r>
                        <a:rPr lang="en-US" sz="1050" dirty="0"/>
                        <a:t>Milestone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Date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Goal Met?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168443"/>
                  </a:ext>
                </a:extLst>
              </a:tr>
              <a:tr h="726746">
                <a:tc>
                  <a:txBody>
                    <a:bodyPr/>
                    <a:lstStyle/>
                    <a:p>
                      <a:r>
                        <a:rPr lang="en-US" sz="105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Client labels and displays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10/8/21</a:t>
                      </a:r>
                    </a:p>
                    <a:p>
                      <a:r>
                        <a:rPr lang="en-US" sz="1050" dirty="0"/>
                        <a:t>(minor fix 3/23/22)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392437"/>
                  </a:ext>
                </a:extLst>
              </a:tr>
              <a:tr h="508722">
                <a:tc>
                  <a:txBody>
                    <a:bodyPr/>
                    <a:lstStyle/>
                    <a:p>
                      <a:r>
                        <a:rPr lang="en-US" sz="105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 can select settings.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10/16/21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425503"/>
                  </a:ext>
                </a:extLst>
              </a:tr>
              <a:tr h="726746">
                <a:tc>
                  <a:txBody>
                    <a:bodyPr/>
                    <a:lstStyle/>
                    <a:p>
                      <a:r>
                        <a:rPr lang="en-US" sz="105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application can send UDP packets to the server.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1/4/22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613403"/>
                  </a:ext>
                </a:extLst>
              </a:tr>
              <a:tr h="563041">
                <a:tc>
                  <a:txBody>
                    <a:bodyPr/>
                    <a:lstStyle/>
                    <a:p>
                      <a:r>
                        <a:rPr lang="en-US" sz="105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 can stop and resume data collection.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Not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439231"/>
                  </a:ext>
                </a:extLst>
              </a:tr>
              <a:tr h="626063">
                <a:tc>
                  <a:txBody>
                    <a:bodyPr/>
                    <a:lstStyle/>
                    <a:p>
                      <a:r>
                        <a:rPr lang="en-US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 application successfully tested on site.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Not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 – On site testing with MC connection not complete.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274523"/>
                  </a:ext>
                </a:extLst>
              </a:tr>
              <a:tr h="297236">
                <a:tc>
                  <a:txBody>
                    <a:bodyPr/>
                    <a:lstStyle/>
                    <a:p>
                      <a:r>
                        <a:rPr lang="en-US" sz="105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Receive feedback.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3/25/22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2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69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8415-6C39-4D03-A10E-249B8252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9151-4069-4B41-935C-1F1943066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2266" cy="4351338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 side: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Can 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and receive UDP packets containing data and commands.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Can read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recognize a run setup command.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can select motion type settings and send them to server.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Client can parse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sent from server and accurately label and display on screen.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C0A47A-C8F8-40FA-BA84-75AB266CCC90}"/>
              </a:ext>
            </a:extLst>
          </p:cNvPr>
          <p:cNvSpPr txBox="1">
            <a:spLocks/>
          </p:cNvSpPr>
          <p:nvPr/>
        </p:nvSpPr>
        <p:spPr>
          <a:xfrm>
            <a:off x="838200" y="4298315"/>
            <a:ext cx="5512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Server side: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Server can send a run setup command to client.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Server can receive settings from client and assign to the correct values.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Server can send EMC data to client.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692D4-736C-4711-9BB5-45245F68BB5D}"/>
              </a:ext>
            </a:extLst>
          </p:cNvPr>
          <p:cNvSpPr txBox="1"/>
          <p:nvPr/>
        </p:nvSpPr>
        <p:spPr>
          <a:xfrm>
            <a:off x="8033434" y="5484741"/>
            <a:ext cx="239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Client-side UI for settings selection</a:t>
            </a:r>
            <a:r>
              <a:rPr lang="en-US" dirty="0"/>
              <a:t>.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1BF7B4B-6583-412C-93E2-DAD0AC972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97" y="2050510"/>
            <a:ext cx="2441803" cy="343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91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8319-C83F-483A-89C6-E8F16139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8D208-B8E7-4A34-B6CD-CBF30030D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9920"/>
            <a:ext cx="6858000" cy="43430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Goals not met:</a:t>
            </a:r>
          </a:p>
          <a:p>
            <a:pPr lvl="1"/>
            <a:r>
              <a:rPr lang="en-US" dirty="0"/>
              <a:t>Client can send a stop command, but server cannot listen for it while data is being sent. </a:t>
            </a:r>
          </a:p>
          <a:p>
            <a:pPr lvl="1"/>
            <a:r>
              <a:rPr lang="en-US" dirty="0"/>
              <a:t>Server cannot send MC data to client.</a:t>
            </a:r>
          </a:p>
          <a:p>
            <a:pPr lvl="1"/>
            <a:r>
              <a:rPr lang="en-US" dirty="0"/>
              <a:t>Communication between EMC and Client has been tested, but integration with the MC was never tested due to time constraints. </a:t>
            </a:r>
          </a:p>
          <a:p>
            <a:pPr lvl="2"/>
            <a:r>
              <a:rPr lang="en-US" dirty="0"/>
              <a:t>Connection with MC cannot be tested from home.</a:t>
            </a:r>
          </a:p>
          <a:p>
            <a:pPr lvl="2"/>
            <a:r>
              <a:rPr lang="en-US" dirty="0"/>
              <a:t>No TCP connection with MC.</a:t>
            </a:r>
          </a:p>
          <a:p>
            <a:pPr lvl="2"/>
            <a:r>
              <a:rPr lang="en-US" dirty="0"/>
              <a:t>Server tested in “demo mode”.</a:t>
            </a:r>
          </a:p>
          <a:p>
            <a:r>
              <a:rPr lang="en-US" dirty="0"/>
              <a:t>Feedback:</a:t>
            </a:r>
          </a:p>
          <a:p>
            <a:pPr lvl="1"/>
            <a:r>
              <a:rPr lang="en-US" dirty="0"/>
              <a:t>Employer is happy with project progress.</a:t>
            </a:r>
          </a:p>
          <a:p>
            <a:pPr lvl="1"/>
            <a:r>
              <a:rPr lang="en-US" dirty="0"/>
              <a:t>Next step is integration with the MC.</a:t>
            </a:r>
          </a:p>
          <a:p>
            <a:pPr lvl="1"/>
            <a:r>
              <a:rPr lang="en-US" dirty="0"/>
              <a:t>Project progress will continue after graduation.</a:t>
            </a:r>
          </a:p>
          <a:p>
            <a:pPr lvl="1"/>
            <a:r>
              <a:rPr lang="en-US" dirty="0"/>
              <a:t>Project can be used as a framework for other code.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CABA-D6D2-4845-970F-18E19201F2CD}"/>
              </a:ext>
            </a:extLst>
          </p:cNvPr>
          <p:cNvSpPr txBox="1"/>
          <p:nvPr/>
        </p:nvSpPr>
        <p:spPr>
          <a:xfrm>
            <a:off x="6475730" y="549942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Server-side output. Includes user selected settings.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23FE59A-1F17-41D9-8401-314134EBA9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" t="18318" r="69792" b="39624"/>
          <a:stretch/>
        </p:blipFill>
        <p:spPr>
          <a:xfrm>
            <a:off x="7891780" y="2610010"/>
            <a:ext cx="32639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1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2241-D022-4C40-88A1-A48815A8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B8B2-1A2E-4479-B7C3-BB36965FB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08220" cy="4023360"/>
          </a:xfrm>
        </p:spPr>
        <p:txBody>
          <a:bodyPr/>
          <a:lstStyle/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By demo, I will attempt to have the server receive stop commands from the client and stop data collection.</a:t>
            </a:r>
          </a:p>
          <a:p>
            <a:pPr lvl="1"/>
            <a:r>
              <a:rPr lang="en-US" dirty="0"/>
              <a:t>After graduation, I will add TCP message passing between client and server for sending single messages.</a:t>
            </a:r>
          </a:p>
          <a:p>
            <a:pPr lvl="1"/>
            <a:r>
              <a:rPr lang="en-US" dirty="0"/>
              <a:t>Server will be taken out of “demo mode”, will connect to MC.</a:t>
            </a:r>
          </a:p>
          <a:p>
            <a:pPr lvl="1"/>
            <a:r>
              <a:rPr lang="en-US" dirty="0"/>
              <a:t>Client will be able to display MC data alongside EMC data.</a:t>
            </a:r>
          </a:p>
          <a:p>
            <a:pPr lvl="1"/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018EE94-046C-442F-BEDB-2D985B471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2" y="1890304"/>
            <a:ext cx="5291989" cy="3934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7AF91B-342E-4ADD-96FA-CD5D748FAF9F}"/>
              </a:ext>
            </a:extLst>
          </p:cNvPr>
          <p:cNvSpPr txBox="1"/>
          <p:nvPr/>
        </p:nvSpPr>
        <p:spPr>
          <a:xfrm>
            <a:off x="7357898" y="5869094"/>
            <a:ext cx="3149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Client-side data display window during runtime.</a:t>
            </a:r>
          </a:p>
        </p:txBody>
      </p:sp>
    </p:spTree>
    <p:extLst>
      <p:ext uri="{BB962C8B-B14F-4D97-AF65-F5344CB8AC3E}">
        <p14:creationId xmlns:p14="http://schemas.microsoft.com/office/powerpoint/2010/main" val="3116241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8AFB-2D9A-423E-A795-3093FE8B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454BFA-8499-4851-B30D-2B6E96EA1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3957"/>
          </a:xfrm>
        </p:spPr>
        <p:txBody>
          <a:bodyPr>
            <a:normAutofit/>
          </a:bodyPr>
          <a:lstStyle/>
          <a:p>
            <a:r>
              <a:rPr lang="en-US" dirty="0"/>
              <a:t>The server sends UDP messages using a custom framework called </a:t>
            </a:r>
            <a:r>
              <a:rPr lang="en-US" dirty="0" err="1"/>
              <a:t>PCSBSocket</a:t>
            </a:r>
            <a:r>
              <a:rPr lang="en-US" dirty="0"/>
              <a:t>. The client uses Qt’s </a:t>
            </a:r>
            <a:r>
              <a:rPr lang="en-US" dirty="0" err="1"/>
              <a:t>QtUDPSocket</a:t>
            </a:r>
            <a:r>
              <a:rPr lang="en-US" dirty="0"/>
              <a:t> library.</a:t>
            </a:r>
          </a:p>
          <a:p>
            <a:pPr lvl="1"/>
            <a:r>
              <a:rPr lang="en-US" dirty="0"/>
              <a:t>Sending a data struct is done differently by each. </a:t>
            </a:r>
            <a:r>
              <a:rPr lang="en-US" dirty="0" err="1"/>
              <a:t>PCSBSocket</a:t>
            </a:r>
            <a:r>
              <a:rPr lang="en-US" dirty="0"/>
              <a:t> cannot recognize structs sent by </a:t>
            </a:r>
            <a:r>
              <a:rPr lang="en-US" dirty="0" err="1"/>
              <a:t>QtUDP</a:t>
            </a:r>
            <a:r>
              <a:rPr lang="en-US" dirty="0"/>
              <a:t>. </a:t>
            </a:r>
          </a:p>
          <a:p>
            <a:pPr lvl="1"/>
            <a:r>
              <a:rPr lang="en-US" b="1" dirty="0"/>
              <a:t>Solution: </a:t>
            </a:r>
            <a:r>
              <a:rPr lang="en-US" dirty="0" err="1"/>
              <a:t>PCSBSocket</a:t>
            </a:r>
            <a:r>
              <a:rPr lang="en-US" dirty="0"/>
              <a:t> can recognize strings sent by </a:t>
            </a:r>
            <a:r>
              <a:rPr lang="en-US" dirty="0" err="1"/>
              <a:t>QtUDP</a:t>
            </a:r>
            <a:r>
              <a:rPr lang="en-US" dirty="0"/>
              <a:t>. Data is passed as a string and parsed using </a:t>
            </a:r>
            <a:r>
              <a:rPr lang="en-US" dirty="0" err="1"/>
              <a:t>sscanf</a:t>
            </a:r>
            <a:r>
              <a:rPr lang="en-US" dirty="0"/>
              <a:t>() function.</a:t>
            </a:r>
          </a:p>
          <a:p>
            <a:r>
              <a:rPr lang="en-US" dirty="0"/>
              <a:t>Due to time constraints and the MC being used for other projects, the project could never be connected to the MC for testing.</a:t>
            </a:r>
          </a:p>
          <a:p>
            <a:pPr lvl="1"/>
            <a:r>
              <a:rPr lang="en-US" dirty="0"/>
              <a:t>Server requires a TCP connection, listens for TCP packets from MC. It will halt if a packet is not received.</a:t>
            </a:r>
          </a:p>
          <a:p>
            <a:pPr lvl="1"/>
            <a:r>
              <a:rPr lang="en-US" b="1" dirty="0"/>
              <a:t>Solution: </a:t>
            </a:r>
            <a:r>
              <a:rPr lang="en-US" dirty="0"/>
              <a:t>I created a “test client” flag that when set to true, will put the server in demo mode. Demo mode ignores TCP connection and sends simulated data.</a:t>
            </a:r>
          </a:p>
          <a:p>
            <a:r>
              <a:rPr lang="en-US" dirty="0"/>
              <a:t>The client must be built around the server. Any major modifications to the server code could hurt functionality.</a:t>
            </a:r>
          </a:p>
          <a:p>
            <a:pPr lvl="1"/>
            <a:r>
              <a:rPr lang="en-US" b="1" dirty="0"/>
              <a:t>Solution: </a:t>
            </a:r>
            <a:r>
              <a:rPr lang="en-US" dirty="0"/>
              <a:t>Demo mode. No existing code was removed from the server. 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3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CE4F-B530-42A4-BBD2-93FA3B82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D6D0-2CBE-45FD-BC08-A1F53E07C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017"/>
          </a:xfrm>
        </p:spPr>
        <p:txBody>
          <a:bodyPr>
            <a:normAutofit/>
          </a:bodyPr>
          <a:lstStyle/>
          <a:p>
            <a:r>
              <a:rPr lang="en-US" dirty="0"/>
              <a:t>Disorientation Research Device: A flight simulator used by the Naval Medical Research Unit in Dayton for aeromedical research.</a:t>
            </a:r>
          </a:p>
          <a:p>
            <a:pPr lvl="1"/>
            <a:r>
              <a:rPr lang="en-US" dirty="0"/>
              <a:t>Authentic flight replication with 6 degrees of freedom.</a:t>
            </a:r>
          </a:p>
          <a:p>
            <a:pPr lvl="1"/>
            <a:r>
              <a:rPr lang="en-US" dirty="0"/>
              <a:t>Data of the device’s state collected during runtime.</a:t>
            </a:r>
          </a:p>
          <a:p>
            <a:pPr lvl="1"/>
            <a:r>
              <a:rPr lang="en-US" dirty="0"/>
              <a:t>Also called Motion Control (MC).</a:t>
            </a:r>
          </a:p>
          <a:p>
            <a:pPr lvl="1"/>
            <a:r>
              <a:rPr lang="en-US" dirty="0"/>
              <a:t>More information: </a:t>
            </a:r>
            <a:r>
              <a:rPr lang="en-US" dirty="0">
                <a:hlinkClick r:id="rId2"/>
              </a:rPr>
              <a:t>https://www.etcaircrewtraining.com/kraken-spatial-disorientation-trainer.html</a:t>
            </a:r>
            <a:endParaRPr lang="en-US" dirty="0"/>
          </a:p>
          <a:p>
            <a:r>
              <a:rPr lang="en-US" dirty="0"/>
              <a:t>External Motion Control (EMC) Server: Application which sends commands to and receives data from the MC.</a:t>
            </a:r>
          </a:p>
          <a:p>
            <a:pPr lvl="1"/>
            <a:r>
              <a:rPr lang="en-US" dirty="0"/>
              <a:t>Sends motion type settings, server data, and stop command to the MC.</a:t>
            </a:r>
          </a:p>
          <a:p>
            <a:pPr lvl="1"/>
            <a:r>
              <a:rPr lang="en-US" dirty="0"/>
              <a:t>Receives run command, runtime data, and stop command from the MC. </a:t>
            </a:r>
          </a:p>
          <a:p>
            <a:pPr lvl="1"/>
            <a:r>
              <a:rPr lang="en-US" dirty="0"/>
              <a:t>Researchers use EMC to communicate with the MC during all flight simulation runs.</a:t>
            </a:r>
          </a:p>
        </p:txBody>
      </p:sp>
    </p:spTree>
    <p:extLst>
      <p:ext uri="{BB962C8B-B14F-4D97-AF65-F5344CB8AC3E}">
        <p14:creationId xmlns:p14="http://schemas.microsoft.com/office/powerpoint/2010/main" val="119301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BD6F-62A8-48D6-894A-7E6DC9B2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F0ED-8FF6-4F1B-ABA9-2566D2402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Interacting with the EMC server is extremely inconvenient!</a:t>
            </a:r>
          </a:p>
          <a:p>
            <a:pPr lvl="1"/>
            <a:r>
              <a:rPr lang="en-US" dirty="0"/>
              <a:t>Only runs on Linux OS.</a:t>
            </a:r>
          </a:p>
          <a:p>
            <a:pPr lvl="1"/>
            <a:r>
              <a:rPr lang="en-US" dirty="0"/>
              <a:t>User must use SSH terminal to remotely interact with server</a:t>
            </a:r>
          </a:p>
          <a:p>
            <a:pPr lvl="1"/>
            <a:r>
              <a:rPr lang="en-US" dirty="0"/>
              <a:t>Command line only. There is no GUI.</a:t>
            </a:r>
            <a:endParaRPr lang="en-US" b="1" dirty="0"/>
          </a:p>
          <a:p>
            <a:r>
              <a:rPr lang="en-US" dirty="0"/>
              <a:t>What if server interaction was more convenient, and could be done on any operating system?</a:t>
            </a:r>
          </a:p>
        </p:txBody>
      </p:sp>
    </p:spTree>
    <p:extLst>
      <p:ext uri="{BB962C8B-B14F-4D97-AF65-F5344CB8AC3E}">
        <p14:creationId xmlns:p14="http://schemas.microsoft.com/office/powerpoint/2010/main" val="123614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8EB6-4664-4857-BA95-DD1E637D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A02D-44CC-45D4-9CB8-225C661F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0095" cy="4351338"/>
          </a:xfrm>
        </p:spPr>
        <p:txBody>
          <a:bodyPr>
            <a:normAutofit/>
          </a:bodyPr>
          <a:lstStyle/>
          <a:p>
            <a:r>
              <a:rPr lang="en-US" dirty="0"/>
              <a:t>Client side:</a:t>
            </a:r>
          </a:p>
          <a:p>
            <a:pPr lvl="1"/>
            <a:r>
              <a:rPr lang="en-US" dirty="0"/>
              <a:t>Send and receive UDP packets containing data and commands.</a:t>
            </a:r>
          </a:p>
          <a:p>
            <a:pPr lvl="1"/>
            <a:r>
              <a:rPr lang="en-US" dirty="0"/>
              <a:t>Read and recognize a run setup command.</a:t>
            </a:r>
          </a:p>
          <a:p>
            <a:pPr lvl="1"/>
            <a:r>
              <a:rPr lang="en-US" dirty="0"/>
              <a:t>User can select motion type settings and send them to server.</a:t>
            </a:r>
          </a:p>
          <a:p>
            <a:pPr lvl="1"/>
            <a:r>
              <a:rPr lang="en-US" dirty="0"/>
              <a:t>Parse data sent from server and accurately label and display on screen.</a:t>
            </a:r>
          </a:p>
          <a:p>
            <a:pPr lvl="1"/>
            <a:r>
              <a:rPr lang="en-US" dirty="0"/>
              <a:t>User can press a button to send a stop command.</a:t>
            </a:r>
          </a:p>
          <a:p>
            <a:pPr lvl="1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D372E7-6A01-4051-A0B4-CD5EABF76966}"/>
              </a:ext>
            </a:extLst>
          </p:cNvPr>
          <p:cNvSpPr txBox="1"/>
          <p:nvPr/>
        </p:nvSpPr>
        <p:spPr>
          <a:xfrm>
            <a:off x="6126480" y="1825625"/>
            <a:ext cx="6096000" cy="2396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side:</a:t>
            </a:r>
          </a:p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 receiving run setup command from MC, notify the client.</a:t>
            </a:r>
          </a:p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 settings from client and assign to the correct values. Send to MC.</a:t>
            </a:r>
          </a:p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EMC and MC data to client.</a:t>
            </a:r>
          </a:p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Listen for a stop command from client. Stop data collection.</a:t>
            </a:r>
          </a:p>
        </p:txBody>
      </p:sp>
    </p:spTree>
    <p:extLst>
      <p:ext uri="{BB962C8B-B14F-4D97-AF65-F5344CB8AC3E}">
        <p14:creationId xmlns:p14="http://schemas.microsoft.com/office/powerpoint/2010/main" val="85891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DF72-F079-4A39-B2A6-3F60B5AE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Intellectual Merits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FDF5-A13F-4939-8AE4-3F43B9B87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this project successful required learning how to design new software around the structure of existing software in a way where both will work together without negatively impacting the function of the old software.</a:t>
            </a:r>
          </a:p>
          <a:p>
            <a:r>
              <a:rPr lang="en-US" dirty="0"/>
              <a:t>This assignment gave me the opportunity to learn more about the software that I will be using after I graduate.</a:t>
            </a:r>
          </a:p>
          <a:p>
            <a:r>
              <a:rPr lang="en-US" dirty="0"/>
              <a:t>The methods used in developing the client will be important for future projects. May replace old software.</a:t>
            </a:r>
          </a:p>
        </p:txBody>
      </p:sp>
    </p:spTree>
    <p:extLst>
      <p:ext uri="{BB962C8B-B14F-4D97-AF65-F5344CB8AC3E}">
        <p14:creationId xmlns:p14="http://schemas.microsoft.com/office/powerpoint/2010/main" val="86472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D97B-C80F-4524-817A-7D15925F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Broader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E3217-B9E9-4F18-BF06-7E80B9640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Improves data collection for flight simulation research. </a:t>
            </a:r>
          </a:p>
          <a:p>
            <a:r>
              <a:rPr lang="en-US" dirty="0"/>
              <a:t>Interaction with Motion Control becomes more convenient for researchers.</a:t>
            </a:r>
          </a:p>
          <a:p>
            <a:r>
              <a:rPr lang="en-US" dirty="0"/>
              <a:t>The purpose of research is to study aeromedical and environmental health threats faced by Navy pilots.</a:t>
            </a:r>
          </a:p>
          <a:p>
            <a:r>
              <a:rPr lang="en-US" dirty="0"/>
              <a:t>The EMC-GUI client is designed using Qt C++, which is cross platform. NAMRU-Dayton plans to move to this method in the future. Client code can be used as a framework for future projects.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0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490C-596A-46D0-A223-4BF0D44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Specifications - Overview</a:t>
            </a: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A85C0CA-B7F2-467B-8F12-7C9778A5A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90" y="1011981"/>
            <a:ext cx="8147579" cy="6110685"/>
          </a:xfrm>
        </p:spPr>
      </p:pic>
    </p:spTree>
    <p:extLst>
      <p:ext uri="{BB962C8B-B14F-4D97-AF65-F5344CB8AC3E}">
        <p14:creationId xmlns:p14="http://schemas.microsoft.com/office/powerpoint/2010/main" val="177325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4C52DF9-7BBB-4086-9445-24F81FE01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C5A1A-CC75-46A4-B602-BE8DC7E2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Design Specifications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C77CFF-B49F-4BD3-B799-FB82540F9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E9744DCB-74C0-4A9D-A55A-CD8EF79AB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40" b="21433"/>
          <a:stretch/>
        </p:blipFill>
        <p:spPr>
          <a:xfrm>
            <a:off x="3837757" y="4883679"/>
            <a:ext cx="1326050" cy="1450758"/>
          </a:xfrm>
          <a:prstGeom prst="rect">
            <a:avLst/>
          </a:prstGeom>
        </p:spPr>
      </p:pic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39BF30E2-524A-43EA-B048-086E48C31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175" y="1596475"/>
            <a:ext cx="2352300" cy="4704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FD48BC-D49B-4F7E-9A60-14C8DE7309D2}"/>
              </a:ext>
            </a:extLst>
          </p:cNvPr>
          <p:cNvSpPr txBox="1"/>
          <p:nvPr/>
        </p:nvSpPr>
        <p:spPr>
          <a:xfrm>
            <a:off x="6351639" y="1845734"/>
            <a:ext cx="4804041" cy="436456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MC sends a run setup command to EMC.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EMC passes message to Client.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inputs motion type selections.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sends selections to EMC.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EMC passes selections to MC.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MC begins a run, sends notification to EMC.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EMC passes run notifications to Client.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MC and EMC pass runtime data between each other.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EMC sends both sets of data to Client.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displays data to user.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can stop data collection at any time.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sends stop command to EMC.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EMC passes stop command to MC.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Events must happen in this order!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1A5B11-7F0F-482F-85FA-5B5DB19F2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3D5830-0E43-45BC-A729-059604F9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926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B04D-DCB7-42D1-A1B6-D6BB0423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373D-859F-469E-ADB1-52CEB42D9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405" y="1342518"/>
            <a:ext cx="10515600" cy="56847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Qt Creator				C++	                            User Datagram Protocol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  Linux 		         	       Transmission Control Protocol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F7D40CC-98A2-4589-8993-11ABEE995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012" y="1773291"/>
            <a:ext cx="1450757" cy="1450757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DE484CC-19C0-4A6D-8FFA-D9EB3355E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770" y="1954040"/>
            <a:ext cx="1185672" cy="1254875"/>
          </a:xfrm>
          <a:prstGeom prst="rect">
            <a:avLst/>
          </a:prstGeom>
        </p:spPr>
      </p:pic>
      <p:pic>
        <p:nvPicPr>
          <p:cNvPr id="11" name="Picture 10" descr="A green and white sign&#10;&#10;Description automatically generated with medium confidence">
            <a:extLst>
              <a:ext uri="{FF2B5EF4-FFF2-40B4-BE49-F238E27FC236}">
                <a16:creationId xmlns:a16="http://schemas.microsoft.com/office/drawing/2014/main" id="{F07DE731-684C-425A-99DB-22EEFA99F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16" y="1813603"/>
            <a:ext cx="1100158" cy="1237678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DD792EB-3915-4961-A7E0-601A3AD03E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494" y="3794927"/>
            <a:ext cx="1387287" cy="1664745"/>
          </a:xfrm>
          <a:prstGeom prst="rect">
            <a:avLst/>
          </a:prstGeom>
        </p:spPr>
      </p:pic>
      <p:pic>
        <p:nvPicPr>
          <p:cNvPr id="15" name="Picture 1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BACFE15-0EBF-4626-BEBA-0BB09BC720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769" y="3996474"/>
            <a:ext cx="2116908" cy="12878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E280A3-EB00-4775-B66E-2BA47BC6E257}"/>
              </a:ext>
            </a:extLst>
          </p:cNvPr>
          <p:cNvSpPr txBox="1"/>
          <p:nvPr/>
        </p:nvSpPr>
        <p:spPr>
          <a:xfrm>
            <a:off x="1551016" y="3427649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C05147-E53A-4576-B068-A5FC1812A07F}"/>
              </a:ext>
            </a:extLst>
          </p:cNvPr>
          <p:cNvSpPr txBox="1"/>
          <p:nvPr/>
        </p:nvSpPr>
        <p:spPr>
          <a:xfrm>
            <a:off x="5086460" y="3425595"/>
            <a:ext cx="158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&amp; Server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825E68-0B86-458F-84B0-90AB4DFBBD5B}"/>
              </a:ext>
            </a:extLst>
          </p:cNvPr>
          <p:cNvSpPr txBox="1"/>
          <p:nvPr/>
        </p:nvSpPr>
        <p:spPr>
          <a:xfrm>
            <a:off x="8723677" y="3425595"/>
            <a:ext cx="158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&amp;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161534-5A90-498B-AD5E-3CF9766F1D4F}"/>
              </a:ext>
            </a:extLst>
          </p:cNvPr>
          <p:cNvSpPr txBox="1"/>
          <p:nvPr/>
        </p:nvSpPr>
        <p:spPr>
          <a:xfrm>
            <a:off x="2905777" y="567808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15438-DB82-4793-96C5-2DF26FF055AB}"/>
              </a:ext>
            </a:extLst>
          </p:cNvPr>
          <p:cNvSpPr txBox="1"/>
          <p:nvPr/>
        </p:nvSpPr>
        <p:spPr>
          <a:xfrm>
            <a:off x="7272391" y="5683844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1421797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348</TotalTime>
  <Words>1260</Words>
  <Application>Microsoft Office PowerPoint</Application>
  <PresentationFormat>Widescreen</PresentationFormat>
  <Paragraphs>172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EMC-GUI</vt:lpstr>
      <vt:lpstr>Background</vt:lpstr>
      <vt:lpstr>The Problem</vt:lpstr>
      <vt:lpstr>Goals</vt:lpstr>
      <vt:lpstr>Intellectual Merits</vt:lpstr>
      <vt:lpstr>Broader Impacts</vt:lpstr>
      <vt:lpstr>Design Specifications - Overview</vt:lpstr>
      <vt:lpstr>Design Specifications</vt:lpstr>
      <vt:lpstr>Technologies</vt:lpstr>
      <vt:lpstr>Milestones</vt:lpstr>
      <vt:lpstr>Results</vt:lpstr>
      <vt:lpstr>Results</vt:lpstr>
      <vt:lpstr>Results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EMC-GUI</dc:title>
  <dc:creator>McManus, Kate (mcmanukn)</dc:creator>
  <cp:lastModifiedBy>McManus, Kate (mcmanukn)</cp:lastModifiedBy>
  <cp:revision>1</cp:revision>
  <dcterms:created xsi:type="dcterms:W3CDTF">2022-03-26T13:51:46Z</dcterms:created>
  <dcterms:modified xsi:type="dcterms:W3CDTF">2022-03-26T19:39:52Z</dcterms:modified>
</cp:coreProperties>
</file>