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8" r:id="rId3"/>
    <p:sldId id="257" r:id="rId4"/>
    <p:sldId id="259" r:id="rId5"/>
    <p:sldId id="260" r:id="rId6"/>
    <p:sldId id="269" r:id="rId7"/>
    <p:sldId id="261" r:id="rId8"/>
    <p:sldId id="270" r:id="rId9"/>
    <p:sldId id="271" r:id="rId10"/>
    <p:sldId id="262" r:id="rId11"/>
    <p:sldId id="263" r:id="rId12"/>
    <p:sldId id="264" r:id="rId13"/>
    <p:sldId id="273" r:id="rId14"/>
    <p:sldId id="274" r:id="rId15"/>
    <p:sldId id="265" r:id="rId16"/>
    <p:sldId id="266" r:id="rId17"/>
    <p:sldId id="275" r:id="rId18"/>
    <p:sldId id="276" r:id="rId19"/>
    <p:sldId id="267" r:id="rId20"/>
    <p:sldId id="272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055DF332-49B2-BF44-F06F-2829898D7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4CC5482F-D8AA-391C-C0F9-2F57B52B79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62BA832C-96C4-0128-32CD-4391A1BEA5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558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75F1E1D7-7756-BCCF-7861-7D5E4DD0C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C1F99CD2-9EEE-5012-8E98-8DAD30E6BF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5C96453E-6DEC-025D-C0CD-57B9FA5F67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866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BC56E973-A9CB-280C-8213-D531FAB10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>
            <a:extLst>
              <a:ext uri="{FF2B5EF4-FFF2-40B4-BE49-F238E27FC236}">
                <a16:creationId xmlns:a16="http://schemas.microsoft.com/office/drawing/2014/main" id="{47E5CE40-E950-E8EC-C8D4-8EA3C22C55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>
            <a:extLst>
              <a:ext uri="{FF2B5EF4-FFF2-40B4-BE49-F238E27FC236}">
                <a16:creationId xmlns:a16="http://schemas.microsoft.com/office/drawing/2014/main" id="{C185E977-C4A4-F1CB-ECB8-2B7CD6224E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351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0F6B2B45-ECE1-DEBF-9973-4EA341A46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>
            <a:extLst>
              <a:ext uri="{FF2B5EF4-FFF2-40B4-BE49-F238E27FC236}">
                <a16:creationId xmlns:a16="http://schemas.microsoft.com/office/drawing/2014/main" id="{4430439E-280E-8810-3B37-74FD0818A5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>
            <a:extLst>
              <a:ext uri="{FF2B5EF4-FFF2-40B4-BE49-F238E27FC236}">
                <a16:creationId xmlns:a16="http://schemas.microsoft.com/office/drawing/2014/main" id="{A884F58C-26E5-ADE2-3E50-69D36EF6F6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860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94A18668-7494-9F59-5FB0-B757E3AC2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>
            <a:extLst>
              <a:ext uri="{FF2B5EF4-FFF2-40B4-BE49-F238E27FC236}">
                <a16:creationId xmlns:a16="http://schemas.microsoft.com/office/drawing/2014/main" id="{DE43F1D8-D256-3779-D3A6-43D3689887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>
            <a:extLst>
              <a:ext uri="{FF2B5EF4-FFF2-40B4-BE49-F238E27FC236}">
                <a16:creationId xmlns:a16="http://schemas.microsoft.com/office/drawing/2014/main" id="{0D00CFEB-8349-5B50-D4F6-BEC42A03F1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333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00827472-8BEC-1F25-F8E5-C7A408314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562B74C1-7549-8146-8F1D-AD72A1D4BE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2FA76048-D093-64D9-380F-1B76F208EC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93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5DCDB29-1DA1-56C1-FAA7-520B53BD0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ECB562F1-01A3-572E-FCB1-47F324057C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3021C58E-1CFB-1B19-899A-1AA439030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68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E90DBD85-130B-B768-616C-40F4FA1B5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D4005C79-06BD-A150-4BB9-20A4212D23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40AF32DA-5668-B400-D051-B02EB53C9B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983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831B95F-065D-DABE-D480-E29521985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0DA29C83-61D6-EDF1-ABD5-32A8E94720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D19F236E-FED0-3E10-F6C5-1E01BFFB6F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51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931450" y="2813133"/>
            <a:ext cx="32811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5939790" algn="l"/>
              </a:tabLst>
            </a:pPr>
            <a:r>
              <a:rPr lang="ru-RU" sz="18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моделей </a:t>
            </a:r>
            <a:r>
              <a:rPr lang="ru-RU" sz="18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прогнозування</a:t>
            </a:r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захворювань</a:t>
            </a:r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8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раннього</a:t>
            </a:r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8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виявлення</a:t>
            </a:r>
            <a:r>
              <a:rPr lang="uk-UA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ризиків</a:t>
            </a:r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покращення</a:t>
            </a:r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медичної</a:t>
            </a:r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діагностики</a:t>
            </a:r>
            <a:endParaRPr lang="uk-U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6428510" y="2571750"/>
            <a:ext cx="2678545" cy="2119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1" dirty="0" err="1"/>
              <a:t>Виконала</a:t>
            </a:r>
            <a:r>
              <a:rPr lang="ru-RU" sz="1700" dirty="0" err="1"/>
              <a:t>:Потьомкіна</a:t>
            </a:r>
            <a:r>
              <a:rPr lang="ru-RU" sz="1700" dirty="0"/>
              <a:t> Катерина </a:t>
            </a:r>
            <a:r>
              <a:rPr lang="ru-RU" sz="1700" dirty="0" err="1"/>
              <a:t>Олексіївна</a:t>
            </a:r>
            <a:r>
              <a:rPr lang="ru-RU" sz="1700" dirty="0"/>
              <a:t> , </a:t>
            </a:r>
            <a:r>
              <a:rPr lang="ru-RU" sz="1700" dirty="0" err="1"/>
              <a:t>група</a:t>
            </a:r>
            <a:r>
              <a:rPr lang="ru-RU" sz="1700" dirty="0"/>
              <a:t> ІПЗм-23-4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1" dirty="0" err="1"/>
              <a:t>Науковий</a:t>
            </a:r>
            <a:r>
              <a:rPr lang="ru-RU" sz="1700" b="1" dirty="0"/>
              <a:t> </a:t>
            </a:r>
            <a:r>
              <a:rPr lang="ru-RU" sz="1700" b="1" dirty="0" err="1"/>
              <a:t>керівник</a:t>
            </a:r>
            <a:r>
              <a:rPr lang="ru-RU" sz="1700" dirty="0"/>
              <a:t>: </a:t>
            </a:r>
            <a:r>
              <a:rPr lang="ru-RU" sz="1700" dirty="0" err="1"/>
              <a:t>д.т.н</a:t>
            </a:r>
            <a:r>
              <a:rPr lang="ru-RU" sz="1700" dirty="0"/>
              <a:t>, проф., </a:t>
            </a:r>
            <a:r>
              <a:rPr lang="ru-RU" sz="1700" dirty="0" err="1"/>
              <a:t>Кирило</a:t>
            </a:r>
            <a:r>
              <a:rPr lang="ru-RU" sz="1700" dirty="0"/>
              <a:t> </a:t>
            </a:r>
            <a:r>
              <a:rPr lang="ru-RU" sz="1700" dirty="0" err="1"/>
              <a:t>Сергійович</a:t>
            </a:r>
            <a:r>
              <a:rPr lang="ru-RU" sz="1700" dirty="0"/>
              <a:t> Смеляков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A08496-6948-0FAF-C8ED-ECDE69610385}"/>
              </a:ext>
            </a:extLst>
          </p:cNvPr>
          <p:cNvSpPr txBox="1"/>
          <p:nvPr/>
        </p:nvSpPr>
        <p:spPr>
          <a:xfrm>
            <a:off x="3489614" y="4496486"/>
            <a:ext cx="4790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23 червня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013127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400" b="1" dirty="0"/>
              <a:t>📌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Розробка моделі виконувалась за допомогою мови програмування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Python —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через її зручність і популярність у задачах машинного навчання.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400" b="1" dirty="0"/>
              <a:t>📌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Для побудови моделей використано бібліотеки: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•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scikit-learn —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для логістичної регресії та дерева рішень,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• </a:t>
            </a:r>
            <a:r>
              <a:rPr lang="en-US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XGBoost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 —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для побудови моделі градієнтного </a:t>
            </a:r>
            <a:r>
              <a:rPr lang="uk-UA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бустингу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400" b="1" dirty="0"/>
              <a:t>📌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Візуалізація результатів здійснювалась із застосуванням бібліотеки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Matplotlib.</a:t>
            </a:r>
            <a:endParaRPr lang="uk-UA" sz="1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400" b="1" dirty="0"/>
              <a:t>📌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Процес включав етапи: підготовка даних, тренування моделей, оцінка якості та порівняння результатів.</a:t>
            </a:r>
            <a:endParaRPr sz="1400"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📌 </a:t>
            </a:r>
            <a:r>
              <a:rPr lang="uk-UA" sz="1600" dirty="0"/>
              <a:t>Методи: Логістична регресія, дерево рішень, </a:t>
            </a:r>
            <a:r>
              <a:rPr lang="en-US" sz="1600" dirty="0" err="1"/>
              <a:t>XGBoost</a:t>
            </a:r>
            <a:r>
              <a:rPr lang="en-US" sz="1600" dirty="0"/>
              <a:t>.</a:t>
            </a:r>
            <a:endParaRPr lang="uk-U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📌 </a:t>
            </a:r>
            <a:r>
              <a:rPr lang="uk-UA" sz="1600" dirty="0"/>
              <a:t>Вхідні дані: Набір медичних даних пацієнтів із позначками повторної госпіталізації.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📌 </a:t>
            </a:r>
            <a:r>
              <a:rPr lang="uk-UA" sz="1600" dirty="0"/>
              <a:t>Критерії оцінки: </a:t>
            </a:r>
            <a:r>
              <a:rPr lang="en-US" sz="1600" dirty="0"/>
              <a:t>Accuracy, Precision, Recall, F1-score, ROC AUC.</a:t>
            </a:r>
            <a:endParaRPr lang="uk-U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📌 </a:t>
            </a:r>
            <a:r>
              <a:rPr lang="uk-UA" sz="1600" dirty="0"/>
              <a:t>Послідовність: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/>
              <a:t>Розбиття даних на тренувальну і тестову вибірки;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/>
              <a:t>Навчання моделей;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/>
              <a:t>Оцінка якості на тестових даних;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/>
              <a:t>Побудова </a:t>
            </a:r>
            <a:r>
              <a:rPr lang="en-US" sz="1600" dirty="0"/>
              <a:t>ROC-</a:t>
            </a:r>
            <a:r>
              <a:rPr lang="uk-UA" sz="1600" dirty="0"/>
              <a:t>кривих і таблиць результатів.</a:t>
            </a:r>
          </a:p>
          <a:p>
            <a:pPr marL="0" indent="0">
              <a:buNone/>
            </a:pPr>
            <a:endParaRPr lang="uk-U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📌 </a:t>
            </a:r>
            <a:r>
              <a:rPr lang="uk-UA" sz="1600" dirty="0"/>
              <a:t>Вимірювання: Відстеження метрик точності і здатності моделей відрізняти позитивний клас.</a:t>
            </a:r>
            <a:endParaRPr sz="1600" dirty="0">
              <a:latin typeface="Economica" panose="020B060402020202020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3F0919-1E74-AC75-3AA1-20EB36EF7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978376"/>
            <a:ext cx="3986469" cy="3354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3CFFEC-E135-0BE8-ECCC-D9E09D1B6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708" y="843909"/>
            <a:ext cx="4366991" cy="35155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55315462-28F3-DBFE-AA54-ECD991F83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D124D775-D924-D5F9-5138-874167E736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sp>
        <p:nvSpPr>
          <p:cNvPr id="121" name="Google Shape;121;p21">
            <a:extLst>
              <a:ext uri="{FF2B5EF4-FFF2-40B4-BE49-F238E27FC236}">
                <a16:creationId xmlns:a16="http://schemas.microsoft.com/office/drawing/2014/main" id="{3ECF4A20-A197-0814-251D-5116A71844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313" y="752298"/>
            <a:ext cx="3448595" cy="3159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Economica" panose="020B0604020202020204" charset="0"/>
              </a:rPr>
              <a:t>ROC-</a:t>
            </a:r>
            <a:r>
              <a:rPr lang="uk-UA" dirty="0">
                <a:latin typeface="Economica" panose="020B0604020202020204" charset="0"/>
              </a:rPr>
              <a:t>криві візуалізують здатність моделей розрізняти класи при різних порогах класифікації.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Economica" panose="020B0604020202020204" charset="0"/>
              </a:rPr>
              <a:t>Діагональна лінія — випадкове прогнозування (</a:t>
            </a:r>
            <a:r>
              <a:rPr lang="en-US" dirty="0">
                <a:latin typeface="Economica" panose="020B0604020202020204" charset="0"/>
              </a:rPr>
              <a:t>AUC = 0.5), </a:t>
            </a:r>
            <a:r>
              <a:rPr lang="uk-UA" dirty="0">
                <a:latin typeface="Economica" panose="020B0604020202020204" charset="0"/>
              </a:rPr>
              <a:t>а ідеальний класифікатор має </a:t>
            </a:r>
            <a:r>
              <a:rPr lang="en-US" dirty="0">
                <a:latin typeface="Economica" panose="020B0604020202020204" charset="0"/>
              </a:rPr>
              <a:t>AUC = 1.0.</a:t>
            </a:r>
            <a:endParaRPr lang="uk-UA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A9C8A7B2-1D15-6F3A-8571-3BD15B9A5F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6EAADA-88C8-180B-AE1B-F9863883772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EE643C-E973-68D5-CF6E-D0F00196B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908" y="2463644"/>
            <a:ext cx="3006646" cy="2418881"/>
          </a:xfrm>
          <a:prstGeom prst="rect">
            <a:avLst/>
          </a:prstGeom>
        </p:spPr>
      </p:pic>
      <p:pic>
        <p:nvPicPr>
          <p:cNvPr id="7" name="Рисунок 6" descr="Зображення, що містить текст, Графік, ряд, схема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7077E4FD-5DF3-0ADF-1EF6-BBB04A2D4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343" y="94370"/>
            <a:ext cx="2845923" cy="236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0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4575048C-B4C0-A61F-1C11-BFFE41CB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6F730761-FFEE-1A55-FA50-809CD9BF87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sp>
        <p:nvSpPr>
          <p:cNvPr id="121" name="Google Shape;121;p21">
            <a:extLst>
              <a:ext uri="{FF2B5EF4-FFF2-40B4-BE49-F238E27FC236}">
                <a16:creationId xmlns:a16="http://schemas.microsoft.com/office/drawing/2014/main" id="{927F68C9-2123-2A5C-15C3-8C4183531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3937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📌</a:t>
            </a:r>
            <a:r>
              <a:rPr lang="uk-UA" dirty="0">
                <a:latin typeface="Economica" panose="020B0604020202020204" charset="0"/>
              </a:rPr>
              <a:t>Логістична регресія і </a:t>
            </a:r>
            <a:r>
              <a:rPr lang="en-US" dirty="0" err="1">
                <a:latin typeface="Economica" panose="020B0604020202020204" charset="0"/>
              </a:rPr>
              <a:t>XGBoost</a:t>
            </a:r>
            <a:r>
              <a:rPr lang="en-US" dirty="0">
                <a:latin typeface="Economica" panose="020B0604020202020204" charset="0"/>
              </a:rPr>
              <a:t> </a:t>
            </a:r>
            <a:r>
              <a:rPr lang="uk-UA" dirty="0">
                <a:latin typeface="Economica" panose="020B0604020202020204" charset="0"/>
              </a:rPr>
              <a:t>мають високу загальну точність (89%)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Economica" panose="020B0604020202020204" charset="0"/>
              </a:rPr>
              <a:t>.</a:t>
            </a:r>
            <a:r>
              <a:rPr lang="en-US" dirty="0" err="1">
                <a:latin typeface="Economica" panose="020B0604020202020204" charset="0"/>
              </a:rPr>
              <a:t>XGBoost</a:t>
            </a:r>
            <a:r>
              <a:rPr lang="en-US" dirty="0">
                <a:latin typeface="Economica" panose="020B0604020202020204" charset="0"/>
              </a:rPr>
              <a:t> </a:t>
            </a:r>
            <a:r>
              <a:rPr lang="uk-UA" dirty="0">
                <a:latin typeface="Economica" panose="020B0604020202020204" charset="0"/>
              </a:rPr>
              <a:t>має найкращий </a:t>
            </a:r>
            <a:r>
              <a:rPr lang="en-US" dirty="0">
                <a:latin typeface="Economica" panose="020B0604020202020204" charset="0"/>
              </a:rPr>
              <a:t>ROC AUC (0.68), </a:t>
            </a:r>
            <a:r>
              <a:rPr lang="uk-UA" dirty="0">
                <a:latin typeface="Economica" panose="020B0604020202020204" charset="0"/>
              </a:rPr>
              <a:t>тобто найкращу здатність </a:t>
            </a:r>
            <a:r>
              <a:rPr lang="uk-UA" dirty="0" err="1">
                <a:latin typeface="Economica" panose="020B0604020202020204" charset="0"/>
              </a:rPr>
              <a:t>ранжувати</a:t>
            </a:r>
            <a:r>
              <a:rPr lang="uk-UA" dirty="0">
                <a:latin typeface="Economica" panose="020B0604020202020204" charset="0"/>
              </a:rPr>
              <a:t> ризики.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Economica" panose="020B0604020202020204" charset="0"/>
              </a:rPr>
              <a:t> </a:t>
            </a:r>
            <a:r>
              <a:rPr lang="uk-UA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📌</a:t>
            </a:r>
            <a:r>
              <a:rPr lang="uk-UA" dirty="0">
                <a:latin typeface="Economica" panose="020B0604020202020204" charset="0"/>
              </a:rPr>
              <a:t>Дерево рішень має нижчі показники, але кращий баланс між точністю та повнотою.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📌</a:t>
            </a:r>
            <a:r>
              <a:rPr lang="uk-UA" dirty="0">
                <a:latin typeface="Economica" panose="020B0604020202020204" charset="0"/>
              </a:rPr>
              <a:t>Моделі демонструють низьку чутливість (</a:t>
            </a:r>
            <a:r>
              <a:rPr lang="en-US" dirty="0">
                <a:latin typeface="Economica" panose="020B0604020202020204" charset="0"/>
              </a:rPr>
              <a:t>Recall) </a:t>
            </a:r>
            <a:r>
              <a:rPr lang="uk-UA" dirty="0">
                <a:latin typeface="Economica" panose="020B0604020202020204" charset="0"/>
              </a:rPr>
              <a:t>до позитивного класу, що є проблемою для практичного застосування.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📌</a:t>
            </a:r>
            <a:r>
              <a:rPr lang="uk-UA" dirty="0">
                <a:latin typeface="Economica" panose="020B0604020202020204" charset="0"/>
              </a:rPr>
              <a:t>Результати вказують на необхідність подальшої оптимізації моделей.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F29C95AE-36BD-ADB3-C3FA-993997FCEA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EE7468-26E2-F903-2D53-49872DB134F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2957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68768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200" b="1" dirty="0"/>
              <a:t>✅ </a:t>
            </a:r>
            <a:r>
              <a:rPr lang="uk-UA" sz="1200" dirty="0"/>
              <a:t>Моделі відповідають меті дослідження — оцінити можливість прогнозування повторної госпіталізації.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200" b="1" dirty="0"/>
              <a:t>✅ </a:t>
            </a:r>
            <a:r>
              <a:rPr lang="en-US" sz="1200" dirty="0" err="1">
                <a:latin typeface="Economica" panose="020B0604020202020204" charset="0"/>
              </a:rPr>
              <a:t>XGBoost</a:t>
            </a:r>
            <a:r>
              <a:rPr lang="en-US" sz="1200" dirty="0">
                <a:latin typeface="Economica" panose="020B0604020202020204" charset="0"/>
              </a:rPr>
              <a:t> </a:t>
            </a:r>
            <a:r>
              <a:rPr lang="uk-UA" sz="1200" dirty="0"/>
              <a:t>показав найкращі результати за </a:t>
            </a:r>
            <a:r>
              <a:rPr lang="en-US" sz="1200" dirty="0">
                <a:latin typeface="Economica" panose="020B0604020202020204" charset="0"/>
              </a:rPr>
              <a:t>ROC AUC, </a:t>
            </a:r>
            <a:r>
              <a:rPr lang="uk-UA" sz="1200" dirty="0"/>
              <a:t>підтверджуючи ефективність ансамблевих методів.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200" b="1" dirty="0"/>
              <a:t>✅ </a:t>
            </a:r>
            <a:r>
              <a:rPr lang="uk-UA" sz="1200" dirty="0"/>
              <a:t>Низька чутливість сигналізує про потребу у доопрацюванні або балансуванні даних.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200" b="1" dirty="0"/>
              <a:t>✅ </a:t>
            </a:r>
            <a:r>
              <a:rPr lang="uk-UA" sz="1200" dirty="0"/>
              <a:t>Отримані результати узгоджуються з відомими особливостями моделей машинного навчання у медичних задачах.</a:t>
            </a: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pic>
        <p:nvPicPr>
          <p:cNvPr id="3" name="Рисунок 2" descr="Зображення, що містить текст, знімок екрана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917F782F-C404-C9AA-0305-7F351543A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807" y="805436"/>
            <a:ext cx="2704478" cy="38282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46554B94-3812-8950-5AC2-71A1164D5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>
            <a:extLst>
              <a:ext uri="{FF2B5EF4-FFF2-40B4-BE49-F238E27FC236}">
                <a16:creationId xmlns:a16="http://schemas.microsoft.com/office/drawing/2014/main" id="{6EBD5131-8BC3-5986-744A-CB01FC1565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>
            <a:extLst>
              <a:ext uri="{FF2B5EF4-FFF2-40B4-BE49-F238E27FC236}">
                <a16:creationId xmlns:a16="http://schemas.microsoft.com/office/drawing/2014/main" id="{3A5F83A0-77E0-18A2-4AFA-3498221A7F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AB5C35-5289-AE35-A5AB-C887D8ECF61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9C0448-DFE4-DD6B-8686-5E5F696EC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626" y="739730"/>
            <a:ext cx="2815714" cy="38666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ACE18B-2D86-369F-8D80-C1DEAF4AE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241" y="521528"/>
            <a:ext cx="3034133" cy="420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5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57E5A019-0850-3979-56D5-ADEDB347A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>
            <a:extLst>
              <a:ext uri="{FF2B5EF4-FFF2-40B4-BE49-F238E27FC236}">
                <a16:creationId xmlns:a16="http://schemas.microsoft.com/office/drawing/2014/main" id="{10C27FCB-6BB6-C69A-A99F-B94817B997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>
            <a:extLst>
              <a:ext uri="{FF2B5EF4-FFF2-40B4-BE49-F238E27FC236}">
                <a16:creationId xmlns:a16="http://schemas.microsoft.com/office/drawing/2014/main" id="{56BB676C-A435-C1A3-41D9-241243BAF9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5C137-C65A-E02C-BAB6-58127FD673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3B34D3-FF93-389E-BA95-D283631B4D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r="425" b="29230"/>
          <a:stretch/>
        </p:blipFill>
        <p:spPr>
          <a:xfrm>
            <a:off x="3072245" y="640905"/>
            <a:ext cx="2999509" cy="40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07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00864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📌</a:t>
            </a:r>
            <a:r>
              <a:rPr lang="uk-UA" dirty="0"/>
              <a:t>Отримані результати є реалістичними та демонструють потенціал використання </a:t>
            </a:r>
            <a:r>
              <a:rPr lang="en-US" dirty="0"/>
              <a:t>ML-</a:t>
            </a:r>
            <a:r>
              <a:rPr lang="uk-UA" dirty="0"/>
              <a:t>моделей для прогнозування ризику повторної госпіталізації.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📌</a:t>
            </a:r>
            <a:r>
              <a:rPr lang="uk-UA" dirty="0"/>
              <a:t>Модель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uk-UA" dirty="0"/>
              <a:t>виявилась найбільш перспективною, але загальна низька чутливість вказує на необхідність покращень.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📌</a:t>
            </a:r>
            <a:r>
              <a:rPr lang="uk-UA" dirty="0"/>
              <a:t>Подальший розвиток: використання додаткових ознак, балансування класів, тонке налаштування моделей.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📌</a:t>
            </a:r>
            <a:r>
              <a:rPr lang="uk-UA" dirty="0"/>
              <a:t>Важливо продовжувати дослідження для підвищення клінічної значущості моделей та впровадження їх у медичну практику.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C4E5CAB1-47B7-8889-973C-096C0853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2C787222-0976-15FF-A12F-B1C0EC4043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 </a:t>
            </a:r>
            <a:endParaRPr sz="3200" dirty="0"/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1EF66B05-09DE-3826-F8BF-3FE007DC91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806" y="895175"/>
            <a:ext cx="7021375" cy="2129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Дослідження</a:t>
            </a:r>
            <a:r>
              <a:rPr lang="ru-RU" dirty="0"/>
              <a:t> та </a:t>
            </a:r>
            <a:r>
              <a:rPr lang="ru-RU" dirty="0" err="1"/>
              <a:t>порівняння</a:t>
            </a:r>
            <a:r>
              <a:rPr lang="ru-RU" dirty="0"/>
              <a:t> моделей машинного </a:t>
            </a:r>
            <a:r>
              <a:rPr lang="ru-RU" dirty="0" err="1"/>
              <a:t>навчання</a:t>
            </a:r>
            <a:r>
              <a:rPr lang="ru-RU" dirty="0"/>
              <a:t> для </a:t>
            </a:r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ризику</a:t>
            </a:r>
            <a:r>
              <a:rPr lang="ru-RU" dirty="0"/>
              <a:t> </a:t>
            </a:r>
            <a:r>
              <a:rPr lang="ru-RU" dirty="0" err="1"/>
              <a:t>діабету</a:t>
            </a:r>
            <a:r>
              <a:rPr lang="ru-RU" dirty="0"/>
              <a:t> з метою </a:t>
            </a:r>
            <a:r>
              <a:rPr lang="ru-RU" dirty="0" err="1"/>
              <a:t>визначення</a:t>
            </a:r>
            <a:r>
              <a:rPr lang="ru-RU" dirty="0"/>
              <a:t> оптимального </a:t>
            </a:r>
            <a:r>
              <a:rPr lang="ru-RU" dirty="0" err="1"/>
              <a:t>алгоритмічного</a:t>
            </a:r>
            <a:r>
              <a:rPr lang="ru-RU" dirty="0"/>
              <a:t> </a:t>
            </a:r>
            <a:r>
              <a:rPr lang="ru-RU" dirty="0" err="1"/>
              <a:t>підходу</a:t>
            </a:r>
            <a:r>
              <a:rPr lang="ru-RU" dirty="0"/>
              <a:t> для </a:t>
            </a:r>
            <a:r>
              <a:rPr lang="ru-RU" dirty="0" err="1"/>
              <a:t>застосування</a:t>
            </a:r>
            <a:r>
              <a:rPr lang="ru-RU" dirty="0"/>
              <a:t> в </a:t>
            </a:r>
            <a:r>
              <a:rPr lang="ru-RU" dirty="0" err="1"/>
              <a:t>клінічній</a:t>
            </a:r>
            <a:r>
              <a:rPr lang="ru-RU" dirty="0"/>
              <a:t> </a:t>
            </a:r>
            <a:r>
              <a:rPr lang="ru-RU" dirty="0" err="1"/>
              <a:t>практиці</a:t>
            </a:r>
            <a:r>
              <a:rPr lang="ru-RU" dirty="0"/>
              <a:t>.</a:t>
            </a:r>
            <a:endParaRPr dirty="0">
              <a:latin typeface="Economica" panose="020B0604020202020204" charset="0"/>
            </a:endParaRP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25A4C5F8-6C7C-3245-68EE-7A018B6929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22977-0B9B-88D6-954F-7C22DBA5F0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pic>
        <p:nvPicPr>
          <p:cNvPr id="1028" name="Picture 4" descr="19 найкращих безкоштовних ресурсів: медичні набори даних для машинного  навчання">
            <a:extLst>
              <a:ext uri="{FF2B5EF4-FFF2-40B4-BE49-F238E27FC236}">
                <a16:creationId xmlns:a16="http://schemas.microsoft.com/office/drawing/2014/main" id="{9718927B-9C04-DA60-8C6C-CA17D68D8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12" y="2304471"/>
            <a:ext cx="3703205" cy="222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89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F846FD5E-752B-CF48-856D-AB7B45C7B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1CD39FEB-02C9-F66B-7235-B499D69EA7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1175" y="1947844"/>
            <a:ext cx="6324627" cy="1247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latin typeface="Economica" panose="020B0604020202020204" charset="0"/>
              </a:rPr>
              <a:t>Дякую за увагу!</a:t>
            </a:r>
            <a:endParaRPr sz="3200" dirty="0">
              <a:latin typeface="Economica" panose="020B0604020202020204" charset="0"/>
            </a:endParaRP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9B0D12B8-DE06-023F-7058-59516AEDBF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615BE5-014C-038C-2939-C9A007A00BF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225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Актуальність проблеми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268925" y="684225"/>
            <a:ext cx="8563375" cy="3775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>
              <a:buNone/>
            </a:pPr>
            <a:r>
              <a:rPr lang="uk-UA" b="1" dirty="0"/>
              <a:t>Епідеміологічні показники: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Понад 537 мільйонів дорослих із діабетом у світі (2021 р.)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Прогноз зростання до 783 мільйонів до 2045 року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Діабет є 7-ою провідною причиною смертності у світі</a:t>
            </a:r>
          </a:p>
          <a:p>
            <a:pPr>
              <a:buNone/>
            </a:pPr>
            <a:r>
              <a:rPr lang="uk-UA" b="1" dirty="0"/>
              <a:t>Ситуація в Україні: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Понад 1.3 мільйона зареєстрованих хворих (2022 р.)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Реальна кількість може перевищувати 2 мільйони осіб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До 50% випадків діабету 2 типу залишаються </a:t>
            </a:r>
            <a:r>
              <a:rPr lang="uk-UA" dirty="0" err="1"/>
              <a:t>недіагностованими</a:t>
            </a:r>
            <a:endParaRPr lang="uk-UA" dirty="0"/>
          </a:p>
          <a:p>
            <a:pPr>
              <a:buNone/>
            </a:pPr>
            <a:r>
              <a:rPr lang="uk-UA" b="1" dirty="0"/>
              <a:t>Медико-економічний тягар: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Ускладнення діабету: ретинопатія, нефропатія, </a:t>
            </a:r>
            <a:r>
              <a:rPr lang="uk-UA" dirty="0" err="1"/>
              <a:t>нейропатія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Збільшення смертності у 2-3 рази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Скорочення тривалості життя на 8-10 років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Значні витрати системи охорони здоров'я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98475" y="850605"/>
            <a:ext cx="8633826" cy="3728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32000"/>
            <a:r>
              <a:rPr lang="uk-UA" dirty="0"/>
              <a:t>      </a:t>
            </a:r>
            <a:r>
              <a:rPr lang="uk-UA" b="1" dirty="0"/>
              <a:t>Проблема:</a:t>
            </a:r>
            <a:br>
              <a:rPr lang="uk-UA" dirty="0"/>
            </a:br>
            <a:r>
              <a:rPr lang="uk-UA" dirty="0"/>
              <a:t>Зростає кількість випадків діагнозу діабету — важливо впроваджувати машинне навчання для раннього прогнозування та профілактики.</a:t>
            </a:r>
          </a:p>
          <a:p>
            <a:pPr marL="89100" indent="0">
              <a:buNone/>
            </a:pPr>
            <a:endParaRPr lang="uk-UA" dirty="0"/>
          </a:p>
          <a:p>
            <a:pPr marL="432000"/>
            <a:r>
              <a:rPr lang="uk-UA" dirty="0"/>
              <a:t>      </a:t>
            </a:r>
            <a:r>
              <a:rPr lang="uk-UA" b="1" dirty="0"/>
              <a:t>Мета дослідження:</a:t>
            </a:r>
            <a:br>
              <a:rPr lang="uk-UA" dirty="0"/>
            </a:br>
            <a:r>
              <a:rPr lang="uk-UA" dirty="0"/>
              <a:t>Дослідити ефективність моделей </a:t>
            </a:r>
            <a:r>
              <a:rPr lang="en-US" dirty="0">
                <a:latin typeface="Economica" panose="020B0604020202020204" charset="0"/>
              </a:rPr>
              <a:t>ML </a:t>
            </a:r>
            <a:r>
              <a:rPr lang="uk-UA" dirty="0"/>
              <a:t>для прогнозування діабету, побудувати 3 моделі та порівняти їх точність.</a:t>
            </a:r>
          </a:p>
          <a:p>
            <a:pPr marL="89100" indent="0">
              <a:buNone/>
            </a:pPr>
            <a:endParaRPr lang="uk-UA" dirty="0"/>
          </a:p>
          <a:p>
            <a:pPr marL="432000"/>
            <a:r>
              <a:rPr lang="uk-UA" dirty="0"/>
              <a:t>       </a:t>
            </a:r>
            <a:r>
              <a:rPr lang="uk-UA" b="1" dirty="0"/>
              <a:t>Задачі:</a:t>
            </a:r>
            <a:endParaRPr lang="uk-UA" dirty="0"/>
          </a:p>
          <a:p>
            <a:pPr marL="432000" indent="0">
              <a:buNone/>
            </a:pPr>
            <a:r>
              <a:rPr lang="uk-UA" dirty="0"/>
              <a:t>Побудувати логістичну регресію, дерево рішень і </a:t>
            </a:r>
            <a:r>
              <a:rPr lang="en-US" dirty="0" err="1">
                <a:latin typeface="Economica" panose="020B0604020202020204" charset="0"/>
              </a:rPr>
              <a:t>XGBoost</a:t>
            </a:r>
            <a:endParaRPr lang="en-US" dirty="0">
              <a:latin typeface="Economica" panose="020B0604020202020204" charset="0"/>
            </a:endParaRPr>
          </a:p>
          <a:p>
            <a:pPr marL="432000" indent="0">
              <a:buNone/>
            </a:pPr>
            <a:r>
              <a:rPr lang="uk-UA" dirty="0"/>
              <a:t>Навчити моделі на медичних даних</a:t>
            </a:r>
          </a:p>
          <a:p>
            <a:pPr marL="432000" indent="0">
              <a:buNone/>
            </a:pPr>
            <a:r>
              <a:rPr lang="uk-UA" dirty="0"/>
              <a:t>Оцінити якість прогнозування (точність, </a:t>
            </a:r>
            <a:r>
              <a:rPr lang="en-US" dirty="0">
                <a:latin typeface="Economica" panose="020B0604020202020204" charset="0"/>
              </a:rPr>
              <a:t>AUC, </a:t>
            </a:r>
            <a:r>
              <a:rPr lang="uk-UA" dirty="0"/>
              <a:t>чутливість, специфічність)</a:t>
            </a:r>
          </a:p>
          <a:p>
            <a:pPr marL="432000" indent="0">
              <a:buNone/>
            </a:pPr>
            <a:r>
              <a:rPr lang="uk-UA" dirty="0"/>
              <a:t>Визначити найбільш ефективну модель</a:t>
            </a:r>
          </a:p>
          <a:p>
            <a:pPr marL="432000" indent="0">
              <a:buNone/>
            </a:pPr>
            <a:endParaRPr lang="uk-UA" dirty="0"/>
          </a:p>
          <a:p>
            <a:pPr marL="432000" indent="-285750"/>
            <a:r>
              <a:rPr lang="uk-UA" dirty="0"/>
              <a:t> </a:t>
            </a:r>
            <a:r>
              <a:rPr lang="uk-UA" b="1" dirty="0"/>
              <a:t>Очікуваний результат:</a:t>
            </a:r>
            <a:br>
              <a:rPr lang="uk-UA" dirty="0"/>
            </a:br>
            <a:r>
              <a:rPr lang="uk-UA" dirty="0"/>
              <a:t>Визначення найбільш ефективної моделі для медичної практики прогнозування діабету.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Методологія 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57640" y="653391"/>
            <a:ext cx="8520600" cy="3735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dirty="0"/>
              <a:t>🔹 </a:t>
            </a:r>
            <a:r>
              <a:rPr lang="uk-UA" b="1" dirty="0"/>
              <a:t>Моделі</a:t>
            </a:r>
            <a:r>
              <a:rPr lang="uk-UA" dirty="0"/>
              <a:t>:</a:t>
            </a:r>
            <a:br>
              <a:rPr lang="uk-UA" dirty="0"/>
            </a:br>
            <a:r>
              <a:rPr lang="uk-UA" dirty="0"/>
              <a:t>— Логістична регресія</a:t>
            </a:r>
            <a:br>
              <a:rPr lang="uk-UA" dirty="0"/>
            </a:br>
            <a:r>
              <a:rPr lang="uk-UA" dirty="0"/>
              <a:t>— Дерево рішень</a:t>
            </a:r>
            <a:br>
              <a:rPr lang="uk-UA" dirty="0"/>
            </a:br>
            <a:r>
              <a:rPr lang="uk-UA" dirty="0"/>
              <a:t>— </a:t>
            </a:r>
            <a:r>
              <a:rPr lang="en-US" dirty="0" err="1"/>
              <a:t>XGBoost</a:t>
            </a:r>
            <a:endParaRPr lang="en-US" dirty="0"/>
          </a:p>
          <a:p>
            <a:pPr marL="114300" indent="0">
              <a:buNone/>
            </a:pPr>
            <a:r>
              <a:rPr lang="uk-UA" dirty="0"/>
              <a:t>🔹 </a:t>
            </a:r>
            <a:r>
              <a:rPr lang="uk-UA" b="1" dirty="0"/>
              <a:t>Набір даних</a:t>
            </a:r>
            <a:r>
              <a:rPr lang="uk-UA" dirty="0"/>
              <a:t>:</a:t>
            </a:r>
            <a:br>
              <a:rPr lang="uk-UA" dirty="0"/>
            </a:br>
            <a:r>
              <a:rPr lang="uk-UA" b="1" dirty="0"/>
              <a:t>"</a:t>
            </a:r>
            <a:r>
              <a:rPr lang="en-US" b="1" dirty="0"/>
              <a:t>Diabetes 130-US Hospitals (1999–2008)"</a:t>
            </a:r>
            <a:br>
              <a:rPr lang="en-US" dirty="0"/>
            </a:br>
            <a:r>
              <a:rPr lang="en-US" dirty="0"/>
              <a:t>— 101 766 </a:t>
            </a:r>
            <a:r>
              <a:rPr lang="uk-UA" dirty="0"/>
              <a:t>госпіталізацій з діагнозом діабету</a:t>
            </a:r>
            <a:br>
              <a:rPr lang="uk-UA" dirty="0"/>
            </a:br>
            <a:r>
              <a:rPr lang="uk-UA" dirty="0"/>
              <a:t>— Витяг із бази </a:t>
            </a:r>
            <a:r>
              <a:rPr lang="en-US" dirty="0"/>
              <a:t>Health Facts (Cerner, </a:t>
            </a:r>
            <a:r>
              <a:rPr lang="uk-UA" dirty="0"/>
              <a:t>США)</a:t>
            </a:r>
            <a:br>
              <a:rPr lang="uk-UA" dirty="0"/>
            </a:br>
            <a:r>
              <a:rPr lang="uk-UA" dirty="0"/>
              <a:t>— 55 характеристик: вік, стать, расові дані, аналізи, діагнози, медикаменти тощо</a:t>
            </a:r>
            <a:br>
              <a:rPr lang="uk-UA" dirty="0"/>
            </a:br>
            <a:r>
              <a:rPr lang="uk-UA" dirty="0"/>
              <a:t>— Відібрані лише повноцінні звернення (1–14 днів, без летального кінця)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51EF1A3E-F22E-5FA6-5C2B-1B4D36ED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1401653E-211B-B604-E472-F4C2EC2EBA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Методологія </a:t>
            </a:r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A370B748-A22B-2C79-474E-2BD8A2FE13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E567A5-6945-EF14-1D6B-CF9373EC525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8EC794-EDA5-A329-6227-85C406F43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141791"/>
            <a:ext cx="757931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Попередня обробка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Видалено ознаки з великим % пропусків (наприклад, вага — 97%)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Враховано тільки перше звернення кожного пацієнта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Видалено дані про летальні випадки та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хоспіс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Результат закодовано як бінарну змінну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Підготовка до навчання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One-hot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кодування категоріальних змінних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Масштабування числових ознак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E37D79-30C5-770C-5EC1-CA24F8DD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3768540"/>
            <a:ext cx="5777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Розподіл на тренувальний/тестовий набір (80/20)</a:t>
            </a:r>
          </a:p>
        </p:txBody>
      </p:sp>
    </p:spTree>
    <p:extLst>
      <p:ext uri="{BB962C8B-B14F-4D97-AF65-F5344CB8AC3E}">
        <p14:creationId xmlns:p14="http://schemas.microsoft.com/office/powerpoint/2010/main" val="316427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96982" y="200880"/>
            <a:ext cx="8360034" cy="670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Логістична</a:t>
            </a:r>
            <a:r>
              <a:rPr lang="ru-RU" sz="3200" dirty="0"/>
              <a:t> </a:t>
            </a:r>
            <a:r>
              <a:rPr lang="ru-RU" sz="3200" dirty="0" err="1"/>
              <a:t>регресія</a:t>
            </a:r>
            <a:r>
              <a:rPr lang="ru-RU" sz="3200" dirty="0"/>
              <a:t> (</a:t>
            </a:r>
            <a:r>
              <a:rPr lang="en-US" sz="3200" dirty="0"/>
              <a:t>Logistic Regression)</a:t>
            </a:r>
            <a:endParaRPr lang="ru-RU"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9116" y="871375"/>
            <a:ext cx="6774900" cy="2508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>
              <a:buNone/>
            </a:pPr>
            <a:r>
              <a:rPr lang="uk-UA" b="1" dirty="0"/>
              <a:t>📌 Суть моделі: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Це проста модель для </a:t>
            </a:r>
            <a:r>
              <a:rPr lang="uk-UA" b="1" dirty="0"/>
              <a:t>класифікації</a:t>
            </a:r>
            <a:r>
              <a:rPr lang="uk-UA" dirty="0"/>
              <a:t>, яка оцінює ймовірність того, що подія відбудеться (наприклад, </a:t>
            </a:r>
            <a:r>
              <a:rPr lang="uk-UA" b="1" dirty="0"/>
              <a:t>повторна госпіталізація</a:t>
            </a:r>
            <a:r>
              <a:rPr lang="uk-UA" dirty="0"/>
              <a:t> — так або ні).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Замість прямої лінії, як у звичайній регресії, логістична регресія використовує </a:t>
            </a:r>
            <a:r>
              <a:rPr lang="en-US" b="1" dirty="0"/>
              <a:t>S-</a:t>
            </a:r>
            <a:r>
              <a:rPr lang="uk-UA" b="1" dirty="0"/>
              <a:t>подібну (</a:t>
            </a:r>
            <a:r>
              <a:rPr lang="uk-UA" b="1" dirty="0" err="1"/>
              <a:t>сигмоїдну</a:t>
            </a:r>
            <a:r>
              <a:rPr lang="uk-UA" b="1" dirty="0"/>
              <a:t>) криву</a:t>
            </a:r>
            <a:r>
              <a:rPr lang="uk-UA" dirty="0"/>
              <a:t>, щоб перетворити будь-яке значення у </a:t>
            </a:r>
            <a:r>
              <a:rPr lang="uk-UA" b="1" dirty="0"/>
              <a:t>діапазон [0, 1]</a:t>
            </a:r>
            <a:r>
              <a:rPr lang="uk-U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Значення &gt;0.5 → клас 1, ≤0.5 → клас 0.</a:t>
            </a:r>
          </a:p>
          <a:p>
            <a:pPr>
              <a:buNone/>
            </a:pPr>
            <a:r>
              <a:rPr lang="uk-UA" b="1" dirty="0"/>
              <a:t>✅ Переваги: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Швидка у виконанні.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Добре працює при </a:t>
            </a:r>
            <a:r>
              <a:rPr lang="uk-UA" b="1" dirty="0"/>
              <a:t>лінійній залежності</a:t>
            </a:r>
            <a:r>
              <a:rPr lang="uk-UA" dirty="0"/>
              <a:t> між ознаками та результатом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7F71C7-BD8A-40E0-56A2-3BD77EB6C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44" y="3007676"/>
            <a:ext cx="3467287" cy="1906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3EAF734-A229-3EA1-8FC2-1E44B21D1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E56B6CD5-66A5-42AD-3AC6-3C97A0335E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982" y="200880"/>
            <a:ext cx="8360034" cy="670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Дерево </a:t>
            </a:r>
            <a:r>
              <a:rPr lang="ru-RU" sz="3200" dirty="0" err="1"/>
              <a:t>рішень</a:t>
            </a:r>
            <a:r>
              <a:rPr lang="ru-RU" sz="3200" dirty="0"/>
              <a:t> (</a:t>
            </a:r>
            <a:r>
              <a:rPr lang="en-US" sz="3200" dirty="0"/>
              <a:t>Decision Tree)</a:t>
            </a:r>
            <a:endParaRPr lang="ru-RU"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FFCAF4CE-1420-C817-AD2F-1B1021E10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116" y="871375"/>
            <a:ext cx="6774900" cy="2508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>
              <a:buNone/>
            </a:pPr>
            <a:r>
              <a:rPr lang="uk-UA" b="1" dirty="0"/>
              <a:t>📌 Суть моделі: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Модель </a:t>
            </a:r>
            <a:r>
              <a:rPr lang="uk-UA" b="1" dirty="0"/>
              <a:t>імітує процес ухвалення рішень</a:t>
            </a:r>
            <a:r>
              <a:rPr lang="uk-UA" dirty="0"/>
              <a:t>, як людина.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Розбиває дані на підгрупи, ставлячи питання ("чи більше за", "чи рівне", і </a:t>
            </a:r>
            <a:r>
              <a:rPr lang="uk-UA" dirty="0" err="1"/>
              <a:t>т.д</a:t>
            </a:r>
            <a:r>
              <a:rPr lang="uk-UA" dirty="0"/>
              <a:t>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Рішення приймаються шляхом </a:t>
            </a:r>
            <a:r>
              <a:rPr lang="uk-UA" b="1" dirty="0"/>
              <a:t>спуску від кореня до листка</a:t>
            </a:r>
            <a:r>
              <a:rPr lang="uk-UA" dirty="0"/>
              <a:t> дерева.</a:t>
            </a:r>
          </a:p>
          <a:p>
            <a:pPr>
              <a:buNone/>
            </a:pPr>
            <a:r>
              <a:rPr lang="uk-UA" b="1" dirty="0"/>
              <a:t>✅ Переваги: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Інтуїтивно зрозуміле</a:t>
            </a:r>
            <a:r>
              <a:rPr lang="uk-UA" dirty="0"/>
              <a:t> (візуально легко пояснити).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Працює з </a:t>
            </a:r>
            <a:r>
              <a:rPr lang="uk-UA" b="1" dirty="0"/>
              <a:t>як числовими, так і категоріальними</a:t>
            </a:r>
            <a:r>
              <a:rPr lang="uk-UA" dirty="0"/>
              <a:t> даними.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Не потребує масштабування даних.</a:t>
            </a: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CED30C68-467D-4231-730E-C8090441BC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3683DA-4029-0474-9518-7AF85D8B334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4098" name="Picture 2" descr="Decision Tree In Depth. A comprehensive guide to the essentials… | by  Fraidoon Omarzai | Medium">
            <a:extLst>
              <a:ext uri="{FF2B5EF4-FFF2-40B4-BE49-F238E27FC236}">
                <a16:creationId xmlns:a16="http://schemas.microsoft.com/office/drawing/2014/main" id="{34CF91A9-3243-84D1-4AB4-5DD6BBCC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08" y="3048312"/>
            <a:ext cx="2973219" cy="179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11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093F6894-28DE-C8FF-B264-AE3900837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91F53719-863E-04E9-E84F-BC1D4E836B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982" y="200880"/>
            <a:ext cx="8360034" cy="670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XGBoost</a:t>
            </a:r>
            <a:r>
              <a:rPr lang="en-US" sz="3200" dirty="0"/>
              <a:t> (Extreme Gradient Boosting)</a:t>
            </a:r>
            <a:endParaRPr lang="ru-RU"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38EA779C-24AA-4022-3F56-62D2A8B12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116" y="871374"/>
            <a:ext cx="5515775" cy="2571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>
              <a:buNone/>
            </a:pPr>
            <a:r>
              <a:rPr lang="ru-RU" b="1" dirty="0"/>
              <a:t>📌 Суть </a:t>
            </a:r>
            <a:r>
              <a:rPr lang="ru-RU" b="1" dirty="0" err="1"/>
              <a:t>моделі</a:t>
            </a:r>
            <a:r>
              <a:rPr lang="ru-RU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потужна</a:t>
            </a:r>
            <a:r>
              <a:rPr lang="ru-RU" b="1" dirty="0"/>
              <a:t> </a:t>
            </a:r>
            <a:r>
              <a:rPr lang="ru-RU" b="1" dirty="0" err="1"/>
              <a:t>ансамблева</a:t>
            </a:r>
            <a:r>
              <a:rPr lang="ru-RU" b="1" dirty="0"/>
              <a:t> модель</a:t>
            </a:r>
            <a:r>
              <a:rPr lang="ru-RU" dirty="0"/>
              <a:t>, яка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b="1" dirty="0" err="1"/>
              <a:t>кілька</a:t>
            </a:r>
            <a:r>
              <a:rPr lang="ru-RU" b="1" dirty="0"/>
              <a:t> дерев</a:t>
            </a:r>
            <a:r>
              <a:rPr lang="ru-RU" dirty="0"/>
              <a:t>, де </a:t>
            </a:r>
            <a:r>
              <a:rPr lang="ru-RU" dirty="0" err="1"/>
              <a:t>кожне</a:t>
            </a:r>
            <a:r>
              <a:rPr lang="ru-RU" dirty="0"/>
              <a:t> </a:t>
            </a:r>
            <a:r>
              <a:rPr lang="ru-RU" dirty="0" err="1"/>
              <a:t>наступне</a:t>
            </a:r>
            <a:r>
              <a:rPr lang="ru-RU" dirty="0"/>
              <a:t> дерево </a:t>
            </a:r>
            <a:r>
              <a:rPr lang="ru-RU" b="1" dirty="0" err="1"/>
              <a:t>виправляє</a:t>
            </a:r>
            <a:r>
              <a:rPr lang="ru-RU" b="1" dirty="0"/>
              <a:t> </a:t>
            </a:r>
            <a:r>
              <a:rPr lang="ru-RU" b="1" dirty="0" err="1"/>
              <a:t>помилки</a:t>
            </a:r>
            <a:r>
              <a:rPr lang="ru-RU" b="1" dirty="0"/>
              <a:t> </a:t>
            </a:r>
            <a:r>
              <a:rPr lang="ru-RU" b="1" dirty="0" err="1"/>
              <a:t>попередніх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Заснована на </a:t>
            </a:r>
            <a:r>
              <a:rPr lang="ru-RU" b="1" dirty="0" err="1"/>
              <a:t>градієнтному</a:t>
            </a:r>
            <a:r>
              <a:rPr lang="ru-RU" b="1" dirty="0"/>
              <a:t> </a:t>
            </a:r>
            <a:r>
              <a:rPr lang="ru-RU" b="1" dirty="0" err="1"/>
              <a:t>бустингу</a:t>
            </a:r>
            <a:r>
              <a:rPr lang="ru-RU" dirty="0"/>
              <a:t> — </a:t>
            </a:r>
            <a:r>
              <a:rPr lang="ru-RU" dirty="0" err="1"/>
              <a:t>підхід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комбінує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слабких</a:t>
            </a:r>
            <a:r>
              <a:rPr lang="ru-RU" dirty="0"/>
              <a:t> моделей у </a:t>
            </a:r>
            <a:r>
              <a:rPr lang="ru-RU" dirty="0" err="1"/>
              <a:t>сильну</a:t>
            </a:r>
            <a:r>
              <a:rPr lang="ru-RU" dirty="0"/>
              <a:t>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None/>
            </a:pPr>
            <a:r>
              <a:rPr lang="ru-RU" b="1" dirty="0"/>
              <a:t>✅ </a:t>
            </a:r>
            <a:r>
              <a:rPr lang="ru-RU" b="1" dirty="0" err="1"/>
              <a:t>Переваги</a:t>
            </a:r>
            <a:r>
              <a:rPr lang="ru-RU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b="1" dirty="0" err="1"/>
              <a:t>висока</a:t>
            </a:r>
            <a:r>
              <a:rPr lang="ru-RU" b="1" dirty="0"/>
              <a:t> </a:t>
            </a:r>
            <a:r>
              <a:rPr lang="ru-RU" b="1" dirty="0" err="1"/>
              <a:t>точність</a:t>
            </a:r>
            <a:r>
              <a:rPr lang="ru-RU" dirty="0"/>
              <a:t> на </a:t>
            </a:r>
            <a:r>
              <a:rPr lang="ru-RU" dirty="0" err="1"/>
              <a:t>практиці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Добре </a:t>
            </a:r>
            <a:r>
              <a:rPr lang="ru-RU" dirty="0" err="1"/>
              <a:t>працює</a:t>
            </a:r>
            <a:r>
              <a:rPr lang="ru-RU" dirty="0"/>
              <a:t> з </a:t>
            </a:r>
            <a:r>
              <a:rPr lang="ru-RU" b="1" dirty="0" err="1"/>
              <a:t>нелінійними</a:t>
            </a:r>
            <a:r>
              <a:rPr lang="ru-RU" dirty="0"/>
              <a:t> </a:t>
            </a:r>
            <a:r>
              <a:rPr lang="ru-RU" dirty="0" err="1"/>
              <a:t>залежностями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b="1" dirty="0" err="1"/>
              <a:t>вбудований</a:t>
            </a:r>
            <a:r>
              <a:rPr lang="ru-RU" b="1" dirty="0"/>
              <a:t> </a:t>
            </a:r>
            <a:r>
              <a:rPr lang="ru-RU" b="1" dirty="0" err="1"/>
              <a:t>механізм</a:t>
            </a:r>
            <a:r>
              <a:rPr lang="ru-RU" b="1" dirty="0"/>
              <a:t> </a:t>
            </a:r>
            <a:r>
              <a:rPr lang="ru-RU" b="1" dirty="0" err="1"/>
              <a:t>боротьби</a:t>
            </a:r>
            <a:r>
              <a:rPr lang="ru-RU" b="1" dirty="0"/>
              <a:t> з </a:t>
            </a:r>
            <a:r>
              <a:rPr lang="ru-RU" b="1" dirty="0" err="1"/>
              <a:t>перенавчанням</a:t>
            </a:r>
            <a:r>
              <a:rPr lang="ru-RU" dirty="0"/>
              <a:t>.</a:t>
            </a: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290EACE1-CC12-919F-C046-CB3AC5F5EF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331EA5-E96F-19FF-79A1-22A24FF1E87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5122" name="Picture 2" descr="XGBoost (extreme gradient-boosting) algorithm structure [31]. | Download  Scientific Diagram">
            <a:extLst>
              <a:ext uri="{FF2B5EF4-FFF2-40B4-BE49-F238E27FC236}">
                <a16:creationId xmlns:a16="http://schemas.microsoft.com/office/drawing/2014/main" id="{286BAC14-8029-3995-F16D-ED4F2577E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36" y="2330740"/>
            <a:ext cx="2944245" cy="227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3596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 роб маг" id="{AA4C03CD-3D34-48A8-8697-40337DE33E98}" vid="{FC375EDD-9B28-4D75-9066-DBEAE75C5D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7086</TotalTime>
  <Words>1041</Words>
  <Application>Microsoft Office PowerPoint</Application>
  <PresentationFormat>Екран (16:9)</PresentationFormat>
  <Paragraphs>138</Paragraphs>
  <Slides>20</Slides>
  <Notes>20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6" baseType="lpstr">
      <vt:lpstr>Open Sans</vt:lpstr>
      <vt:lpstr>Times New Roman</vt:lpstr>
      <vt:lpstr>Arial</vt:lpstr>
      <vt:lpstr>Calibri</vt:lpstr>
      <vt:lpstr>Economica</vt:lpstr>
      <vt:lpstr>Luxe</vt:lpstr>
      <vt:lpstr>Дослідження моделей прогнозування захворювань для раннього   виявлення    ризиків та покращення медичної діагностики</vt:lpstr>
      <vt:lpstr>Мета роботи </vt:lpstr>
      <vt:lpstr>Актуальність проблеми</vt:lpstr>
      <vt:lpstr>Постановка задачі</vt:lpstr>
      <vt:lpstr>Методологія </vt:lpstr>
      <vt:lpstr>Методологія </vt:lpstr>
      <vt:lpstr>Логістична регресія (Logistic Regression)</vt:lpstr>
      <vt:lpstr>Дерево рішень (Decision Tree)</vt:lpstr>
      <vt:lpstr>XGBoost (Extreme Gradient Boosting)</vt:lpstr>
      <vt:lpstr>Опис програмного забезпечення, що було використано у дослідженні</vt:lpstr>
      <vt:lpstr>Зміст проведеного експерименту</vt:lpstr>
      <vt:lpstr>Результати експерименту </vt:lpstr>
      <vt:lpstr>Результати експерименту </vt:lpstr>
      <vt:lpstr>Результати експерименту </vt:lpstr>
      <vt:lpstr>Аналіз отриманих результатів </vt:lpstr>
      <vt:lpstr>Публікація результатів </vt:lpstr>
      <vt:lpstr>Публікація результатів </vt:lpstr>
      <vt:lpstr>Публікація результатів </vt:lpstr>
      <vt:lpstr>Підсумки </vt:lpstr>
      <vt:lpstr>Презентація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 </dc:title>
  <dc:creator>Ilona</dc:creator>
  <cp:lastModifiedBy>katerina potomkina</cp:lastModifiedBy>
  <cp:revision>19</cp:revision>
  <dcterms:created xsi:type="dcterms:W3CDTF">2025-01-30T16:38:07Z</dcterms:created>
  <dcterms:modified xsi:type="dcterms:W3CDTF">2025-06-22T11:32:28Z</dcterms:modified>
</cp:coreProperties>
</file>