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8" r:id="rId2"/>
  </p:sldMasterIdLst>
  <p:notesMasterIdLst>
    <p:notesMasterId r:id="rId29"/>
  </p:notesMasterIdLst>
  <p:sldIdLst>
    <p:sldId id="268" r:id="rId3"/>
    <p:sldId id="269" r:id="rId4"/>
    <p:sldId id="279" r:id="rId5"/>
    <p:sldId id="272" r:id="rId6"/>
    <p:sldId id="273" r:id="rId7"/>
    <p:sldId id="274" r:id="rId8"/>
    <p:sldId id="275" r:id="rId9"/>
    <p:sldId id="283" r:id="rId10"/>
    <p:sldId id="284" r:id="rId11"/>
    <p:sldId id="285" r:id="rId12"/>
    <p:sldId id="259" r:id="rId13"/>
    <p:sldId id="276" r:id="rId14"/>
    <p:sldId id="262" r:id="rId15"/>
    <p:sldId id="286" r:id="rId16"/>
    <p:sldId id="287" r:id="rId17"/>
    <p:sldId id="293" r:id="rId18"/>
    <p:sldId id="292" r:id="rId19"/>
    <p:sldId id="289" r:id="rId20"/>
    <p:sldId id="290" r:id="rId21"/>
    <p:sldId id="291" r:id="rId22"/>
    <p:sldId id="264" r:id="rId23"/>
    <p:sldId id="265" r:id="rId24"/>
    <p:sldId id="266" r:id="rId25"/>
    <p:sldId id="278" r:id="rId26"/>
    <p:sldId id="267" r:id="rId27"/>
    <p:sldId id="34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F3AF-4690-43F0-A2EE-A11D0AA1EB3F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5CC5-A54C-4422-96EB-C31432371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30527B-63C8-4353-899A-76E05728285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46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95CC5-A54C-4422-96EB-C31432371DF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50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39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6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092000" y="1713800"/>
            <a:ext cx="100080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600"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1092000" y="926667"/>
            <a:ext cx="10008000" cy="7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755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0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2057400"/>
            <a:ext cx="9652000" cy="762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2743200"/>
            <a:ext cx="8737600" cy="5334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DDF803-C542-40AE-B2ED-51C11EB006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A21D2-198C-47EB-9622-BE45884061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635A8-6A6A-47CB-9056-9778E1FF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4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53FF-7476-4A96-B9EB-CE2E2A6560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13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656A7-49BB-4EC6-9F14-7A1E36C1D8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3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91265-10D3-42BE-9D30-DB100D366A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3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486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1CBB4-C0CC-49B9-9467-B3D90020ADA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11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A3DC5-3727-4FB9-983F-6FED52BF49A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26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1117-CBB5-4AA6-8847-DB4E35DA55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45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18F4-69D3-4F41-B42F-FCE685C8F68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5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973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973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0285-07B9-4026-AE25-2120B9D13DC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8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>
            <a:spLocks noGrp="1"/>
          </p:cNvSpPr>
          <p:nvPr>
            <p:ph type="title"/>
          </p:nvPr>
        </p:nvSpPr>
        <p:spPr>
          <a:xfrm>
            <a:off x="1092000" y="952733"/>
            <a:ext cx="45468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1"/>
          </p:nvPr>
        </p:nvSpPr>
        <p:spPr>
          <a:xfrm>
            <a:off x="1092000" y="2069951"/>
            <a:ext cx="41944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6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2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A4477D9-D71F-4A36-9F71-CEB93198F4D9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4F1D81-ABEA-42B0-9ADB-42CD8CD1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51EF35-C4B7-4E17-9CF0-638E90B305C2}" type="slidenum">
              <a:rPr lang="en-US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Прямоугольник 4"/>
          <p:cNvSpPr>
            <a:spLocks noChangeArrowheads="1"/>
          </p:cNvSpPr>
          <p:nvPr/>
        </p:nvSpPr>
        <p:spPr bwMode="auto">
          <a:xfrm>
            <a:off x="3359177" y="728665"/>
            <a:ext cx="6697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ru-RU" alt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63894" y="169975"/>
            <a:ext cx="9419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Учреждения образования «Белорусский государственный    </a:t>
            </a:r>
          </a:p>
          <a:p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университет информатики и радиоэлектроники» </a:t>
            </a:r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202" y="101178"/>
            <a:ext cx="351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Кафедра информационых радиотехнологий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6381" y="599409"/>
            <a:ext cx="450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воспитательной работы в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учреждениях профессионального образования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430540"/>
            <a:ext cx="1217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1.1:  «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Сущность, специфика, место воспитания в образовательном процессе</a:t>
            </a:r>
            <a:r>
              <a:rPr lang="ru-RU" sz="4000" b="1" dirty="0">
                <a:solidFill>
                  <a:srgbClr val="2441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72876" y="4204007"/>
            <a:ext cx="5176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altLang="ru-RU" sz="2400" dirty="0">
                <a:latin typeface="Times New Roman" pitchFamily="18" charset="0"/>
              </a:rPr>
              <a:t>Доцент кафедры информационных             радиотехнологий , канд.пед.наук, </a:t>
            </a:r>
            <a:br>
              <a:rPr lang="be-BY" altLang="ru-RU" sz="2400" dirty="0">
                <a:latin typeface="Times New Roman" pitchFamily="18" charset="0"/>
              </a:rPr>
            </a:br>
            <a:r>
              <a:rPr lang="be-BY" altLang="ru-RU" sz="2400" dirty="0">
                <a:latin typeface="Times New Roman" pitchFamily="18" charset="0"/>
              </a:rPr>
              <a:t>доцент </a:t>
            </a:r>
            <a:r>
              <a:rPr lang="ru-RU" altLang="ru-RU" sz="2400" dirty="0" err="1">
                <a:latin typeface="Times New Roman" pitchFamily="18" charset="0"/>
              </a:rPr>
              <a:t>Парафиянович</a:t>
            </a:r>
            <a:r>
              <a:rPr lang="ru-RU" altLang="ru-RU" sz="2400" dirty="0">
                <a:latin typeface="Times New Roman" pitchFamily="18" charset="0"/>
              </a:rPr>
              <a:t> Т. А.</a:t>
            </a:r>
          </a:p>
        </p:txBody>
      </p:sp>
      <p:pic>
        <p:nvPicPr>
          <p:cNvPr id="22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EFAAD35-8D20-4C1B-9E91-1C64C096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6" y="1299617"/>
            <a:ext cx="1261498" cy="135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3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3797" y="1241862"/>
            <a:ext cx="116372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200" b="1" i="1" dirty="0">
                <a:solidFill>
                  <a:prstClr val="black"/>
                </a:solidFill>
                <a:latin typeface="Times New Roman" pitchFamily="18" charset="0"/>
              </a:rPr>
              <a:t>Взаимосвязь процессов обучения и воспитания в целостной структуре образовательного процесса</a:t>
            </a:r>
            <a:r>
              <a:rPr lang="ru-RU" sz="2200" b="1" dirty="0">
                <a:solidFill>
                  <a:prstClr val="black"/>
                </a:solidFill>
                <a:latin typeface="Times New Roman" pitchFamily="18" charset="0"/>
              </a:rPr>
              <a:t> выражается в нескольких аспектах:</a:t>
            </a:r>
            <a:endParaRPr lang="ru-RU" sz="2200" dirty="0">
              <a:solidFill>
                <a:prstClr val="black"/>
              </a:solidFill>
              <a:latin typeface="Times New Roman" pitchFamily="18" charset="0"/>
            </a:endParaRPr>
          </a:p>
          <a:p>
            <a:pPr marL="285750"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200" b="1" dirty="0">
                <a:solidFill>
                  <a:prstClr val="black"/>
                </a:solidFill>
                <a:latin typeface="Times New Roman" pitchFamily="18" charset="0"/>
              </a:rPr>
              <a:t>Оба  процесса протекают в рамках одного учреждения 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</a:rPr>
              <a:t>(колледж, ПТУ, УПО, УВО, учреждение ДО), осуществляются одним и тем же человеком (педагогом) и направлены на достижение общей цели – подготовку личности к активной жизнедеятельности в обществе.</a:t>
            </a:r>
          </a:p>
          <a:p>
            <a:pPr marL="285750"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200" b="1" dirty="0">
                <a:solidFill>
                  <a:prstClr val="black"/>
                </a:solidFill>
                <a:latin typeface="Times New Roman" pitchFamily="18" charset="0"/>
              </a:rPr>
              <a:t>Воспитание всегда содержит в себе элементы обучения, 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</a:rPr>
              <a:t>поскольку, передавая личности знания о правилах поведения(нравственное воспитание), достижениях  культуры (эстетическое воспитание), многообразии видов профессиональной деятельности (трудовое воспитание)  т. д., формируя навыки поведения в конкретных ситуациях, педагог одновременно обучает личность.</a:t>
            </a:r>
          </a:p>
          <a:p>
            <a:pPr marL="285750"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200" b="1" dirty="0">
                <a:solidFill>
                  <a:prstClr val="black"/>
                </a:solidFill>
                <a:latin typeface="Times New Roman" pitchFamily="18" charset="0"/>
              </a:rPr>
              <a:t>В ходе процесса обучения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</a:rPr>
              <a:t>, направленного на освоение научных знаний, </a:t>
            </a:r>
            <a:r>
              <a:rPr lang="ru-RU" sz="2200" b="1" dirty="0">
                <a:solidFill>
                  <a:prstClr val="black"/>
                </a:solidFill>
                <a:latin typeface="Times New Roman" pitchFamily="18" charset="0"/>
              </a:rPr>
              <a:t>всегда имеет место воспитательный аспект</a:t>
            </a:r>
            <a:r>
              <a:rPr lang="ru-RU" sz="2200" dirty="0">
                <a:solidFill>
                  <a:prstClr val="black"/>
                </a:solidFill>
                <a:latin typeface="Times New Roman" pitchFamily="18" charset="0"/>
              </a:rPr>
              <a:t>, реализуемый через содержание учебного материала, методику подачи, характер педагогического взаимодействия педагога и обучающихся.</a:t>
            </a:r>
          </a:p>
          <a:p>
            <a:pPr marL="285750"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endParaRPr lang="ru-RU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10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35B534AF-533F-492B-93A7-1142F51F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7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6531" y="1327759"/>
            <a:ext cx="11283153" cy="4849204"/>
          </a:xfrm>
        </p:spPr>
        <p:txBody>
          <a:bodyPr/>
          <a:lstStyle/>
          <a:p>
            <a:pPr marL="0" indent="457200">
              <a:spcBef>
                <a:spcPts val="0"/>
              </a:spcBef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педагогической науке категория «воспитание»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рассматривается в трех аспектах:</a:t>
            </a:r>
          </a:p>
          <a:p>
            <a:pPr marL="800091" lvl="0" indent="-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явление;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91" indent="-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как процесс;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91" indent="-457200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как деятельность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приводит к большому количеству определений понятия</a:t>
            </a:r>
            <a:r>
              <a:rPr lang="ru-RU" sz="3600" dirty="0">
                <a:solidFill>
                  <a:schemeClr val="tx1"/>
                </a:solidFill>
              </a:rPr>
              <a:t>.</a:t>
            </a:r>
          </a:p>
          <a:p>
            <a:pPr indent="457200">
              <a:spcBef>
                <a:spcPts val="0"/>
              </a:spcBef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62613"/>
            <a:ext cx="7983893" cy="7265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термина «воспитание»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0A596DB6-CB94-4A19-8FBE-C71BD650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951" y="1318428"/>
            <a:ext cx="11094097" cy="4849204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педагогической науке категория «воспитание» рассматривается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явление</a:t>
            </a:r>
            <a:r>
              <a:rPr lang="ru-RU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социальное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явление</a:t>
            </a:r>
            <a:r>
              <a:rPr lang="ru-RU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передача от поколения к поколению социального опыта, знаний, ценностей</a:t>
            </a:r>
            <a:r>
              <a:rPr lang="ru-RU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личности в условиях организованной среды и взаимодействия педагога и обучающегося, связан с социализацией и </a:t>
            </a:r>
            <a:r>
              <a:rPr lang="ru-RU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саморегуляцией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личности. </a:t>
            </a:r>
          </a:p>
          <a:p>
            <a:pPr marL="0" lvl="0" indent="457200" algn="just">
              <a:spcBef>
                <a:spcPts val="0"/>
              </a:spcBef>
              <a:buNone/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</a:t>
            </a:r>
            <a:r>
              <a:rPr lang="ru-RU" sz="2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воспитания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том, что внешнее (объективное) становится достоянием внутреннего (субъективного), переводится в область сознания обучающегося с тем, чтобы найти выражение в результатах его поведения и деятельности.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9919" y="131169"/>
            <a:ext cx="7237444" cy="7265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термина «воспитание</a:t>
            </a:r>
            <a:r>
              <a:rPr lang="ru-RU" sz="3600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3C28337F-5D69-47CF-9DDE-88AF376A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28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2472" y="1221672"/>
            <a:ext cx="11010123" cy="4899308"/>
          </a:xfrm>
        </p:spPr>
        <p:txBody>
          <a:bodyPr>
            <a:normAutofit lnSpcReduction="10000"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Воспитание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–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как  </a:t>
            </a:r>
            <a:r>
              <a:rPr lang="ru-RU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деятельность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– конкретная практическая, направленная на становление и развитие личностных качеств обучающегося, необходимых для его самореализации.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Основная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цель воспитания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– 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формирование социально и морально зрелой, творческой личности обучающегося, 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субъекта собственной жизнедеятельности, обладающего высокими личностно-профессиональными качествами, уровнем культуры, творческим потенциалом человека, 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гражданина, труженика, семьянина</a:t>
            </a:r>
          </a:p>
          <a:p>
            <a:pPr indent="457200" algn="just">
              <a:lnSpc>
                <a:spcPct val="120000"/>
              </a:lnSpc>
              <a:spcBef>
                <a:spcPts val="0"/>
              </a:spcBef>
            </a:pPr>
            <a:endParaRPr lang="ru-RU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0588" y="152772"/>
            <a:ext cx="7013509" cy="77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+mj-lt"/>
              </a:rPr>
              <a:t>Значение термина «воспитание»</a:t>
            </a: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DA90AB83-87D6-4E2B-9F80-5BFC8820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1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266964"/>
            <a:ext cx="5638630" cy="6638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ru-RU" sz="3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воспитания</a:t>
            </a:r>
            <a:r>
              <a:rPr lang="ru-RU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153" y="1204946"/>
            <a:ext cx="113328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созидательно-культурная</a:t>
            </a:r>
            <a:r>
              <a:rPr lang="ru-RU" sz="2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 – сохранение, передача и воспроизводство культуры; обеспечение возможностей для личностного и профессионального роста, самореализации и творчества;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социальная</a:t>
            </a:r>
            <a:r>
              <a:rPr lang="ru-RU" sz="2800" b="1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 </a:t>
            </a:r>
            <a:r>
              <a:rPr lang="ru-RU" sz="2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– обеспечение процесса смены поколений, формирование характера человека, развитие его способности преодолевать жизненные препятствия, адаптироваться к социальной среде, нести  ответственность;</a:t>
            </a:r>
          </a:p>
          <a:p>
            <a:pPr marL="45720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800" b="1" i="1" dirty="0" err="1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человекообразующая</a:t>
            </a:r>
            <a:r>
              <a:rPr lang="ru-RU" sz="28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 – развитие творческого потенциала личности, его способностей и умений, обеспечение достижения человеком интеллектуально-нравственной свободы и счастья.</a:t>
            </a: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dirty="0">
              <a:solidFill>
                <a:prstClr val="black"/>
              </a:solidFill>
              <a:latin typeface="+mj-lt"/>
            </a:endParaRPr>
          </a:p>
          <a:p>
            <a:pPr marL="285750" indent="45720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4949D6DA-BCB0-41C2-916B-B3CC4D83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31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7135" y="1351508"/>
            <a:ext cx="11457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400" b="1" dirty="0">
                <a:latin typeface="+mj-lt"/>
              </a:rPr>
              <a:t>Воспитание</a:t>
            </a:r>
            <a:r>
              <a:rPr lang="ru-RU" sz="2400" dirty="0">
                <a:latin typeface="+mj-lt"/>
              </a:rPr>
              <a:t> – </a:t>
            </a:r>
            <a:r>
              <a:rPr lang="ru-RU" sz="2400" b="1" i="1" dirty="0">
                <a:latin typeface="+mj-lt"/>
              </a:rPr>
              <a:t>целенаправленный</a:t>
            </a:r>
            <a:r>
              <a:rPr lang="ru-RU" sz="2400" b="1" dirty="0">
                <a:latin typeface="+mj-lt"/>
              </a:rPr>
              <a:t> процесс</a:t>
            </a:r>
            <a:r>
              <a:rPr lang="ru-RU" sz="2400" dirty="0">
                <a:latin typeface="+mj-lt"/>
              </a:rPr>
              <a:t>, т.к. основным ориентиром в работе педагога служит социальный заказ как совокупность нравственных норм, принятых в обществе. 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400" b="1" dirty="0">
                <a:latin typeface="+mj-lt"/>
              </a:rPr>
              <a:t>Воспитание </a:t>
            </a:r>
            <a:r>
              <a:rPr lang="ru-RU" sz="2400" dirty="0">
                <a:latin typeface="+mj-lt"/>
              </a:rPr>
              <a:t>– </a:t>
            </a:r>
            <a:r>
              <a:rPr lang="ru-RU" sz="2400" b="1" i="1" dirty="0">
                <a:latin typeface="+mj-lt"/>
              </a:rPr>
              <a:t>многофакторный</a:t>
            </a:r>
            <a:r>
              <a:rPr lang="ru-RU" sz="2400" b="1" dirty="0">
                <a:latin typeface="+mj-lt"/>
              </a:rPr>
              <a:t> процесс</a:t>
            </a:r>
            <a:r>
              <a:rPr lang="ru-RU" sz="2400" dirty="0">
                <a:latin typeface="+mj-lt"/>
              </a:rPr>
              <a:t>, т.к. педагог должен учитывать множество </a:t>
            </a:r>
            <a:r>
              <a:rPr lang="ru-RU" sz="2400" i="1" dirty="0">
                <a:latin typeface="+mj-lt"/>
              </a:rPr>
              <a:t>объективных</a:t>
            </a:r>
            <a:r>
              <a:rPr lang="ru-RU" sz="2400" dirty="0">
                <a:latin typeface="+mj-lt"/>
              </a:rPr>
              <a:t> (экономику, политику, культуру, идеологию, мораль, право, религию и др.); и </a:t>
            </a:r>
            <a:r>
              <a:rPr lang="ru-RU" sz="2400" i="1" dirty="0">
                <a:latin typeface="+mj-lt"/>
              </a:rPr>
              <a:t>субъективных факторов </a:t>
            </a:r>
            <a:r>
              <a:rPr lang="ru-RU" sz="2400" dirty="0">
                <a:latin typeface="+mj-lt"/>
              </a:rPr>
              <a:t>(социальную среду, в которой воспитывается личность - влияние семьи, друзей, значимых личностей), а также </a:t>
            </a:r>
            <a:r>
              <a:rPr lang="ru-RU" sz="2400" i="1" dirty="0">
                <a:latin typeface="+mj-lt"/>
              </a:rPr>
              <a:t>индивидуально-личностные особенности воспитанника.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400" b="1" dirty="0">
                <a:latin typeface="+mj-lt"/>
              </a:rPr>
              <a:t>Воспитание </a:t>
            </a:r>
            <a:r>
              <a:rPr lang="ru-RU" sz="2400" dirty="0">
                <a:latin typeface="+mj-lt"/>
              </a:rPr>
              <a:t>– </a:t>
            </a:r>
            <a:r>
              <a:rPr lang="ru-RU" sz="2400" b="1" i="1" dirty="0">
                <a:latin typeface="+mj-lt"/>
              </a:rPr>
              <a:t>субъективный процесс</a:t>
            </a:r>
            <a:r>
              <a:rPr lang="ru-RU" sz="2400" dirty="0">
                <a:latin typeface="+mj-lt"/>
              </a:rPr>
              <a:t>, определяется личностью педагога, его умениями, чертами характера, качествами, ценностными ориентирами, способностями, увлечениями.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3341" y="0"/>
            <a:ext cx="1085853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Особенности воспитательного процесса</a:t>
            </a:r>
            <a:r>
              <a:rPr lang="ru-RU" sz="2400" b="1" i="1" dirty="0">
                <a:solidFill>
                  <a:schemeClr val="bg1"/>
                </a:solidFill>
                <a:latin typeface="+mj-lt"/>
              </a:rPr>
              <a:t>,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 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определяющие его сущность, специфику и характер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протекания: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59D261FB-DDB9-44A5-B07D-D6A8FB1A0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38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7135" y="1351508"/>
            <a:ext cx="114577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ru-RU" sz="2400" b="1" dirty="0">
                <a:latin typeface="Times New Roman" pitchFamily="18" charset="0"/>
              </a:rPr>
              <a:t>Воспитание-</a:t>
            </a:r>
            <a:r>
              <a:rPr lang="ru-RU" sz="2400" dirty="0">
                <a:latin typeface="Times New Roman" pitchFamily="18" charset="0"/>
              </a:rPr>
              <a:t>процесс, имеющий </a:t>
            </a:r>
            <a:r>
              <a:rPr lang="ru-RU" sz="2400" b="1" i="1" dirty="0">
                <a:latin typeface="Times New Roman" pitchFamily="18" charset="0"/>
              </a:rPr>
              <a:t>отдаленные результаты</a:t>
            </a:r>
            <a:r>
              <a:rPr lang="ru-RU" sz="2400" b="1" dirty="0">
                <a:latin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</a:rPr>
              <a:t>т.к. воспитание призвано оказать  комплексное воздействие на личность (сознание, поведение, эмоции, чувства), чтобы обучающийся осознал, чего добивается педагог, адекватно прореагировал и сделал  выводы, необходимо время,  годы.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ru-RU" sz="2400" b="1" dirty="0">
                <a:latin typeface="Times New Roman" pitchFamily="18" charset="0"/>
              </a:rPr>
              <a:t>Воспитание </a:t>
            </a:r>
            <a:r>
              <a:rPr lang="ru-RU" sz="2400" dirty="0">
                <a:latin typeface="Times New Roman" pitchFamily="18" charset="0"/>
              </a:rPr>
              <a:t>– </a:t>
            </a:r>
            <a:r>
              <a:rPr lang="ru-RU" sz="2400" b="1" i="1" dirty="0">
                <a:latin typeface="Times New Roman" pitchFamily="18" charset="0"/>
              </a:rPr>
              <a:t>непрерывный процесс</a:t>
            </a:r>
            <a:r>
              <a:rPr lang="ru-RU" sz="2400" b="1" dirty="0">
                <a:latin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</a:rPr>
              <a:t>т.к. личность нельзя воспитывать «от случая к случаю», нужны регулярные воздействия, постоянный контакт педагога и обучающихся.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ru-RU" sz="2400" b="1" dirty="0">
                <a:latin typeface="Times New Roman" pitchFamily="18" charset="0"/>
              </a:rPr>
              <a:t>Воспитание </a:t>
            </a:r>
            <a:r>
              <a:rPr lang="ru-RU" sz="2400" dirty="0">
                <a:latin typeface="Times New Roman" pitchFamily="18" charset="0"/>
              </a:rPr>
              <a:t>– </a:t>
            </a:r>
            <a:r>
              <a:rPr lang="ru-RU" sz="2400" b="1" i="1" dirty="0">
                <a:latin typeface="Times New Roman" pitchFamily="18" charset="0"/>
              </a:rPr>
              <a:t>комплексный процесс</a:t>
            </a:r>
            <a:r>
              <a:rPr lang="ru-RU" sz="2400" b="1" dirty="0">
                <a:latin typeface="Times New Roman" pitchFamily="18" charset="0"/>
              </a:rPr>
              <a:t>, </a:t>
            </a:r>
            <a:r>
              <a:rPr lang="ru-RU" sz="2400" dirty="0">
                <a:latin typeface="Times New Roman" pitchFamily="18" charset="0"/>
              </a:rPr>
              <a:t>что выражается в единстве  целей, задач, содержания, форм и методов, в подчинении воспитания идее целостного формирования личности (ее нельзя формировать «по частям»).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ru-RU" sz="2400" b="1" dirty="0">
                <a:latin typeface="Times New Roman" pitchFamily="18" charset="0"/>
              </a:rPr>
              <a:t>Воспитание </a:t>
            </a:r>
            <a:r>
              <a:rPr lang="ru-RU" sz="2400" dirty="0">
                <a:latin typeface="Times New Roman" pitchFamily="18" charset="0"/>
              </a:rPr>
              <a:t>– </a:t>
            </a:r>
            <a:r>
              <a:rPr lang="ru-RU" sz="2400" b="1" i="1" dirty="0">
                <a:latin typeface="Times New Roman" pitchFamily="18" charset="0"/>
              </a:rPr>
              <a:t>двусторонний процесс</a:t>
            </a:r>
            <a:r>
              <a:rPr lang="ru-RU" sz="2400" b="1" dirty="0">
                <a:latin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</a:rPr>
              <a:t>от педагога к обучающемуся (прямая связь) и от обучающегося к педагогу (обратная связь). Управление строится на обратных связях,   информации,  поступающей к педагогу.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3341" y="0"/>
            <a:ext cx="1085853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Особенности воспитательного процесса</a:t>
            </a:r>
            <a:r>
              <a:rPr lang="ru-RU" sz="2400" b="1" i="1" dirty="0">
                <a:solidFill>
                  <a:schemeClr val="bg1"/>
                </a:solidFill>
                <a:latin typeface="+mj-lt"/>
              </a:rPr>
              <a:t>,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 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определяющие его сущность, специфику и характер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протекания: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20BE3AB7-19C7-46C1-9272-C2D9B2392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3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8214" y="1062509"/>
            <a:ext cx="111524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как целенаправленное управление развитием личности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Times New Roman" pitchFamily="18" charset="0"/>
              </a:rPr>
            </a:b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(В.А. </a:t>
            </a:r>
            <a:r>
              <a:rPr lang="ru-RU" sz="2800" dirty="0" err="1">
                <a:solidFill>
                  <a:prstClr val="black"/>
                </a:solidFill>
                <a:latin typeface="Times New Roman" pitchFamily="18" charset="0"/>
              </a:rPr>
              <a:t>Караковский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 и др.);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деятельность педагога, направленная на создание психолого-педагогических условий для удовлетворения базовых потребностей личности (В.П. Созонов);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целенаправленное и организованное педагогом восхождение ребенка к культуре современного общества, развитие способности жить в нем и строить свою жизнь, достойную Человека (Н.Е. </a:t>
            </a:r>
            <a:r>
              <a:rPr lang="ru-RU" sz="2800" dirty="0" err="1">
                <a:solidFill>
                  <a:prstClr val="black"/>
                </a:solidFill>
                <a:latin typeface="Times New Roman" pitchFamily="18" charset="0"/>
              </a:rPr>
              <a:t>Щуркова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);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процесс наследования и приумножения социальных ценностей (Н.М. </a:t>
            </a:r>
            <a:r>
              <a:rPr lang="ru-RU" sz="2800" dirty="0" err="1">
                <a:solidFill>
                  <a:prstClr val="black"/>
                </a:solidFill>
                <a:latin typeface="Times New Roman" pitchFamily="18" charset="0"/>
              </a:rPr>
              <a:t>Таланчук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) и др.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7687F0-3E08-4BC0-B46A-ECE64F2A0F8A}"/>
              </a:ext>
            </a:extLst>
          </p:cNvPr>
          <p:cNvSpPr txBox="1"/>
          <p:nvPr/>
        </p:nvSpPr>
        <p:spPr>
          <a:xfrm>
            <a:off x="408214" y="153009"/>
            <a:ext cx="6571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</a:rPr>
              <a:t>Воспитание рассматривается: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F2A73161-7C51-4B43-A8BC-C3702BAE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4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6139" y="0"/>
            <a:ext cx="10273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</a:rPr>
              <a:t>Основные составляющие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</a:rPr>
              <a:t>процесса воспитания: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820" y="1398856"/>
            <a:ext cx="108235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solidFill>
                  <a:prstClr val="black"/>
                </a:solidFill>
                <a:latin typeface="Times New Roman" pitchFamily="18" charset="0"/>
              </a:rPr>
              <a:t>воспитание духовное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 – изменение потребностей в сторону повышения уровня нравственности, предпочтения духовных ценностей;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solidFill>
                  <a:prstClr val="black"/>
                </a:solidFill>
                <a:latin typeface="Times New Roman" pitchFamily="18" charset="0"/>
              </a:rPr>
              <a:t>воспитание социальное</a:t>
            </a:r>
            <a:r>
              <a:rPr lang="ru-RU" sz="2800" b="1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– изменение потребностей в сторону повышения социальных ценностей: профессионализма, гражданственности;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ru-RU" sz="2800" b="1" i="1" dirty="0">
                <a:solidFill>
                  <a:prstClr val="black"/>
                </a:solidFill>
                <a:latin typeface="Times New Roman" pitchFamily="18" charset="0"/>
              </a:rPr>
              <a:t>воспитание биологическое</a:t>
            </a:r>
            <a:r>
              <a:rPr lang="ru-RU" sz="2800" dirty="0">
                <a:solidFill>
                  <a:prstClr val="black"/>
                </a:solidFill>
                <a:latin typeface="Times New Roman" pitchFamily="18" charset="0"/>
              </a:rPr>
              <a:t> – изменение потребностей в сторону повышения индивидуальных ценностей (пол, здоровье, жизнедеятельность).</a:t>
            </a: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2CD9B3C9-B318-4173-9060-B21D813D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4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24" y="1174763"/>
            <a:ext cx="9757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         </a:t>
            </a:r>
            <a:r>
              <a:rPr lang="ru-RU" sz="2400" b="1" dirty="0">
                <a:latin typeface="+mj-lt"/>
              </a:rPr>
              <a:t>С содержательной точки зрения </a:t>
            </a:r>
            <a:endParaRPr lang="en-US" sz="2400" b="1" dirty="0">
              <a:latin typeface="+mj-lt"/>
            </a:endParaRPr>
          </a:p>
          <a:p>
            <a:pPr algn="just"/>
            <a:r>
              <a:rPr lang="ru-RU" sz="2400" b="1" i="1" dirty="0">
                <a:latin typeface="+mj-lt"/>
              </a:rPr>
              <a:t>воспитание</a:t>
            </a:r>
            <a:r>
              <a:rPr lang="en-US" sz="2400" b="1" i="1" dirty="0">
                <a:latin typeface="+mj-lt"/>
              </a:rPr>
              <a:t> </a:t>
            </a:r>
            <a:r>
              <a:rPr lang="ru-RU" sz="2400" b="1" i="1" dirty="0">
                <a:latin typeface="+mj-lt"/>
              </a:rPr>
              <a:t>классифицируется</a:t>
            </a:r>
            <a:r>
              <a:rPr lang="ru-RU" sz="2400" dirty="0">
                <a:latin typeface="+mj-lt"/>
              </a:rPr>
              <a:t>: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на умственное,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трудовое</a:t>
            </a:r>
            <a:r>
              <a:rPr lang="en-US" sz="2400" i="1" dirty="0">
                <a:latin typeface="+mj-lt"/>
              </a:rPr>
              <a:t>,</a:t>
            </a:r>
            <a:endParaRPr lang="ru-RU" sz="2400" i="1" dirty="0">
              <a:latin typeface="+mj-lt"/>
            </a:endParaRP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физическое </a:t>
            </a:r>
            <a:r>
              <a:rPr lang="ru-RU" sz="2400" dirty="0">
                <a:latin typeface="+mj-lt"/>
              </a:rPr>
              <a:t>воспитание</a:t>
            </a:r>
            <a:r>
              <a:rPr lang="en-US" sz="2400" dirty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F03005-9554-48F9-80F9-59C4D624D5AE}"/>
              </a:ext>
            </a:extLst>
          </p:cNvPr>
          <p:cNvSpPr txBox="1"/>
          <p:nvPr/>
        </p:nvSpPr>
        <p:spPr>
          <a:xfrm>
            <a:off x="6244512" y="1174763"/>
            <a:ext cx="618153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+mj-lt"/>
              </a:rPr>
              <a:t>По аспектам воспитательного процесса: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идейно-политическое,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гражданско-патриотическое,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нравственное,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эстетическое,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трудовое,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физическое,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правовое,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семейное,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экологическое, </a:t>
            </a:r>
          </a:p>
          <a:p>
            <a:pPr marL="742950" lvl="1" indent="-285750" algn="just"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i="1" dirty="0">
                <a:latin typeface="+mj-lt"/>
              </a:rPr>
              <a:t>экономическое </a:t>
            </a:r>
            <a:r>
              <a:rPr lang="ru-RU" sz="2400" dirty="0">
                <a:latin typeface="+mj-lt"/>
              </a:rPr>
              <a:t>воспитание</a:t>
            </a:r>
            <a:r>
              <a:rPr lang="en-US" sz="2400" dirty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0F1EEBC7-95E3-4A60-83F9-34D13C5B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8869" y="226983"/>
            <a:ext cx="1027314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</a:rPr>
              <a:t>Классификация воспитания</a:t>
            </a:r>
            <a:endParaRPr lang="ru-RU" sz="3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3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243865"/>
            <a:ext cx="11353801" cy="724639"/>
          </a:xfrm>
        </p:spPr>
        <p:txBody>
          <a:bodyPr>
            <a:normAutofit/>
          </a:bodyPr>
          <a:lstStyle/>
          <a:p>
            <a:pPr indent="457200"/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План лекции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54" y="1458644"/>
            <a:ext cx="11009346" cy="4242361"/>
          </a:xfrm>
        </p:spPr>
        <p:txBody>
          <a:bodyPr>
            <a:normAutofit lnSpcReduction="1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1.</a:t>
            </a:r>
            <a:r>
              <a:rPr lang="ru-RU" spc="-10" dirty="0">
                <a:latin typeface="Times New Roman"/>
                <a:ea typeface="Times New Roman"/>
              </a:rPr>
              <a:t>м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Сущность, специфика, характер воспитания и его место в целостной структуре образовательного процесса.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2.</a:t>
            </a:r>
            <a:r>
              <a:rPr lang="ru-RU" spc="-10" dirty="0">
                <a:latin typeface="Times New Roman"/>
                <a:ea typeface="Times New Roman"/>
              </a:rPr>
              <a:t>м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Воспитание как явление, процесс, деятельность.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3.</a:t>
            </a:r>
            <a:r>
              <a:rPr lang="ru-RU" spc="-10" dirty="0">
                <a:latin typeface="Times New Roman"/>
                <a:ea typeface="Times New Roman"/>
              </a:rPr>
              <a:t>м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Воспитание в контексте культуры, как элемент культуры. Предмет и задачи воспитания.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4.</a:t>
            </a:r>
            <a:r>
              <a:rPr lang="ru-RU" spc="-10" dirty="0">
                <a:latin typeface="Times New Roman"/>
                <a:ea typeface="Times New Roman"/>
              </a:rPr>
              <a:t>м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Особенности и структура воспитательного процесса. Диалектика процесса воспитания. 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5.</a:t>
            </a:r>
            <a:r>
              <a:rPr lang="ru-RU" spc="-10" dirty="0">
                <a:latin typeface="Times New Roman"/>
                <a:ea typeface="Times New Roman"/>
              </a:rPr>
              <a:t>м</a:t>
            </a:r>
            <a:r>
              <a:rPr lang="ru-RU" spc="-10" dirty="0">
                <a:solidFill>
                  <a:schemeClr val="tx1"/>
                </a:solidFill>
                <a:latin typeface="Times New Roman"/>
                <a:ea typeface="Times New Roman"/>
              </a:rPr>
              <a:t>Организационно-методические основы воспитания.  Закономерности и принципы процесса воспитания</a:t>
            </a:r>
            <a:r>
              <a:rPr lang="en-US" spc="-1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FAF1C4-C3BF-429C-BFC3-B04EAC3BF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2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925" y="1650634"/>
            <a:ext cx="11009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b="1" dirty="0">
                <a:latin typeface="+mj-lt"/>
              </a:rPr>
              <a:t>Существуют концепции</a:t>
            </a:r>
            <a:r>
              <a:rPr lang="ru-RU" sz="2400" dirty="0">
                <a:latin typeface="+mj-lt"/>
              </a:rPr>
              <a:t>: </a:t>
            </a:r>
            <a:r>
              <a:rPr lang="ru-RU" sz="2400" i="1" dirty="0">
                <a:latin typeface="+mj-lt"/>
              </a:rPr>
              <a:t>прагматического, гражданского, ценностного, коллективистского, коммуникативного воспитания и </a:t>
            </a:r>
            <a:r>
              <a:rPr lang="ru-RU" sz="2400" i="1" dirty="0" err="1">
                <a:latin typeface="+mj-lt"/>
              </a:rPr>
              <a:t>др</a:t>
            </a:r>
            <a:r>
              <a:rPr lang="ru-RU" sz="2400" i="1" dirty="0">
                <a:latin typeface="+mj-lt"/>
              </a:rPr>
              <a:t>; </a:t>
            </a:r>
            <a:endParaRPr lang="ru-RU" sz="2400" dirty="0">
              <a:latin typeface="+mj-lt"/>
            </a:endParaRPr>
          </a:p>
          <a:p>
            <a:pPr indent="457200" algn="just"/>
            <a:r>
              <a:rPr lang="ru-RU" sz="2400" b="1" dirty="0">
                <a:latin typeface="+mj-lt"/>
              </a:rPr>
              <a:t>По институциональному признаку выделяют: </a:t>
            </a:r>
          </a:p>
          <a:p>
            <a:pPr indent="457200" algn="just">
              <a:tabLst>
                <a:tab pos="446088" algn="l"/>
              </a:tabLst>
            </a:pPr>
            <a:r>
              <a:rPr lang="ru-RU" sz="2400" i="1" dirty="0">
                <a:latin typeface="+mj-lt"/>
              </a:rPr>
              <a:t>семейное воспитание, школьное, внешкольное, конфессиональное (религиозное),  воспитание в детских и юношеских организациях; </a:t>
            </a:r>
            <a:endParaRPr lang="ru-RU" sz="2400" dirty="0">
              <a:latin typeface="+mj-lt"/>
            </a:endParaRPr>
          </a:p>
          <a:p>
            <a:pPr indent="457200" algn="just"/>
            <a:r>
              <a:rPr lang="ru-RU" sz="2400" b="1" dirty="0">
                <a:latin typeface="+mj-lt"/>
              </a:rPr>
              <a:t>По месту жительства:  </a:t>
            </a:r>
          </a:p>
          <a:p>
            <a:pPr indent="457200" algn="just"/>
            <a:r>
              <a:rPr lang="ru-RU" sz="2400" i="1" dirty="0">
                <a:latin typeface="+mj-lt"/>
              </a:rPr>
              <a:t>в закрытых и специальных учреждениях образования; </a:t>
            </a:r>
            <a:endParaRPr lang="ru-RU" sz="2400" b="1" i="1" dirty="0">
              <a:latin typeface="+mj-lt"/>
            </a:endParaRPr>
          </a:p>
          <a:p>
            <a:pPr indent="457200" algn="just"/>
            <a:r>
              <a:rPr lang="ru-RU" sz="2400" b="1" dirty="0">
                <a:latin typeface="+mj-lt"/>
              </a:rPr>
              <a:t>По доминирующим принципам и стилю отношений выделяют:  </a:t>
            </a:r>
            <a:r>
              <a:rPr lang="ru-RU" sz="2400" i="1" dirty="0">
                <a:latin typeface="+mj-lt"/>
              </a:rPr>
              <a:t>авторитарное, свободное, демократическое воспитание.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8358E6D7-57DA-469D-9ABA-D9CC25D5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8869" y="226983"/>
            <a:ext cx="1027314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</a:rPr>
              <a:t>Концепции воспитания</a:t>
            </a:r>
            <a:endParaRPr lang="ru-RU" sz="3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19100" y="139999"/>
            <a:ext cx="11353800" cy="77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Понятие   «личность»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681" y="1189973"/>
            <a:ext cx="10936254" cy="4986990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Личность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–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это человек,</a:t>
            </a:r>
            <a:r>
              <a:rPr lang="ru-RU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достигший такого уровня развития, когда он способен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принимать решения, нести ответственность, контролировать поведение, проявлять осознанное отношение 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к другим.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Период обучения в учреждениях профессионального образования (УПО и ССО) для обучающихся, является </a:t>
            </a:r>
            <a:r>
              <a:rPr lang="ru-RU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периодом становления мировоззрения, убеждений, нравственного самосознания, профессионального самоопределения, завершения формирования «системы позитивных социальных установок» и формирования опыта осознания</a:t>
            </a:r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и сопряжения собственных интересов с интересами других и общества.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32534AF4-251D-45A3-BAB1-C35FAB97B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45939" y="54737"/>
            <a:ext cx="11353800" cy="801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  УПО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69" y="1030373"/>
            <a:ext cx="11451870" cy="5456034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 УПО: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направленности на профессиональную подготовку будущих специалистов и квалифицированных рабочих;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личностно-профессиональном становлении будущих специалистов;</a:t>
            </a:r>
          </a:p>
          <a:p>
            <a:pPr marL="0" indent="457200" algn="just">
              <a:spcBef>
                <a:spcPts val="0"/>
              </a:spcBef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непрерывности процесса целенаправленного формирования личностных и профессиональных качеств обучающихся.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Результативность процесса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осознанной активной учебной 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внеучебной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деятельностью в профессионально-ориентированной образовательной среде. 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специалистов в УПО на уровне современных требований может быть обеспечена только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единстве процесса обучения и воспитания.</a:t>
            </a:r>
          </a:p>
          <a:p>
            <a:pPr indent="457200" algn="just">
              <a:spcBef>
                <a:spcPts val="0"/>
              </a:spcBef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5B99714-F36C-4375-AB72-83025123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5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40972" y="186853"/>
            <a:ext cx="7252726" cy="671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Общие закономерности воспитания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209" y="1177447"/>
            <a:ext cx="10991460" cy="4999516"/>
          </a:xfrm>
        </p:spPr>
        <p:txBody>
          <a:bodyPr>
            <a:normAutofit fontScale="85000" lnSpcReduction="10000"/>
          </a:bodyPr>
          <a:lstStyle/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Общие закономерности воспитания</a:t>
            </a: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– внешние и внутренние связи, от которых зависит направленность и достижение целей воспитания: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а) </a:t>
            </a:r>
            <a:r>
              <a:rPr lang="ru-RU" sz="32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реализация воспитания на основе активности и самостоятельности личности;</a:t>
            </a: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б) </a:t>
            </a:r>
            <a:r>
              <a:rPr lang="ru-RU" sz="32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единство обучения и воспитания</a:t>
            </a: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; </a:t>
            </a:r>
            <a:r>
              <a:rPr lang="ru-RU" sz="32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создание ситуаций успеха; «скрытый характер» воспитательных влияний; реализация потребностей обучающихся как содержание воспитания; 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в) </a:t>
            </a:r>
            <a:r>
              <a:rPr lang="ru-RU" sz="3200" b="1" i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целостность воспитательных влияний</a:t>
            </a: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Закономерности воспитания 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определяют принципы</a:t>
            </a:r>
            <a:r>
              <a:rPr lang="ru-RU" sz="3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воспитания, которые соответствуют цели и задачам. </a:t>
            </a:r>
          </a:p>
          <a:p>
            <a:pPr indent="457200">
              <a:lnSpc>
                <a:spcPct val="120000"/>
              </a:lnSpc>
              <a:spcBef>
                <a:spcPts val="0"/>
              </a:spcBef>
            </a:pP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551831F-F649-4DB7-B95C-FE7C9A17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42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130668"/>
            <a:ext cx="11353800" cy="80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ru-RU" sz="3600" b="1" dirty="0">
                <a:solidFill>
                  <a:schemeClr val="bg1"/>
                </a:solidFill>
                <a:latin typeface="+mj-lt"/>
              </a:rPr>
              <a:t>Принципы  воспитания</a:t>
            </a:r>
            <a:endParaRPr lang="ru-RU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258" y="1198323"/>
            <a:ext cx="10911483" cy="5230566"/>
          </a:xfrm>
        </p:spPr>
        <p:txBody>
          <a:bodyPr>
            <a:normAutofit fontScale="85000" lnSpcReduction="2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Закономерности воспитания определяют принципы воспитания,</a:t>
            </a:r>
            <a:r>
              <a:rPr lang="en-US" sz="3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0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которые соответствуют цели и задачам.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1. Целенаправленность воспитательных воздействий.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2. Связь воспитания с жизнью.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3. Воспитание происходит в процессе деятельности.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4. Личностный и индивидуальный подход.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5. Сочетание единства требований и уважение к личности ребенка.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6. Опора на позитивное в воспитании.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7. Комплексное воздействие, взаимосвязь всех факторов в воспитании.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8. Соответствие воспитания возрастным и индивидуальным особенностям детей.</a:t>
            </a:r>
          </a:p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9. Согласованность влияний обучения и воспитания на развитие ребенка.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 indent="457200" algn="just"/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18EAE44F-589A-4C9E-94DF-159B581F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8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017" y="281151"/>
            <a:ext cx="8520404" cy="549274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Дискуссионное обсуждение вопросов.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а) уточнение понятийного аппарата:</a:t>
            </a:r>
            <a:endParaRPr lang="ru-RU" b="1" dirty="0">
              <a:solidFill>
                <a:schemeClr val="tx1"/>
              </a:solidFill>
              <a:latin typeface="+mj-lt"/>
            </a:endParaRPr>
          </a:p>
          <a:p>
            <a:pPr marL="400041" lvl="1" indent="0" algn="just"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1)</a:t>
            </a:r>
            <a:r>
              <a:rPr lang="en-US" dirty="0">
                <a:latin typeface="+mj-lt"/>
              </a:rPr>
              <a:t>b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охарактеризуйте понятия «</a:t>
            </a:r>
            <a:r>
              <a:rPr lang="ru-RU" dirty="0" err="1">
                <a:solidFill>
                  <a:schemeClr val="tx1"/>
                </a:solidFill>
                <a:latin typeface="+mj-lt"/>
              </a:rPr>
              <a:t>эдукация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», «</a:t>
            </a:r>
            <a:r>
              <a:rPr lang="ru-RU" dirty="0" err="1">
                <a:solidFill>
                  <a:schemeClr val="tx1"/>
                </a:solidFill>
                <a:latin typeface="+mj-lt"/>
              </a:rPr>
              <a:t>робурсация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»? </a:t>
            </a:r>
          </a:p>
          <a:p>
            <a:pPr marL="400041" lvl="1" indent="0" algn="just"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2)</a:t>
            </a:r>
            <a:r>
              <a:rPr lang="en-US" dirty="0">
                <a:latin typeface="+mj-lt"/>
              </a:rPr>
              <a:t>b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как соотносятся понятия «развитие», «воспитание», «обучение»,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«формирование», «образование»?</a:t>
            </a:r>
          </a:p>
          <a:p>
            <a:pPr marL="400041" lvl="1" indent="0" algn="just"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3)</a:t>
            </a:r>
            <a:r>
              <a:rPr lang="en-US" dirty="0">
                <a:latin typeface="+mj-lt"/>
              </a:rPr>
              <a:t>b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охарактеризуйте понятия «личность», «развитие», «</a:t>
            </a:r>
            <a:r>
              <a:rPr lang="ru-RU" dirty="0" err="1">
                <a:solidFill>
                  <a:schemeClr val="tx1"/>
                </a:solidFill>
                <a:latin typeface="+mj-lt"/>
              </a:rPr>
              <a:t>инкультурация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».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+mj-lt"/>
              </a:rPr>
              <a:t>б) какую роль играет воспитание во внеучебной деятельности?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5C648B3A-931F-4205-A6F4-45768932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22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D1E093DF-379D-45F5-BE36-2A9FEB996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3788" t="4162" r="30304" b="42771"/>
          <a:stretch/>
        </p:blipFill>
        <p:spPr bwMode="auto">
          <a:xfrm>
            <a:off x="4967993" y="1452283"/>
            <a:ext cx="7053644" cy="413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7" name="Google Shape;1147;p68"/>
          <p:cNvSpPr txBox="1">
            <a:spLocks noGrp="1"/>
          </p:cNvSpPr>
          <p:nvPr>
            <p:ph type="subTitle" idx="1"/>
          </p:nvPr>
        </p:nvSpPr>
        <p:spPr>
          <a:xfrm>
            <a:off x="170365" y="2351619"/>
            <a:ext cx="6284924" cy="1077381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SzPts val="1100"/>
            </a:pPr>
            <a:r>
              <a:rPr lang="ru-RU" sz="5333" b="1" dirty="0">
                <a:solidFill>
                  <a:srgbClr val="22356F"/>
                </a:solidFill>
                <a:latin typeface="+mj-lt"/>
              </a:rPr>
              <a:t>СПАСИБО ЗА ВНИМАНИЕ!</a:t>
            </a:r>
          </a:p>
        </p:txBody>
      </p:sp>
      <p:pic>
        <p:nvPicPr>
          <p:cNvPr id="6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91BEC619-3BC7-4725-BBD6-D9A906F2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5" y="155510"/>
            <a:ext cx="901055" cy="11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5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58" y="167951"/>
            <a:ext cx="11353801" cy="724639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/>
                <a:ea typeface="TimesNewRomanPSMT"/>
              </a:rPr>
              <a:t>Концептуальные подходы к </a:t>
            </a:r>
            <a:br>
              <a:rPr lang="ru-RU" sz="4000" b="1" dirty="0">
                <a:latin typeface="Times New Roman"/>
                <a:ea typeface="TimesNewRomanPSMT"/>
              </a:rPr>
            </a:br>
            <a:r>
              <a:rPr lang="ru-RU" sz="4000" b="1" dirty="0">
                <a:latin typeface="Times New Roman"/>
                <a:ea typeface="TimesNewRomanPSMT"/>
              </a:rPr>
              <a:t>развитию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воспитания</a:t>
            </a:r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274" y="1365337"/>
            <a:ext cx="10950024" cy="4811626"/>
          </a:xfrm>
        </p:spPr>
        <p:txBody>
          <a:bodyPr>
            <a:normAutofit/>
          </a:bodyPr>
          <a:lstStyle/>
          <a:p>
            <a:pPr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NewRomanPSMT"/>
              </a:rPr>
              <a:t>Концептуальные подходы к развитию системы образования Республики Беларусь до 2020 года и на перспективу до 2030 года определяют вектор развития и формирования национальной модели образования.</a:t>
            </a:r>
          </a:p>
          <a:p>
            <a:pPr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NewRomanPSMT"/>
              </a:rPr>
              <a:t> Воспитательный потенциал модели образования направлен на содействие личностному становлению:</a:t>
            </a:r>
          </a:p>
          <a:p>
            <a:pPr indent="45720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tx1"/>
              </a:solidFill>
              <a:latin typeface="Times New Roman"/>
              <a:ea typeface="TimesNewRomanPSMT"/>
            </a:endParaRP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chemeClr val="tx1"/>
                </a:solidFill>
                <a:latin typeface="Times New Roman"/>
                <a:ea typeface="TimesNewRomanPSMT"/>
              </a:rPr>
              <a:t>гражданина своей страны, </a:t>
            </a: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chemeClr val="tx1"/>
                </a:solidFill>
                <a:latin typeface="Times New Roman"/>
                <a:ea typeface="TimesNewRomanPSMT"/>
              </a:rPr>
              <a:t>профессионала-труженика, </a:t>
            </a: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chemeClr val="tx1"/>
                </a:solidFill>
                <a:latin typeface="Times New Roman"/>
                <a:ea typeface="TimesNewRomanPSMT"/>
              </a:rPr>
              <a:t>семьянина.</a:t>
            </a:r>
            <a:endParaRPr lang="ru-RU" sz="2400" b="1" dirty="0">
              <a:solidFill>
                <a:schemeClr val="tx1"/>
              </a:solidFill>
              <a:latin typeface="Times New Roman"/>
              <a:ea typeface="TimesNewRomanPSMT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A455B596-8F50-4E8B-932F-2A68CEDE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08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648" y="439808"/>
            <a:ext cx="11353801" cy="724639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Концептуальные подходы к </a:t>
            </a:r>
            <a:b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развитию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воспитания</a:t>
            </a:r>
            <a:r>
              <a:rPr lang="ru-RU" sz="4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648" y="1253370"/>
            <a:ext cx="11053175" cy="4811626"/>
          </a:xfrm>
        </p:spPr>
        <p:txBody>
          <a:bodyPr>
            <a:normAutofit fontScale="92500" lnSpcReduction="10000"/>
          </a:bodyPr>
          <a:lstStyle/>
          <a:p>
            <a:pPr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NewRomanPSMT"/>
              </a:rPr>
              <a:t>В соответствии с требованиями образовательного стандарта ОСВО 1-08 01 01-2018 и типового учебного плана  специальности 1-08 01 01 «Профессиональное обучение  (по направлениям)»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</a:rPr>
              <a:t>учебная дисциплина «Методика воспитательной работы в учреждениях профессионального образования»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NewRomanPSMT"/>
              </a:rPr>
              <a:t> обеспечивает </a:t>
            </a:r>
            <a:r>
              <a:rPr lang="ru-RU" sz="2400" spc="10" dirty="0">
                <a:solidFill>
                  <a:schemeClr val="tx1"/>
                </a:solidFill>
                <a:latin typeface="Times New Roman"/>
                <a:ea typeface="Calibri"/>
              </a:rPr>
              <a:t>подготовку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</a:rPr>
              <a:t>будущего педагога,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</a:rPr>
              <a:t> способного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</a:rPr>
              <a:t>выполнять:</a:t>
            </a:r>
          </a:p>
          <a:p>
            <a:pPr marL="68580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tx1"/>
                </a:solidFill>
                <a:latin typeface="Times New Roman"/>
                <a:ea typeface="Calibri"/>
              </a:rPr>
              <a:t>обязанности куратора учебной группы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</a:rPr>
              <a:t>;</a:t>
            </a:r>
          </a:p>
          <a:p>
            <a:pPr marL="68580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</a:rPr>
              <a:t>планировать, организовывать, осуществлять  воспитательную работу куратора в учебной группе на основе нормативных документов, определяющих цели и содержание системы воспитания; </a:t>
            </a:r>
          </a:p>
          <a:p>
            <a:pPr marL="685800" indent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</a:rPr>
              <a:t>применять знания для эффективного решения практических задач</a:t>
            </a:r>
            <a:r>
              <a:rPr lang="ru-RU" sz="2400" spc="10" dirty="0">
                <a:solidFill>
                  <a:schemeClr val="tx1"/>
                </a:solidFill>
                <a:latin typeface="Times New Roman"/>
                <a:ea typeface="Calibri"/>
              </a:rPr>
              <a:t> в современных условиях профессиональной деятельности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2400" spc="10" dirty="0">
                <a:solidFill>
                  <a:schemeClr val="tx1"/>
                </a:solidFill>
                <a:latin typeface="Times New Roman"/>
                <a:ea typeface="Calibri"/>
              </a:rPr>
              <a:t>учреждений, реализующих образовательные программы профессионального образования. </a:t>
            </a:r>
            <a:endParaRPr lang="ru-RU" sz="2000" dirty="0">
              <a:solidFill>
                <a:schemeClr val="tx1"/>
              </a:solidFill>
              <a:latin typeface="Times New Roman"/>
              <a:ea typeface="Calibri"/>
            </a:endParaRPr>
          </a:p>
        </p:txBody>
      </p:sp>
      <p:pic>
        <p:nvPicPr>
          <p:cNvPr id="9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C757E0DA-B490-4B04-BD45-55CA7ABD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4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421147"/>
            <a:ext cx="11353801" cy="724639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Концептуальные подходы к </a:t>
            </a:r>
            <a:b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развитию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воспитания</a:t>
            </a:r>
            <a:r>
              <a:rPr lang="ru-RU" sz="4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65337"/>
            <a:ext cx="11171626" cy="4811626"/>
          </a:xfrm>
        </p:spPr>
        <p:txBody>
          <a:bodyPr>
            <a:normAutofit/>
          </a:bodyPr>
          <a:lstStyle/>
          <a:p>
            <a:pPr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Times New Roman"/>
                <a:ea typeface="TimesNewRomanPSMT"/>
              </a:rPr>
              <a:t>Профессиональная компетентность педагога определяется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NewRomanPSMT"/>
              </a:rPr>
              <a:t>:</a:t>
            </a: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NewRomanPSMT"/>
              </a:rPr>
              <a:t>степенью готовности к профессиональной деятельности;</a:t>
            </a: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NewRomanPSMT"/>
              </a:rPr>
              <a:t>умением использования теоретических знаний при  организации воспитательной работы; </a:t>
            </a: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NewRomanPSMT"/>
              </a:rPr>
              <a:t>качеством методической подготовки, основой которой являются не только теоретические, но и практические занятия,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</a:rPr>
              <a:t> выступающие как средство связи теории и практики, способствующее интеграции мыслительной и практической деятельности, развитию коммуникативных способностей, профессионализму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NewRomanPSMT"/>
              </a:rPr>
              <a:t>.</a:t>
            </a:r>
            <a:endParaRPr lang="ru-RU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B87F5BA2-CF1A-4C78-B63B-7F413C71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6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99" y="402485"/>
            <a:ext cx="11353801" cy="724639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Концептуальные подходы к </a:t>
            </a:r>
            <a:b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</a:br>
            <a:r>
              <a:rPr lang="ru-RU" sz="4000" b="1" dirty="0">
                <a:solidFill>
                  <a:schemeClr val="bg1"/>
                </a:solidFill>
                <a:latin typeface="Times New Roman"/>
                <a:ea typeface="TimesNewRomanPSMT"/>
              </a:rPr>
              <a:t>развитию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воспитания</a:t>
            </a:r>
            <a:r>
              <a:rPr lang="ru-RU" sz="4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364" y="1337345"/>
            <a:ext cx="11033999" cy="4811626"/>
          </a:xfrm>
        </p:spPr>
        <p:txBody>
          <a:bodyPr>
            <a:normAutofit/>
          </a:bodyPr>
          <a:lstStyle/>
          <a:p>
            <a:pPr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</a:rPr>
              <a:t>Цель преподавания учебной дисциплины «Методика воспитательной работы в учреждениях профессионального образования» состоит:</a:t>
            </a:r>
          </a:p>
          <a:p>
            <a:pPr marL="5715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в расширении  знаний </a:t>
            </a:r>
            <a:r>
              <a:rPr lang="ru-RU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по теории, методологии и методике воспитания;</a:t>
            </a:r>
          </a:p>
          <a:p>
            <a:pPr marL="5715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формировании у обучающихся </a:t>
            </a:r>
            <a:r>
              <a:rPr lang="ru-RU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специализированных  компетенций,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способствующих определению смысла и логики  воспитания;</a:t>
            </a:r>
          </a:p>
          <a:p>
            <a:pPr marL="5715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осмыслению и эффективному осуществлению воспитательной деятельности, построенной </a:t>
            </a:r>
            <a:r>
              <a:rPr lang="ru-RU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на основе</a:t>
            </a:r>
            <a:r>
              <a:rPr lang="ru-RU" sz="2400" b="1" dirty="0">
                <a:solidFill>
                  <a:schemeClr val="tx1"/>
                </a:solidFill>
                <a:latin typeface="Times New Roman"/>
                <a:ea typeface="Calibri"/>
              </a:rPr>
              <a:t> педагогической поддержки и взаимодействия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</a:rPr>
              <a:t>, позволяющих создавать условия для самореализации, личностного и профессионального становления и развития будущих специалистов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 в системе профессионального образования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571500" indent="-342900" algn="just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u-RU" sz="2400" dirty="0">
              <a:solidFill>
                <a:schemeClr val="tx1"/>
              </a:solidFill>
              <a:latin typeface="Times New Roman"/>
              <a:ea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EB614D72-9C93-45EF-9E1C-754A1E161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1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20" y="-121296"/>
            <a:ext cx="10515600" cy="1106904"/>
          </a:xfrm>
        </p:spPr>
        <p:txBody>
          <a:bodyPr>
            <a:normAutofit/>
          </a:bodyPr>
          <a:lstStyle/>
          <a:p>
            <a:pPr marL="228600" lvl="0">
              <a:spcBef>
                <a:spcPts val="0"/>
              </a:spcBef>
            </a:pPr>
            <a:r>
              <a:rPr lang="ru-RU" sz="3600" b="1" dirty="0">
                <a:solidFill>
                  <a:schemeClr val="bg1"/>
                </a:solidFill>
                <a:latin typeface="Times New Roman"/>
                <a:ea typeface="Calibri"/>
              </a:rPr>
              <a:t>Процесс воспитания в теме лекции  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420" y="1218988"/>
            <a:ext cx="11188960" cy="4836678"/>
          </a:xfrm>
        </p:spPr>
        <p:txBody>
          <a:bodyPr/>
          <a:lstStyle/>
          <a:p>
            <a:pPr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Times New Roman"/>
                <a:ea typeface="Calibri"/>
              </a:rPr>
              <a:t>Процесс воспитания рассматривается: </a:t>
            </a: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chemeClr val="tx1"/>
                </a:solidFill>
                <a:latin typeface="Times New Roman"/>
                <a:ea typeface="Calibri"/>
              </a:rPr>
              <a:t>в единстве содержательной и процессуальной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 стороны; </a:t>
            </a: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построен на </a:t>
            </a:r>
            <a:r>
              <a:rPr lang="ru-RU" b="1" dirty="0">
                <a:solidFill>
                  <a:schemeClr val="tx1"/>
                </a:solidFill>
                <a:latin typeface="Times New Roman"/>
                <a:ea typeface="Calibri"/>
              </a:rPr>
              <a:t>идее самоорганизации, самообучения, саморазвития личности будущего специалиста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; </a:t>
            </a: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dirty="0">
                <a:solidFill>
                  <a:schemeClr val="tx1"/>
                </a:solidFill>
                <a:latin typeface="Times New Roman"/>
                <a:ea typeface="Calibri"/>
              </a:rPr>
              <a:t>педагогической поддержке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конструктивной инициативы,</a:t>
            </a:r>
          </a:p>
          <a:p>
            <a:pPr marL="685800" indent="457200" algn="just">
              <a:spcBef>
                <a:spcPts val="0"/>
              </a:spcBef>
              <a:spcAft>
                <a:spcPts val="0"/>
              </a:spcAft>
              <a:buClr>
                <a:srgbClr val="244187"/>
              </a:buClr>
              <a:buFont typeface="Wingdings" panose="05000000000000000000" pitchFamily="2" charset="2"/>
              <a:buChar char="v"/>
            </a:pPr>
            <a:r>
              <a:rPr lang="ru-RU" b="1" spc="-20" dirty="0">
                <a:solidFill>
                  <a:schemeClr val="tx1"/>
                </a:solidFill>
                <a:latin typeface="Times New Roman"/>
                <a:ea typeface="Times New Roman"/>
              </a:rPr>
              <a:t>включенности</a:t>
            </a:r>
            <a:r>
              <a:rPr lang="ru-RU" spc="-20" dirty="0">
                <a:solidFill>
                  <a:schemeClr val="tx1"/>
                </a:solidFill>
                <a:latin typeface="Times New Roman"/>
                <a:ea typeface="Times New Roman"/>
              </a:rPr>
              <a:t> обучающихся в разные виды учебно-профессиональной деятельности, способствующей приобретению практического опыта, личностно-профессиональному становлению и формированию специализированных компетенций. </a:t>
            </a:r>
            <a:endParaRPr lang="ru-RU" sz="24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D0D09590-4C2D-44E8-A1A1-1B33EF24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3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49291" y="103659"/>
            <a:ext cx="8182947" cy="901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anchor="ctr"/>
          <a:lstStyle/>
          <a:p>
            <a:r>
              <a:rPr lang="ru-RU" sz="2800" b="1" dirty="0">
                <a:latin typeface="+mj-lt"/>
              </a:rPr>
              <a:t>1. Сущность воспитания и его место в структуре образовательного</a:t>
            </a:r>
            <a:r>
              <a:rPr lang="en-US" sz="2800" b="1" dirty="0">
                <a:latin typeface="+mj-lt"/>
              </a:rPr>
              <a:t> </a:t>
            </a:r>
            <a:r>
              <a:rPr lang="ru-RU" sz="2800" b="1" dirty="0">
                <a:latin typeface="+mj-lt"/>
              </a:rPr>
              <a:t>процесса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91" y="1123595"/>
            <a:ext cx="116352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педагогике термин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«воспитание»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употребляется в трех значениях: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социальном 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воспитание рассматривается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общественное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явление,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процесс формирования личности обучающегося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влиянием социальной окружающей действительности;</a:t>
            </a:r>
          </a:p>
          <a:p>
            <a:pPr marL="285750" lvl="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широком педагогическом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целенаправленный процесс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учреждений образования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узком педагогическом, как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 воспитательная работа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проводимая с обучающимися конкретного учреждения профессионального образования. </a:t>
            </a:r>
          </a:p>
          <a:p>
            <a:pPr marL="285750" indent="457200" algn="just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Английское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происходит от латинского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educare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что означает «выведение человека на свет», «озарение человека», то есть там, где в лексике присутствует  один термин -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(образование),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задача системы образования видится не в трансляции знаний, а в формировании личности.</a:t>
            </a:r>
          </a:p>
          <a:p>
            <a:pPr lvl="0" indent="457200" algn="just">
              <a:buClr>
                <a:schemeClr val="accent2"/>
              </a:buClr>
            </a:pPr>
            <a:endParaRPr lang="en-US" dirty="0"/>
          </a:p>
        </p:txBody>
      </p:sp>
      <p:pic>
        <p:nvPicPr>
          <p:cNvPr id="5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FB3FD9EA-3060-4A3F-B4BB-A19F4EA9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05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61257" y="214604"/>
            <a:ext cx="12192000" cy="59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+mj-lt"/>
              </a:rPr>
              <a:t>Воспитание как 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3200" b="1" dirty="0">
                <a:solidFill>
                  <a:schemeClr val="bg1"/>
                </a:solidFill>
                <a:latin typeface="+mj-lt"/>
              </a:rPr>
              <a:t>педагогическое явление 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538" y="1300449"/>
            <a:ext cx="10954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latin typeface="Times New Roman" pitchFamily="18" charset="0"/>
              </a:rPr>
              <a:t>Воспитание как педагогическое явление выступает  частью </a:t>
            </a:r>
            <a:r>
              <a:rPr lang="ru-RU" sz="2400" b="1" i="1" dirty="0">
                <a:latin typeface="Times New Roman" pitchFamily="18" charset="0"/>
              </a:rPr>
              <a:t> образовательного процесса как деятельности</a:t>
            </a:r>
            <a:r>
              <a:rPr lang="ru-RU" sz="2400" b="1" dirty="0">
                <a:latin typeface="Times New Roman" pitchFamily="18" charset="0"/>
              </a:rPr>
              <a:t>, в ходе которой идет овладение системой знаний, умений и навыков. </a:t>
            </a:r>
            <a:endParaRPr lang="ru-RU" sz="2400" dirty="0">
              <a:latin typeface="Times New Roman" pitchFamily="18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Times New Roman" pitchFamily="18" charset="0"/>
              </a:rPr>
              <a:t>В  структуре образовательного процесса  взаимодействуют два взаимосвязанных и относительно самостоятельных процесса:</a:t>
            </a:r>
          </a:p>
          <a:p>
            <a:pPr marL="342900"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400" b="1" i="1" dirty="0">
                <a:latin typeface="Times New Roman" pitchFamily="18" charset="0"/>
              </a:rPr>
              <a:t>обучение</a:t>
            </a:r>
            <a:r>
              <a:rPr lang="ru-RU" sz="2400" dirty="0">
                <a:latin typeface="Times New Roman" pitchFamily="18" charset="0"/>
              </a:rPr>
              <a:t> – целенаправленная, специально организованная деятельность, направленная на передачу обучающимся (преподавание)и освоение ими (учение) знаний, формирование на этой основе умений и навыков, развитие познавательных и творческих способностей;</a:t>
            </a:r>
          </a:p>
          <a:p>
            <a:pPr marL="342900"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400" b="1" i="1" dirty="0">
                <a:latin typeface="Times New Roman" pitchFamily="18" charset="0"/>
              </a:rPr>
              <a:t>воспитание</a:t>
            </a:r>
            <a:r>
              <a:rPr lang="ru-RU" sz="2400" dirty="0">
                <a:latin typeface="Times New Roman" pitchFamily="18" charset="0"/>
              </a:rPr>
              <a:t> – целенаправленная, специально организованная деятельность, призванная формировать у подрастающего поколения систему качеств личности на основе освоения норм и правил поведения, принятых в обществе.</a:t>
            </a:r>
          </a:p>
        </p:txBody>
      </p:sp>
      <p:pic>
        <p:nvPicPr>
          <p:cNvPr id="7" name="Picture 2" descr="C:\Users\irina\Desktop\РЕКЛ РАБОЧАЯ 2015\Логотип.png">
            <a:extLst>
              <a:ext uri="{FF2B5EF4-FFF2-40B4-BE49-F238E27FC236}">
                <a16:creationId xmlns:a16="http://schemas.microsoft.com/office/drawing/2014/main" xmlns="" id="{05DBECEE-9DFC-4999-85D8-FBB03FD2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160233"/>
            <a:ext cx="946261" cy="117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56448"/>
      </p:ext>
    </p:extLst>
  </p:cSld>
  <p:clrMapOvr>
    <a:masterClrMapping/>
  </p:clrMapOvr>
</p:sld>
</file>

<file path=ppt/theme/theme1.xml><?xml version="1.0" encoding="utf-8"?>
<a:theme xmlns:a="http://schemas.openxmlformats.org/drawingml/2006/main" name="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1_postglobal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1174</Words>
  <Application>Microsoft Office PowerPoint</Application>
  <PresentationFormat>Широкоэкранный</PresentationFormat>
  <Paragraphs>161</Paragraphs>
  <Slides>26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TimesNewRomanPSMT</vt:lpstr>
      <vt:lpstr>Wingdings</vt:lpstr>
      <vt:lpstr>postglobal</vt:lpstr>
      <vt:lpstr>21_postglobal</vt:lpstr>
      <vt:lpstr>Презентация PowerPoint</vt:lpstr>
      <vt:lpstr>План лекции</vt:lpstr>
      <vt:lpstr>Концептуальные подходы к  развитию воспитания </vt:lpstr>
      <vt:lpstr>Концептуальные подходы к  развитию воспитания  </vt:lpstr>
      <vt:lpstr>Концептуальные подходы к  развитию воспитания  </vt:lpstr>
      <vt:lpstr>Концептуальные подходы к  развитию воспитания  </vt:lpstr>
      <vt:lpstr>Процесс воспитания в теме лекции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Понятие   «личность»</vt:lpstr>
      <vt:lpstr>Специфика  УПО</vt:lpstr>
      <vt:lpstr>Общие закономерности воспитания</vt:lpstr>
      <vt:lpstr>Принципы  воспитания</vt:lpstr>
      <vt:lpstr>Дискуссионное обсуждение вопросов.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Ярик Некер</dc:creator>
  <cp:lastModifiedBy>Пользователь Windows</cp:lastModifiedBy>
  <cp:revision>33</cp:revision>
  <dcterms:created xsi:type="dcterms:W3CDTF">2021-07-01T13:14:03Z</dcterms:created>
  <dcterms:modified xsi:type="dcterms:W3CDTF">2022-02-24T07:42:34Z</dcterms:modified>
</cp:coreProperties>
</file>