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9"/>
  </p:notesMasterIdLst>
  <p:sldIdLst>
    <p:sldId id="268" r:id="rId3"/>
    <p:sldId id="269" r:id="rId4"/>
    <p:sldId id="280" r:id="rId5"/>
    <p:sldId id="259" r:id="rId6"/>
    <p:sldId id="261" r:id="rId7"/>
    <p:sldId id="262" r:id="rId8"/>
    <p:sldId id="264" r:id="rId9"/>
    <p:sldId id="265" r:id="rId10"/>
    <p:sldId id="266" r:id="rId11"/>
    <p:sldId id="281" r:id="rId12"/>
    <p:sldId id="270" r:id="rId13"/>
    <p:sldId id="271" r:id="rId14"/>
    <p:sldId id="282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3" r:id="rId23"/>
    <p:sldId id="284" r:id="rId24"/>
    <p:sldId id="285" r:id="rId25"/>
    <p:sldId id="286" r:id="rId26"/>
    <p:sldId id="267" r:id="rId27"/>
    <p:sldId id="34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18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0%D1%82%D0%B8%D0%BD%D1%81%D0%BA%D0%B8%D0%B9_%D1%8F%D0%B7%D1%8B%D0%BA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ru.wikipedia.org/wiki/%D0%94%D1%80%D0%B5%D0%B2%D0%BD%D0%B5%D0%B3%D1%80%D0%B5%D1%87%D0%B5%D1%81%D0%BA%D0%B8%D0%B9_%D1%8F%D0%B7%D1%8B%D0%BA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ru.wikipedia.org/wiki/%D0%92%D1%81%D0%B5%D0%BB%D0%B5%D0%BD%D0%BD%D0%B0%D1%8F" TargetMode="External"/><Relationship Id="rId5" Type="http://schemas.openxmlformats.org/officeDocument/2006/relationships/hyperlink" Target="https://ru.wikipedia.org/wiki/%D0%A7%D0%B5%D0%BB%D0%BE%D0%B2%D0%B5%D0%BA" TargetMode="External"/><Relationship Id="rId4" Type="http://schemas.openxmlformats.org/officeDocument/2006/relationships/hyperlink" Target="https://ru.wikipedia.org/wiki/%D0%98%D0%B4%D0%B5%D0%B0%D0%BB%D0%B8%D0%B7%D0%B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1.2:  «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Методологические</a:t>
            </a:r>
          </a:p>
          <a:p>
            <a:pPr algn="ctr"/>
            <a:r>
              <a:rPr lang="ru-RU" sz="4000" b="1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воспитания»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0" y="1299617"/>
            <a:ext cx="1293497" cy="138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07910" y="130629"/>
            <a:ext cx="8434873" cy="8304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 Республике Беларусь и России возник ряд концепций:</a:t>
            </a:r>
            <a:endParaRPr lang="ru-RU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507657" y="1602249"/>
            <a:ext cx="113859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«Системного построения процесса воспитания» (авторы В.А.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Караковский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Л.И. Новикова, Н.Л. Селиванова);</a:t>
            </a:r>
          </a:p>
          <a:p>
            <a:pPr marL="0" lvl="1" indent="4572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«Воспитание ребенка как человека культуры» (автор Е.В.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Бондаревская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1" indent="4572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воспитания творческой самодеятельной личности (авт. В.М.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Коротов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1" indent="4572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«Педагогическая поддержка ребенка и процесса его развития» (автор О.С.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Газман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1" indent="4572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«Системно-ролевая теория формирования личности ребенка» (автор Н.М.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Таланчук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1" indent="4572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«Формирование образа жизни, достойной Человека» (автор Н.Е.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Щуркова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1" indent="4572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«Воспитание на основе потребностей человека» (автор В.П. Созонов).</a:t>
            </a:r>
          </a:p>
          <a:p>
            <a:pPr indent="457200" algn="just">
              <a:buClr>
                <a:schemeClr val="accent2">
                  <a:lumMod val="75000"/>
                </a:schemeClr>
              </a:buClr>
            </a:pP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24115" y="4835754"/>
            <a:ext cx="9967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концепций по-своему отражает целостное понимание сущности воспитания: определение понятия «воспитание», цель и принципы его организации; содержание воспитательного процесса; механизм воспитания, критерии эффективности процесса.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46F23021-7124-405F-9278-3B831F27C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6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950" y="1332743"/>
            <a:ext cx="11030340" cy="4573631"/>
          </a:xfrm>
        </p:spPr>
        <p:txBody>
          <a:bodyPr>
            <a:normAutofit lnSpcReduction="10000"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усиление значимости в </a:t>
            </a:r>
            <a:r>
              <a:rPr lang="ru-RU" sz="32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образовании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общечеловеческих ценностей и гуманитарной культуры,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овладение </a:t>
            </a:r>
            <a:r>
              <a:rPr lang="ru-RU" sz="32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способностью человека к адаптации и интеграции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у</a:t>
            </a:r>
            <a:r>
              <a:rPr lang="ru-RU" sz="32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становку на осознанность поведения, деятельности и отношений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становление </a:t>
            </a:r>
            <a:r>
              <a:rPr lang="ru-RU" sz="3200" i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субъектности</a:t>
            </a:r>
            <a:r>
              <a:rPr lang="ru-RU" sz="32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готовность к </a:t>
            </a:r>
            <a:r>
              <a:rPr lang="ru-RU" sz="32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диалогу культур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32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самообразованию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и </a:t>
            </a:r>
            <a:r>
              <a:rPr lang="ru-RU" sz="32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самосовершенствованию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97025" y="0"/>
            <a:ext cx="7689980" cy="1119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 fontScale="90000"/>
          </a:bodyPr>
          <a:lstStyle/>
          <a:p>
            <a:r>
              <a:rPr lang="ru-RU" sz="3600" b="1" dirty="0" err="1">
                <a:latin typeface="+mj-lt"/>
              </a:rPr>
              <a:t>Гуманитаризация</a:t>
            </a:r>
            <a:r>
              <a:rPr lang="ru-RU" sz="3600" b="1" dirty="0">
                <a:latin typeface="+mj-lt"/>
              </a:rPr>
              <a:t> образования означает: </a:t>
            </a:r>
            <a:endParaRPr lang="ru-RU" sz="3600" dirty="0"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BAFD2585-3A78-40ED-AE3E-42FF797C6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6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7447"/>
            <a:ext cx="10515600" cy="4999516"/>
          </a:xfrm>
        </p:spPr>
        <p:txBody>
          <a:bodyPr>
            <a:normAutofit lnSpcReduction="10000"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В Республике Беларусь с 1998 года действует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Концепция непрерывного воспитания детей и учащейся молодежи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которая стала ориентиром для учреждений образования в организации воспитательной работы, так как в ней определены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методологические основы, теоретические подходы, цель, задачи, основные направления воспитания и</a:t>
            </a:r>
            <a:r>
              <a:rPr lang="ru-RU" sz="32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200" b="1" i="1" dirty="0">
                <a:solidFill>
                  <a:schemeClr val="tx1"/>
                </a:solidFill>
                <a:latin typeface="+mj-lt"/>
              </a:rPr>
              <a:t>приоритеты воспитания</a:t>
            </a:r>
            <a:r>
              <a:rPr lang="ru-RU" sz="3200" i="1" dirty="0">
                <a:solidFill>
                  <a:schemeClr val="tx1"/>
                </a:solidFill>
                <a:latin typeface="+mj-lt"/>
              </a:rPr>
              <a:t>: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  <a:p>
            <a:pPr marL="800091" indent="-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+mj-lt"/>
              </a:rPr>
              <a:t>содействие личностному становлению профессионала-труженика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800091" indent="-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+mj-lt"/>
              </a:rPr>
              <a:t>формирование гражданина-патриота своей страны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800091" indent="-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+mj-lt"/>
              </a:rPr>
              <a:t>ответственного семьянина.</a:t>
            </a: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19100" y="121299"/>
            <a:ext cx="6205635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Концепция воспитания РБ: 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3432BF06-14E3-49C1-8B00-BFF9794F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87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21298" y="178372"/>
            <a:ext cx="7809722" cy="5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200" b="1" dirty="0">
                <a:solidFill>
                  <a:prstClr val="white"/>
                </a:solidFill>
                <a:latin typeface="+mj-lt"/>
              </a:rPr>
              <a:t>Методологические основы воспитания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459" y="1019325"/>
            <a:ext cx="113197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Times New Roman" pitchFamily="18" charset="0"/>
              </a:rPr>
              <a:t>Педагогам УПО важно понимать, что </a:t>
            </a:r>
            <a:r>
              <a:rPr lang="ru-RU" sz="2800" i="1" dirty="0">
                <a:latin typeface="Times New Roman" pitchFamily="18" charset="0"/>
              </a:rPr>
              <a:t>имидж современного </a:t>
            </a:r>
            <a:r>
              <a:rPr lang="ru-RU" sz="2800" b="1" i="1" dirty="0">
                <a:latin typeface="Times New Roman" pitchFamily="18" charset="0"/>
              </a:rPr>
              <a:t>специалиста, рабочего </a:t>
            </a:r>
            <a:r>
              <a:rPr lang="ru-RU" sz="2800" i="1" dirty="0">
                <a:latin typeface="Times New Roman" pitchFamily="18" charset="0"/>
              </a:rPr>
              <a:t>включает не только его профессионализм, но и личностные качества, такие как: </a:t>
            </a:r>
            <a:r>
              <a:rPr lang="ru-RU" sz="2800" b="1" i="1" dirty="0">
                <a:latin typeface="Times New Roman" pitchFamily="18" charset="0"/>
              </a:rPr>
              <a:t>предприимчивость, творческий характер мышления, ответственность, инициативность, деловая порядочность, саморегуляция, самостоятельность. 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Times New Roman" pitchFamily="18" charset="0"/>
              </a:rPr>
              <a:t>Большое значение для работников материальной сферы имеет </a:t>
            </a:r>
            <a:r>
              <a:rPr lang="ru-RU" sz="2800" i="1" dirty="0">
                <a:latin typeface="Times New Roman" pitchFamily="18" charset="0"/>
              </a:rPr>
              <a:t>их </a:t>
            </a:r>
            <a:r>
              <a:rPr lang="ru-RU" sz="2800" b="1" i="1" dirty="0">
                <a:latin typeface="Times New Roman" pitchFamily="18" charset="0"/>
              </a:rPr>
              <a:t>общая культура, культура общения, речи, внешнего вида, понимание важности формирования гражданственности, патриотизма, законопослушности </a:t>
            </a:r>
            <a:r>
              <a:rPr lang="ru-RU" sz="2800" i="1" dirty="0">
                <a:latin typeface="Times New Roman" pitchFamily="18" charset="0"/>
              </a:rPr>
              <a:t>и других составляющих социально зрелой личности; ибо в совокупности все эти качества прямо или косвенно сказываются на отношении к профессии, своему непосредственному труду, его результатам</a:t>
            </a:r>
            <a:r>
              <a:rPr lang="ru-RU" sz="2400" dirty="0">
                <a:latin typeface="Times New Roman" pitchFamily="18" charset="0"/>
              </a:rPr>
              <a:t>.</a:t>
            </a: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B2EA79F3-420B-471A-98C0-D0EA26DB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1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7447"/>
            <a:ext cx="10515600" cy="499951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  <a:ea typeface="Times New Roman"/>
              </a:rPr>
              <a:t>Методологическими основами воспитания, определяющими стратегию, являются научные подходы:</a:t>
            </a:r>
          </a:p>
          <a:p>
            <a:pPr lvl="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 </a:t>
            </a:r>
            <a:r>
              <a:rPr lang="ru-RU" b="1" i="1" dirty="0">
                <a:solidFill>
                  <a:schemeClr val="tx1"/>
                </a:solidFill>
                <a:latin typeface="+mj-lt"/>
                <a:ea typeface="Times New Roman"/>
              </a:rPr>
              <a:t>аксиологический, </a:t>
            </a:r>
          </a:p>
          <a:p>
            <a:pPr lvl="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 </a:t>
            </a:r>
            <a:r>
              <a:rPr lang="ru-RU" b="1" i="1" dirty="0">
                <a:solidFill>
                  <a:schemeClr val="tx1"/>
                </a:solidFill>
                <a:latin typeface="+mj-lt"/>
                <a:ea typeface="Times New Roman"/>
              </a:rPr>
              <a:t>антропоцентрический, </a:t>
            </a:r>
          </a:p>
          <a:p>
            <a:pPr lvl="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 </a:t>
            </a:r>
            <a:r>
              <a:rPr lang="ru-RU" b="1" i="1" dirty="0">
                <a:solidFill>
                  <a:schemeClr val="tx1"/>
                </a:solidFill>
                <a:latin typeface="+mj-lt"/>
                <a:ea typeface="Times New Roman"/>
              </a:rPr>
              <a:t>системный, </a:t>
            </a:r>
          </a:p>
          <a:p>
            <a:pPr lvl="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 </a:t>
            </a:r>
            <a:r>
              <a:rPr lang="ru-RU" b="1" i="1" dirty="0">
                <a:solidFill>
                  <a:schemeClr val="tx1"/>
                </a:solidFill>
                <a:latin typeface="+mj-lt"/>
                <a:ea typeface="Times New Roman"/>
              </a:rPr>
              <a:t>деятельностный, </a:t>
            </a:r>
          </a:p>
          <a:p>
            <a:pPr lvl="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 </a:t>
            </a:r>
            <a:r>
              <a:rPr lang="ru-RU" b="1" i="1" dirty="0">
                <a:solidFill>
                  <a:schemeClr val="tx1"/>
                </a:solidFill>
                <a:latin typeface="+mj-lt"/>
                <a:ea typeface="Times New Roman"/>
              </a:rPr>
              <a:t>целостный, </a:t>
            </a:r>
          </a:p>
          <a:p>
            <a:pPr lvl="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 </a:t>
            </a:r>
            <a:r>
              <a:rPr lang="ru-RU" b="1" i="1" dirty="0">
                <a:solidFill>
                  <a:schemeClr val="tx1"/>
                </a:solidFill>
                <a:latin typeface="+mj-lt"/>
                <a:ea typeface="Times New Roman"/>
              </a:rPr>
              <a:t>культурологический,</a:t>
            </a:r>
          </a:p>
          <a:p>
            <a:pPr lvl="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 </a:t>
            </a:r>
            <a:r>
              <a:rPr lang="ru-RU" b="1" i="1" dirty="0">
                <a:solidFill>
                  <a:schemeClr val="tx1"/>
                </a:solidFill>
                <a:latin typeface="+mj-lt"/>
                <a:ea typeface="Times New Roman"/>
              </a:rPr>
              <a:t>личностно-ориентированный,</a:t>
            </a:r>
          </a:p>
          <a:p>
            <a:pPr lvl="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 </a:t>
            </a:r>
            <a:r>
              <a:rPr lang="ru-RU" b="1" i="1" dirty="0">
                <a:solidFill>
                  <a:schemeClr val="tx1"/>
                </a:solidFill>
                <a:latin typeface="+mj-lt"/>
                <a:ea typeface="Times New Roman"/>
              </a:rPr>
              <a:t>компетентностный, </a:t>
            </a:r>
          </a:p>
          <a:p>
            <a:pPr lvl="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 </a:t>
            </a:r>
            <a:r>
              <a:rPr lang="ru-RU" b="1" i="1" dirty="0">
                <a:solidFill>
                  <a:schemeClr val="tx1"/>
                </a:solidFill>
                <a:latin typeface="+mj-lt"/>
                <a:ea typeface="Times New Roman"/>
              </a:rPr>
              <a:t>синергетический</a:t>
            </a:r>
            <a:r>
              <a:rPr lang="en-US" b="1" i="1" dirty="0">
                <a:solidFill>
                  <a:schemeClr val="tx1"/>
                </a:solidFill>
                <a:latin typeface="+mj-lt"/>
                <a:ea typeface="Times New Roman"/>
              </a:rPr>
              <a:t>.</a:t>
            </a: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06355" y="0"/>
            <a:ext cx="11353800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600" b="1" dirty="0">
                <a:latin typeface="+mj-lt"/>
              </a:rPr>
              <a:t>  Методологические подходы: </a:t>
            </a:r>
            <a:endParaRPr lang="ru-RU" sz="3600" dirty="0"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E73F741-6DD5-4AA7-9698-24C95F2F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8802" y="1177447"/>
            <a:ext cx="10515600" cy="4999516"/>
          </a:xfrm>
        </p:spPr>
        <p:txBody>
          <a:bodyPr>
            <a:normAutofit lnSpcReduction="10000"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  <a:ea typeface="Times New Roman"/>
              </a:rPr>
              <a:t>Аксиологический подход</a:t>
            </a:r>
            <a:r>
              <a:rPr lang="ru-RU" dirty="0">
                <a:solidFill>
                  <a:schemeClr val="tx1"/>
                </a:solidFill>
                <a:latin typeface="+mj-lt"/>
                <a:ea typeface="Times New Roman"/>
              </a:rPr>
              <a:t> (аксиология – учение о природе ценностей) – ценностные ориентации человека делают его жизнь осмысленной, определяя: 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ea typeface="Times New Roman"/>
              </a:rPr>
              <a:t> что он дает жизни (ценности жизнедеятельности); 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ea typeface="Times New Roman"/>
              </a:rPr>
              <a:t> что он берет от жизни (ценности переживаний);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ea typeface="Times New Roman"/>
              </a:rPr>
              <a:t> в чем его предназначение (ценности отношения).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err="1">
                <a:solidFill>
                  <a:schemeClr val="tx1"/>
                </a:solidFill>
                <a:latin typeface="+mj-lt"/>
                <a:ea typeface="Times New Roman"/>
              </a:rPr>
              <a:t>Деятельностный</a:t>
            </a:r>
            <a:r>
              <a:rPr lang="ru-RU" b="1" dirty="0">
                <a:solidFill>
                  <a:schemeClr val="tx1"/>
                </a:solidFill>
                <a:latin typeface="+mj-lt"/>
                <a:ea typeface="Times New Roman"/>
              </a:rPr>
              <a:t> подход</a:t>
            </a:r>
            <a:r>
              <a:rPr lang="ru-RU" dirty="0">
                <a:solidFill>
                  <a:schemeClr val="tx1"/>
                </a:solidFill>
                <a:latin typeface="+mj-lt"/>
                <a:ea typeface="Times New Roman"/>
              </a:rPr>
              <a:t> выделяется в силу того, что деятельность служит основой, средством и условием развития личности, что предполагает вовлечение обучающихся в разнообразные виды деятельности, перевод их в позицию субъекта познания, труда и общения</a:t>
            </a: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9702" y="139960"/>
            <a:ext cx="11353800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600" b="1" dirty="0">
                <a:latin typeface="+mj-lt"/>
              </a:rPr>
              <a:t>Методологические подходы: </a:t>
            </a:r>
            <a:endParaRPr lang="ru-RU" sz="3600" dirty="0"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F82B0473-D04D-4453-B7AE-28322E8E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4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135" y="1177447"/>
            <a:ext cx="10672665" cy="4999516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  <a:ea typeface="Times New Roman"/>
              </a:rPr>
              <a:t> Личностно-ориентированный подход</a:t>
            </a:r>
            <a:r>
              <a:rPr lang="ru-RU" dirty="0">
                <a:solidFill>
                  <a:schemeClr val="tx1"/>
                </a:solidFill>
                <a:latin typeface="+mj-lt"/>
                <a:ea typeface="Times New Roman"/>
              </a:rPr>
              <a:t> рассматривает личность как активный субъект собственного становления и развития; личность находится в центре воспитания, и воспитание становится </a:t>
            </a:r>
            <a:r>
              <a:rPr lang="ru-RU" b="1" dirty="0">
                <a:solidFill>
                  <a:schemeClr val="tx1"/>
                </a:solidFill>
                <a:latin typeface="+mj-lt"/>
                <a:ea typeface="Times New Roman"/>
              </a:rPr>
              <a:t>антропоцентрическим</a:t>
            </a:r>
            <a:r>
              <a:rPr lang="ru-RU" dirty="0">
                <a:solidFill>
                  <a:schemeClr val="tx1"/>
                </a:solidFill>
                <a:latin typeface="+mj-lt"/>
                <a:ea typeface="Times New Roman"/>
              </a:rPr>
              <a:t> по целям, содержанию и формам.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Антропоцентри́зм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(от 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hlinkClick r:id="rId2" tooltip="Древнегреческий язык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др.-греч.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ἄνθρω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πος — человек и 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hlinkClick r:id="rId3" tooltip="Латинский язык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лат.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centrum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— центр) — философское 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hlinkClick r:id="rId4" tooltip="Идеализм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идеалистическое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и мировоззренческое представление, согласно которому 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hlinkClick r:id="rId5" tooltip="Человек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человек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есть средоточие 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hlinkClick r:id="rId6" tooltip="Вселенная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Вселенной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и цель всех совершающихся в мире событий.</a:t>
            </a:r>
          </a:p>
          <a:p>
            <a:pPr marL="0" lvl="0" indent="457200" algn="just">
              <a:spcBef>
                <a:spcPts val="0"/>
              </a:spcBef>
              <a:buNone/>
            </a:pPr>
            <a:endParaRPr lang="en-US" b="1" baseline="30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b="1" baseline="30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Человек познает мир через осознание себя, своей теоретической и предметной деятельности в мире.</a:t>
            </a:r>
            <a:endParaRPr lang="ru-RU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Заголовок 5">
            <a:extLst>
              <a:ext uri="{FF2B5EF4-FFF2-40B4-BE49-F238E27FC236}">
                <a16:creationId xmlns="" xmlns:a16="http://schemas.microsoft.com/office/drawing/2014/main" id="{B1E94C5F-EAF2-4C22-B889-5C151D5B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139960"/>
            <a:ext cx="11353800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600" b="1" dirty="0">
                <a:latin typeface="+mj-lt"/>
              </a:rPr>
              <a:t>Методологические подходы: </a:t>
            </a:r>
            <a:endParaRPr lang="ru-RU" sz="3600" dirty="0">
              <a:latin typeface="+mj-lt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D9E88C3B-9301-4F48-896C-F44DA09CE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0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7447"/>
            <a:ext cx="10515600" cy="4999516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Times New Roman"/>
                <a:ea typeface="Times New Roman"/>
              </a:rPr>
              <a:t>В основе </a:t>
            </a:r>
            <a:r>
              <a:rPr lang="ru-RU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системного подхода</a:t>
            </a:r>
            <a:r>
              <a:rPr lang="ru-RU" sz="2600" dirty="0">
                <a:solidFill>
                  <a:schemeClr val="tx1"/>
                </a:solidFill>
                <a:latin typeface="Times New Roman"/>
                <a:ea typeface="Times New Roman"/>
              </a:rPr>
              <a:t> лежит понятие «система», элементы которой, работают на конечную цель – формирование гармонической личности.</a:t>
            </a:r>
            <a:r>
              <a:rPr lang="ru-RU" sz="2600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подход в педагогике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инновационное направление, исследующее сущность и закономерности воспитания и обучения как единую систему педагогического процесса, как комплекс взаимосвязанных мер по формированию мировоззрения обучающегося и 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системного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мышления на родном и одном или нескольких языках.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Целостный подход </a:t>
            </a:r>
            <a:r>
              <a:rPr lang="ru-RU" sz="2600" dirty="0">
                <a:solidFill>
                  <a:schemeClr val="tx1"/>
                </a:solidFill>
                <a:latin typeface="Times New Roman"/>
                <a:ea typeface="Times New Roman"/>
              </a:rPr>
              <a:t>рассматривает личность, как целостность, сложную психическую систему, имеющую свои структуру, функции и внутреннее строение и призывает рассматривать обучение и воспитание в единстве. 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5">
            <a:extLst>
              <a:ext uri="{FF2B5EF4-FFF2-40B4-BE49-F238E27FC236}">
                <a16:creationId xmlns="" xmlns:a16="http://schemas.microsoft.com/office/drawing/2014/main" id="{3DDC94BA-3C02-4C84-8CFA-197171EA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139960"/>
            <a:ext cx="11353800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600" b="1" dirty="0">
                <a:latin typeface="+mj-lt"/>
              </a:rPr>
              <a:t>Методологические подходы: </a:t>
            </a:r>
            <a:endParaRPr lang="ru-RU" sz="3600" dirty="0">
              <a:latin typeface="+mj-lt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574503BA-29DC-4D72-8742-28ABF80F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9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702" y="1177447"/>
            <a:ext cx="11353800" cy="4999516"/>
          </a:xfrm>
        </p:spPr>
        <p:txBody>
          <a:bodyPr>
            <a:normAutofit fontScale="85000" lnSpcReduction="10000"/>
          </a:bodyPr>
          <a:lstStyle/>
          <a:p>
            <a:pPr marL="0" lv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 err="1">
                <a:solidFill>
                  <a:schemeClr val="tx1"/>
                </a:solidFill>
                <a:latin typeface="+mj-lt"/>
                <a:ea typeface="Times New Roman"/>
              </a:rPr>
              <a:t>Компетентностный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Times New Roman"/>
              </a:rPr>
              <a:t> подход</a:t>
            </a:r>
            <a:r>
              <a:rPr lang="ru-RU" sz="2400" dirty="0">
                <a:solidFill>
                  <a:schemeClr val="tx1"/>
                </a:solidFill>
                <a:latin typeface="+mj-lt"/>
                <a:ea typeface="Times New Roman"/>
              </a:rPr>
              <a:t> акцентирует внимание на результате образования, на способности человека действовать в проблемных ситуациях; </a:t>
            </a:r>
            <a:r>
              <a:rPr lang="ru-RU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стал методологической основой перехода на новые образовательные ориентиры в высшей школе.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lv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Понятия </a:t>
            </a:r>
            <a:r>
              <a:rPr lang="ru-RU" sz="2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«компетенция» и «компетентность» являются основными единицами обновления содержания образования</a:t>
            </a:r>
            <a:r>
              <a:rPr lang="ru-RU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Компетенции представляют собой сочетание характеристик, относящихся к знанию и его применению. «Компетенция» определяется как предметная область, в которой индивид хорошо осведомлен и проявляет готовность к выполнению деятельности</a:t>
            </a:r>
            <a:endParaRPr lang="ru-RU" sz="2400" dirty="0">
              <a:solidFill>
                <a:schemeClr val="tx1"/>
              </a:solidFill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/>
                </a:solidFill>
                <a:latin typeface="+mj-lt"/>
                <a:ea typeface="Times New Roman"/>
              </a:rPr>
              <a:t>Компетенция</a:t>
            </a:r>
            <a:r>
              <a:rPr lang="ru-RU" sz="2400" dirty="0">
                <a:solidFill>
                  <a:schemeClr val="tx1"/>
                </a:solidFill>
                <a:latin typeface="+mj-lt"/>
                <a:ea typeface="Times New Roman"/>
              </a:rPr>
              <a:t> – знания, умения, опыт и личностные качества, необходимые для решения теоретических и практических задач. </a:t>
            </a:r>
          </a:p>
          <a:p>
            <a:pPr marL="0" lv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/>
                </a:solidFill>
                <a:latin typeface="+mj-lt"/>
                <a:ea typeface="Times New Roman"/>
              </a:rPr>
              <a:t>Компетентность</a:t>
            </a:r>
            <a:r>
              <a:rPr lang="ru-RU" sz="2400" dirty="0">
                <a:solidFill>
                  <a:schemeClr val="tx1"/>
                </a:solidFill>
                <a:latin typeface="+mj-lt"/>
                <a:ea typeface="Times New Roman"/>
              </a:rPr>
              <a:t> – обладание человеком соответствующей компетенцией, способность выполнить конкретные действия в конкретной предметной области. </a:t>
            </a:r>
            <a:endParaRPr lang="ru-RU" sz="2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Заголовок 5">
            <a:extLst>
              <a:ext uri="{FF2B5EF4-FFF2-40B4-BE49-F238E27FC236}">
                <a16:creationId xmlns="" xmlns:a16="http://schemas.microsoft.com/office/drawing/2014/main" id="{D9A91E8C-E9FA-4784-91BF-06451452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139960"/>
            <a:ext cx="11353800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600" b="1" dirty="0">
                <a:latin typeface="+mj-lt"/>
              </a:rPr>
              <a:t>Методологические подходы: </a:t>
            </a:r>
            <a:endParaRPr lang="ru-RU" sz="3600" dirty="0">
              <a:latin typeface="+mj-lt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C12202D9-C5FC-4C99-B08E-38E06F19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8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4770"/>
            <a:ext cx="11156302" cy="4999516"/>
          </a:xfrm>
        </p:spPr>
        <p:txBody>
          <a:bodyPr>
            <a:no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Культурологический подход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ориентирован на гуманитарную парадигму и освоение элементов культуры в образовательном процессе, признает человека субъектом культуры, способным вмещать в себя достижения культуры и создавать новые;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 изучение личности в взаимодействии с культурной моделью, в контексте её 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культурологического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существования.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такие основные положения культурологического подхода в педагогике:</a:t>
            </a:r>
          </a:p>
          <a:p>
            <a:pPr lvl="0" indent="457200"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Обучающийся субъектом обучения, который может культурно развиваться и способен на саморазвитие. </a:t>
            </a:r>
          </a:p>
          <a:p>
            <a:pPr lvl="0" indent="457200"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 выступает посредником между им и культурной моделью, помогает определить личность и сформировать систему культурных ценностей. </a:t>
            </a:r>
          </a:p>
          <a:p>
            <a:pPr lvl="0" indent="457200"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 является культурным процессом, важную роль играют личные смыслы.</a:t>
            </a:r>
          </a:p>
          <a:p>
            <a:pPr lvl="0" indent="457200"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УВО является  культурно-образовательным пространством, где создаются культурные образцы, события, которые влияют на дальнейшее развитие культуры.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5">
            <a:extLst>
              <a:ext uri="{FF2B5EF4-FFF2-40B4-BE49-F238E27FC236}">
                <a16:creationId xmlns="" xmlns:a16="http://schemas.microsoft.com/office/drawing/2014/main" id="{DCA97BF5-24A2-4617-8051-B42648C7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139960"/>
            <a:ext cx="11353800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600" b="1" dirty="0">
                <a:latin typeface="+mj-lt"/>
              </a:rPr>
              <a:t>Методологические подходы: </a:t>
            </a:r>
            <a:endParaRPr lang="ru-RU" sz="3600" dirty="0">
              <a:latin typeface="+mj-lt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C9266B42-B342-4088-9C84-75781B6A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4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ru-RU" spc="-10" dirty="0">
                <a:latin typeface="Times New Roman"/>
                <a:ea typeface="Times New Roman"/>
              </a:rPr>
              <a:t>м</a:t>
            </a:r>
            <a:r>
              <a:rPr lang="ru-RU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Классификация современных научно-педагогических идей. Методологические основы воспитания.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2.</a:t>
            </a:r>
            <a:r>
              <a:rPr lang="ru-RU" sz="2800" spc="-2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</a:t>
            </a:r>
            <a:r>
              <a:rPr lang="ru-RU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Межпарадигмальный характер педагогической реальности. Движущие силы и логика воспитания.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ru-RU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3.</a:t>
            </a:r>
            <a:r>
              <a:rPr lang="ru-RU" sz="2800" spc="-2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</a:t>
            </a:r>
            <a:r>
              <a:rPr lang="ru-RU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Научные подходы как методологические основы воспитания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ru-RU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4.</a:t>
            </a:r>
            <a:r>
              <a:rPr lang="ru-RU" sz="2800" spc="-2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</a:t>
            </a:r>
            <a:r>
              <a:rPr lang="ru-RU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Базовые теории воспитания и развития личности.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ru-RU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5.</a:t>
            </a:r>
            <a:r>
              <a:rPr lang="ru-RU" sz="2800" spc="-2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</a:t>
            </a:r>
            <a:r>
              <a:rPr lang="ru-RU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Компетентность как целевая основа профессионального воспитания. Универсальные  компетенции как новые результаты воспитания.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CF9B1998-91AB-408E-BF37-7EDA2FF7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888" y="1252092"/>
            <a:ext cx="11048224" cy="4999516"/>
          </a:xfrm>
        </p:spPr>
        <p:txBody>
          <a:bodyPr>
            <a:normAutofit fontScale="92500"/>
          </a:bodyPr>
          <a:lstStyle/>
          <a:p>
            <a:pPr marL="0" indent="457200" algn="just" fontAlgn="base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Синергетический подход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 имеет междисциплинарную направленность, основанную на закономерности взаимодействия субъектов образования, постоянной самоорганизации, самоуправлении и самообучении обучающихся.</a:t>
            </a:r>
          </a:p>
          <a:p>
            <a:pPr marL="0" indent="457200" algn="just" fontAlgn="base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 «синергетика» происходит от греческого  «сотрудничество»  и акцентирует внимание на взаимодействии частей при образовании структуры как единого целого.</a:t>
            </a:r>
          </a:p>
          <a:p>
            <a:pPr marL="0" indent="457200" algn="just" fontAlgn="base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Философский словарь содержит развернутое определение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«Синергетика -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самоорганизации, новое мировидение и исследование феноменов самоорганизации, нелинейности, неравновесности, глобальной эволюции, изучение процессов становления «порядка через хаос» (И. Пригожин), необратимости времени, неустойчивости как основополагающей характеристики процессов эволюции».</a:t>
            </a:r>
          </a:p>
          <a:p>
            <a:pPr marL="0" indent="457200" algn="just" fontAlgn="base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Синергетика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входит в универсальную методологическую парадигму, относящуюся к тем областям знания, где изучаются сложные системы, явления самоорганизации, и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единый междисциплинарный подход к исследуемым предметам и объектам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5">
            <a:extLst>
              <a:ext uri="{FF2B5EF4-FFF2-40B4-BE49-F238E27FC236}">
                <a16:creationId xmlns="" xmlns:a16="http://schemas.microsoft.com/office/drawing/2014/main" id="{12BB0392-1B3F-4252-A3D2-200E1DEF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139960"/>
            <a:ext cx="11353800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600" b="1" dirty="0">
                <a:latin typeface="+mj-lt"/>
              </a:rPr>
              <a:t>Методологические подходы: </a:t>
            </a:r>
            <a:endParaRPr lang="ru-RU" sz="3600" dirty="0">
              <a:latin typeface="+mj-lt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8E342EAF-83CD-4101-9D9D-8D139EEB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8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51927" y="177778"/>
            <a:ext cx="9060024" cy="7795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3200" b="1" dirty="0">
                <a:latin typeface="+mj-lt"/>
              </a:rPr>
              <a:t>Базовые  основы, тенденции и принципы воспитания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37190" y="548681"/>
            <a:ext cx="10273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980" y="1192555"/>
            <a:ext cx="10918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dirty="0">
                <a:latin typeface="+mj-lt"/>
              </a:rPr>
              <a:t>В основе формирования модели воспитания лежит определенная  философская концепция:</a:t>
            </a:r>
            <a:r>
              <a:rPr lang="ru-RU" sz="2800" i="1" dirty="0">
                <a:latin typeface="+mj-lt"/>
              </a:rPr>
              <a:t> </a:t>
            </a:r>
            <a:r>
              <a:rPr lang="ru-RU" sz="2800" b="1" i="1" dirty="0">
                <a:latin typeface="+mj-lt"/>
              </a:rPr>
              <a:t>идеалистическая, </a:t>
            </a:r>
            <a:r>
              <a:rPr lang="ru-RU" sz="2800" b="1" i="1" dirty="0" err="1">
                <a:latin typeface="+mj-lt"/>
              </a:rPr>
              <a:t>социетарная</a:t>
            </a:r>
            <a:r>
              <a:rPr lang="ru-RU" sz="2800" b="1" i="1" dirty="0">
                <a:latin typeface="+mj-lt"/>
              </a:rPr>
              <a:t>, прагматическая, технократическая, гуманистическая</a:t>
            </a:r>
            <a:r>
              <a:rPr lang="ru-RU" sz="2800" i="1" dirty="0">
                <a:latin typeface="+mj-lt"/>
              </a:rPr>
              <a:t> </a:t>
            </a:r>
            <a:r>
              <a:rPr lang="ru-RU" sz="2800" dirty="0">
                <a:latin typeface="+mj-lt"/>
              </a:rPr>
              <a:t>и др. </a:t>
            </a:r>
          </a:p>
          <a:p>
            <a:pPr indent="457200" algn="just"/>
            <a:r>
              <a:rPr lang="ru-RU" sz="2800" dirty="0">
                <a:latin typeface="+mj-lt"/>
              </a:rPr>
              <a:t>Воспитательные системы УПО опираются на</a:t>
            </a:r>
            <a:r>
              <a:rPr lang="ru-RU" sz="2800" i="1" dirty="0">
                <a:latin typeface="+mj-lt"/>
              </a:rPr>
              <a:t> </a:t>
            </a:r>
            <a:r>
              <a:rPr lang="ru-RU" sz="2800" b="1" i="1" dirty="0">
                <a:latin typeface="+mj-lt"/>
              </a:rPr>
              <a:t>гуманистическую модель воспитания</a:t>
            </a:r>
            <a:r>
              <a:rPr lang="ru-RU" sz="2800" dirty="0">
                <a:latin typeface="+mj-lt"/>
              </a:rPr>
              <a:t>, в качестве основополагающего тезиса рассматривает тезис философии гуманизма: «</a:t>
            </a:r>
            <a:r>
              <a:rPr lang="ru-RU" sz="2800" i="1" dirty="0">
                <a:latin typeface="+mj-lt"/>
              </a:rPr>
              <a:t>Человек есть наивысшая ценность на земле</a:t>
            </a:r>
            <a:r>
              <a:rPr lang="ru-RU" sz="2800" dirty="0">
                <a:latin typeface="+mj-lt"/>
              </a:rPr>
              <a:t>». Появление модели связано с идеями гуманистической педагогики </a:t>
            </a:r>
            <a:r>
              <a:rPr lang="ru-RU" sz="2800" b="1" dirty="0">
                <a:latin typeface="+mj-lt"/>
              </a:rPr>
              <a:t>К. </a:t>
            </a:r>
            <a:r>
              <a:rPr lang="ru-RU" sz="2800" b="1" dirty="0" err="1">
                <a:latin typeface="+mj-lt"/>
              </a:rPr>
              <a:t>Роджерса</a:t>
            </a:r>
            <a:r>
              <a:rPr lang="ru-RU" sz="2800" b="1" dirty="0">
                <a:latin typeface="+mj-lt"/>
              </a:rPr>
              <a:t> и А. </a:t>
            </a:r>
            <a:r>
              <a:rPr lang="ru-RU" sz="2800" b="1" dirty="0" err="1">
                <a:latin typeface="+mj-lt"/>
              </a:rPr>
              <a:t>Маслоу</a:t>
            </a:r>
            <a:r>
              <a:rPr lang="ru-RU" sz="2800" b="1" dirty="0">
                <a:latin typeface="+mj-lt"/>
              </a:rPr>
              <a:t>. </a:t>
            </a:r>
          </a:p>
          <a:p>
            <a:pPr indent="457200" algn="just"/>
            <a:r>
              <a:rPr lang="ru-RU" sz="2800" b="1" dirty="0">
                <a:latin typeface="+mj-lt"/>
              </a:rPr>
              <a:t>Главные направления  гуманистической модели воспитания</a:t>
            </a:r>
            <a:r>
              <a:rPr lang="ru-RU" sz="2800" dirty="0">
                <a:latin typeface="+mj-lt"/>
              </a:rPr>
              <a:t>: создание атмосферы доверия и понимания, индивидуальный подход, создание условий для </a:t>
            </a:r>
            <a:r>
              <a:rPr lang="ru-RU" sz="2800" dirty="0" err="1">
                <a:latin typeface="+mj-lt"/>
              </a:rPr>
              <a:t>самоактуализации</a:t>
            </a:r>
            <a:r>
              <a:rPr lang="ru-RU" sz="2800" dirty="0">
                <a:latin typeface="+mj-lt"/>
              </a:rPr>
              <a:t> личности 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5D9EB2F2-6D71-4A1F-A9DB-F456A80B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32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63895" y="138931"/>
            <a:ext cx="9918441" cy="764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just"/>
            <a:r>
              <a:rPr lang="ru-RU" sz="3600" b="1" dirty="0">
                <a:latin typeface="+mj-lt"/>
              </a:rPr>
              <a:t>Признаки </a:t>
            </a:r>
            <a:endParaRPr lang="en-US" sz="3600" b="1" dirty="0">
              <a:latin typeface="+mj-lt"/>
            </a:endParaRPr>
          </a:p>
          <a:p>
            <a:pPr algn="just"/>
            <a:r>
              <a:rPr lang="ru-RU" sz="3600" b="1" dirty="0">
                <a:latin typeface="+mj-lt"/>
              </a:rPr>
              <a:t>гуманистической системы: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93983" y="1012954"/>
            <a:ext cx="123366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endParaRPr lang="ru-RU" sz="2400" dirty="0">
              <a:latin typeface="+mj-lt"/>
            </a:endParaRPr>
          </a:p>
          <a:p>
            <a:pPr marL="74295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наличие собственной концепции воспитания, отражающей настоящее и будущее, принятой педагогами и обучающимися;</a:t>
            </a:r>
          </a:p>
          <a:p>
            <a:pPr marL="74295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ориентация на общечеловеческие ценности;</a:t>
            </a:r>
          </a:p>
          <a:p>
            <a:pPr marL="74295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здоровый образ жизни коллектива;</a:t>
            </a:r>
          </a:p>
          <a:p>
            <a:pPr marL="74295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событийный характер больших  дел и коллектива;</a:t>
            </a:r>
          </a:p>
          <a:p>
            <a:pPr marL="74295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наличие «зон свободного развития»;</a:t>
            </a:r>
          </a:p>
          <a:p>
            <a:pPr marL="74295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оформление УПО по принципу «и стены воспитывают»;</a:t>
            </a:r>
          </a:p>
          <a:p>
            <a:pPr marL="74295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включенность социальной среды в УПО и УПО в социальную среду</a:t>
            </a:r>
          </a:p>
          <a:p>
            <a:pPr marL="74295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разумное разрешение возникающих конфликтов за счет внутренних сил;</a:t>
            </a:r>
          </a:p>
          <a:p>
            <a:pPr marL="74295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гуманистический характер межличностных отношений: взаимное доверие, доброжелательность; внимательность, ощущение защищенности и комфорта.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34E9A157-1C67-4804-8A17-C92B06E13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4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943" y="1215266"/>
            <a:ext cx="114314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buClr>
                <a:schemeClr val="accent2"/>
              </a:buClr>
            </a:pPr>
            <a:r>
              <a:rPr lang="ru-RU" sz="2400" b="1" dirty="0">
                <a:latin typeface="+mj-lt"/>
              </a:rPr>
              <a:t>Главной задачей воспитания </a:t>
            </a:r>
            <a:r>
              <a:rPr lang="ru-RU" sz="2400" dirty="0">
                <a:latin typeface="+mj-lt"/>
              </a:rPr>
              <a:t>признается </a:t>
            </a:r>
            <a:r>
              <a:rPr lang="ru-RU" sz="2400" b="1" i="1" dirty="0">
                <a:latin typeface="+mj-lt"/>
              </a:rPr>
              <a:t>организация взаимодействия,</a:t>
            </a:r>
            <a:r>
              <a:rPr lang="ru-RU" sz="2400" i="1" dirty="0">
                <a:latin typeface="+mj-lt"/>
              </a:rPr>
              <a:t> </a:t>
            </a:r>
            <a:r>
              <a:rPr lang="ru-RU" sz="2400" dirty="0">
                <a:latin typeface="+mj-lt"/>
              </a:rPr>
              <a:t>которое бы обладало максимальным воспитательным потенциалом. </a:t>
            </a:r>
            <a:r>
              <a:rPr lang="ru-RU" sz="2400" b="1" dirty="0">
                <a:latin typeface="+mj-lt"/>
              </a:rPr>
              <a:t>Воспитание </a:t>
            </a:r>
            <a:r>
              <a:rPr lang="ru-RU" sz="2400" dirty="0">
                <a:latin typeface="+mj-lt"/>
              </a:rPr>
              <a:t>должно приобщить личность к человеческой культуре, к осознанию своей уникальности, специфичности существа, обладающего свободной волей и ответственностью.</a:t>
            </a:r>
          </a:p>
          <a:p>
            <a:pPr indent="457200" algn="just">
              <a:buClr>
                <a:schemeClr val="accent2"/>
              </a:buClr>
            </a:pPr>
            <a:r>
              <a:rPr lang="ru-RU" sz="2400" b="1" dirty="0">
                <a:latin typeface="+mj-lt"/>
              </a:rPr>
              <a:t>Воспитание</a:t>
            </a:r>
            <a:r>
              <a:rPr lang="ru-RU" sz="2400" dirty="0">
                <a:latin typeface="+mj-lt"/>
              </a:rPr>
              <a:t> это формирование личности как творца жизни и своей судьбы.</a:t>
            </a:r>
            <a:endParaRPr lang="en-US" sz="2400" dirty="0">
              <a:latin typeface="+mj-lt"/>
            </a:endParaRPr>
          </a:p>
          <a:p>
            <a:pPr indent="457200" algn="just"/>
            <a:r>
              <a:rPr lang="ru-RU" sz="2400" b="1" dirty="0">
                <a:latin typeface="+mj-lt"/>
              </a:rPr>
              <a:t>При этом </a:t>
            </a:r>
            <a:r>
              <a:rPr lang="ru-RU" sz="2400" b="1" i="1" dirty="0">
                <a:latin typeface="+mj-lt"/>
              </a:rPr>
              <a:t>комплексный подход один из самых распространенных технологических средств воспитания,</a:t>
            </a:r>
            <a:r>
              <a:rPr lang="ru-RU" sz="2400" dirty="0">
                <a:latin typeface="+mj-lt"/>
              </a:rPr>
              <a:t> строится на   требованиях: </a:t>
            </a:r>
          </a:p>
          <a:p>
            <a:pPr indent="457200" algn="just"/>
            <a:r>
              <a:rPr lang="ru-RU" sz="2400" dirty="0">
                <a:latin typeface="+mj-lt"/>
              </a:rPr>
              <a:t>1 ) воздействие  по трем направлениям на </a:t>
            </a:r>
            <a:r>
              <a:rPr lang="ru-RU" sz="2400" b="1" i="1" dirty="0">
                <a:latin typeface="+mj-lt"/>
              </a:rPr>
              <a:t>сознание, чувства и поведение; </a:t>
            </a:r>
          </a:p>
          <a:p>
            <a:pPr indent="457200" algn="just"/>
            <a:r>
              <a:rPr lang="ru-RU" sz="2400" dirty="0">
                <a:latin typeface="+mj-lt"/>
              </a:rPr>
              <a:t>2)</a:t>
            </a:r>
            <a:r>
              <a:rPr lang="ru-RU" sz="2400" b="1" dirty="0">
                <a:latin typeface="+mj-lt"/>
              </a:rPr>
              <a:t>слияние воспитания </a:t>
            </a:r>
            <a:r>
              <a:rPr lang="ru-RU" sz="2400" dirty="0">
                <a:latin typeface="+mj-lt"/>
              </a:rPr>
              <a:t>(педагогического воздействия) и </a:t>
            </a:r>
            <a:r>
              <a:rPr lang="ru-RU" sz="2400" b="1" dirty="0">
                <a:latin typeface="+mj-lt"/>
              </a:rPr>
              <a:t>самовоспитания личности; </a:t>
            </a:r>
          </a:p>
          <a:p>
            <a:pPr indent="457200" algn="just"/>
            <a:r>
              <a:rPr lang="ru-RU" sz="2400" dirty="0">
                <a:latin typeface="+mj-lt"/>
              </a:rPr>
              <a:t>3) единство и координация усилий </a:t>
            </a:r>
            <a:r>
              <a:rPr lang="ru-RU" sz="2400" b="1" dirty="0">
                <a:latin typeface="+mj-lt"/>
              </a:rPr>
              <a:t>всех социальных институтов</a:t>
            </a:r>
            <a:r>
              <a:rPr lang="ru-RU" sz="2400" dirty="0">
                <a:latin typeface="+mj-lt"/>
              </a:rPr>
              <a:t>; </a:t>
            </a:r>
          </a:p>
          <a:p>
            <a:pPr indent="457200" algn="just"/>
            <a:r>
              <a:rPr lang="ru-RU" sz="2400" dirty="0">
                <a:latin typeface="+mj-lt"/>
              </a:rPr>
              <a:t>4) система </a:t>
            </a:r>
            <a:r>
              <a:rPr lang="ru-RU" sz="2400" b="1" dirty="0">
                <a:latin typeface="+mj-lt"/>
              </a:rPr>
              <a:t>конкретных воспитательных дел</a:t>
            </a:r>
            <a:r>
              <a:rPr lang="ru-RU" sz="2400" dirty="0">
                <a:latin typeface="+mj-lt"/>
              </a:rPr>
              <a:t>; </a:t>
            </a:r>
          </a:p>
          <a:p>
            <a:pPr indent="457200" algn="just"/>
            <a:r>
              <a:rPr lang="ru-RU" sz="2400" dirty="0">
                <a:latin typeface="+mj-lt"/>
              </a:rPr>
              <a:t>5) </a:t>
            </a:r>
            <a:r>
              <a:rPr lang="ru-RU" sz="2400" b="1" dirty="0">
                <a:latin typeface="+mj-lt"/>
              </a:rPr>
              <a:t>системный подход </a:t>
            </a:r>
            <a:r>
              <a:rPr lang="ru-RU" sz="2400" dirty="0">
                <a:latin typeface="+mj-lt"/>
              </a:rPr>
              <a:t>к процессу воспитания и управлению им.</a:t>
            </a: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ACEDA089-0799-4E2E-B692-37A539414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704" y="155510"/>
            <a:ext cx="1027314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smtClean="0">
                <a:solidFill>
                  <a:schemeClr val="bg1"/>
                </a:solidFill>
                <a:latin typeface="Times New Roman" pitchFamily="18" charset="0"/>
              </a:rPr>
              <a:t>Задачи </a:t>
            </a: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</a:rPr>
              <a:t>воспитания</a:t>
            </a:r>
            <a:endParaRPr lang="ru-RU" sz="3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8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70850" y="70338"/>
            <a:ext cx="6335486" cy="8141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marL="93663" algn="just"/>
            <a:r>
              <a:rPr lang="ru-RU" sz="3600" b="1" dirty="0">
                <a:latin typeface="+mj-lt"/>
              </a:rPr>
              <a:t>Основные современные идеи и тенденции</a:t>
            </a:r>
            <a:r>
              <a:rPr lang="ru-RU" sz="3600" dirty="0">
                <a:latin typeface="+mj-lt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850" y="1290538"/>
            <a:ext cx="1132040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300" dirty="0">
                <a:latin typeface="+mj-lt"/>
              </a:rPr>
              <a:t>Обучающийся рассматривается как </a:t>
            </a:r>
            <a:r>
              <a:rPr lang="ru-RU" sz="2300" b="1" i="1" dirty="0">
                <a:latin typeface="+mj-lt"/>
              </a:rPr>
              <a:t>наивысшая ценность</a:t>
            </a:r>
            <a:r>
              <a:rPr lang="ru-RU" sz="2300" dirty="0">
                <a:latin typeface="+mj-lt"/>
              </a:rPr>
              <a:t> и в процессе воспитания создаются </a:t>
            </a:r>
            <a:r>
              <a:rPr lang="ru-RU" sz="2300" b="1" dirty="0">
                <a:latin typeface="+mj-lt"/>
              </a:rPr>
              <a:t>условия для саморазвития. Основной принцип - принятие воспитанника таким, каков он есть, опора на положительное в личности воспитанника.</a:t>
            </a:r>
          </a:p>
          <a:p>
            <a:pPr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300" dirty="0">
                <a:latin typeface="+mj-lt"/>
              </a:rPr>
              <a:t>Цель воспитания - </a:t>
            </a:r>
            <a:r>
              <a:rPr lang="ru-RU" sz="2300" b="1" i="1" dirty="0">
                <a:latin typeface="+mj-lt"/>
              </a:rPr>
              <a:t>разностороннее гармоничное развитие личности </a:t>
            </a:r>
            <a:r>
              <a:rPr lang="ru-RU" sz="2300" dirty="0">
                <a:latin typeface="+mj-lt"/>
              </a:rPr>
              <a:t>в условиях творческой деятельности; стимулировать активность личности и, прежде всего, такие процессы, как: </a:t>
            </a:r>
            <a:r>
              <a:rPr lang="ru-RU" sz="2300" b="1" dirty="0">
                <a:latin typeface="+mj-lt"/>
              </a:rPr>
              <a:t>самопознание, самовыражение, самоутверждение, самоопределение, самореализацию, самоуправление, </a:t>
            </a:r>
            <a:r>
              <a:rPr lang="ru-RU" sz="2300" b="1" dirty="0" err="1">
                <a:latin typeface="+mj-lt"/>
              </a:rPr>
              <a:t>саморефлексию</a:t>
            </a:r>
            <a:r>
              <a:rPr lang="ru-RU" sz="2300" b="1" dirty="0">
                <a:latin typeface="+mj-lt"/>
              </a:rPr>
              <a:t> и саморегуляцию.</a:t>
            </a:r>
          </a:p>
          <a:p>
            <a:pPr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300" dirty="0">
                <a:latin typeface="+mj-lt"/>
              </a:rPr>
              <a:t>Возможность </a:t>
            </a:r>
            <a:r>
              <a:rPr lang="ru-RU" sz="2300" b="1" i="1" dirty="0">
                <a:latin typeface="+mj-lt"/>
              </a:rPr>
              <a:t>самоактуализации личности </a:t>
            </a:r>
            <a:r>
              <a:rPr lang="ru-RU" sz="2300" b="1" dirty="0">
                <a:latin typeface="+mj-lt"/>
              </a:rPr>
              <a:t>лежит </a:t>
            </a:r>
            <a:r>
              <a:rPr lang="ru-RU" sz="2300" dirty="0">
                <a:latin typeface="+mj-lt"/>
              </a:rPr>
              <a:t>в основе построения системы воспитания.</a:t>
            </a:r>
            <a:endParaRPr lang="en-US" sz="2300" dirty="0">
              <a:latin typeface="+mj-lt"/>
            </a:endParaRPr>
          </a:p>
          <a:p>
            <a:pPr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300" dirty="0">
                <a:latin typeface="+mj-lt"/>
              </a:rPr>
              <a:t>Стержень культуры воспитания - </a:t>
            </a:r>
            <a:r>
              <a:rPr lang="ru-RU" sz="2300" b="1" i="1" dirty="0">
                <a:latin typeface="+mj-lt"/>
              </a:rPr>
              <a:t>внутренняя свобода </a:t>
            </a:r>
            <a:r>
              <a:rPr lang="ru-RU" sz="2300" dirty="0">
                <a:latin typeface="+mj-lt"/>
              </a:rPr>
              <a:t>педагогов и воспитанников, как основа для свободного творчества. «Педагогика свободы» (термин О. С. </a:t>
            </a:r>
            <a:r>
              <a:rPr lang="ru-RU" sz="2300" dirty="0" err="1">
                <a:latin typeface="+mj-lt"/>
              </a:rPr>
              <a:t>Газман</a:t>
            </a:r>
            <a:r>
              <a:rPr lang="ru-RU" sz="2300" dirty="0">
                <a:latin typeface="+mj-lt"/>
              </a:rPr>
              <a:t>) приводит к тому, что обучающийся вступает в более высокую стадию культурного взаимодействия со взрослыми.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6A751ACA-62FF-4A7E-9CA3-5FE62094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69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51" y="169183"/>
            <a:ext cx="10515600" cy="74969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Дискуссионное обсуждение вопросов.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5441"/>
            <a:ext cx="11131420" cy="4761522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  <a:latin typeface="+mj-lt"/>
              </a:rPr>
              <a:t>а) Уточнение понятийного аппарата: рассмотрите, как соотносятся понятия «парадигма», «концепция», «теория».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  <a:latin typeface="+mj-lt"/>
              </a:rPr>
              <a:t>б) Раскройте сущность понятий «деятельность», «практическая деятельность», «исследовательская деятельность», «научная деятельность».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  <a:latin typeface="+mj-lt"/>
              </a:rPr>
              <a:t>в) Известный белорусский педагог В.В. Чечет в своей книге «Педагогика в афоризмах и изречениях» приводит такой афоризм «нет ничего более практичного, чем хорошая теория». Как Вы понимаете этот афоризм? Чем важна для системы образования хорошая теория?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b="1" dirty="0"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853A12AC-BF4E-4C73-9EDA-745614ADA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22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0690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              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6980"/>
            <a:ext cx="10601130" cy="4836678"/>
          </a:xfrm>
        </p:spPr>
        <p:txBody>
          <a:bodyPr>
            <a:normAutofit fontScale="92500" lnSpcReduction="20000"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spc="-20" dirty="0">
                <a:solidFill>
                  <a:schemeClr val="tx1"/>
                </a:solidFill>
                <a:latin typeface="Times New Roman"/>
                <a:ea typeface="Times New Roman"/>
              </a:rPr>
              <a:t>Классификация современных научно-педагогических идей (предстает как синтез описаний, целей и предписаний)  фиксирует: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pc="-20" dirty="0">
                <a:solidFill>
                  <a:schemeClr val="tx1"/>
                </a:solidFill>
                <a:latin typeface="Times New Roman"/>
                <a:ea typeface="Times New Roman"/>
              </a:rPr>
              <a:t>существующую педагогическую реальность человека и его отношение к  реальности; 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pc="-20" dirty="0">
                <a:solidFill>
                  <a:schemeClr val="tx1"/>
                </a:solidFill>
                <a:latin typeface="Times New Roman"/>
                <a:ea typeface="Times New Roman"/>
              </a:rPr>
              <a:t>педагогическую реальность, к которой человек стремится и которую надо создать; 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pc="-20" dirty="0">
                <a:solidFill>
                  <a:schemeClr val="tx1"/>
                </a:solidFill>
                <a:latin typeface="Times New Roman"/>
                <a:ea typeface="Times New Roman"/>
              </a:rPr>
              <a:t>пути, способы, механизмы, средства движения от существующей к желаемой педагогической реальности.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spc="-20" dirty="0">
                <a:solidFill>
                  <a:schemeClr val="tx1"/>
                </a:solidFill>
                <a:latin typeface="Times New Roman"/>
                <a:ea typeface="Times New Roman"/>
              </a:rPr>
              <a:t>Использование в воспитании общенаучных понятий (система, деятельность, личность, функция и др.).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spc="-20" dirty="0">
                <a:solidFill>
                  <a:schemeClr val="tx1"/>
                </a:solidFill>
                <a:latin typeface="Times New Roman"/>
                <a:ea typeface="Times New Roman"/>
              </a:rPr>
              <a:t>Использование в воспитании понятий психологии (развитие, формирование, способность, потребность, мотив и др.). 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0E83C483-EB6B-4B44-B506-93ECE0E9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8400" y="207447"/>
            <a:ext cx="1027314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</a:rPr>
              <a:t>Классификация идей воспитания</a:t>
            </a:r>
            <a:endParaRPr lang="ru-RU" sz="3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1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7" y="1300046"/>
            <a:ext cx="10911483" cy="4849204"/>
          </a:xfrm>
        </p:spPr>
        <p:txBody>
          <a:bodyPr>
            <a:normAutofit fontScale="92500" lnSpcReduction="10000"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Термин «Методология» 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– учение о структуре, логике организации, методах и средствах деятельности.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 структуре методологических основ принято выделять четыре уровня</a:t>
            </a: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философский, 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общенаучный, 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конкретно-научный, </a:t>
            </a:r>
          </a:p>
          <a:p>
            <a:pPr lv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технологический.</a:t>
            </a: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Уровни методологии образуют систему соподчинения и взаимозависимости.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indent="457200" algn="just">
              <a:lnSpc>
                <a:spcPct val="110000"/>
              </a:lnSpc>
              <a:spcBef>
                <a:spcPts val="0"/>
              </a:spcBef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1298" y="168213"/>
            <a:ext cx="7703974" cy="7265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</a:rPr>
              <a:t>Значение термина «методология»</a:t>
            </a: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DC97206E-33B0-47A7-941C-29A4B200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260"/>
            <a:ext cx="10515600" cy="821138"/>
          </a:xfrm>
        </p:spPr>
        <p:txBody>
          <a:bodyPr>
            <a:norm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17" y="1319620"/>
            <a:ext cx="11050412" cy="4400045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Методология воспитания складывается как система знаний о методах и имеет два аспекта: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1) </a:t>
            </a:r>
            <a:r>
              <a:rPr lang="ru-RU" sz="3600" b="1" dirty="0">
                <a:solidFill>
                  <a:schemeClr val="tx1"/>
                </a:solidFill>
                <a:latin typeface="+mj-lt"/>
              </a:rPr>
              <a:t>методология воспитания </a:t>
            </a:r>
            <a:r>
              <a:rPr lang="ru-RU" sz="3600" dirty="0">
                <a:solidFill>
                  <a:schemeClr val="tx1"/>
                </a:solidFill>
                <a:latin typeface="+mj-lt"/>
              </a:rPr>
              <a:t>– как </a:t>
            </a:r>
            <a:r>
              <a:rPr lang="ru-RU" sz="3600" i="1" dirty="0">
                <a:solidFill>
                  <a:schemeClr val="tx1"/>
                </a:solidFill>
                <a:latin typeface="+mj-lt"/>
              </a:rPr>
              <a:t>системное </a:t>
            </a:r>
            <a:r>
              <a:rPr lang="ru-RU" sz="3600" b="1" i="1" dirty="0">
                <a:solidFill>
                  <a:schemeClr val="tx1"/>
                </a:solidFill>
                <a:latin typeface="+mj-lt"/>
              </a:rPr>
              <a:t>изложение ведущих идей</a:t>
            </a:r>
            <a:r>
              <a:rPr lang="ru-RU" sz="36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ru-RU" sz="3600" b="1" i="1" dirty="0">
                <a:solidFill>
                  <a:schemeClr val="tx1"/>
                </a:solidFill>
                <a:latin typeface="+mj-lt"/>
              </a:rPr>
              <a:t>принципов деятельности</a:t>
            </a:r>
            <a:r>
              <a:rPr lang="ru-RU" sz="3600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 2) </a:t>
            </a:r>
            <a:r>
              <a:rPr lang="ru-RU" sz="3600" b="1" i="1" dirty="0">
                <a:solidFill>
                  <a:schemeClr val="tx1"/>
                </a:solidFill>
                <a:latin typeface="+mj-lt"/>
              </a:rPr>
              <a:t>методология </a:t>
            </a:r>
            <a:r>
              <a:rPr lang="ru-RU" sz="3600" b="1" dirty="0">
                <a:solidFill>
                  <a:schemeClr val="tx1"/>
                </a:solidFill>
                <a:latin typeface="+mj-lt"/>
              </a:rPr>
              <a:t>– как знание о воспитании</a:t>
            </a:r>
            <a:r>
              <a:rPr lang="ru-RU" sz="3600" dirty="0">
                <a:solidFill>
                  <a:schemeClr val="tx1"/>
                </a:solidFill>
                <a:latin typeface="+mj-lt"/>
              </a:rPr>
              <a:t>, его статусе, развитии, категориальном аппарате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0216" y="62630"/>
            <a:ext cx="5585784" cy="94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</a:rPr>
              <a:t>Методология воспитания </a:t>
            </a: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D54533E-CE6B-4666-94FE-B1B0B769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7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77655"/>
            <a:ext cx="10760901" cy="4899308"/>
          </a:xfrm>
        </p:spPr>
        <p:txBody>
          <a:bodyPr>
            <a:normAutofit fontScale="92500" lnSpcReduction="20000"/>
          </a:bodyPr>
          <a:lstStyle/>
          <a:p>
            <a:pPr marL="0" lv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Движущие силы и логика воспитательного процесса</a:t>
            </a:r>
            <a:r>
              <a:rPr lang="en-US" sz="3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–представляют собой процесс, разрешения противоречий между разнообразными воздействиями на обучающегося и формированием его личности.</a:t>
            </a:r>
          </a:p>
          <a:p>
            <a:pPr marL="0" lv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В воспитании имеют место:</a:t>
            </a:r>
          </a:p>
          <a:p>
            <a:pPr marL="0" lv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внешние противоречия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(требования среды к человеку и его возможностями удовлетворить эти требования) и </a:t>
            </a:r>
          </a:p>
          <a:p>
            <a:pPr marL="0" lv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внутренние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 (противоречия между имеющимся уровнем развития личности и новыми, более высокими, требованиями к ней).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09698"/>
            <a:ext cx="6204857" cy="77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3600" b="1" dirty="0">
                <a:latin typeface="+mj-lt"/>
              </a:rPr>
              <a:t>Движущие силы и логика </a:t>
            </a:r>
            <a:endParaRPr lang="en-US" sz="3600" b="1" dirty="0">
              <a:latin typeface="+mj-lt"/>
            </a:endParaRPr>
          </a:p>
          <a:p>
            <a:pPr>
              <a:defRPr/>
            </a:pPr>
            <a:r>
              <a:rPr lang="ru-RU" sz="3600" b="1" dirty="0">
                <a:latin typeface="+mj-lt"/>
              </a:rPr>
              <a:t>воспитательного процесса</a:t>
            </a:r>
            <a:endParaRPr lang="ru-RU" sz="3600" dirty="0">
              <a:latin typeface="+mj-lt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08196AC1-11E7-477B-A599-8ACE9EC9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159" y="1189973"/>
            <a:ext cx="10756641" cy="4986990"/>
          </a:xfrm>
        </p:spPr>
        <p:txBody>
          <a:bodyPr>
            <a:normAutofit fontScale="92500" lnSpcReduction="10000"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Для эффективного воспитательного процесса необходимо</a:t>
            </a:r>
            <a:r>
              <a:rPr lang="ru-RU" sz="32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200" b="1" i="1" dirty="0">
                <a:solidFill>
                  <a:schemeClr val="tx1"/>
                </a:solidFill>
                <a:latin typeface="+mj-lt"/>
              </a:rPr>
              <a:t>единство внешних и внутренних противоречий в сознании личности: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внешние противоречия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, должны восприниматься, как личностно значимые и вызывать желание изменять себя; и наоборот, противоречие не будет содействовать развитию личности, если обучающийся не готов к восприятию позитивных влияний.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Задача педагога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внимательно изучать и проектировать перспективы развития обучающихся.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83636" y="149290"/>
            <a:ext cx="5730552" cy="77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b="1" dirty="0">
                <a:latin typeface="+mj-lt"/>
              </a:rPr>
              <a:t>Понятие</a:t>
            </a:r>
            <a:r>
              <a:rPr lang="en-US" b="1" dirty="0">
                <a:latin typeface="+mj-lt"/>
              </a:rPr>
              <a:t> </a:t>
            </a:r>
            <a:r>
              <a:rPr lang="ru-RU" b="1" dirty="0">
                <a:latin typeface="+mj-lt"/>
              </a:rPr>
              <a:t>«личность»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6C536B65-22C1-447E-94F2-B8E15EB7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94" y="1108938"/>
            <a:ext cx="11377211" cy="5021274"/>
          </a:xfrm>
        </p:spPr>
        <p:txBody>
          <a:bodyPr>
            <a:no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Научно-педагогическое знание 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фиксируется в </a:t>
            </a:r>
            <a:r>
              <a:rPr lang="en-US" sz="3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концепциях, теориях и парадигмах.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3200" b="1" i="1" dirty="0">
                <a:solidFill>
                  <a:schemeClr val="tx1"/>
                </a:solidFill>
                <a:latin typeface="+mj-lt"/>
              </a:rPr>
              <a:t>Парадигма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– это система </a:t>
            </a:r>
            <a:r>
              <a:rPr lang="ru-RU" sz="3200" i="1" dirty="0">
                <a:solidFill>
                  <a:schemeClr val="tx1"/>
                </a:solidFill>
                <a:latin typeface="+mj-lt"/>
              </a:rPr>
              <a:t>гуманистических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принципов, в контексте которых разрабатываются концепции (теории) воспитания.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3200" b="1" i="1" dirty="0">
                <a:solidFill>
                  <a:schemeClr val="tx1"/>
                </a:solidFill>
                <a:latin typeface="+mj-lt"/>
              </a:rPr>
              <a:t>Концепция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 – это система взглядов, принципы педагога в моделировании, реализации процесса воспитания. Концепция воплощается в практику в программах и методиках.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200" b="1" i="1" dirty="0">
                <a:solidFill>
                  <a:schemeClr val="tx1"/>
                </a:solidFill>
                <a:latin typeface="+mj-lt"/>
              </a:rPr>
              <a:t>Теория </a:t>
            </a:r>
            <a:r>
              <a:rPr lang="ru-RU" sz="3200" i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это</a:t>
            </a:r>
            <a:r>
              <a:rPr lang="ru-RU" sz="32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комплекс представлений, идей, направленных на объяснение какого-либо явления.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200" b="1" i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78688" y="194696"/>
            <a:ext cx="8032252" cy="801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Autofit/>
          </a:bodyPr>
          <a:lstStyle/>
          <a:p>
            <a:pPr algn="just"/>
            <a:r>
              <a:rPr lang="ru-RU" sz="3200" b="1" dirty="0">
                <a:latin typeface="+mj-lt"/>
              </a:rPr>
              <a:t>Научные подходы как методологические </a:t>
            </a:r>
            <a:r>
              <a:rPr lang="en-US" sz="3200" b="1" dirty="0">
                <a:latin typeface="+mj-lt"/>
              </a:rPr>
              <a:t/>
            </a:r>
            <a:br>
              <a:rPr lang="en-US" sz="3200" b="1" dirty="0">
                <a:latin typeface="+mj-lt"/>
              </a:rPr>
            </a:br>
            <a:r>
              <a:rPr lang="ru-RU" sz="3200" b="1" dirty="0">
                <a:latin typeface="+mj-lt"/>
              </a:rPr>
              <a:t>основы воспитания  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FCAB3E66-8FFD-457F-8B92-B905860E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5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177447"/>
            <a:ext cx="10759751" cy="4999516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Научно-педагогические идеи фиксируются в 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трех ведущих образовательных парадигмах: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800091" indent="-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+mj-lt"/>
              </a:rPr>
              <a:t>традиционной,</a:t>
            </a:r>
          </a:p>
          <a:p>
            <a:pPr marL="800091" indent="-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+mj-lt"/>
              </a:rPr>
              <a:t>гуманистической, </a:t>
            </a:r>
          </a:p>
          <a:p>
            <a:pPr marL="800091" indent="-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+mj-lt"/>
              </a:rPr>
              <a:t>гуманитарной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 Парадигмы различаются концепциями понимания целей образования, что определяет выбор средств, характер взаимодействия педагога и обучающегося.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Современный методологический подход базируется на идее </a:t>
            </a:r>
            <a:r>
              <a:rPr lang="ru-RU" b="1" dirty="0" err="1">
                <a:solidFill>
                  <a:schemeClr val="tx1"/>
                </a:solidFill>
                <a:latin typeface="+mj-lt"/>
              </a:rPr>
              <a:t>межпарадигмального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 характера педагогической реальности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139960"/>
            <a:ext cx="11353800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4000" b="1" dirty="0">
                <a:latin typeface="+mj-lt"/>
              </a:rPr>
              <a:t>      Парадигмы образования</a:t>
            </a:r>
            <a:endParaRPr lang="ru-RU" sz="4000" dirty="0"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6AA020F9-9489-4E3E-864F-6780FDDD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42535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1467</Words>
  <Application>Microsoft Office PowerPoint</Application>
  <PresentationFormat>Широкоэкранный</PresentationFormat>
  <Paragraphs>159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                </vt:lpstr>
      <vt:lpstr>Презентация PowerPoint</vt:lpstr>
      <vt:lpstr>  </vt:lpstr>
      <vt:lpstr>Презентация PowerPoint</vt:lpstr>
      <vt:lpstr>Понятие «личность»</vt:lpstr>
      <vt:lpstr>Научные подходы как методологические  основы воспитания  </vt:lpstr>
      <vt:lpstr>      Парадигмы образования</vt:lpstr>
      <vt:lpstr>Презентация PowerPoint</vt:lpstr>
      <vt:lpstr>Гуманитаризация образования означает: </vt:lpstr>
      <vt:lpstr>Концепция воспитания РБ: </vt:lpstr>
      <vt:lpstr>Презентация PowerPoint</vt:lpstr>
      <vt:lpstr>  Методологические подходы: </vt:lpstr>
      <vt:lpstr>Методологические подходы: </vt:lpstr>
      <vt:lpstr>Методологические подходы: </vt:lpstr>
      <vt:lpstr>Методологические подходы: </vt:lpstr>
      <vt:lpstr>Методологические подходы: </vt:lpstr>
      <vt:lpstr>Методологические подходы: </vt:lpstr>
      <vt:lpstr>Методологические подходы: </vt:lpstr>
      <vt:lpstr>Презентация PowerPoint</vt:lpstr>
      <vt:lpstr>Презентация PowerPoint</vt:lpstr>
      <vt:lpstr>Презентация PowerPoint</vt:lpstr>
      <vt:lpstr>Презентация PowerPoint</vt:lpstr>
      <vt:lpstr>Дискуссионное обсуждение вопросов.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39</cp:revision>
  <dcterms:created xsi:type="dcterms:W3CDTF">2021-07-01T13:14:03Z</dcterms:created>
  <dcterms:modified xsi:type="dcterms:W3CDTF">2022-02-24T07:51:21Z</dcterms:modified>
</cp:coreProperties>
</file>