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8" r:id="rId2"/>
  </p:sldMasterIdLst>
  <p:notesMasterIdLst>
    <p:notesMasterId r:id="rId33"/>
  </p:notesMasterIdLst>
  <p:sldIdLst>
    <p:sldId id="268" r:id="rId3"/>
    <p:sldId id="269" r:id="rId4"/>
    <p:sldId id="392" r:id="rId5"/>
    <p:sldId id="428" r:id="rId6"/>
    <p:sldId id="429" r:id="rId7"/>
    <p:sldId id="431" r:id="rId8"/>
    <p:sldId id="426" r:id="rId9"/>
    <p:sldId id="407" r:id="rId10"/>
    <p:sldId id="408" r:id="rId11"/>
    <p:sldId id="427" r:id="rId12"/>
    <p:sldId id="409" r:id="rId13"/>
    <p:sldId id="410" r:id="rId14"/>
    <p:sldId id="411" r:id="rId15"/>
    <p:sldId id="412" r:id="rId16"/>
    <p:sldId id="413" r:id="rId17"/>
    <p:sldId id="414" r:id="rId18"/>
    <p:sldId id="415" r:id="rId19"/>
    <p:sldId id="432" r:id="rId20"/>
    <p:sldId id="416" r:id="rId21"/>
    <p:sldId id="433" r:id="rId22"/>
    <p:sldId id="417" r:id="rId23"/>
    <p:sldId id="418" r:id="rId24"/>
    <p:sldId id="419" r:id="rId25"/>
    <p:sldId id="420" r:id="rId26"/>
    <p:sldId id="421" r:id="rId27"/>
    <p:sldId id="422" r:id="rId28"/>
    <p:sldId id="423" r:id="rId29"/>
    <p:sldId id="424" r:id="rId30"/>
    <p:sldId id="405" r:id="rId31"/>
    <p:sldId id="341"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1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110" d="100"/>
          <a:sy n="110" d="100"/>
        </p:scale>
        <p:origin x="42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5F3AF-4690-43F0-A2EE-A11D0AA1EB3F}" type="datetimeFigureOut">
              <a:rPr lang="ru-RU" smtClean="0"/>
              <a:t>24.02.2022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95CC5-A54C-4422-96EB-C31432371DFB}" type="slidenum">
              <a:rPr lang="ru-RU" smtClean="0"/>
              <a:t>‹#›</a:t>
            </a:fld>
            <a:endParaRPr lang="ru-RU"/>
          </a:p>
        </p:txBody>
      </p:sp>
    </p:spTree>
    <p:extLst>
      <p:ext uri="{BB962C8B-B14F-4D97-AF65-F5344CB8AC3E}">
        <p14:creationId xmlns:p14="http://schemas.microsoft.com/office/powerpoint/2010/main" val="71348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Образ слайда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a:p>
        </p:txBody>
      </p:sp>
      <p:sp>
        <p:nvSpPr>
          <p:cNvPr id="2662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D30527B-63C8-4353-899A-76E057282850}" type="slidenum">
              <a:rPr lang="ru-RU" altLang="ru-RU" smtClean="0"/>
              <a:pPr/>
              <a:t>1</a:t>
            </a:fld>
            <a:endParaRPr lang="ru-RU" altLang="ru-RU"/>
          </a:p>
        </p:txBody>
      </p:sp>
    </p:spTree>
    <p:extLst>
      <p:ext uri="{BB962C8B-B14F-4D97-AF65-F5344CB8AC3E}">
        <p14:creationId xmlns:p14="http://schemas.microsoft.com/office/powerpoint/2010/main" val="2324637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F77A6968-4F71-4AF7-BDF5-6CE2A88AAEA1}" type="slidenum">
              <a:rPr lang="ru-RU" altLang="ru-RU" smtClean="0"/>
              <a:pPr>
                <a:defRPr/>
              </a:pPr>
              <a:t>10</a:t>
            </a:fld>
            <a:endParaRPr lang="ru-RU" altLang="ru-RU"/>
          </a:p>
        </p:txBody>
      </p:sp>
    </p:spTree>
    <p:extLst>
      <p:ext uri="{BB962C8B-B14F-4D97-AF65-F5344CB8AC3E}">
        <p14:creationId xmlns:p14="http://schemas.microsoft.com/office/powerpoint/2010/main" val="1170554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7105a416b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7105a416b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39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25600" y="2057400"/>
            <a:ext cx="9652000" cy="762000"/>
          </a:xfrm>
        </p:spPr>
        <p:txBody>
          <a:bodyPr/>
          <a:lstStyle>
            <a:lvl1pPr>
              <a:defRPr sz="4000"/>
            </a:lvl1pPr>
          </a:lstStyle>
          <a:p>
            <a:pPr lvl="0"/>
            <a:r>
              <a:rPr lang="ru-RU" noProof="0"/>
              <a:t>Образец заголовка</a:t>
            </a:r>
            <a:endParaRPr lang="en-US" noProof="0"/>
          </a:p>
        </p:txBody>
      </p:sp>
      <p:sp>
        <p:nvSpPr>
          <p:cNvPr id="3075" name="Rectangle 3"/>
          <p:cNvSpPr>
            <a:spLocks noGrp="1" noChangeArrowheads="1"/>
          </p:cNvSpPr>
          <p:nvPr>
            <p:ph type="subTitle" idx="1"/>
          </p:nvPr>
        </p:nvSpPr>
        <p:spPr>
          <a:xfrm>
            <a:off x="1625600" y="2743200"/>
            <a:ext cx="8737600" cy="533400"/>
          </a:xfrm>
        </p:spPr>
        <p:txBody>
          <a:bodyPr/>
          <a:lstStyle>
            <a:lvl1pPr marL="0" indent="0">
              <a:buFontTx/>
              <a:buNone/>
              <a:defRPr sz="1800"/>
            </a:lvl1pPr>
          </a:lstStyle>
          <a:p>
            <a:pPr lvl="0"/>
            <a:r>
              <a:rPr lang="ru-RU" noProof="0"/>
              <a:t>Образец подзаголовка</a:t>
            </a:r>
            <a:endParaRPr lang="en-US" noProof="0"/>
          </a:p>
        </p:txBody>
      </p:sp>
      <p:sp>
        <p:nvSpPr>
          <p:cNvPr id="3076" name="Rectangle 4"/>
          <p:cNvSpPr>
            <a:spLocks noGrp="1" noChangeArrowheads="1"/>
          </p:cNvSpPr>
          <p:nvPr>
            <p:ph type="dt" sz="half" idx="2"/>
          </p:nvPr>
        </p:nvSpPr>
        <p:spPr/>
        <p:txBody>
          <a:bodyPr/>
          <a:lstStyle>
            <a:lvl1pPr>
              <a:defRPr/>
            </a:lvl1pPr>
          </a:lstStyle>
          <a:p>
            <a:fld id="{5A4477D9-D71F-4A36-9F71-CEB93198F4D9}" type="datetimeFigureOut">
              <a:rPr lang="ru-RU" smtClean="0"/>
              <a:t>24.02.2022</a:t>
            </a:fld>
            <a:endParaRPr lang="ru-RU"/>
          </a:p>
        </p:txBody>
      </p:sp>
      <p:sp>
        <p:nvSpPr>
          <p:cNvPr id="3077" name="Rectangle 5"/>
          <p:cNvSpPr>
            <a:spLocks noGrp="1" noChangeArrowheads="1"/>
          </p:cNvSpPr>
          <p:nvPr>
            <p:ph type="ftr" sz="quarter" idx="3"/>
          </p:nvPr>
        </p:nvSpPr>
        <p:spPr/>
        <p:txBody>
          <a:bodyPr/>
          <a:lstStyle>
            <a:lvl1pPr>
              <a:defRPr/>
            </a:lvl1pPr>
          </a:lstStyle>
          <a:p>
            <a:endParaRPr lang="ru-RU"/>
          </a:p>
        </p:txBody>
      </p:sp>
      <p:sp>
        <p:nvSpPr>
          <p:cNvPr id="3078" name="Rectangle 6"/>
          <p:cNvSpPr>
            <a:spLocks noGrp="1" noChangeArrowheads="1"/>
          </p:cNvSpPr>
          <p:nvPr>
            <p:ph type="sldNum" sz="quarter" idx="4"/>
          </p:nvPr>
        </p:nvSpPr>
        <p:spPr/>
        <p:txBody>
          <a:bodyPr/>
          <a:lstStyle>
            <a:lvl1pPr>
              <a:defRPr/>
            </a:lvl1pPr>
          </a:lstStyle>
          <a:p>
            <a:fld id="{C24F1D81-ABEA-42B0-9ADB-42CD8CD14678}" type="slidenum">
              <a:rPr lang="ru-RU" smtClean="0"/>
              <a:t>‹#›</a:t>
            </a:fld>
            <a:endParaRPr lang="ru-RU"/>
          </a:p>
        </p:txBody>
      </p:sp>
    </p:spTree>
    <p:extLst>
      <p:ext uri="{BB962C8B-B14F-4D97-AF65-F5344CB8AC3E}">
        <p14:creationId xmlns:p14="http://schemas.microsoft.com/office/powerpoint/2010/main" val="284076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fld id="{5A4477D9-D71F-4A36-9F71-CEB93198F4D9}" type="datetimeFigureOut">
              <a:rPr lang="ru-RU" smtClean="0"/>
              <a:t>24.02.2022</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24F1D81-ABEA-42B0-9ADB-42CD8CD14678}" type="slidenum">
              <a:rPr lang="ru-RU" smtClean="0"/>
              <a:t>‹#›</a:t>
            </a:fld>
            <a:endParaRPr lang="ru-RU"/>
          </a:p>
        </p:txBody>
      </p:sp>
    </p:spTree>
    <p:extLst>
      <p:ext uri="{BB962C8B-B14F-4D97-AF65-F5344CB8AC3E}">
        <p14:creationId xmlns:p14="http://schemas.microsoft.com/office/powerpoint/2010/main" val="4204065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152401"/>
            <a:ext cx="2743200" cy="5973763"/>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152401"/>
            <a:ext cx="8026400" cy="597376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fld id="{5A4477D9-D71F-4A36-9F71-CEB93198F4D9}" type="datetimeFigureOut">
              <a:rPr lang="ru-RU" smtClean="0"/>
              <a:t>24.02.2022</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24F1D81-ABEA-42B0-9ADB-42CD8CD14678}" type="slidenum">
              <a:rPr lang="ru-RU" smtClean="0"/>
              <a:t>‹#›</a:t>
            </a:fld>
            <a:endParaRPr lang="ru-RU"/>
          </a:p>
        </p:txBody>
      </p:sp>
    </p:spTree>
    <p:extLst>
      <p:ext uri="{BB962C8B-B14F-4D97-AF65-F5344CB8AC3E}">
        <p14:creationId xmlns:p14="http://schemas.microsoft.com/office/powerpoint/2010/main" val="387502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1"/>
        <p:cNvGrpSpPr/>
        <p:nvPr/>
      </p:nvGrpSpPr>
      <p:grpSpPr>
        <a:xfrm>
          <a:off x="0" y="0"/>
          <a:ext cx="0" cy="0"/>
          <a:chOff x="0" y="0"/>
          <a:chExt cx="0" cy="0"/>
        </a:xfrm>
      </p:grpSpPr>
      <p:sp>
        <p:nvSpPr>
          <p:cNvPr id="72" name="Google Shape;72;p4"/>
          <p:cNvSpPr txBox="1">
            <a:spLocks noGrp="1"/>
          </p:cNvSpPr>
          <p:nvPr>
            <p:ph type="body" idx="1"/>
          </p:nvPr>
        </p:nvSpPr>
        <p:spPr>
          <a:xfrm>
            <a:off x="1092000" y="1713800"/>
            <a:ext cx="10008000" cy="4407600"/>
          </a:xfrm>
          <a:prstGeom prst="rect">
            <a:avLst/>
          </a:prstGeom>
        </p:spPr>
        <p:txBody>
          <a:bodyPr spcFirstLastPara="1" wrap="square" lIns="91425" tIns="91425" rIns="91425" bIns="91425" anchor="t" anchorCtr="0">
            <a:noAutofit/>
          </a:bodyPr>
          <a:lstStyle>
            <a:lvl1pPr marL="609585" marR="67732" lvl="0" indent="-423323">
              <a:lnSpc>
                <a:spcPct val="100000"/>
              </a:lnSpc>
              <a:spcBef>
                <a:spcPts val="0"/>
              </a:spcBef>
              <a:spcAft>
                <a:spcPts val="0"/>
              </a:spcAft>
              <a:buClr>
                <a:schemeClr val="accent2"/>
              </a:buClr>
              <a:buSzPts val="1400"/>
              <a:buAutoNum type="arabicPeriod"/>
              <a:defRPr sz="1600">
                <a:solidFill>
                  <a:schemeClr val="dk1"/>
                </a:solidFill>
              </a:defRPr>
            </a:lvl1pPr>
            <a:lvl2pPr marL="1219170" lvl="1" indent="-423323">
              <a:spcBef>
                <a:spcPts val="0"/>
              </a:spcBef>
              <a:spcAft>
                <a:spcPts val="0"/>
              </a:spcAft>
              <a:buClr>
                <a:schemeClr val="dk1"/>
              </a:buClr>
              <a:buSzPts val="1400"/>
              <a:buAutoNum type="alphaLcPeriod"/>
              <a:defRPr>
                <a:solidFill>
                  <a:schemeClr val="dk1"/>
                </a:solidFill>
              </a:defRPr>
            </a:lvl2pPr>
            <a:lvl3pPr marL="1828754" lvl="2" indent="-423323">
              <a:spcBef>
                <a:spcPts val="2133"/>
              </a:spcBef>
              <a:spcAft>
                <a:spcPts val="0"/>
              </a:spcAft>
              <a:buClr>
                <a:schemeClr val="dk1"/>
              </a:buClr>
              <a:buSzPts val="1400"/>
              <a:buAutoNum type="romanLcPeriod"/>
              <a:defRPr>
                <a:solidFill>
                  <a:schemeClr val="dk1"/>
                </a:solidFill>
              </a:defRPr>
            </a:lvl3pPr>
            <a:lvl4pPr marL="2438339" lvl="3" indent="-423323">
              <a:spcBef>
                <a:spcPts val="2133"/>
              </a:spcBef>
              <a:spcAft>
                <a:spcPts val="0"/>
              </a:spcAft>
              <a:buClr>
                <a:schemeClr val="dk1"/>
              </a:buClr>
              <a:buSzPts val="1400"/>
              <a:buAutoNum type="arabicPeriod"/>
              <a:defRPr>
                <a:solidFill>
                  <a:schemeClr val="dk1"/>
                </a:solidFill>
              </a:defRPr>
            </a:lvl4pPr>
            <a:lvl5pPr marL="3047924" lvl="4" indent="-423323">
              <a:spcBef>
                <a:spcPts val="2133"/>
              </a:spcBef>
              <a:spcAft>
                <a:spcPts val="0"/>
              </a:spcAft>
              <a:buClr>
                <a:schemeClr val="dk1"/>
              </a:buClr>
              <a:buSzPts val="1400"/>
              <a:buAutoNum type="alphaLcPeriod"/>
              <a:defRPr>
                <a:solidFill>
                  <a:schemeClr val="dk1"/>
                </a:solidFill>
              </a:defRPr>
            </a:lvl5pPr>
            <a:lvl6pPr marL="3657509" lvl="5" indent="-423323">
              <a:spcBef>
                <a:spcPts val="2133"/>
              </a:spcBef>
              <a:spcAft>
                <a:spcPts val="0"/>
              </a:spcAft>
              <a:buClr>
                <a:schemeClr val="dk1"/>
              </a:buClr>
              <a:buSzPts val="1400"/>
              <a:buAutoNum type="romanLcPeriod"/>
              <a:defRPr>
                <a:solidFill>
                  <a:schemeClr val="dk1"/>
                </a:solidFill>
              </a:defRPr>
            </a:lvl6pPr>
            <a:lvl7pPr marL="4267093" lvl="6" indent="-423323">
              <a:spcBef>
                <a:spcPts val="2133"/>
              </a:spcBef>
              <a:spcAft>
                <a:spcPts val="0"/>
              </a:spcAft>
              <a:buClr>
                <a:schemeClr val="dk1"/>
              </a:buClr>
              <a:buSzPts val="1400"/>
              <a:buAutoNum type="arabicPeriod"/>
              <a:defRPr>
                <a:solidFill>
                  <a:schemeClr val="dk1"/>
                </a:solidFill>
              </a:defRPr>
            </a:lvl7pPr>
            <a:lvl8pPr marL="4876678" lvl="7" indent="-423323">
              <a:spcBef>
                <a:spcPts val="2133"/>
              </a:spcBef>
              <a:spcAft>
                <a:spcPts val="0"/>
              </a:spcAft>
              <a:buClr>
                <a:schemeClr val="dk1"/>
              </a:buClr>
              <a:buSzPts val="1400"/>
              <a:buAutoNum type="alphaLcPeriod"/>
              <a:defRPr>
                <a:solidFill>
                  <a:schemeClr val="dk1"/>
                </a:solidFill>
              </a:defRPr>
            </a:lvl8pPr>
            <a:lvl9pPr marL="5486263" lvl="8" indent="-423323">
              <a:spcBef>
                <a:spcPts val="2133"/>
              </a:spcBef>
              <a:spcAft>
                <a:spcPts val="2133"/>
              </a:spcAft>
              <a:buClr>
                <a:schemeClr val="dk1"/>
              </a:buClr>
              <a:buSzPts val="1400"/>
              <a:buAutoNum type="romanLcPeriod"/>
              <a:defRPr>
                <a:solidFill>
                  <a:schemeClr val="dk1"/>
                </a:solidFill>
              </a:defRPr>
            </a:lvl9pPr>
          </a:lstStyle>
          <a:p>
            <a:pPr lvl="0"/>
            <a:r>
              <a:rPr lang="ru-RU"/>
              <a:t>Образец текста</a:t>
            </a:r>
          </a:p>
        </p:txBody>
      </p:sp>
      <p:sp>
        <p:nvSpPr>
          <p:cNvPr id="73" name="Google Shape;73;p4"/>
          <p:cNvSpPr txBox="1">
            <a:spLocks noGrp="1"/>
          </p:cNvSpPr>
          <p:nvPr>
            <p:ph type="title"/>
          </p:nvPr>
        </p:nvSpPr>
        <p:spPr>
          <a:xfrm>
            <a:off x="1092000" y="926667"/>
            <a:ext cx="10008000" cy="770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ru-RU"/>
              <a:t>Образец заголовка</a:t>
            </a:r>
            <a:endParaRPr/>
          </a:p>
        </p:txBody>
      </p:sp>
    </p:spTree>
    <p:extLst>
      <p:ext uri="{BB962C8B-B14F-4D97-AF65-F5344CB8AC3E}">
        <p14:creationId xmlns:p14="http://schemas.microsoft.com/office/powerpoint/2010/main" val="4157559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99"/>
        <p:cNvGrpSpPr/>
        <p:nvPr/>
      </p:nvGrpSpPr>
      <p:grpSpPr>
        <a:xfrm>
          <a:off x="0" y="0"/>
          <a:ext cx="0" cy="0"/>
          <a:chOff x="0" y="0"/>
          <a:chExt cx="0" cy="0"/>
        </a:xfrm>
      </p:grpSpPr>
      <p:sp>
        <p:nvSpPr>
          <p:cNvPr id="500" name="Google Shape;500;p31"/>
          <p:cNvSpPr txBox="1">
            <a:spLocks noGrp="1"/>
          </p:cNvSpPr>
          <p:nvPr>
            <p:ph type="title"/>
          </p:nvPr>
        </p:nvSpPr>
        <p:spPr>
          <a:xfrm>
            <a:off x="1092000" y="952733"/>
            <a:ext cx="4546800" cy="10068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000000"/>
              </a:buClr>
              <a:buSzPts val="4800"/>
              <a:buNone/>
              <a:defRPr sz="6667"/>
            </a:lvl1pPr>
            <a:lvl2pPr lvl="1" algn="ctr" rtl="0">
              <a:spcBef>
                <a:spcPts val="0"/>
              </a:spcBef>
              <a:spcAft>
                <a:spcPts val="0"/>
              </a:spcAft>
              <a:buClr>
                <a:srgbClr val="000000"/>
              </a:buClr>
              <a:buSzPts val="3600"/>
              <a:buNone/>
              <a:defRPr sz="4800">
                <a:solidFill>
                  <a:srgbClr val="000000"/>
                </a:solidFill>
              </a:defRPr>
            </a:lvl2pPr>
            <a:lvl3pPr lvl="2" algn="ctr" rtl="0">
              <a:spcBef>
                <a:spcPts val="0"/>
              </a:spcBef>
              <a:spcAft>
                <a:spcPts val="0"/>
              </a:spcAft>
              <a:buClr>
                <a:srgbClr val="000000"/>
              </a:buClr>
              <a:buSzPts val="3600"/>
              <a:buNone/>
              <a:defRPr sz="4800">
                <a:solidFill>
                  <a:srgbClr val="000000"/>
                </a:solidFill>
              </a:defRPr>
            </a:lvl3pPr>
            <a:lvl4pPr lvl="3" algn="ctr" rtl="0">
              <a:spcBef>
                <a:spcPts val="0"/>
              </a:spcBef>
              <a:spcAft>
                <a:spcPts val="0"/>
              </a:spcAft>
              <a:buClr>
                <a:srgbClr val="000000"/>
              </a:buClr>
              <a:buSzPts val="3600"/>
              <a:buNone/>
              <a:defRPr sz="4800">
                <a:solidFill>
                  <a:srgbClr val="000000"/>
                </a:solidFill>
              </a:defRPr>
            </a:lvl4pPr>
            <a:lvl5pPr lvl="4" algn="ctr" rtl="0">
              <a:spcBef>
                <a:spcPts val="0"/>
              </a:spcBef>
              <a:spcAft>
                <a:spcPts val="0"/>
              </a:spcAft>
              <a:buClr>
                <a:srgbClr val="000000"/>
              </a:buClr>
              <a:buSzPts val="3600"/>
              <a:buNone/>
              <a:defRPr sz="4800">
                <a:solidFill>
                  <a:srgbClr val="000000"/>
                </a:solidFill>
              </a:defRPr>
            </a:lvl5pPr>
            <a:lvl6pPr lvl="5" algn="ctr" rtl="0">
              <a:spcBef>
                <a:spcPts val="0"/>
              </a:spcBef>
              <a:spcAft>
                <a:spcPts val="0"/>
              </a:spcAft>
              <a:buClr>
                <a:srgbClr val="000000"/>
              </a:buClr>
              <a:buSzPts val="3600"/>
              <a:buNone/>
              <a:defRPr sz="4800">
                <a:solidFill>
                  <a:srgbClr val="000000"/>
                </a:solidFill>
              </a:defRPr>
            </a:lvl6pPr>
            <a:lvl7pPr lvl="6" algn="ctr" rtl="0">
              <a:spcBef>
                <a:spcPts val="0"/>
              </a:spcBef>
              <a:spcAft>
                <a:spcPts val="0"/>
              </a:spcAft>
              <a:buClr>
                <a:srgbClr val="000000"/>
              </a:buClr>
              <a:buSzPts val="3600"/>
              <a:buNone/>
              <a:defRPr sz="4800">
                <a:solidFill>
                  <a:srgbClr val="000000"/>
                </a:solidFill>
              </a:defRPr>
            </a:lvl7pPr>
            <a:lvl8pPr lvl="7" algn="ctr" rtl="0">
              <a:spcBef>
                <a:spcPts val="0"/>
              </a:spcBef>
              <a:spcAft>
                <a:spcPts val="0"/>
              </a:spcAft>
              <a:buClr>
                <a:srgbClr val="000000"/>
              </a:buClr>
              <a:buSzPts val="3600"/>
              <a:buNone/>
              <a:defRPr sz="4800">
                <a:solidFill>
                  <a:srgbClr val="000000"/>
                </a:solidFill>
              </a:defRPr>
            </a:lvl8pPr>
            <a:lvl9pPr lvl="8" algn="ctr" rtl="0">
              <a:spcBef>
                <a:spcPts val="0"/>
              </a:spcBef>
              <a:spcAft>
                <a:spcPts val="0"/>
              </a:spcAft>
              <a:buClr>
                <a:srgbClr val="000000"/>
              </a:buClr>
              <a:buSzPts val="3600"/>
              <a:buNone/>
              <a:defRPr sz="4800">
                <a:solidFill>
                  <a:srgbClr val="000000"/>
                </a:solidFill>
              </a:defRPr>
            </a:lvl9pPr>
          </a:lstStyle>
          <a:p>
            <a:r>
              <a:rPr lang="ru-RU"/>
              <a:t>Образец заголовка</a:t>
            </a:r>
            <a:endParaRPr/>
          </a:p>
        </p:txBody>
      </p:sp>
      <p:sp>
        <p:nvSpPr>
          <p:cNvPr id="501" name="Google Shape;501;p31"/>
          <p:cNvSpPr txBox="1">
            <a:spLocks noGrp="1"/>
          </p:cNvSpPr>
          <p:nvPr>
            <p:ph type="subTitle" idx="1"/>
          </p:nvPr>
        </p:nvSpPr>
        <p:spPr>
          <a:xfrm>
            <a:off x="1092000" y="2069951"/>
            <a:ext cx="4194400" cy="15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defRPr>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ru-RU"/>
              <a:t>Образец подзаголовка</a:t>
            </a:r>
            <a:endParaRPr/>
          </a:p>
        </p:txBody>
      </p:sp>
    </p:spTree>
    <p:extLst>
      <p:ext uri="{BB962C8B-B14F-4D97-AF65-F5344CB8AC3E}">
        <p14:creationId xmlns:p14="http://schemas.microsoft.com/office/powerpoint/2010/main" val="368270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25600" y="2057400"/>
            <a:ext cx="9652000" cy="762000"/>
          </a:xfrm>
        </p:spPr>
        <p:txBody>
          <a:bodyPr/>
          <a:lstStyle>
            <a:lvl1pPr>
              <a:defRPr sz="4000"/>
            </a:lvl1pPr>
          </a:lstStyle>
          <a:p>
            <a:pPr lvl="0"/>
            <a:r>
              <a:rPr lang="ru-RU" noProof="0"/>
              <a:t>Образец заголовка</a:t>
            </a:r>
            <a:endParaRPr lang="en-US" noProof="0"/>
          </a:p>
        </p:txBody>
      </p:sp>
      <p:sp>
        <p:nvSpPr>
          <p:cNvPr id="3075" name="Rectangle 3"/>
          <p:cNvSpPr>
            <a:spLocks noGrp="1" noChangeArrowheads="1"/>
          </p:cNvSpPr>
          <p:nvPr>
            <p:ph type="subTitle" idx="1"/>
          </p:nvPr>
        </p:nvSpPr>
        <p:spPr>
          <a:xfrm>
            <a:off x="1625600" y="2743200"/>
            <a:ext cx="8737600" cy="533400"/>
          </a:xfrm>
        </p:spPr>
        <p:txBody>
          <a:bodyPr/>
          <a:lstStyle>
            <a:lvl1pPr marL="0" indent="0">
              <a:buFontTx/>
              <a:buNone/>
              <a:defRPr sz="1800"/>
            </a:lvl1pPr>
          </a:lstStyle>
          <a:p>
            <a:pPr lvl="0"/>
            <a:r>
              <a:rPr lang="ru-RU" noProof="0"/>
              <a:t>Образец подзаголовка</a:t>
            </a:r>
            <a:endParaRPr lang="en-US" noProof="0"/>
          </a:p>
        </p:txBody>
      </p:sp>
      <p:sp>
        <p:nvSpPr>
          <p:cNvPr id="3076"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7"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sldNum" sz="quarter" idx="4"/>
          </p:nvPr>
        </p:nvSpPr>
        <p:spPr/>
        <p:txBody>
          <a:bodyPr/>
          <a:lstStyle>
            <a:lvl1pPr>
              <a:defRPr/>
            </a:lvl1pPr>
          </a:lstStyle>
          <a:p>
            <a:fld id="{D9DDF803-C542-40AE-B2ED-51C11EB006A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81133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en-US">
              <a:solidFill>
                <a:srgbClr val="000000"/>
              </a:solidFill>
            </a:endParaRPr>
          </a:p>
        </p:txBody>
      </p:sp>
      <p:sp>
        <p:nvSpPr>
          <p:cNvPr id="5" name="Нижний колонтитул 4"/>
          <p:cNvSpPr>
            <a:spLocks noGrp="1"/>
          </p:cNvSpPr>
          <p:nvPr>
            <p:ph type="ftr" sz="quarter" idx="11"/>
          </p:nvPr>
        </p:nvSpPr>
        <p:spPr/>
        <p:txBody>
          <a:bodyPr/>
          <a:lstStyle>
            <a:lvl1pPr>
              <a:defRPr/>
            </a:lvl1pPr>
          </a:lstStyle>
          <a:p>
            <a:endParaRPr lang="en-US">
              <a:solidFill>
                <a:srgbClr val="000000"/>
              </a:solidFill>
            </a:endParaRPr>
          </a:p>
        </p:txBody>
      </p:sp>
      <p:sp>
        <p:nvSpPr>
          <p:cNvPr id="6" name="Номер слайда 5"/>
          <p:cNvSpPr>
            <a:spLocks noGrp="1"/>
          </p:cNvSpPr>
          <p:nvPr>
            <p:ph type="sldNum" sz="quarter" idx="12"/>
          </p:nvPr>
        </p:nvSpPr>
        <p:spPr/>
        <p:txBody>
          <a:bodyPr/>
          <a:lstStyle>
            <a:lvl1pPr>
              <a:defRPr/>
            </a:lvl1pPr>
          </a:lstStyle>
          <a:p>
            <a:fld id="{935A21D2-198C-47EB-9622-BE458840617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37029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en-US">
              <a:solidFill>
                <a:srgbClr val="000000"/>
              </a:solidFill>
            </a:endParaRPr>
          </a:p>
        </p:txBody>
      </p:sp>
      <p:sp>
        <p:nvSpPr>
          <p:cNvPr id="5" name="Нижний колонтитул 4"/>
          <p:cNvSpPr>
            <a:spLocks noGrp="1"/>
          </p:cNvSpPr>
          <p:nvPr>
            <p:ph type="ftr" sz="quarter" idx="11"/>
          </p:nvPr>
        </p:nvSpPr>
        <p:spPr/>
        <p:txBody>
          <a:bodyPr/>
          <a:lstStyle>
            <a:lvl1pPr>
              <a:defRPr/>
            </a:lvl1pPr>
          </a:lstStyle>
          <a:p>
            <a:endParaRPr lang="en-US">
              <a:solidFill>
                <a:srgbClr val="000000"/>
              </a:solidFill>
            </a:endParaRPr>
          </a:p>
        </p:txBody>
      </p:sp>
      <p:sp>
        <p:nvSpPr>
          <p:cNvPr id="6" name="Номер слайда 5"/>
          <p:cNvSpPr>
            <a:spLocks noGrp="1"/>
          </p:cNvSpPr>
          <p:nvPr>
            <p:ph type="sldNum" sz="quarter" idx="12"/>
          </p:nvPr>
        </p:nvSpPr>
        <p:spPr/>
        <p:txBody>
          <a:bodyPr/>
          <a:lstStyle>
            <a:lvl1pPr>
              <a:defRPr/>
            </a:lvl1pPr>
          </a:lstStyle>
          <a:p>
            <a:fld id="{01C635A8-6A6A-47CB-9056-9778E1FFCD3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92740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en-US">
              <a:solidFill>
                <a:srgbClr val="000000"/>
              </a:solidFill>
            </a:endParaRPr>
          </a:p>
        </p:txBody>
      </p:sp>
      <p:sp>
        <p:nvSpPr>
          <p:cNvPr id="6" name="Нижний колонтитул 5"/>
          <p:cNvSpPr>
            <a:spLocks noGrp="1"/>
          </p:cNvSpPr>
          <p:nvPr>
            <p:ph type="ftr" sz="quarter" idx="11"/>
          </p:nvPr>
        </p:nvSpPr>
        <p:spPr/>
        <p:txBody>
          <a:bodyPr/>
          <a:lstStyle>
            <a:lvl1pPr>
              <a:defRPr/>
            </a:lvl1pPr>
          </a:lstStyle>
          <a:p>
            <a:endParaRPr lang="en-US">
              <a:solidFill>
                <a:srgbClr val="000000"/>
              </a:solidFill>
            </a:endParaRPr>
          </a:p>
        </p:txBody>
      </p:sp>
      <p:sp>
        <p:nvSpPr>
          <p:cNvPr id="7" name="Номер слайда 6"/>
          <p:cNvSpPr>
            <a:spLocks noGrp="1"/>
          </p:cNvSpPr>
          <p:nvPr>
            <p:ph type="sldNum" sz="quarter" idx="12"/>
          </p:nvPr>
        </p:nvSpPr>
        <p:spPr/>
        <p:txBody>
          <a:bodyPr/>
          <a:lstStyle>
            <a:lvl1pPr>
              <a:defRPr/>
            </a:lvl1pPr>
          </a:lstStyle>
          <a:p>
            <a:fld id="{EC2953FF-7476-4A96-B9EB-CE2E2A65607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05913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9"/>
            <a:ext cx="109728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6" name="Объект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en-US">
              <a:solidFill>
                <a:srgbClr val="000000"/>
              </a:solidFill>
            </a:endParaRPr>
          </a:p>
        </p:txBody>
      </p:sp>
      <p:sp>
        <p:nvSpPr>
          <p:cNvPr id="8" name="Нижний колонтитул 7"/>
          <p:cNvSpPr>
            <a:spLocks noGrp="1"/>
          </p:cNvSpPr>
          <p:nvPr>
            <p:ph type="ftr" sz="quarter" idx="11"/>
          </p:nvPr>
        </p:nvSpPr>
        <p:spPr/>
        <p:txBody>
          <a:bodyPr/>
          <a:lstStyle>
            <a:lvl1pPr>
              <a:defRPr/>
            </a:lvl1pPr>
          </a:lstStyle>
          <a:p>
            <a:endParaRPr lang="en-US">
              <a:solidFill>
                <a:srgbClr val="000000"/>
              </a:solidFill>
            </a:endParaRPr>
          </a:p>
        </p:txBody>
      </p:sp>
      <p:sp>
        <p:nvSpPr>
          <p:cNvPr id="9" name="Номер слайда 8"/>
          <p:cNvSpPr>
            <a:spLocks noGrp="1"/>
          </p:cNvSpPr>
          <p:nvPr>
            <p:ph type="sldNum" sz="quarter" idx="12"/>
          </p:nvPr>
        </p:nvSpPr>
        <p:spPr/>
        <p:txBody>
          <a:bodyPr/>
          <a:lstStyle>
            <a:lvl1pPr>
              <a:defRPr/>
            </a:lvl1pPr>
          </a:lstStyle>
          <a:p>
            <a:fld id="{2E5656A7-49BB-4EC6-9F14-7A1E36C1D84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62635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en-US">
              <a:solidFill>
                <a:srgbClr val="000000"/>
              </a:solidFill>
            </a:endParaRPr>
          </a:p>
        </p:txBody>
      </p:sp>
      <p:sp>
        <p:nvSpPr>
          <p:cNvPr id="4" name="Нижний колонтитул 3"/>
          <p:cNvSpPr>
            <a:spLocks noGrp="1"/>
          </p:cNvSpPr>
          <p:nvPr>
            <p:ph type="ftr" sz="quarter" idx="11"/>
          </p:nvPr>
        </p:nvSpPr>
        <p:spPr/>
        <p:txBody>
          <a:bodyPr/>
          <a:lstStyle>
            <a:lvl1pPr>
              <a:defRPr/>
            </a:lvl1pPr>
          </a:lstStyle>
          <a:p>
            <a:endParaRPr lang="en-US">
              <a:solidFill>
                <a:srgbClr val="000000"/>
              </a:solidFill>
            </a:endParaRPr>
          </a:p>
        </p:txBody>
      </p:sp>
      <p:sp>
        <p:nvSpPr>
          <p:cNvPr id="5" name="Номер слайда 4"/>
          <p:cNvSpPr>
            <a:spLocks noGrp="1"/>
          </p:cNvSpPr>
          <p:nvPr>
            <p:ph type="sldNum" sz="quarter" idx="12"/>
          </p:nvPr>
        </p:nvSpPr>
        <p:spPr/>
        <p:txBody>
          <a:bodyPr/>
          <a:lstStyle>
            <a:lvl1pPr>
              <a:defRPr/>
            </a:lvl1pPr>
          </a:lstStyle>
          <a:p>
            <a:fld id="{8B891265-10D3-42BE-9D30-DB100D366A4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8403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fld id="{5A4477D9-D71F-4A36-9F71-CEB93198F4D9}" type="datetimeFigureOut">
              <a:rPr lang="ru-RU" smtClean="0"/>
              <a:t>24.02.2022</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24F1D81-ABEA-42B0-9ADB-42CD8CD14678}" type="slidenum">
              <a:rPr lang="ru-RU" smtClean="0"/>
              <a:t>‹#›</a:t>
            </a:fld>
            <a:endParaRPr lang="ru-RU"/>
          </a:p>
        </p:txBody>
      </p:sp>
    </p:spTree>
    <p:extLst>
      <p:ext uri="{BB962C8B-B14F-4D97-AF65-F5344CB8AC3E}">
        <p14:creationId xmlns:p14="http://schemas.microsoft.com/office/powerpoint/2010/main" val="3925486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en-US">
              <a:solidFill>
                <a:srgbClr val="000000"/>
              </a:solidFill>
            </a:endParaRPr>
          </a:p>
        </p:txBody>
      </p:sp>
      <p:sp>
        <p:nvSpPr>
          <p:cNvPr id="3" name="Нижний колонтитул 2"/>
          <p:cNvSpPr>
            <a:spLocks noGrp="1"/>
          </p:cNvSpPr>
          <p:nvPr>
            <p:ph type="ftr" sz="quarter" idx="11"/>
          </p:nvPr>
        </p:nvSpPr>
        <p:spPr/>
        <p:txBody>
          <a:bodyPr/>
          <a:lstStyle>
            <a:lvl1pPr>
              <a:defRPr/>
            </a:lvl1pPr>
          </a:lstStyle>
          <a:p>
            <a:endParaRPr lang="en-US">
              <a:solidFill>
                <a:srgbClr val="000000"/>
              </a:solidFill>
            </a:endParaRPr>
          </a:p>
        </p:txBody>
      </p:sp>
      <p:sp>
        <p:nvSpPr>
          <p:cNvPr id="4" name="Номер слайда 3"/>
          <p:cNvSpPr>
            <a:spLocks noGrp="1"/>
          </p:cNvSpPr>
          <p:nvPr>
            <p:ph type="sldNum" sz="quarter" idx="12"/>
          </p:nvPr>
        </p:nvSpPr>
        <p:spPr/>
        <p:txBody>
          <a:bodyPr/>
          <a:lstStyle>
            <a:lvl1pPr>
              <a:defRPr/>
            </a:lvl1pPr>
          </a:lstStyle>
          <a:p>
            <a:fld id="{4971CBB4-C0CC-49B9-9467-B3D90020AD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17311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2" y="273049"/>
            <a:ext cx="4011084" cy="1162051"/>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en-US">
              <a:solidFill>
                <a:srgbClr val="000000"/>
              </a:solidFill>
            </a:endParaRPr>
          </a:p>
        </p:txBody>
      </p:sp>
      <p:sp>
        <p:nvSpPr>
          <p:cNvPr id="6" name="Нижний колонтитул 5"/>
          <p:cNvSpPr>
            <a:spLocks noGrp="1"/>
          </p:cNvSpPr>
          <p:nvPr>
            <p:ph type="ftr" sz="quarter" idx="11"/>
          </p:nvPr>
        </p:nvSpPr>
        <p:spPr/>
        <p:txBody>
          <a:bodyPr/>
          <a:lstStyle>
            <a:lvl1pPr>
              <a:defRPr/>
            </a:lvl1pPr>
          </a:lstStyle>
          <a:p>
            <a:endParaRPr lang="en-US">
              <a:solidFill>
                <a:srgbClr val="000000"/>
              </a:solidFill>
            </a:endParaRPr>
          </a:p>
        </p:txBody>
      </p:sp>
      <p:sp>
        <p:nvSpPr>
          <p:cNvPr id="7" name="Номер слайда 6"/>
          <p:cNvSpPr>
            <a:spLocks noGrp="1"/>
          </p:cNvSpPr>
          <p:nvPr>
            <p:ph type="sldNum" sz="quarter" idx="12"/>
          </p:nvPr>
        </p:nvSpPr>
        <p:spPr/>
        <p:txBody>
          <a:bodyPr/>
          <a:lstStyle>
            <a:lvl1pPr>
              <a:defRPr/>
            </a:lvl1pPr>
          </a:lstStyle>
          <a:p>
            <a:fld id="{8F4A3DC5-3727-4FB9-983F-6FED52BF49A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71126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9"/>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ru-RU"/>
              <a:t>Вставка рисунка</a:t>
            </a:r>
          </a:p>
        </p:txBody>
      </p:sp>
      <p:sp>
        <p:nvSpPr>
          <p:cNvPr id="4" name="Текст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en-US">
              <a:solidFill>
                <a:srgbClr val="000000"/>
              </a:solidFill>
            </a:endParaRPr>
          </a:p>
        </p:txBody>
      </p:sp>
      <p:sp>
        <p:nvSpPr>
          <p:cNvPr id="6" name="Нижний колонтитул 5"/>
          <p:cNvSpPr>
            <a:spLocks noGrp="1"/>
          </p:cNvSpPr>
          <p:nvPr>
            <p:ph type="ftr" sz="quarter" idx="11"/>
          </p:nvPr>
        </p:nvSpPr>
        <p:spPr/>
        <p:txBody>
          <a:bodyPr/>
          <a:lstStyle>
            <a:lvl1pPr>
              <a:defRPr/>
            </a:lvl1pPr>
          </a:lstStyle>
          <a:p>
            <a:endParaRPr lang="en-US">
              <a:solidFill>
                <a:srgbClr val="000000"/>
              </a:solidFill>
            </a:endParaRPr>
          </a:p>
        </p:txBody>
      </p:sp>
      <p:sp>
        <p:nvSpPr>
          <p:cNvPr id="7" name="Номер слайда 6"/>
          <p:cNvSpPr>
            <a:spLocks noGrp="1"/>
          </p:cNvSpPr>
          <p:nvPr>
            <p:ph type="sldNum" sz="quarter" idx="12"/>
          </p:nvPr>
        </p:nvSpPr>
        <p:spPr/>
        <p:txBody>
          <a:bodyPr/>
          <a:lstStyle>
            <a:lvl1pPr>
              <a:defRPr/>
            </a:lvl1pPr>
          </a:lstStyle>
          <a:p>
            <a:fld id="{376A1117-CBB5-4AA6-8847-DB4E35DA552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41445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en-US">
              <a:solidFill>
                <a:srgbClr val="000000"/>
              </a:solidFill>
            </a:endParaRPr>
          </a:p>
        </p:txBody>
      </p:sp>
      <p:sp>
        <p:nvSpPr>
          <p:cNvPr id="5" name="Нижний колонтитул 4"/>
          <p:cNvSpPr>
            <a:spLocks noGrp="1"/>
          </p:cNvSpPr>
          <p:nvPr>
            <p:ph type="ftr" sz="quarter" idx="11"/>
          </p:nvPr>
        </p:nvSpPr>
        <p:spPr/>
        <p:txBody>
          <a:bodyPr/>
          <a:lstStyle>
            <a:lvl1pPr>
              <a:defRPr/>
            </a:lvl1pPr>
          </a:lstStyle>
          <a:p>
            <a:endParaRPr lang="en-US">
              <a:solidFill>
                <a:srgbClr val="000000"/>
              </a:solidFill>
            </a:endParaRPr>
          </a:p>
        </p:txBody>
      </p:sp>
      <p:sp>
        <p:nvSpPr>
          <p:cNvPr id="6" name="Номер слайда 5"/>
          <p:cNvSpPr>
            <a:spLocks noGrp="1"/>
          </p:cNvSpPr>
          <p:nvPr>
            <p:ph type="sldNum" sz="quarter" idx="12"/>
          </p:nvPr>
        </p:nvSpPr>
        <p:spPr/>
        <p:txBody>
          <a:bodyPr/>
          <a:lstStyle>
            <a:lvl1pPr>
              <a:defRPr/>
            </a:lvl1pPr>
          </a:lstStyle>
          <a:p>
            <a:fld id="{5EFE18F4-69D3-4F41-B42F-FCE685C8F68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389522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152401"/>
            <a:ext cx="2743200" cy="5973763"/>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152401"/>
            <a:ext cx="8026400" cy="597376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en-US">
              <a:solidFill>
                <a:srgbClr val="000000"/>
              </a:solidFill>
            </a:endParaRPr>
          </a:p>
        </p:txBody>
      </p:sp>
      <p:sp>
        <p:nvSpPr>
          <p:cNvPr id="5" name="Нижний колонтитул 4"/>
          <p:cNvSpPr>
            <a:spLocks noGrp="1"/>
          </p:cNvSpPr>
          <p:nvPr>
            <p:ph type="ftr" sz="quarter" idx="11"/>
          </p:nvPr>
        </p:nvSpPr>
        <p:spPr/>
        <p:txBody>
          <a:bodyPr/>
          <a:lstStyle>
            <a:lvl1pPr>
              <a:defRPr/>
            </a:lvl1pPr>
          </a:lstStyle>
          <a:p>
            <a:endParaRPr lang="en-US">
              <a:solidFill>
                <a:srgbClr val="000000"/>
              </a:solidFill>
            </a:endParaRPr>
          </a:p>
        </p:txBody>
      </p:sp>
      <p:sp>
        <p:nvSpPr>
          <p:cNvPr id="6" name="Номер слайда 5"/>
          <p:cNvSpPr>
            <a:spLocks noGrp="1"/>
          </p:cNvSpPr>
          <p:nvPr>
            <p:ph type="sldNum" sz="quarter" idx="12"/>
          </p:nvPr>
        </p:nvSpPr>
        <p:spPr/>
        <p:txBody>
          <a:bodyPr/>
          <a:lstStyle>
            <a:lvl1pPr>
              <a:defRPr/>
            </a:lvl1pPr>
          </a:lstStyle>
          <a:p>
            <a:fld id="{63630285-07B9-4026-AE25-2120B9D13DC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3358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99"/>
        <p:cNvGrpSpPr/>
        <p:nvPr/>
      </p:nvGrpSpPr>
      <p:grpSpPr>
        <a:xfrm>
          <a:off x="0" y="0"/>
          <a:ext cx="0" cy="0"/>
          <a:chOff x="0" y="0"/>
          <a:chExt cx="0" cy="0"/>
        </a:xfrm>
      </p:grpSpPr>
      <p:sp>
        <p:nvSpPr>
          <p:cNvPr id="500" name="Google Shape;500;p31"/>
          <p:cNvSpPr txBox="1">
            <a:spLocks noGrp="1"/>
          </p:cNvSpPr>
          <p:nvPr>
            <p:ph type="title"/>
          </p:nvPr>
        </p:nvSpPr>
        <p:spPr>
          <a:xfrm>
            <a:off x="1092000" y="952733"/>
            <a:ext cx="4546800" cy="10068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000000"/>
              </a:buClr>
              <a:buSzPts val="4800"/>
              <a:buNone/>
              <a:defRPr sz="6667"/>
            </a:lvl1pPr>
            <a:lvl2pPr lvl="1" algn="ctr" rtl="0">
              <a:spcBef>
                <a:spcPts val="0"/>
              </a:spcBef>
              <a:spcAft>
                <a:spcPts val="0"/>
              </a:spcAft>
              <a:buClr>
                <a:srgbClr val="000000"/>
              </a:buClr>
              <a:buSzPts val="3600"/>
              <a:buNone/>
              <a:defRPr sz="4800">
                <a:solidFill>
                  <a:srgbClr val="000000"/>
                </a:solidFill>
              </a:defRPr>
            </a:lvl2pPr>
            <a:lvl3pPr lvl="2" algn="ctr" rtl="0">
              <a:spcBef>
                <a:spcPts val="0"/>
              </a:spcBef>
              <a:spcAft>
                <a:spcPts val="0"/>
              </a:spcAft>
              <a:buClr>
                <a:srgbClr val="000000"/>
              </a:buClr>
              <a:buSzPts val="3600"/>
              <a:buNone/>
              <a:defRPr sz="4800">
                <a:solidFill>
                  <a:srgbClr val="000000"/>
                </a:solidFill>
              </a:defRPr>
            </a:lvl3pPr>
            <a:lvl4pPr lvl="3" algn="ctr" rtl="0">
              <a:spcBef>
                <a:spcPts val="0"/>
              </a:spcBef>
              <a:spcAft>
                <a:spcPts val="0"/>
              </a:spcAft>
              <a:buClr>
                <a:srgbClr val="000000"/>
              </a:buClr>
              <a:buSzPts val="3600"/>
              <a:buNone/>
              <a:defRPr sz="4800">
                <a:solidFill>
                  <a:srgbClr val="000000"/>
                </a:solidFill>
              </a:defRPr>
            </a:lvl4pPr>
            <a:lvl5pPr lvl="4" algn="ctr" rtl="0">
              <a:spcBef>
                <a:spcPts val="0"/>
              </a:spcBef>
              <a:spcAft>
                <a:spcPts val="0"/>
              </a:spcAft>
              <a:buClr>
                <a:srgbClr val="000000"/>
              </a:buClr>
              <a:buSzPts val="3600"/>
              <a:buNone/>
              <a:defRPr sz="4800">
                <a:solidFill>
                  <a:srgbClr val="000000"/>
                </a:solidFill>
              </a:defRPr>
            </a:lvl5pPr>
            <a:lvl6pPr lvl="5" algn="ctr" rtl="0">
              <a:spcBef>
                <a:spcPts val="0"/>
              </a:spcBef>
              <a:spcAft>
                <a:spcPts val="0"/>
              </a:spcAft>
              <a:buClr>
                <a:srgbClr val="000000"/>
              </a:buClr>
              <a:buSzPts val="3600"/>
              <a:buNone/>
              <a:defRPr sz="4800">
                <a:solidFill>
                  <a:srgbClr val="000000"/>
                </a:solidFill>
              </a:defRPr>
            </a:lvl6pPr>
            <a:lvl7pPr lvl="6" algn="ctr" rtl="0">
              <a:spcBef>
                <a:spcPts val="0"/>
              </a:spcBef>
              <a:spcAft>
                <a:spcPts val="0"/>
              </a:spcAft>
              <a:buClr>
                <a:srgbClr val="000000"/>
              </a:buClr>
              <a:buSzPts val="3600"/>
              <a:buNone/>
              <a:defRPr sz="4800">
                <a:solidFill>
                  <a:srgbClr val="000000"/>
                </a:solidFill>
              </a:defRPr>
            </a:lvl7pPr>
            <a:lvl8pPr lvl="7" algn="ctr" rtl="0">
              <a:spcBef>
                <a:spcPts val="0"/>
              </a:spcBef>
              <a:spcAft>
                <a:spcPts val="0"/>
              </a:spcAft>
              <a:buClr>
                <a:srgbClr val="000000"/>
              </a:buClr>
              <a:buSzPts val="3600"/>
              <a:buNone/>
              <a:defRPr sz="4800">
                <a:solidFill>
                  <a:srgbClr val="000000"/>
                </a:solidFill>
              </a:defRPr>
            </a:lvl8pPr>
            <a:lvl9pPr lvl="8" algn="ctr" rtl="0">
              <a:spcBef>
                <a:spcPts val="0"/>
              </a:spcBef>
              <a:spcAft>
                <a:spcPts val="0"/>
              </a:spcAft>
              <a:buClr>
                <a:srgbClr val="000000"/>
              </a:buClr>
              <a:buSzPts val="3600"/>
              <a:buNone/>
              <a:defRPr sz="4800">
                <a:solidFill>
                  <a:srgbClr val="000000"/>
                </a:solidFill>
              </a:defRPr>
            </a:lvl9pPr>
          </a:lstStyle>
          <a:p>
            <a:endParaRPr/>
          </a:p>
        </p:txBody>
      </p:sp>
      <p:sp>
        <p:nvSpPr>
          <p:cNvPr id="501" name="Google Shape;501;p31"/>
          <p:cNvSpPr txBox="1">
            <a:spLocks noGrp="1"/>
          </p:cNvSpPr>
          <p:nvPr>
            <p:ph type="subTitle" idx="1"/>
          </p:nvPr>
        </p:nvSpPr>
        <p:spPr>
          <a:xfrm>
            <a:off x="1092000" y="2069951"/>
            <a:ext cx="4194400" cy="15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defRPr>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416191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fld id="{5A4477D9-D71F-4A36-9F71-CEB93198F4D9}" type="datetimeFigureOut">
              <a:rPr lang="ru-RU" smtClean="0"/>
              <a:t>24.02.2022</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24F1D81-ABEA-42B0-9ADB-42CD8CD14678}" type="slidenum">
              <a:rPr lang="ru-RU" smtClean="0"/>
              <a:t>‹#›</a:t>
            </a:fld>
            <a:endParaRPr lang="ru-RU"/>
          </a:p>
        </p:txBody>
      </p:sp>
    </p:spTree>
    <p:extLst>
      <p:ext uri="{BB962C8B-B14F-4D97-AF65-F5344CB8AC3E}">
        <p14:creationId xmlns:p14="http://schemas.microsoft.com/office/powerpoint/2010/main" val="359463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fld id="{5A4477D9-D71F-4A36-9F71-CEB93198F4D9}" type="datetimeFigureOut">
              <a:rPr lang="ru-RU" smtClean="0"/>
              <a:t>24.02.2022</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24F1D81-ABEA-42B0-9ADB-42CD8CD14678}" type="slidenum">
              <a:rPr lang="ru-RU" smtClean="0"/>
              <a:t>‹#›</a:t>
            </a:fld>
            <a:endParaRPr lang="ru-RU"/>
          </a:p>
        </p:txBody>
      </p:sp>
    </p:spTree>
    <p:extLst>
      <p:ext uri="{BB962C8B-B14F-4D97-AF65-F5344CB8AC3E}">
        <p14:creationId xmlns:p14="http://schemas.microsoft.com/office/powerpoint/2010/main" val="394504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9"/>
            <a:ext cx="109728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6" name="Объект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fld id="{5A4477D9-D71F-4A36-9F71-CEB93198F4D9}" type="datetimeFigureOut">
              <a:rPr lang="ru-RU" smtClean="0"/>
              <a:t>24.02.2022</a:t>
            </a:fld>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C24F1D81-ABEA-42B0-9ADB-42CD8CD14678}" type="slidenum">
              <a:rPr lang="ru-RU" smtClean="0"/>
              <a:t>‹#›</a:t>
            </a:fld>
            <a:endParaRPr lang="ru-RU"/>
          </a:p>
        </p:txBody>
      </p:sp>
    </p:spTree>
    <p:extLst>
      <p:ext uri="{BB962C8B-B14F-4D97-AF65-F5344CB8AC3E}">
        <p14:creationId xmlns:p14="http://schemas.microsoft.com/office/powerpoint/2010/main" val="61563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fld id="{5A4477D9-D71F-4A36-9F71-CEB93198F4D9}" type="datetimeFigureOut">
              <a:rPr lang="ru-RU" smtClean="0"/>
              <a:t>24.02.2022</a:t>
            </a:fld>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C24F1D81-ABEA-42B0-9ADB-42CD8CD14678}" type="slidenum">
              <a:rPr lang="ru-RU" smtClean="0"/>
              <a:t>‹#›</a:t>
            </a:fld>
            <a:endParaRPr lang="ru-RU"/>
          </a:p>
        </p:txBody>
      </p:sp>
    </p:spTree>
    <p:extLst>
      <p:ext uri="{BB962C8B-B14F-4D97-AF65-F5344CB8AC3E}">
        <p14:creationId xmlns:p14="http://schemas.microsoft.com/office/powerpoint/2010/main" val="209464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5A4477D9-D71F-4A36-9F71-CEB93198F4D9}" type="datetimeFigureOut">
              <a:rPr lang="ru-RU" smtClean="0"/>
              <a:t>24.02.2022</a:t>
            </a:fld>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C24F1D81-ABEA-42B0-9ADB-42CD8CD14678}" type="slidenum">
              <a:rPr lang="ru-RU" smtClean="0"/>
              <a:t>‹#›</a:t>
            </a:fld>
            <a:endParaRPr lang="ru-RU"/>
          </a:p>
        </p:txBody>
      </p:sp>
    </p:spTree>
    <p:extLst>
      <p:ext uri="{BB962C8B-B14F-4D97-AF65-F5344CB8AC3E}">
        <p14:creationId xmlns:p14="http://schemas.microsoft.com/office/powerpoint/2010/main" val="354648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2" y="273049"/>
            <a:ext cx="4011084" cy="1162051"/>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fld id="{5A4477D9-D71F-4A36-9F71-CEB93198F4D9}" type="datetimeFigureOut">
              <a:rPr lang="ru-RU" smtClean="0"/>
              <a:t>24.02.2022</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24F1D81-ABEA-42B0-9ADB-42CD8CD14678}" type="slidenum">
              <a:rPr lang="ru-RU" smtClean="0"/>
              <a:t>‹#›</a:t>
            </a:fld>
            <a:endParaRPr lang="ru-RU"/>
          </a:p>
        </p:txBody>
      </p:sp>
    </p:spTree>
    <p:extLst>
      <p:ext uri="{BB962C8B-B14F-4D97-AF65-F5344CB8AC3E}">
        <p14:creationId xmlns:p14="http://schemas.microsoft.com/office/powerpoint/2010/main" val="9191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9"/>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ru-RU"/>
              <a:t>Вставка рисунка</a:t>
            </a:r>
          </a:p>
        </p:txBody>
      </p:sp>
      <p:sp>
        <p:nvSpPr>
          <p:cNvPr id="4" name="Текст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fld id="{5A4477D9-D71F-4A36-9F71-CEB93198F4D9}" type="datetimeFigureOut">
              <a:rPr lang="ru-RU" smtClean="0"/>
              <a:t>24.02.2022</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24F1D81-ABEA-42B0-9ADB-42CD8CD14678}" type="slidenum">
              <a:rPr lang="ru-RU" smtClean="0"/>
              <a:t>‹#›</a:t>
            </a:fld>
            <a:endParaRPr lang="ru-RU"/>
          </a:p>
        </p:txBody>
      </p:sp>
    </p:spTree>
    <p:extLst>
      <p:ext uri="{BB962C8B-B14F-4D97-AF65-F5344CB8AC3E}">
        <p14:creationId xmlns:p14="http://schemas.microsoft.com/office/powerpoint/2010/main" val="98362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0"/>
            <a:ext cx="1097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endParaRPr lang="en-US"/>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028" name="Rectangle 4"/>
          <p:cNvSpPr>
            <a:spLocks noGrp="1" noChangeArrowheads="1"/>
          </p:cNvSpPr>
          <p:nvPr>
            <p:ph type="dt" sz="half" idx="2"/>
          </p:nvPr>
        </p:nvSpPr>
        <p:spPr bwMode="auto">
          <a:xfrm>
            <a:off x="609600" y="6245225"/>
            <a:ext cx="28448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5A4477D9-D71F-4A36-9F71-CEB93198F4D9}" type="datetimeFigureOut">
              <a:rPr lang="ru-RU" smtClean="0"/>
              <a:t>24.02.2022</a:t>
            </a:fld>
            <a:endParaRPr lang="ru-RU"/>
          </a:p>
        </p:txBody>
      </p:sp>
      <p:sp>
        <p:nvSpPr>
          <p:cNvPr id="1029" name="Rectangle 5"/>
          <p:cNvSpPr>
            <a:spLocks noGrp="1" noChangeArrowheads="1"/>
          </p:cNvSpPr>
          <p:nvPr>
            <p:ph type="ftr" sz="quarter" idx="3"/>
          </p:nvPr>
        </p:nvSpPr>
        <p:spPr bwMode="auto">
          <a:xfrm>
            <a:off x="4165600" y="6245225"/>
            <a:ext cx="38608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8737600" y="6245225"/>
            <a:ext cx="28448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24F1D81-ABEA-42B0-9ADB-42CD8CD14678}" type="slidenum">
              <a:rPr lang="ru-RU" smtClean="0"/>
              <a:t>‹#›</a:t>
            </a:fld>
            <a:endParaRPr lang="ru-RU"/>
          </a:p>
        </p:txBody>
      </p:sp>
    </p:spTree>
    <p:extLst>
      <p:ext uri="{BB962C8B-B14F-4D97-AF65-F5344CB8AC3E}">
        <p14:creationId xmlns:p14="http://schemas.microsoft.com/office/powerpoint/2010/main" val="11570629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xStyles>
    <p:titleStyle>
      <a:lvl1pPr algn="l" rtl="0" eaLnBrk="1" fontAlgn="base" hangingPunct="1">
        <a:spcBef>
          <a:spcPct val="0"/>
        </a:spcBef>
        <a:spcAft>
          <a:spcPct val="0"/>
        </a:spcAft>
        <a:defRPr sz="44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Times New Roman" pitchFamily="18" charset="0"/>
        </a:defRPr>
      </a:lvl2pPr>
      <a:lvl3pPr algn="l" rtl="0" eaLnBrk="1" fontAlgn="base" hangingPunct="1">
        <a:spcBef>
          <a:spcPct val="0"/>
        </a:spcBef>
        <a:spcAft>
          <a:spcPct val="0"/>
        </a:spcAft>
        <a:defRPr sz="4400">
          <a:solidFill>
            <a:schemeClr val="bg1"/>
          </a:solidFill>
          <a:latin typeface="Times New Roman" pitchFamily="18" charset="0"/>
        </a:defRPr>
      </a:lvl3pPr>
      <a:lvl4pPr algn="l" rtl="0" eaLnBrk="1" fontAlgn="base" hangingPunct="1">
        <a:spcBef>
          <a:spcPct val="0"/>
        </a:spcBef>
        <a:spcAft>
          <a:spcPct val="0"/>
        </a:spcAft>
        <a:defRPr sz="4400">
          <a:solidFill>
            <a:schemeClr val="bg1"/>
          </a:solidFill>
          <a:latin typeface="Times New Roman" pitchFamily="18" charset="0"/>
        </a:defRPr>
      </a:lvl4pPr>
      <a:lvl5pPr algn="l" rtl="0" eaLnBrk="1" fontAlgn="base" hangingPunct="1">
        <a:spcBef>
          <a:spcPct val="0"/>
        </a:spcBef>
        <a:spcAft>
          <a:spcPct val="0"/>
        </a:spcAft>
        <a:defRPr sz="4400">
          <a:solidFill>
            <a:schemeClr val="bg1"/>
          </a:solidFill>
          <a:latin typeface="Times New Roman" pitchFamily="18" charset="0"/>
        </a:defRPr>
      </a:lvl5pPr>
      <a:lvl6pPr marL="457189" algn="l" rtl="0" eaLnBrk="1" fontAlgn="base" hangingPunct="1">
        <a:spcBef>
          <a:spcPct val="0"/>
        </a:spcBef>
        <a:spcAft>
          <a:spcPct val="0"/>
        </a:spcAft>
        <a:defRPr sz="4400">
          <a:solidFill>
            <a:schemeClr val="bg1"/>
          </a:solidFill>
          <a:latin typeface="Times New Roman" pitchFamily="18" charset="0"/>
        </a:defRPr>
      </a:lvl6pPr>
      <a:lvl7pPr marL="914377" algn="l" rtl="0" eaLnBrk="1" fontAlgn="base" hangingPunct="1">
        <a:spcBef>
          <a:spcPct val="0"/>
        </a:spcBef>
        <a:spcAft>
          <a:spcPct val="0"/>
        </a:spcAft>
        <a:defRPr sz="4400">
          <a:solidFill>
            <a:schemeClr val="bg1"/>
          </a:solidFill>
          <a:latin typeface="Times New Roman" pitchFamily="18" charset="0"/>
        </a:defRPr>
      </a:lvl7pPr>
      <a:lvl8pPr marL="1371566" algn="l" rtl="0" eaLnBrk="1" fontAlgn="base" hangingPunct="1">
        <a:spcBef>
          <a:spcPct val="0"/>
        </a:spcBef>
        <a:spcAft>
          <a:spcPct val="0"/>
        </a:spcAft>
        <a:defRPr sz="4400">
          <a:solidFill>
            <a:schemeClr val="bg1"/>
          </a:solidFill>
          <a:latin typeface="Times New Roman" pitchFamily="18" charset="0"/>
        </a:defRPr>
      </a:lvl8pPr>
      <a:lvl9pPr marL="1828754" algn="l" rtl="0" eaLnBrk="1" fontAlgn="base" hangingPunct="1">
        <a:spcBef>
          <a:spcPct val="0"/>
        </a:spcBef>
        <a:spcAft>
          <a:spcPct val="0"/>
        </a:spcAft>
        <a:defRPr sz="4400">
          <a:solidFill>
            <a:schemeClr val="bg1"/>
          </a:solidFill>
          <a:latin typeface="Times New Roman" pitchFamily="18" charset="0"/>
        </a:defRPr>
      </a:lvl9pPr>
    </p:titleStyle>
    <p:bodyStyle>
      <a:lvl1pPr marL="342891" indent="-342891" algn="l" rtl="0" eaLnBrk="1" fontAlgn="base" hangingPunct="1">
        <a:spcBef>
          <a:spcPct val="20000"/>
        </a:spcBef>
        <a:spcAft>
          <a:spcPct val="0"/>
        </a:spcAft>
        <a:buChar char="•"/>
        <a:defRPr sz="2800">
          <a:solidFill>
            <a:schemeClr val="bg1"/>
          </a:solidFill>
          <a:latin typeface="+mn-lt"/>
          <a:ea typeface="+mn-ea"/>
          <a:cs typeface="+mn-cs"/>
        </a:defRPr>
      </a:lvl1pPr>
      <a:lvl2pPr marL="742932" indent="-285744" algn="l" rtl="0" eaLnBrk="1" fontAlgn="base" hangingPunct="1">
        <a:spcBef>
          <a:spcPct val="20000"/>
        </a:spcBef>
        <a:spcAft>
          <a:spcPct val="0"/>
        </a:spcAft>
        <a:buChar char="–"/>
        <a:defRPr sz="2400">
          <a:solidFill>
            <a:schemeClr val="bg1"/>
          </a:solidFill>
          <a:latin typeface="+mn-lt"/>
        </a:defRPr>
      </a:lvl2pPr>
      <a:lvl3pPr marL="1142971" indent="-228594" algn="l" rtl="0" eaLnBrk="1" fontAlgn="base" hangingPunct="1">
        <a:spcBef>
          <a:spcPct val="20000"/>
        </a:spcBef>
        <a:spcAft>
          <a:spcPct val="0"/>
        </a:spcAft>
        <a:buChar char="•"/>
        <a:defRPr sz="2000">
          <a:solidFill>
            <a:schemeClr val="bg1"/>
          </a:solidFill>
          <a:latin typeface="+mn-lt"/>
        </a:defRPr>
      </a:lvl3pPr>
      <a:lvl4pPr marL="1600160" indent="-228594" algn="l" rtl="0" eaLnBrk="1" fontAlgn="base" hangingPunct="1">
        <a:spcBef>
          <a:spcPct val="20000"/>
        </a:spcBef>
        <a:spcAft>
          <a:spcPct val="0"/>
        </a:spcAft>
        <a:buChar char="–"/>
        <a:defRPr>
          <a:solidFill>
            <a:schemeClr val="bg1"/>
          </a:solidFill>
          <a:latin typeface="+mn-lt"/>
        </a:defRPr>
      </a:lvl4pPr>
      <a:lvl5pPr marL="2057349" indent="-228594" algn="l" rtl="0" eaLnBrk="1" fontAlgn="base" hangingPunct="1">
        <a:spcBef>
          <a:spcPct val="20000"/>
        </a:spcBef>
        <a:spcAft>
          <a:spcPct val="0"/>
        </a:spcAft>
        <a:buChar char="»"/>
        <a:defRPr>
          <a:solidFill>
            <a:schemeClr val="bg1"/>
          </a:solidFill>
          <a:latin typeface="+mn-lt"/>
        </a:defRPr>
      </a:lvl5pPr>
      <a:lvl6pPr marL="2514537" indent="-228594" algn="l" rtl="0" eaLnBrk="1" fontAlgn="base" hangingPunct="1">
        <a:spcBef>
          <a:spcPct val="20000"/>
        </a:spcBef>
        <a:spcAft>
          <a:spcPct val="0"/>
        </a:spcAft>
        <a:buChar char="»"/>
        <a:defRPr>
          <a:solidFill>
            <a:schemeClr val="bg1"/>
          </a:solidFill>
          <a:latin typeface="+mn-lt"/>
        </a:defRPr>
      </a:lvl6pPr>
      <a:lvl7pPr marL="2971726" indent="-228594" algn="l" rtl="0" eaLnBrk="1" fontAlgn="base" hangingPunct="1">
        <a:spcBef>
          <a:spcPct val="20000"/>
        </a:spcBef>
        <a:spcAft>
          <a:spcPct val="0"/>
        </a:spcAft>
        <a:buChar char="»"/>
        <a:defRPr>
          <a:solidFill>
            <a:schemeClr val="bg1"/>
          </a:solidFill>
          <a:latin typeface="+mn-lt"/>
        </a:defRPr>
      </a:lvl7pPr>
      <a:lvl8pPr marL="3428914" indent="-228594" algn="l" rtl="0" eaLnBrk="1" fontAlgn="base" hangingPunct="1">
        <a:spcBef>
          <a:spcPct val="20000"/>
        </a:spcBef>
        <a:spcAft>
          <a:spcPct val="0"/>
        </a:spcAft>
        <a:buChar char="»"/>
        <a:defRPr>
          <a:solidFill>
            <a:schemeClr val="bg1"/>
          </a:solidFill>
          <a:latin typeface="+mn-lt"/>
        </a:defRPr>
      </a:lvl8pPr>
      <a:lvl9pPr marL="3886103" indent="-228594" algn="l" rtl="0" eaLnBrk="1" fontAlgn="base" hangingPunct="1">
        <a:spcBef>
          <a:spcPct val="20000"/>
        </a:spcBef>
        <a:spcAft>
          <a:spcPct val="0"/>
        </a:spcAft>
        <a:buChar char="»"/>
        <a:defRPr>
          <a:solidFill>
            <a:schemeClr val="bg1"/>
          </a:solidFill>
          <a:latin typeface="+mn-lt"/>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0"/>
            <a:ext cx="1097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endParaRPr lang="en-US"/>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028" name="Rectangle 4"/>
          <p:cNvSpPr>
            <a:spLocks noGrp="1" noChangeArrowheads="1"/>
          </p:cNvSpPr>
          <p:nvPr>
            <p:ph type="dt" sz="half" idx="2"/>
          </p:nvPr>
        </p:nvSpPr>
        <p:spPr bwMode="auto">
          <a:xfrm>
            <a:off x="609600" y="6245225"/>
            <a:ext cx="28448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cs typeface="+mn-cs"/>
            </a:endParaRPr>
          </a:p>
        </p:txBody>
      </p:sp>
      <p:sp>
        <p:nvSpPr>
          <p:cNvPr id="1029" name="Rectangle 5"/>
          <p:cNvSpPr>
            <a:spLocks noGrp="1" noChangeArrowheads="1"/>
          </p:cNvSpPr>
          <p:nvPr>
            <p:ph type="ftr" sz="quarter" idx="3"/>
          </p:nvPr>
        </p:nvSpPr>
        <p:spPr bwMode="auto">
          <a:xfrm>
            <a:off x="4165600" y="6245225"/>
            <a:ext cx="38608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cs typeface="+mn-cs"/>
            </a:endParaRPr>
          </a:p>
        </p:txBody>
      </p:sp>
      <p:sp>
        <p:nvSpPr>
          <p:cNvPr id="1030" name="Rectangle 6"/>
          <p:cNvSpPr>
            <a:spLocks noGrp="1" noChangeArrowheads="1"/>
          </p:cNvSpPr>
          <p:nvPr>
            <p:ph type="sldNum" sz="quarter" idx="4"/>
          </p:nvPr>
        </p:nvSpPr>
        <p:spPr bwMode="auto">
          <a:xfrm>
            <a:off x="8737600" y="6245225"/>
            <a:ext cx="28448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C51EF35-C4B7-4E17-9CF0-638E90B305C2}" type="slidenum">
              <a:rPr lang="en-US">
                <a:solidFill>
                  <a:srgbClr val="000000"/>
                </a:solidFill>
                <a:cs typeface="+mn-cs"/>
              </a:rPr>
              <a:pPr/>
              <a:t>‹#›</a:t>
            </a:fld>
            <a:endParaRPr lang="en-US">
              <a:solidFill>
                <a:srgbClr val="000000"/>
              </a:solidFill>
              <a:cs typeface="+mn-cs"/>
            </a:endParaRPr>
          </a:p>
        </p:txBody>
      </p:sp>
    </p:spTree>
    <p:extLst>
      <p:ext uri="{BB962C8B-B14F-4D97-AF65-F5344CB8AC3E}">
        <p14:creationId xmlns:p14="http://schemas.microsoft.com/office/powerpoint/2010/main" val="420540304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xStyles>
    <p:titleStyle>
      <a:lvl1pPr algn="l" rtl="0" eaLnBrk="1" fontAlgn="base" hangingPunct="1">
        <a:spcBef>
          <a:spcPct val="0"/>
        </a:spcBef>
        <a:spcAft>
          <a:spcPct val="0"/>
        </a:spcAft>
        <a:defRPr sz="44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Times New Roman" pitchFamily="18" charset="0"/>
        </a:defRPr>
      </a:lvl2pPr>
      <a:lvl3pPr algn="l" rtl="0" eaLnBrk="1" fontAlgn="base" hangingPunct="1">
        <a:spcBef>
          <a:spcPct val="0"/>
        </a:spcBef>
        <a:spcAft>
          <a:spcPct val="0"/>
        </a:spcAft>
        <a:defRPr sz="4400">
          <a:solidFill>
            <a:schemeClr val="bg1"/>
          </a:solidFill>
          <a:latin typeface="Times New Roman" pitchFamily="18" charset="0"/>
        </a:defRPr>
      </a:lvl3pPr>
      <a:lvl4pPr algn="l" rtl="0" eaLnBrk="1" fontAlgn="base" hangingPunct="1">
        <a:spcBef>
          <a:spcPct val="0"/>
        </a:spcBef>
        <a:spcAft>
          <a:spcPct val="0"/>
        </a:spcAft>
        <a:defRPr sz="4400">
          <a:solidFill>
            <a:schemeClr val="bg1"/>
          </a:solidFill>
          <a:latin typeface="Times New Roman" pitchFamily="18" charset="0"/>
        </a:defRPr>
      </a:lvl4pPr>
      <a:lvl5pPr algn="l" rtl="0" eaLnBrk="1" fontAlgn="base" hangingPunct="1">
        <a:spcBef>
          <a:spcPct val="0"/>
        </a:spcBef>
        <a:spcAft>
          <a:spcPct val="0"/>
        </a:spcAft>
        <a:defRPr sz="4400">
          <a:solidFill>
            <a:schemeClr val="bg1"/>
          </a:solidFill>
          <a:latin typeface="Times New Roman" pitchFamily="18" charset="0"/>
        </a:defRPr>
      </a:lvl5pPr>
      <a:lvl6pPr marL="457189" algn="l" rtl="0" eaLnBrk="1" fontAlgn="base" hangingPunct="1">
        <a:spcBef>
          <a:spcPct val="0"/>
        </a:spcBef>
        <a:spcAft>
          <a:spcPct val="0"/>
        </a:spcAft>
        <a:defRPr sz="4400">
          <a:solidFill>
            <a:schemeClr val="bg1"/>
          </a:solidFill>
          <a:latin typeface="Times New Roman" pitchFamily="18" charset="0"/>
        </a:defRPr>
      </a:lvl6pPr>
      <a:lvl7pPr marL="914377" algn="l" rtl="0" eaLnBrk="1" fontAlgn="base" hangingPunct="1">
        <a:spcBef>
          <a:spcPct val="0"/>
        </a:spcBef>
        <a:spcAft>
          <a:spcPct val="0"/>
        </a:spcAft>
        <a:defRPr sz="4400">
          <a:solidFill>
            <a:schemeClr val="bg1"/>
          </a:solidFill>
          <a:latin typeface="Times New Roman" pitchFamily="18" charset="0"/>
        </a:defRPr>
      </a:lvl7pPr>
      <a:lvl8pPr marL="1371566" algn="l" rtl="0" eaLnBrk="1" fontAlgn="base" hangingPunct="1">
        <a:spcBef>
          <a:spcPct val="0"/>
        </a:spcBef>
        <a:spcAft>
          <a:spcPct val="0"/>
        </a:spcAft>
        <a:defRPr sz="4400">
          <a:solidFill>
            <a:schemeClr val="bg1"/>
          </a:solidFill>
          <a:latin typeface="Times New Roman" pitchFamily="18" charset="0"/>
        </a:defRPr>
      </a:lvl8pPr>
      <a:lvl9pPr marL="1828754" algn="l" rtl="0" eaLnBrk="1" fontAlgn="base" hangingPunct="1">
        <a:spcBef>
          <a:spcPct val="0"/>
        </a:spcBef>
        <a:spcAft>
          <a:spcPct val="0"/>
        </a:spcAft>
        <a:defRPr sz="4400">
          <a:solidFill>
            <a:schemeClr val="bg1"/>
          </a:solidFill>
          <a:latin typeface="Times New Roman" pitchFamily="18" charset="0"/>
        </a:defRPr>
      </a:lvl9pPr>
    </p:titleStyle>
    <p:bodyStyle>
      <a:lvl1pPr marL="342891" indent="-342891" algn="l" rtl="0" eaLnBrk="1" fontAlgn="base" hangingPunct="1">
        <a:spcBef>
          <a:spcPct val="20000"/>
        </a:spcBef>
        <a:spcAft>
          <a:spcPct val="0"/>
        </a:spcAft>
        <a:buChar char="•"/>
        <a:defRPr sz="2800">
          <a:solidFill>
            <a:schemeClr val="bg1"/>
          </a:solidFill>
          <a:latin typeface="+mn-lt"/>
          <a:ea typeface="+mn-ea"/>
          <a:cs typeface="+mn-cs"/>
        </a:defRPr>
      </a:lvl1pPr>
      <a:lvl2pPr marL="742932" indent="-285744" algn="l" rtl="0" eaLnBrk="1" fontAlgn="base" hangingPunct="1">
        <a:spcBef>
          <a:spcPct val="20000"/>
        </a:spcBef>
        <a:spcAft>
          <a:spcPct val="0"/>
        </a:spcAft>
        <a:buChar char="–"/>
        <a:defRPr sz="2400">
          <a:solidFill>
            <a:schemeClr val="bg1"/>
          </a:solidFill>
          <a:latin typeface="+mn-lt"/>
        </a:defRPr>
      </a:lvl2pPr>
      <a:lvl3pPr marL="1142971" indent="-228594" algn="l" rtl="0" eaLnBrk="1" fontAlgn="base" hangingPunct="1">
        <a:spcBef>
          <a:spcPct val="20000"/>
        </a:spcBef>
        <a:spcAft>
          <a:spcPct val="0"/>
        </a:spcAft>
        <a:buChar char="•"/>
        <a:defRPr sz="2000">
          <a:solidFill>
            <a:schemeClr val="bg1"/>
          </a:solidFill>
          <a:latin typeface="+mn-lt"/>
        </a:defRPr>
      </a:lvl3pPr>
      <a:lvl4pPr marL="1600160" indent="-228594" algn="l" rtl="0" eaLnBrk="1" fontAlgn="base" hangingPunct="1">
        <a:spcBef>
          <a:spcPct val="20000"/>
        </a:spcBef>
        <a:spcAft>
          <a:spcPct val="0"/>
        </a:spcAft>
        <a:buChar char="–"/>
        <a:defRPr>
          <a:solidFill>
            <a:schemeClr val="bg1"/>
          </a:solidFill>
          <a:latin typeface="+mn-lt"/>
        </a:defRPr>
      </a:lvl4pPr>
      <a:lvl5pPr marL="2057349" indent="-228594" algn="l" rtl="0" eaLnBrk="1" fontAlgn="base" hangingPunct="1">
        <a:spcBef>
          <a:spcPct val="20000"/>
        </a:spcBef>
        <a:spcAft>
          <a:spcPct val="0"/>
        </a:spcAft>
        <a:buChar char="»"/>
        <a:defRPr>
          <a:solidFill>
            <a:schemeClr val="bg1"/>
          </a:solidFill>
          <a:latin typeface="+mn-lt"/>
        </a:defRPr>
      </a:lvl5pPr>
      <a:lvl6pPr marL="2514537" indent="-228594" algn="l" rtl="0" eaLnBrk="1" fontAlgn="base" hangingPunct="1">
        <a:spcBef>
          <a:spcPct val="20000"/>
        </a:spcBef>
        <a:spcAft>
          <a:spcPct val="0"/>
        </a:spcAft>
        <a:buChar char="»"/>
        <a:defRPr>
          <a:solidFill>
            <a:schemeClr val="bg1"/>
          </a:solidFill>
          <a:latin typeface="+mn-lt"/>
        </a:defRPr>
      </a:lvl6pPr>
      <a:lvl7pPr marL="2971726" indent="-228594" algn="l" rtl="0" eaLnBrk="1" fontAlgn="base" hangingPunct="1">
        <a:spcBef>
          <a:spcPct val="20000"/>
        </a:spcBef>
        <a:spcAft>
          <a:spcPct val="0"/>
        </a:spcAft>
        <a:buChar char="»"/>
        <a:defRPr>
          <a:solidFill>
            <a:schemeClr val="bg1"/>
          </a:solidFill>
          <a:latin typeface="+mn-lt"/>
        </a:defRPr>
      </a:lvl7pPr>
      <a:lvl8pPr marL="3428914" indent="-228594" algn="l" rtl="0" eaLnBrk="1" fontAlgn="base" hangingPunct="1">
        <a:spcBef>
          <a:spcPct val="20000"/>
        </a:spcBef>
        <a:spcAft>
          <a:spcPct val="0"/>
        </a:spcAft>
        <a:buChar char="»"/>
        <a:defRPr>
          <a:solidFill>
            <a:schemeClr val="bg1"/>
          </a:solidFill>
          <a:latin typeface="+mn-lt"/>
        </a:defRPr>
      </a:lvl8pPr>
      <a:lvl9pPr marL="3886103" indent="-228594" algn="l" rtl="0" eaLnBrk="1" fontAlgn="base" hangingPunct="1">
        <a:spcBef>
          <a:spcPct val="20000"/>
        </a:spcBef>
        <a:spcAft>
          <a:spcPct val="0"/>
        </a:spcAft>
        <a:buChar char="»"/>
        <a:defRPr>
          <a:solidFill>
            <a:schemeClr val="bg1"/>
          </a:solidFill>
          <a:latin typeface="+mn-lt"/>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Прямоугольник 4"/>
          <p:cNvSpPr>
            <a:spLocks noChangeArrowheads="1"/>
          </p:cNvSpPr>
          <p:nvPr/>
        </p:nvSpPr>
        <p:spPr bwMode="auto">
          <a:xfrm>
            <a:off x="3359177" y="728665"/>
            <a:ext cx="66976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ru-RU" altLang="ru-RU" sz="3200" dirty="0"/>
          </a:p>
        </p:txBody>
      </p:sp>
      <p:sp>
        <p:nvSpPr>
          <p:cNvPr id="9" name="Прямоугольник 8"/>
          <p:cNvSpPr/>
          <p:nvPr/>
        </p:nvSpPr>
        <p:spPr>
          <a:xfrm>
            <a:off x="363894" y="169975"/>
            <a:ext cx="9419667" cy="707886"/>
          </a:xfrm>
          <a:prstGeom prst="rect">
            <a:avLst/>
          </a:prstGeom>
        </p:spPr>
        <p:txBody>
          <a:bodyPr wrap="square">
            <a:spAutoFit/>
          </a:bodyPr>
          <a:lstStyle/>
          <a:p>
            <a:r>
              <a:rPr lang="ru-RU" sz="2000" b="1" dirty="0">
                <a:solidFill>
                  <a:schemeClr val="bg1"/>
                </a:solidFill>
                <a:latin typeface="Times New Roman" pitchFamily="18" charset="0"/>
                <a:cs typeface="Times New Roman" pitchFamily="18" charset="0"/>
              </a:rPr>
              <a:t>Учреждения образования «Белорусский государственный    </a:t>
            </a:r>
          </a:p>
          <a:p>
            <a:r>
              <a:rPr lang="ru-RU" sz="2000" b="1" dirty="0">
                <a:solidFill>
                  <a:schemeClr val="bg1"/>
                </a:solidFill>
                <a:latin typeface="Times New Roman" pitchFamily="18" charset="0"/>
                <a:cs typeface="Times New Roman" pitchFamily="18" charset="0"/>
              </a:rPr>
              <a:t>университет информатики и радиоэлектроники» </a:t>
            </a:r>
            <a:endParaRPr lang="ru-RU" sz="2000" dirty="0">
              <a:solidFill>
                <a:schemeClr val="bg1"/>
              </a:solidFill>
              <a:latin typeface="Times New Roman" pitchFamily="18" charset="0"/>
              <a:cs typeface="Times New Roman" pitchFamily="18" charset="0"/>
            </a:endParaRPr>
          </a:p>
        </p:txBody>
      </p:sp>
      <p:sp>
        <p:nvSpPr>
          <p:cNvPr id="11" name="TextBox 10"/>
          <p:cNvSpPr txBox="1"/>
          <p:nvPr/>
        </p:nvSpPr>
        <p:spPr>
          <a:xfrm>
            <a:off x="8661202" y="101178"/>
            <a:ext cx="3515963" cy="307777"/>
          </a:xfrm>
          <a:prstGeom prst="rect">
            <a:avLst/>
          </a:prstGeom>
          <a:noFill/>
        </p:spPr>
        <p:txBody>
          <a:bodyPr wrap="none" rtlCol="0">
            <a:spAutoFit/>
          </a:bodyPr>
          <a:lstStyle/>
          <a:p>
            <a:r>
              <a:rPr lang="ru-RU" sz="1400" dirty="0">
                <a:solidFill>
                  <a:schemeClr val="bg1"/>
                </a:solidFill>
                <a:latin typeface="Times New Roman" pitchFamily="18" charset="0"/>
                <a:cs typeface="Times New Roman" pitchFamily="18" charset="0"/>
              </a:rPr>
              <a:t>Кафедра информационых радиотехнологий</a:t>
            </a:r>
          </a:p>
        </p:txBody>
      </p:sp>
      <p:sp>
        <p:nvSpPr>
          <p:cNvPr id="12" name="TextBox 11"/>
          <p:cNvSpPr txBox="1"/>
          <p:nvPr/>
        </p:nvSpPr>
        <p:spPr>
          <a:xfrm>
            <a:off x="7676381" y="599409"/>
            <a:ext cx="4500784" cy="584775"/>
          </a:xfrm>
          <a:prstGeom prst="rect">
            <a:avLst/>
          </a:prstGeom>
          <a:noFill/>
        </p:spPr>
        <p:txBody>
          <a:bodyPr wrap="none" rtlCol="0">
            <a:spAutoFit/>
          </a:bodyPr>
          <a:lstStyle/>
          <a:p>
            <a:pPr algn="r"/>
            <a:r>
              <a:rPr lang="ru-RU" sz="1600" b="1" dirty="0">
                <a:latin typeface="Times New Roman" panose="02020603050405020304" pitchFamily="18" charset="0"/>
                <a:cs typeface="Times New Roman" panose="02020603050405020304" pitchFamily="18" charset="0"/>
              </a:rPr>
              <a:t>Методика воспитательной работы в </a:t>
            </a:r>
          </a:p>
          <a:p>
            <a:pPr algn="r"/>
            <a:r>
              <a:rPr lang="ru-RU" sz="1600" b="1" dirty="0">
                <a:latin typeface="Times New Roman" panose="02020603050405020304" pitchFamily="18" charset="0"/>
                <a:cs typeface="Times New Roman" panose="02020603050405020304" pitchFamily="18" charset="0"/>
              </a:rPr>
              <a:t>учреждениях профессионального образования</a:t>
            </a:r>
          </a:p>
        </p:txBody>
      </p:sp>
      <p:sp>
        <p:nvSpPr>
          <p:cNvPr id="13" name="Прямоугольник 12"/>
          <p:cNvSpPr/>
          <p:nvPr/>
        </p:nvSpPr>
        <p:spPr>
          <a:xfrm>
            <a:off x="0" y="2430540"/>
            <a:ext cx="12177165" cy="1323439"/>
          </a:xfrm>
          <a:prstGeom prst="rect">
            <a:avLst/>
          </a:prstGeom>
        </p:spPr>
        <p:txBody>
          <a:bodyPr wrap="square">
            <a:spAutoFit/>
          </a:bodyPr>
          <a:lstStyle/>
          <a:p>
            <a:pPr algn="ctr">
              <a:spcBef>
                <a:spcPts val="3000"/>
              </a:spcBef>
            </a:pPr>
            <a:r>
              <a:rPr lang="ru-RU" sz="4000" b="1" dirty="0">
                <a:solidFill>
                  <a:srgbClr val="244187"/>
                </a:solidFill>
                <a:latin typeface="Times New Roman" panose="02020603050405020304" pitchFamily="18" charset="0"/>
                <a:cs typeface="Times New Roman" panose="02020603050405020304" pitchFamily="18" charset="0"/>
              </a:rPr>
              <a:t>Тема 1.3:  «</a:t>
            </a:r>
            <a:r>
              <a:rPr lang="ru-RU" sz="4000" b="1" dirty="0">
                <a:solidFill>
                  <a:srgbClr val="244187"/>
                </a:solidFill>
                <a:latin typeface="Times New Roman" panose="02020603050405020304" pitchFamily="18" charset="0"/>
                <a:ea typeface="Times New Roman"/>
                <a:cs typeface="Times New Roman" panose="02020603050405020304" pitchFamily="18" charset="0"/>
              </a:rPr>
              <a:t>Основы государственной молодежной политики</a:t>
            </a:r>
            <a:r>
              <a:rPr lang="ru-RU" sz="4000" b="1" dirty="0">
                <a:solidFill>
                  <a:srgbClr val="244187"/>
                </a:solidFill>
                <a:latin typeface="Times New Roman" panose="02020603050405020304" pitchFamily="18" charset="0"/>
                <a:cs typeface="Times New Roman" panose="02020603050405020304" pitchFamily="18" charset="0"/>
              </a:rPr>
              <a:t>»</a:t>
            </a:r>
            <a:endParaRPr lang="ru-RU" sz="2400" dirty="0">
              <a:solidFill>
                <a:srgbClr val="C00000"/>
              </a:solidFill>
            </a:endParaRPr>
          </a:p>
        </p:txBody>
      </p:sp>
      <p:sp>
        <p:nvSpPr>
          <p:cNvPr id="14" name="Прямоугольник 13"/>
          <p:cNvSpPr/>
          <p:nvPr/>
        </p:nvSpPr>
        <p:spPr>
          <a:xfrm>
            <a:off x="6708008" y="4334636"/>
            <a:ext cx="5176326" cy="1200329"/>
          </a:xfrm>
          <a:prstGeom prst="rect">
            <a:avLst/>
          </a:prstGeom>
        </p:spPr>
        <p:txBody>
          <a:bodyPr wrap="square">
            <a:spAutoFit/>
          </a:bodyPr>
          <a:lstStyle/>
          <a:p>
            <a:r>
              <a:rPr lang="be-BY" altLang="ru-RU" sz="2400" dirty="0">
                <a:latin typeface="Times New Roman" pitchFamily="18" charset="0"/>
              </a:rPr>
              <a:t>Доцент кафедры информационных             радиотехнологий , канд.пед.наук, </a:t>
            </a:r>
            <a:br>
              <a:rPr lang="be-BY" altLang="ru-RU" sz="2400" dirty="0">
                <a:latin typeface="Times New Roman" pitchFamily="18" charset="0"/>
              </a:rPr>
            </a:br>
            <a:r>
              <a:rPr lang="be-BY" altLang="ru-RU" sz="2400" dirty="0">
                <a:latin typeface="Times New Roman" pitchFamily="18" charset="0"/>
              </a:rPr>
              <a:t>доцент </a:t>
            </a:r>
            <a:r>
              <a:rPr lang="ru-RU" altLang="ru-RU" sz="2400" dirty="0" err="1">
                <a:latin typeface="Times New Roman" pitchFamily="18" charset="0"/>
              </a:rPr>
              <a:t>Парафиянович</a:t>
            </a:r>
            <a:r>
              <a:rPr lang="ru-RU" altLang="ru-RU" sz="2400" dirty="0">
                <a:latin typeface="Times New Roman" pitchFamily="18" charset="0"/>
              </a:rPr>
              <a:t> Т. А.</a:t>
            </a:r>
          </a:p>
        </p:txBody>
      </p:sp>
      <p:pic>
        <p:nvPicPr>
          <p:cNvPr id="22" name="Picture 2" descr="C:\Users\irina\Desktop\РЕКЛ РАБОЧАЯ 2015\Логотип.png">
            <a:extLst>
              <a:ext uri="{FF2B5EF4-FFF2-40B4-BE49-F238E27FC236}">
                <a16:creationId xmlns="" xmlns:a16="http://schemas.microsoft.com/office/drawing/2014/main" id="{4EFAAD35-8D20-4C1B-9E91-1C64C09661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984" y="1299618"/>
            <a:ext cx="1210725" cy="1296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634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41649" y="956793"/>
            <a:ext cx="11308702" cy="5139869"/>
          </a:xfrm>
          <a:prstGeom prst="rect">
            <a:avLst/>
          </a:prstGeom>
          <a:noFill/>
        </p:spPr>
        <p:txBody>
          <a:bodyPr wrap="square" rtlCol="0">
            <a:spAutoFit/>
          </a:bodyPr>
          <a:lstStyle/>
          <a:p>
            <a:pPr indent="457200" algn="just"/>
            <a:endParaRPr lang="ru-RU" sz="2000" dirty="0">
              <a:latin typeface="+mj-lt"/>
            </a:endParaRPr>
          </a:p>
          <a:p>
            <a:pPr indent="457200" algn="just"/>
            <a:r>
              <a:rPr lang="ru-RU" sz="2800" dirty="0">
                <a:latin typeface="+mj-lt"/>
              </a:rPr>
              <a:t>В целях формирования у молодежи </a:t>
            </a:r>
            <a:r>
              <a:rPr lang="ru-RU" sz="2800" b="1" dirty="0">
                <a:latin typeface="+mj-lt"/>
              </a:rPr>
              <a:t>патриотизма, национального самосознания, правовой и политической культуры</a:t>
            </a:r>
            <a:r>
              <a:rPr lang="ru-RU" sz="2800" dirty="0">
                <a:latin typeface="+mj-lt"/>
              </a:rPr>
              <a:t>, развития осознанного, ответственного и активного стремления к участию в общественной жизни страны государство разрабатывает систему мер по гражданскому и патриотическому воспитанию молодежи.</a:t>
            </a:r>
          </a:p>
          <a:p>
            <a:pPr indent="457200" algn="just"/>
            <a:endParaRPr lang="ru-RU" sz="2800" dirty="0">
              <a:latin typeface="+mj-lt"/>
            </a:endParaRPr>
          </a:p>
          <a:p>
            <a:pPr indent="457200" algn="just"/>
            <a:r>
              <a:rPr lang="ru-RU" sz="2800" b="1" dirty="0">
                <a:latin typeface="+mj-lt"/>
              </a:rPr>
              <a:t>Гражданское и патриотическое воспитание </a:t>
            </a:r>
            <a:r>
              <a:rPr lang="ru-RU" sz="2800" dirty="0">
                <a:latin typeface="+mj-lt"/>
              </a:rPr>
              <a:t>молодежи направлено на усвоение молодежью общечеловеческих гуманистических ценностей, культурных и духовных традиций белорусского народа и идеологии белорусского государства, формирование готовности к исполнению гражданского долга.</a:t>
            </a:r>
          </a:p>
        </p:txBody>
      </p:sp>
      <p:sp>
        <p:nvSpPr>
          <p:cNvPr id="9" name="Прямоугольник 8"/>
          <p:cNvSpPr/>
          <p:nvPr/>
        </p:nvSpPr>
        <p:spPr>
          <a:xfrm>
            <a:off x="298400" y="-75585"/>
            <a:ext cx="6858179" cy="1200329"/>
          </a:xfrm>
          <a:prstGeom prst="rect">
            <a:avLst/>
          </a:prstGeom>
        </p:spPr>
        <p:txBody>
          <a:bodyPr wrap="square">
            <a:spAutoFit/>
          </a:bodyPr>
          <a:lstStyle/>
          <a:p>
            <a:pPr algn="just"/>
            <a:r>
              <a:rPr lang="ru-RU" sz="3600" b="1" dirty="0">
                <a:solidFill>
                  <a:schemeClr val="bg1"/>
                </a:solidFill>
                <a:latin typeface="+mj-lt"/>
              </a:rPr>
              <a:t>Гражданское и патриотическое воспитание</a:t>
            </a:r>
          </a:p>
        </p:txBody>
      </p:sp>
      <p:pic>
        <p:nvPicPr>
          <p:cNvPr id="10" name="Picture 2" descr="C:\Users\irina\Desktop\РЕКЛ РАБОЧАЯ 2015\Логотип.png">
            <a:extLst>
              <a:ext uri="{FF2B5EF4-FFF2-40B4-BE49-F238E27FC236}">
                <a16:creationId xmlns="" xmlns:a16="http://schemas.microsoft.com/office/drawing/2014/main" id="{DC3D95E3-8C31-48A9-BFF4-4BD67F4FC8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59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63894" y="155510"/>
            <a:ext cx="7933921" cy="1261884"/>
          </a:xfrm>
          <a:prstGeom prst="rect">
            <a:avLst/>
          </a:prstGeom>
        </p:spPr>
        <p:txBody>
          <a:bodyPr wrap="square">
            <a:spAutoFit/>
          </a:bodyPr>
          <a:lstStyle/>
          <a:p>
            <a:r>
              <a:rPr lang="ru-RU" sz="2800" b="1" dirty="0">
                <a:solidFill>
                  <a:schemeClr val="bg1"/>
                </a:solidFill>
                <a:latin typeface="+mj-lt"/>
              </a:rPr>
              <a:t>Гражданское и патриотическое воспитание молодежи осуществляется путем:</a:t>
            </a:r>
          </a:p>
          <a:p>
            <a:endParaRPr lang="ru-RU" sz="2000" b="1" dirty="0">
              <a:solidFill>
                <a:schemeClr val="bg1"/>
              </a:solidFill>
              <a:latin typeface="+mj-lt"/>
            </a:endParaRPr>
          </a:p>
        </p:txBody>
      </p:sp>
      <p:sp>
        <p:nvSpPr>
          <p:cNvPr id="8" name="TextBox 7"/>
          <p:cNvSpPr txBox="1"/>
          <p:nvPr/>
        </p:nvSpPr>
        <p:spPr>
          <a:xfrm>
            <a:off x="246337" y="842114"/>
            <a:ext cx="11196735" cy="5570756"/>
          </a:xfrm>
          <a:prstGeom prst="rect">
            <a:avLst/>
          </a:prstGeom>
          <a:noFill/>
        </p:spPr>
        <p:txBody>
          <a:bodyPr wrap="square" rtlCol="0">
            <a:spAutoFit/>
          </a:bodyPr>
          <a:lstStyle/>
          <a:p>
            <a:pPr marL="342900" indent="457200" algn="ctr">
              <a:buClr>
                <a:srgbClr val="244187"/>
              </a:buClr>
              <a:buFont typeface="Wingdings" panose="05000000000000000000" pitchFamily="2" charset="2"/>
              <a:buChar char="v"/>
            </a:pPr>
            <a:endParaRPr lang="ru-RU" sz="2400" dirty="0">
              <a:latin typeface="+mj-lt"/>
            </a:endParaRPr>
          </a:p>
          <a:p>
            <a:pPr marL="436563" indent="457200" algn="just">
              <a:buClr>
                <a:srgbClr val="244187"/>
              </a:buClr>
              <a:buFont typeface="Wingdings" panose="05000000000000000000" pitchFamily="2" charset="2"/>
              <a:buChar char="v"/>
            </a:pPr>
            <a:r>
              <a:rPr lang="ru-RU" sz="2400" dirty="0">
                <a:latin typeface="+mj-lt"/>
              </a:rPr>
              <a:t>Поддержки функционирования молодежных общественных объединений в соответствии с целями деятельности; проведения республиканских  фестивалей молодежных  объединений;</a:t>
            </a:r>
          </a:p>
          <a:p>
            <a:pPr marL="436563" indent="457200" algn="just">
              <a:buClr>
                <a:srgbClr val="244187"/>
              </a:buClr>
              <a:buFont typeface="Wingdings" panose="05000000000000000000" pitchFamily="2" charset="2"/>
              <a:buChar char="v"/>
            </a:pPr>
            <a:r>
              <a:rPr lang="ru-RU" sz="2400" dirty="0">
                <a:latin typeface="+mj-lt"/>
              </a:rPr>
              <a:t>организации «круглых столов», семинаров по вопросам гражданского и патриотического воспитания молодежи;</a:t>
            </a:r>
          </a:p>
          <a:p>
            <a:pPr marL="436563" indent="457200" algn="just">
              <a:buClr>
                <a:srgbClr val="244187"/>
              </a:buClr>
              <a:buFont typeface="Wingdings" panose="05000000000000000000" pitchFamily="2" charset="2"/>
              <a:buChar char="v"/>
            </a:pPr>
            <a:r>
              <a:rPr lang="ru-RU" sz="2400" dirty="0">
                <a:latin typeface="+mj-lt"/>
              </a:rPr>
              <a:t>организации спортивно-патриотических лагерей; </a:t>
            </a:r>
          </a:p>
          <a:p>
            <a:pPr marL="436563" indent="457200" algn="just">
              <a:buClr>
                <a:srgbClr val="244187"/>
              </a:buClr>
              <a:buFont typeface="Wingdings" panose="05000000000000000000" pitchFamily="2" charset="2"/>
              <a:buChar char="v"/>
            </a:pPr>
            <a:r>
              <a:rPr lang="ru-RU" sz="2400" dirty="0">
                <a:latin typeface="+mj-lt"/>
              </a:rPr>
              <a:t>создания при воинских частях нештатных центров патриотического воспитания молодежи;</a:t>
            </a:r>
          </a:p>
          <a:p>
            <a:pPr marL="436563" indent="457200" algn="just">
              <a:buClr>
                <a:srgbClr val="244187"/>
              </a:buClr>
              <a:buFont typeface="Wingdings" panose="05000000000000000000" pitchFamily="2" charset="2"/>
              <a:buChar char="v"/>
            </a:pPr>
            <a:r>
              <a:rPr lang="ru-RU" sz="2400" dirty="0">
                <a:latin typeface="+mj-lt"/>
              </a:rPr>
              <a:t>поддержки деятельности оперативных молодежных отрядов, молодежных добровольных дружин, правоохранительного движения</a:t>
            </a:r>
          </a:p>
          <a:p>
            <a:pPr marL="436563" indent="457200" algn="just">
              <a:buClr>
                <a:srgbClr val="244187"/>
              </a:buClr>
              <a:buFont typeface="Wingdings" panose="05000000000000000000" pitchFamily="2" charset="2"/>
              <a:buChar char="v"/>
            </a:pPr>
            <a:r>
              <a:rPr lang="ru-RU" sz="2400" dirty="0">
                <a:solidFill>
                  <a:prstClr val="black"/>
                </a:solidFill>
                <a:latin typeface="+mj-lt"/>
              </a:rPr>
              <a:t>организации взаимодействия с ветеранскими организациями</a:t>
            </a:r>
          </a:p>
          <a:p>
            <a:pPr marL="436563" indent="457200" algn="just">
              <a:buClr>
                <a:srgbClr val="244187"/>
              </a:buClr>
              <a:buFont typeface="Wingdings" panose="05000000000000000000" pitchFamily="2" charset="2"/>
              <a:buChar char="v"/>
            </a:pPr>
            <a:r>
              <a:rPr lang="ru-RU" sz="2400" dirty="0">
                <a:solidFill>
                  <a:prstClr val="black"/>
                </a:solidFill>
                <a:latin typeface="+mj-lt"/>
              </a:rPr>
              <a:t>выпуска учебно-исторической, методической и художественной литературы, показа художественных, документальных фильмов и театральных постановок</a:t>
            </a:r>
            <a:r>
              <a:rPr lang="ru-RU" sz="2000" dirty="0">
                <a:solidFill>
                  <a:prstClr val="black"/>
                </a:solidFill>
                <a:latin typeface="+mj-lt"/>
              </a:rPr>
              <a:t>.</a:t>
            </a:r>
          </a:p>
          <a:p>
            <a:pPr marL="93663" algn="just">
              <a:buClr>
                <a:schemeClr val="accent1"/>
              </a:buClr>
            </a:pPr>
            <a:endParaRPr lang="ru-RU" sz="2000" dirty="0">
              <a:latin typeface="+mj-lt"/>
            </a:endParaRPr>
          </a:p>
        </p:txBody>
      </p:sp>
      <p:pic>
        <p:nvPicPr>
          <p:cNvPr id="10" name="Picture 2" descr="C:\Users\irina\Desktop\РЕКЛ РАБОЧАЯ 2015\Логотип.png">
            <a:extLst>
              <a:ext uri="{FF2B5EF4-FFF2-40B4-BE49-F238E27FC236}">
                <a16:creationId xmlns="" xmlns:a16="http://schemas.microsoft.com/office/drawing/2014/main" id="{5F9C061A-C985-4B4A-92B8-DA633F4882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76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4408" y="1354155"/>
            <a:ext cx="11943183" cy="5139869"/>
          </a:xfrm>
          <a:prstGeom prst="rect">
            <a:avLst/>
          </a:prstGeom>
          <a:noFill/>
        </p:spPr>
        <p:txBody>
          <a:bodyPr wrap="square" rtlCol="0">
            <a:spAutoFit/>
          </a:bodyPr>
          <a:lstStyle/>
          <a:p>
            <a:pPr marL="93663" indent="352425" algn="just">
              <a:buClr>
                <a:srgbClr val="244187"/>
              </a:buClr>
              <a:buFont typeface="Wingdings" panose="05000000000000000000" pitchFamily="2" charset="2"/>
              <a:buChar char="v"/>
            </a:pPr>
            <a:r>
              <a:rPr lang="ru-RU" sz="2400" dirty="0">
                <a:latin typeface="+mj-lt"/>
              </a:rPr>
              <a:t>создания условий для доступности занятий физической культурой ;</a:t>
            </a:r>
          </a:p>
          <a:p>
            <a:pPr marL="93663" indent="352425" algn="just">
              <a:buClr>
                <a:srgbClr val="244187"/>
              </a:buClr>
              <a:buFont typeface="Wingdings" panose="05000000000000000000" pitchFamily="2" charset="2"/>
              <a:buChar char="v"/>
            </a:pPr>
            <a:r>
              <a:rPr lang="ru-RU" sz="2400" dirty="0">
                <a:latin typeface="+mj-lt"/>
              </a:rPr>
              <a:t>организации физкультурно-оздоровительной работы, привлечения к систематическим занятиям физической культурой и спортом;</a:t>
            </a:r>
          </a:p>
          <a:p>
            <a:pPr marL="93663" indent="352425" algn="just">
              <a:buClr>
                <a:srgbClr val="244187"/>
              </a:buClr>
              <a:buFont typeface="Wingdings" panose="05000000000000000000" pitchFamily="2" charset="2"/>
              <a:buChar char="v"/>
            </a:pPr>
            <a:r>
              <a:rPr lang="ru-RU" sz="2400" dirty="0">
                <a:latin typeface="+mj-lt"/>
              </a:rPr>
              <a:t>проведения  массовых спортивных мероприятий;</a:t>
            </a:r>
          </a:p>
          <a:p>
            <a:pPr marL="93663" indent="352425" algn="just">
              <a:buClr>
                <a:srgbClr val="244187"/>
              </a:buClr>
              <a:buFont typeface="Wingdings" panose="05000000000000000000" pitchFamily="2" charset="2"/>
              <a:buChar char="v"/>
            </a:pPr>
            <a:r>
              <a:rPr lang="ru-RU" sz="2400" dirty="0">
                <a:latin typeface="+mj-lt"/>
              </a:rPr>
              <a:t>создания физкультурно-оздоровительных и спортивных центров;</a:t>
            </a:r>
          </a:p>
          <a:p>
            <a:pPr marL="93663" indent="160338" algn="just">
              <a:buClr>
                <a:srgbClr val="244187"/>
              </a:buClr>
              <a:buFont typeface="Wingdings" panose="05000000000000000000" pitchFamily="2" charset="2"/>
              <a:buChar char="v"/>
            </a:pPr>
            <a:r>
              <a:rPr lang="ru-RU" sz="2400" dirty="0">
                <a:latin typeface="+mj-lt"/>
              </a:rPr>
              <a:t>строительства физкультурно-спортивных сооружений; </a:t>
            </a:r>
          </a:p>
          <a:p>
            <a:pPr marL="93663" indent="160338" algn="just">
              <a:buClr>
                <a:srgbClr val="244187"/>
              </a:buClr>
              <a:buFont typeface="Wingdings" panose="05000000000000000000" pitchFamily="2" charset="2"/>
              <a:buChar char="v"/>
            </a:pPr>
            <a:r>
              <a:rPr lang="ru-RU" sz="2400" dirty="0">
                <a:latin typeface="+mj-lt"/>
              </a:rPr>
              <a:t>организации оздоровления и санаторно-курортного лечения;</a:t>
            </a:r>
          </a:p>
          <a:p>
            <a:pPr marL="93663" indent="352425" algn="just">
              <a:buClr>
                <a:srgbClr val="244187"/>
              </a:buClr>
              <a:buFont typeface="Wingdings" panose="05000000000000000000" pitchFamily="2" charset="2"/>
              <a:buChar char="v"/>
            </a:pPr>
            <a:r>
              <a:rPr lang="ru-RU" sz="2400" dirty="0">
                <a:latin typeface="+mj-lt"/>
              </a:rPr>
              <a:t>пропаганды здорового образа жизни; </a:t>
            </a:r>
          </a:p>
          <a:p>
            <a:pPr marL="93663" indent="352425" algn="just">
              <a:buClr>
                <a:srgbClr val="244187"/>
              </a:buClr>
              <a:buFont typeface="Wingdings" panose="05000000000000000000" pitchFamily="2" charset="2"/>
              <a:buChar char="v"/>
            </a:pPr>
            <a:r>
              <a:rPr lang="ru-RU" sz="2400" dirty="0">
                <a:latin typeface="+mj-lt"/>
              </a:rPr>
              <a:t>запрета реализации алкогольных, слабоалкогольных напитков, пива и табачных изделий несовершеннолетним;</a:t>
            </a:r>
            <a:r>
              <a:rPr lang="ru-RU" sz="2400" dirty="0">
                <a:solidFill>
                  <a:prstClr val="black"/>
                </a:solidFill>
                <a:latin typeface="+mj-lt"/>
              </a:rPr>
              <a:t> </a:t>
            </a:r>
          </a:p>
          <a:p>
            <a:pPr marL="93663" indent="352425" algn="just">
              <a:buClr>
                <a:srgbClr val="244187"/>
              </a:buClr>
              <a:buFont typeface="Wingdings" panose="05000000000000000000" pitchFamily="2" charset="2"/>
              <a:buChar char="v"/>
            </a:pPr>
            <a:r>
              <a:rPr lang="ru-RU" sz="2400" dirty="0">
                <a:solidFill>
                  <a:prstClr val="black"/>
                </a:solidFill>
                <a:latin typeface="+mj-lt"/>
              </a:rPr>
              <a:t>проведение иных мероприятий, направленных на формирование здорового образа жизни молодежи.</a:t>
            </a:r>
          </a:p>
          <a:p>
            <a:pPr marL="93663" indent="352425" algn="just">
              <a:buClr>
                <a:srgbClr val="244187"/>
              </a:buClr>
              <a:buFont typeface="Wingdings" panose="05000000000000000000" pitchFamily="2" charset="2"/>
              <a:buChar char="v"/>
            </a:pPr>
            <a:endParaRPr lang="ru-RU" sz="2000" dirty="0">
              <a:latin typeface="+mj-lt"/>
            </a:endParaRPr>
          </a:p>
          <a:p>
            <a:pPr marL="93663" indent="352425" algn="just">
              <a:buClr>
                <a:srgbClr val="244187"/>
              </a:buClr>
              <a:buFont typeface="Wingdings" panose="05000000000000000000" pitchFamily="2" charset="2"/>
              <a:buChar char="v"/>
            </a:pPr>
            <a:endParaRPr lang="ru-RU" sz="2000" dirty="0">
              <a:latin typeface="+mj-lt"/>
            </a:endParaRPr>
          </a:p>
        </p:txBody>
      </p:sp>
      <p:sp>
        <p:nvSpPr>
          <p:cNvPr id="9" name="Прямоугольник 8"/>
          <p:cNvSpPr/>
          <p:nvPr/>
        </p:nvSpPr>
        <p:spPr>
          <a:xfrm>
            <a:off x="298400" y="80865"/>
            <a:ext cx="7500990" cy="954107"/>
          </a:xfrm>
          <a:prstGeom prst="rect">
            <a:avLst/>
          </a:prstGeom>
        </p:spPr>
        <p:txBody>
          <a:bodyPr wrap="square">
            <a:spAutoFit/>
          </a:bodyPr>
          <a:lstStyle/>
          <a:p>
            <a:r>
              <a:rPr lang="ru-RU" sz="2800" b="1" dirty="0">
                <a:solidFill>
                  <a:schemeClr val="bg1"/>
                </a:solidFill>
                <a:latin typeface="+mj-lt"/>
              </a:rPr>
              <a:t>Содействие формированию здорового образа жизни молодежи осуществляется путем:</a:t>
            </a:r>
          </a:p>
        </p:txBody>
      </p:sp>
      <p:pic>
        <p:nvPicPr>
          <p:cNvPr id="10" name="Picture 2" descr="C:\Users\irina\Desktop\РЕКЛ РАБОЧАЯ 2015\Логотип.png">
            <a:extLst>
              <a:ext uri="{FF2B5EF4-FFF2-40B4-BE49-F238E27FC236}">
                <a16:creationId xmlns="" xmlns:a16="http://schemas.microsoft.com/office/drawing/2014/main" id="{39319EC3-88D8-4B89-BA87-6252A48F42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878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45085" y="79101"/>
            <a:ext cx="7933921" cy="1077218"/>
          </a:xfrm>
          <a:prstGeom prst="rect">
            <a:avLst/>
          </a:prstGeom>
        </p:spPr>
        <p:txBody>
          <a:bodyPr wrap="square">
            <a:spAutoFit/>
          </a:bodyPr>
          <a:lstStyle/>
          <a:p>
            <a:r>
              <a:rPr lang="ru-RU" sz="3200" b="1" dirty="0">
                <a:solidFill>
                  <a:schemeClr val="bg1"/>
                </a:solidFill>
                <a:latin typeface="+mj-lt"/>
              </a:rPr>
              <a:t>Государственная поддержка молодых семей</a:t>
            </a:r>
          </a:p>
        </p:txBody>
      </p:sp>
      <p:sp>
        <p:nvSpPr>
          <p:cNvPr id="8" name="TextBox 7"/>
          <p:cNvSpPr txBox="1"/>
          <p:nvPr/>
        </p:nvSpPr>
        <p:spPr>
          <a:xfrm>
            <a:off x="410547" y="1196752"/>
            <a:ext cx="11299371" cy="4431983"/>
          </a:xfrm>
          <a:prstGeom prst="rect">
            <a:avLst/>
          </a:prstGeom>
          <a:noFill/>
        </p:spPr>
        <p:txBody>
          <a:bodyPr wrap="square" rtlCol="0">
            <a:spAutoFit/>
          </a:bodyPr>
          <a:lstStyle/>
          <a:p>
            <a:pPr indent="457200" algn="just"/>
            <a:endParaRPr lang="ru-RU" dirty="0">
              <a:latin typeface="+mj-lt"/>
            </a:endParaRPr>
          </a:p>
          <a:p>
            <a:pPr indent="457200" algn="just">
              <a:buClr>
                <a:srgbClr val="244187"/>
              </a:buClr>
              <a:buFont typeface="Wingdings" panose="05000000000000000000" pitchFamily="2" charset="2"/>
              <a:buChar char="v"/>
            </a:pPr>
            <a:r>
              <a:rPr lang="ru-RU" sz="2400" dirty="0">
                <a:latin typeface="+mj-lt"/>
              </a:rPr>
              <a:t>Государство принимает меры по созданию надлежащих </a:t>
            </a:r>
            <a:r>
              <a:rPr lang="ru-RU" sz="2400" b="1" dirty="0">
                <a:latin typeface="+mj-lt"/>
              </a:rPr>
              <a:t>условий для укрепления института семьи, </a:t>
            </a:r>
          </a:p>
          <a:p>
            <a:pPr indent="457200" algn="just">
              <a:buClr>
                <a:srgbClr val="244187"/>
              </a:buClr>
              <a:buFont typeface="Wingdings" panose="05000000000000000000" pitchFamily="2" charset="2"/>
              <a:buChar char="v"/>
            </a:pPr>
            <a:r>
              <a:rPr lang="ru-RU" sz="2400" b="1" dirty="0">
                <a:latin typeface="+mj-lt"/>
              </a:rPr>
              <a:t>стимулирования молодежи к созданию семьи</a:t>
            </a:r>
            <a:r>
              <a:rPr lang="ru-RU" sz="2400" dirty="0">
                <a:latin typeface="+mj-lt"/>
              </a:rPr>
              <a:t> с несколькими детьми и обоими родителями, состоящими в первом браке, </a:t>
            </a:r>
          </a:p>
          <a:p>
            <a:pPr indent="457200" algn="just">
              <a:buClr>
                <a:srgbClr val="244187"/>
              </a:buClr>
              <a:buFont typeface="Wingdings" panose="05000000000000000000" pitchFamily="2" charset="2"/>
              <a:buChar char="v"/>
            </a:pPr>
            <a:r>
              <a:rPr lang="ru-RU" sz="2400" b="1" dirty="0">
                <a:latin typeface="+mj-lt"/>
              </a:rPr>
              <a:t>сочетания родителями трудовой деятельности</a:t>
            </a:r>
            <a:r>
              <a:rPr lang="ru-RU" sz="2400" dirty="0">
                <a:latin typeface="+mj-lt"/>
              </a:rPr>
              <a:t> и исполнения семейных обязанностей, </a:t>
            </a:r>
          </a:p>
          <a:p>
            <a:pPr indent="457200" algn="just">
              <a:buClr>
                <a:srgbClr val="244187"/>
              </a:buClr>
              <a:buFont typeface="Wingdings" panose="05000000000000000000" pitchFamily="2" charset="2"/>
              <a:buChar char="v"/>
            </a:pPr>
            <a:r>
              <a:rPr lang="ru-RU" sz="2400" b="1" dirty="0">
                <a:latin typeface="+mj-lt"/>
              </a:rPr>
              <a:t>улучшению жилищных условий молодых семей.</a:t>
            </a:r>
          </a:p>
          <a:p>
            <a:pPr indent="457200" algn="just"/>
            <a:endParaRPr lang="ru-RU" sz="2400" dirty="0">
              <a:latin typeface="+mj-lt"/>
            </a:endParaRPr>
          </a:p>
          <a:p>
            <a:pPr indent="457200" algn="just"/>
            <a:r>
              <a:rPr lang="ru-RU" sz="2400" dirty="0">
                <a:latin typeface="+mj-lt"/>
              </a:rPr>
              <a:t>Молодым семьям в установленном законодательством порядке предоставляются </a:t>
            </a:r>
            <a:r>
              <a:rPr lang="ru-RU" sz="2400" b="1" dirty="0">
                <a:latin typeface="+mj-lt"/>
              </a:rPr>
              <a:t>льготные кредиты и одноразовые субсидии </a:t>
            </a:r>
            <a:r>
              <a:rPr lang="ru-RU" sz="2400" dirty="0">
                <a:latin typeface="+mj-lt"/>
              </a:rPr>
              <a:t>на строительство (реконструкцию) или приобретение жилых помещений, иная финансовая поддержка государства.</a:t>
            </a:r>
          </a:p>
        </p:txBody>
      </p:sp>
      <p:pic>
        <p:nvPicPr>
          <p:cNvPr id="10" name="Picture 2" descr="C:\Users\irina\Desktop\РЕКЛ РАБОЧАЯ 2015\Логотип.png">
            <a:extLst>
              <a:ext uri="{FF2B5EF4-FFF2-40B4-BE49-F238E27FC236}">
                <a16:creationId xmlns="" xmlns:a16="http://schemas.microsoft.com/office/drawing/2014/main" id="{3507A8EE-1CEA-482F-8376-6AD23E4E31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50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298400" y="73982"/>
            <a:ext cx="7933921" cy="954107"/>
          </a:xfrm>
          <a:prstGeom prst="rect">
            <a:avLst/>
          </a:prstGeom>
        </p:spPr>
        <p:txBody>
          <a:bodyPr wrap="square">
            <a:spAutoFit/>
          </a:bodyPr>
          <a:lstStyle/>
          <a:p>
            <a:r>
              <a:rPr lang="ru-RU" sz="2800" b="1" dirty="0">
                <a:solidFill>
                  <a:schemeClr val="bg1"/>
                </a:solidFill>
                <a:latin typeface="+mj-lt"/>
              </a:rPr>
              <a:t>Содействие реализации права молодежи на труд </a:t>
            </a:r>
          </a:p>
        </p:txBody>
      </p:sp>
      <p:sp>
        <p:nvSpPr>
          <p:cNvPr id="8" name="TextBox 7"/>
          <p:cNvSpPr txBox="1"/>
          <p:nvPr/>
        </p:nvSpPr>
        <p:spPr>
          <a:xfrm>
            <a:off x="298400" y="1271323"/>
            <a:ext cx="11392857" cy="4893647"/>
          </a:xfrm>
          <a:prstGeom prst="rect">
            <a:avLst/>
          </a:prstGeom>
          <a:noFill/>
        </p:spPr>
        <p:txBody>
          <a:bodyPr wrap="square" rtlCol="0">
            <a:spAutoFit/>
          </a:bodyPr>
          <a:lstStyle/>
          <a:p>
            <a:pPr indent="457200" algn="just"/>
            <a:r>
              <a:rPr lang="ru-RU" sz="2400" dirty="0">
                <a:latin typeface="+mj-lt"/>
              </a:rPr>
              <a:t>Государство реализует систему мер, направленных на содействие в </a:t>
            </a:r>
            <a:r>
              <a:rPr lang="ru-RU" sz="2400" b="1" dirty="0">
                <a:latin typeface="+mj-lt"/>
              </a:rPr>
              <a:t>профессиональной ориентации и трудоустройстве молодежи</a:t>
            </a:r>
            <a:r>
              <a:rPr lang="ru-RU" sz="2400" dirty="0">
                <a:latin typeface="+mj-lt"/>
              </a:rPr>
              <a:t>, в том числе по экономической, организационной, правовой поддержке предпринимательской деятельности молодежи. Молодежь по достижении 16 лет, а также в других случаях, предусмотренных </a:t>
            </a:r>
          </a:p>
          <a:p>
            <a:pPr indent="457200" algn="just"/>
            <a:r>
              <a:rPr lang="ru-RU" sz="2400" b="1" dirty="0">
                <a:latin typeface="+mj-lt"/>
              </a:rPr>
              <a:t>Трудовым кодексом РБ</a:t>
            </a:r>
            <a:r>
              <a:rPr lang="ru-RU" sz="2400" dirty="0">
                <a:latin typeface="+mj-lt"/>
              </a:rPr>
              <a:t>, имеет право на самостоятельную трудовую деятельность. Государство обеспечивает молодежи предоставление первого рабочего места и иные гарантии в области содействия занятости в соответствии с законодательством о труде.</a:t>
            </a:r>
            <a:endParaRPr lang="en-US" sz="2400" dirty="0">
              <a:latin typeface="+mj-lt"/>
            </a:endParaRPr>
          </a:p>
          <a:p>
            <a:pPr indent="457200" algn="just"/>
            <a:r>
              <a:rPr lang="ru-RU" sz="2400" dirty="0">
                <a:latin typeface="+mj-lt"/>
              </a:rPr>
              <a:t>В целях защиты социально-экономических прав молодежи в коллективные договоры могут включаться положения о предоставлении молодежи дополнительных гарантий в области охраны труда, рабочего времени, отпусков и других трудовых и социальных условий в соответствии с законодательством о труде.</a:t>
            </a:r>
          </a:p>
        </p:txBody>
      </p:sp>
      <p:sp>
        <p:nvSpPr>
          <p:cNvPr id="2" name="Прямоугольник 1"/>
          <p:cNvSpPr/>
          <p:nvPr/>
        </p:nvSpPr>
        <p:spPr>
          <a:xfrm>
            <a:off x="1790728" y="4714884"/>
            <a:ext cx="7551711" cy="461665"/>
          </a:xfrm>
          <a:prstGeom prst="rect">
            <a:avLst/>
          </a:prstGeom>
        </p:spPr>
        <p:txBody>
          <a:bodyPr wrap="square">
            <a:spAutoFit/>
          </a:bodyPr>
          <a:lstStyle/>
          <a:p>
            <a:pPr algn="just"/>
            <a:endParaRPr lang="ru-RU" sz="2400" dirty="0">
              <a:latin typeface="+mj-lt"/>
            </a:endParaRPr>
          </a:p>
        </p:txBody>
      </p:sp>
      <p:pic>
        <p:nvPicPr>
          <p:cNvPr id="10" name="Picture 2" descr="C:\Users\irina\Desktop\РЕКЛ РАБОЧАЯ 2015\Логотип.png">
            <a:extLst>
              <a:ext uri="{FF2B5EF4-FFF2-40B4-BE49-F238E27FC236}">
                <a16:creationId xmlns="" xmlns:a16="http://schemas.microsoft.com/office/drawing/2014/main" id="{898CA164-AE84-45C0-9227-94F89D5A8F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862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1696"/>
            <a:ext cx="7933921" cy="1323439"/>
          </a:xfrm>
          <a:prstGeom prst="rect">
            <a:avLst/>
          </a:prstGeom>
        </p:spPr>
        <p:txBody>
          <a:bodyPr wrap="square">
            <a:spAutoFit/>
          </a:bodyPr>
          <a:lstStyle/>
          <a:p>
            <a:r>
              <a:rPr lang="ru-RU" sz="2800" b="1" dirty="0">
                <a:solidFill>
                  <a:schemeClr val="bg1"/>
                </a:solidFill>
                <a:latin typeface="+mj-lt"/>
              </a:rPr>
              <a:t>Государственная поддержка молодежи в получении образования осуществляется путем:</a:t>
            </a:r>
            <a:endParaRPr lang="ru-RU" sz="2800" dirty="0">
              <a:solidFill>
                <a:schemeClr val="bg1"/>
              </a:solidFill>
              <a:latin typeface="+mj-lt"/>
            </a:endParaRPr>
          </a:p>
          <a:p>
            <a:endParaRPr lang="ru-RU" sz="2400" b="1" dirty="0">
              <a:solidFill>
                <a:schemeClr val="bg1"/>
              </a:solidFill>
              <a:latin typeface="+mj-lt"/>
            </a:endParaRPr>
          </a:p>
        </p:txBody>
      </p:sp>
      <p:sp>
        <p:nvSpPr>
          <p:cNvPr id="8" name="TextBox 7"/>
          <p:cNvSpPr txBox="1"/>
          <p:nvPr/>
        </p:nvSpPr>
        <p:spPr>
          <a:xfrm>
            <a:off x="191188" y="1130737"/>
            <a:ext cx="11809624" cy="5047536"/>
          </a:xfrm>
          <a:prstGeom prst="rect">
            <a:avLst/>
          </a:prstGeom>
          <a:noFill/>
        </p:spPr>
        <p:txBody>
          <a:bodyPr wrap="square" rtlCol="0">
            <a:spAutoFit/>
          </a:bodyPr>
          <a:lstStyle/>
          <a:p>
            <a:pPr indent="457200" algn="just">
              <a:buClr>
                <a:srgbClr val="244187"/>
              </a:buClr>
              <a:buFont typeface="Wingdings" panose="05000000000000000000" pitchFamily="2" charset="2"/>
              <a:buChar char="v"/>
            </a:pPr>
            <a:r>
              <a:rPr lang="ru-RU" sz="2300" b="1" dirty="0">
                <a:latin typeface="+mj-lt"/>
              </a:rPr>
              <a:t>финансирования</a:t>
            </a:r>
            <a:r>
              <a:rPr lang="ru-RU" sz="2300" dirty="0">
                <a:latin typeface="+mj-lt"/>
              </a:rPr>
              <a:t> из средств республиканского и местных бюджетов функционирования государственных учреждений образования;</a:t>
            </a:r>
          </a:p>
          <a:p>
            <a:pPr indent="457200" algn="just">
              <a:buClr>
                <a:srgbClr val="244187"/>
              </a:buClr>
              <a:buFont typeface="Wingdings" panose="05000000000000000000" pitchFamily="2" charset="2"/>
              <a:buChar char="v"/>
            </a:pPr>
            <a:r>
              <a:rPr lang="ru-RU" sz="2300" b="1" dirty="0">
                <a:latin typeface="+mj-lt"/>
              </a:rPr>
              <a:t>создания условий </a:t>
            </a:r>
            <a:r>
              <a:rPr lang="ru-RU" sz="2300" dirty="0">
                <a:latin typeface="+mj-lt"/>
              </a:rPr>
              <a:t>для получения образования с учетом национальных традиций, индивидуальных потребностей, способностей и запросов молодежи;</a:t>
            </a:r>
          </a:p>
          <a:p>
            <a:pPr indent="457200" algn="just">
              <a:buClr>
                <a:srgbClr val="244187"/>
              </a:buClr>
              <a:buFont typeface="Wingdings" panose="05000000000000000000" pitchFamily="2" charset="2"/>
              <a:buChar char="v"/>
            </a:pPr>
            <a:r>
              <a:rPr lang="ru-RU" sz="2300" dirty="0">
                <a:latin typeface="+mj-lt"/>
              </a:rPr>
              <a:t>предоставления </a:t>
            </a:r>
            <a:r>
              <a:rPr lang="ru-RU" sz="2300" b="1" dirty="0">
                <a:latin typeface="+mj-lt"/>
              </a:rPr>
              <a:t>возможности выбора </a:t>
            </a:r>
            <a:r>
              <a:rPr lang="ru-RU" sz="2300" dirty="0">
                <a:latin typeface="+mj-lt"/>
              </a:rPr>
              <a:t>учреждений образования, форм получения образования, специальностей, уровня изучения учебных предметов, учебных дисциплин, образовательных областей, тем;</a:t>
            </a:r>
          </a:p>
          <a:p>
            <a:pPr indent="457200" algn="just">
              <a:buClr>
                <a:srgbClr val="244187"/>
              </a:buClr>
              <a:buFont typeface="Wingdings" panose="05000000000000000000" pitchFamily="2" charset="2"/>
              <a:buChar char="v"/>
            </a:pPr>
            <a:r>
              <a:rPr lang="ru-RU" sz="2300" b="1" dirty="0">
                <a:latin typeface="+mj-lt"/>
              </a:rPr>
              <a:t>создания специальных условий </a:t>
            </a:r>
            <a:r>
              <a:rPr lang="ru-RU" sz="2300" dirty="0">
                <a:latin typeface="+mj-lt"/>
              </a:rPr>
              <a:t>для получения образования молодыми гражданами с особенностями психофизического развития;</a:t>
            </a:r>
          </a:p>
          <a:p>
            <a:pPr indent="457200" algn="just">
              <a:buClr>
                <a:srgbClr val="244187"/>
              </a:buClr>
              <a:buFont typeface="Wingdings" panose="05000000000000000000" pitchFamily="2" charset="2"/>
              <a:buChar char="v"/>
            </a:pPr>
            <a:r>
              <a:rPr lang="ru-RU" sz="2300" dirty="0">
                <a:latin typeface="+mj-lt"/>
              </a:rPr>
              <a:t>установления мер </a:t>
            </a:r>
            <a:r>
              <a:rPr lang="ru-RU" sz="2300" b="1" dirty="0">
                <a:latin typeface="+mj-lt"/>
              </a:rPr>
              <a:t>социальной защиты, </a:t>
            </a:r>
            <a:r>
              <a:rPr lang="ru-RU" sz="2300" dirty="0">
                <a:latin typeface="+mj-lt"/>
              </a:rPr>
              <a:t>включая стипендии,  отпуска, обеспечение местом для проживания, возмещение расходов по найму жилья в случае необеспечения местом в общежитии;</a:t>
            </a:r>
            <a:endParaRPr lang="en-US" sz="2300" dirty="0">
              <a:latin typeface="+mj-lt"/>
            </a:endParaRPr>
          </a:p>
          <a:p>
            <a:pPr indent="457200" algn="just">
              <a:buClr>
                <a:srgbClr val="244187"/>
              </a:buClr>
              <a:buFont typeface="Wingdings" panose="05000000000000000000" pitchFamily="2" charset="2"/>
              <a:buChar char="v"/>
            </a:pPr>
            <a:r>
              <a:rPr lang="ru-RU" sz="2300" dirty="0">
                <a:latin typeface="+mj-lt"/>
              </a:rPr>
              <a:t>содействия в предоставлении на </a:t>
            </a:r>
            <a:r>
              <a:rPr lang="ru-RU" sz="2300" b="1" dirty="0">
                <a:latin typeface="+mj-lt"/>
              </a:rPr>
              <a:t>льготных условиях кредитов для получения высшего образования</a:t>
            </a:r>
            <a:r>
              <a:rPr lang="ru-RU" sz="2300" dirty="0">
                <a:latin typeface="+mj-lt"/>
              </a:rPr>
              <a:t> на платной основе в установленном законодательством порядке.</a:t>
            </a:r>
          </a:p>
        </p:txBody>
      </p:sp>
      <p:pic>
        <p:nvPicPr>
          <p:cNvPr id="10" name="Picture 2" descr="C:\Users\irina\Desktop\РЕКЛ РАБОЧАЯ 2015\Логотип.png">
            <a:extLst>
              <a:ext uri="{FF2B5EF4-FFF2-40B4-BE49-F238E27FC236}">
                <a16:creationId xmlns="" xmlns:a16="http://schemas.microsoft.com/office/drawing/2014/main" id="{54D0B1C8-FDF4-46EB-8273-71008355E1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033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0114" y="1271323"/>
            <a:ext cx="11523486" cy="4693593"/>
          </a:xfrm>
          <a:prstGeom prst="rect">
            <a:avLst/>
          </a:prstGeom>
          <a:noFill/>
        </p:spPr>
        <p:txBody>
          <a:bodyPr wrap="square" rtlCol="0">
            <a:spAutoFit/>
          </a:bodyPr>
          <a:lstStyle/>
          <a:p>
            <a:pPr indent="457200" algn="just">
              <a:buClr>
                <a:srgbClr val="244187"/>
              </a:buClr>
              <a:buFont typeface="Wingdings" panose="05000000000000000000" pitchFamily="2" charset="2"/>
              <a:buChar char="v"/>
            </a:pPr>
            <a:r>
              <a:rPr lang="ru-RU" sz="2300" dirty="0">
                <a:latin typeface="+mj-lt"/>
              </a:rPr>
              <a:t>Дополнительную поддержку при </a:t>
            </a:r>
            <a:r>
              <a:rPr lang="ru-RU" sz="2300" b="1" dirty="0">
                <a:latin typeface="+mj-lt"/>
              </a:rPr>
              <a:t>получении образования государство оказывает молодым гражданам </a:t>
            </a:r>
            <a:r>
              <a:rPr lang="ru-RU" sz="2300" dirty="0">
                <a:latin typeface="+mj-lt"/>
              </a:rPr>
              <a:t>из многодетных семей, из числа инвалидов, проживающим  в сельской местности, детям-сиротам, детям, оставшимся без попечения родителей, лицам из числа детей-сирот и детей, оставшихся без попечения родителей, а также молодежи, достигшей особых успехов в учебе, культуре, искусстве, спорте и общественной работе.</a:t>
            </a:r>
          </a:p>
          <a:p>
            <a:pPr indent="457200" algn="just">
              <a:buClr>
                <a:srgbClr val="244187"/>
              </a:buClr>
              <a:buFont typeface="Wingdings" panose="05000000000000000000" pitchFamily="2" charset="2"/>
              <a:buChar char="v"/>
            </a:pPr>
            <a:r>
              <a:rPr lang="ru-RU" sz="2300" dirty="0">
                <a:latin typeface="+mj-lt"/>
              </a:rPr>
              <a:t>В целях обмена опытом, участия в международных образовательных мероприятиях, а также для повышения образования </a:t>
            </a:r>
            <a:r>
              <a:rPr lang="ru-RU" sz="2300" b="1" dirty="0">
                <a:latin typeface="+mj-lt"/>
              </a:rPr>
              <a:t>молодежь может направляться на обучение за пределы Республики Беларусь</a:t>
            </a:r>
            <a:r>
              <a:rPr lang="ru-RU" sz="2300" dirty="0">
                <a:latin typeface="+mj-lt"/>
              </a:rPr>
              <a:t>. Порядок направления молодежи на обучение за пределы РБ устанавливается законодательством.</a:t>
            </a:r>
          </a:p>
          <a:p>
            <a:pPr indent="457200" algn="just">
              <a:buClr>
                <a:srgbClr val="244187"/>
              </a:buClr>
              <a:buFont typeface="Wingdings" panose="05000000000000000000" pitchFamily="2" charset="2"/>
              <a:buChar char="v"/>
            </a:pPr>
            <a:r>
              <a:rPr lang="ru-RU" sz="2300" dirty="0">
                <a:latin typeface="+mj-lt"/>
              </a:rPr>
              <a:t>При получении образования отношения между молодежью и учреждениями образования, иными организациями системы образования, реализующими образовательные программы, строятся </a:t>
            </a:r>
            <a:r>
              <a:rPr lang="ru-RU" sz="2300" b="1" dirty="0">
                <a:latin typeface="+mj-lt"/>
              </a:rPr>
              <a:t>на принципах равенства и взаимного уважения прав и свобод</a:t>
            </a:r>
            <a:r>
              <a:rPr lang="ru-RU" sz="2300" dirty="0">
                <a:latin typeface="+mj-lt"/>
              </a:rPr>
              <a:t>.</a:t>
            </a:r>
          </a:p>
        </p:txBody>
      </p:sp>
      <p:pic>
        <p:nvPicPr>
          <p:cNvPr id="7" name="Picture 2" descr="C:\Users\irina\Desktop\РЕКЛ РАБОЧАЯ 2015\Логотип.png">
            <a:extLst>
              <a:ext uri="{FF2B5EF4-FFF2-40B4-BE49-F238E27FC236}">
                <a16:creationId xmlns="" xmlns:a16="http://schemas.microsoft.com/office/drawing/2014/main" id="{05A2D0E8-8DDF-4807-B925-E9F7CC029D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0" y="51696"/>
            <a:ext cx="7933921" cy="1323439"/>
          </a:xfrm>
          <a:prstGeom prst="rect">
            <a:avLst/>
          </a:prstGeom>
        </p:spPr>
        <p:txBody>
          <a:bodyPr wrap="square">
            <a:spAutoFit/>
          </a:bodyPr>
          <a:lstStyle/>
          <a:p>
            <a:r>
              <a:rPr lang="ru-RU" sz="2800" b="1" dirty="0">
                <a:solidFill>
                  <a:schemeClr val="bg1"/>
                </a:solidFill>
                <a:latin typeface="+mj-lt"/>
              </a:rPr>
              <a:t>Государственная поддержка молодежи в получении образования осуществляется путем:</a:t>
            </a:r>
            <a:endParaRPr lang="ru-RU" sz="2800" dirty="0">
              <a:solidFill>
                <a:schemeClr val="bg1"/>
              </a:solidFill>
              <a:latin typeface="+mj-lt"/>
            </a:endParaRPr>
          </a:p>
          <a:p>
            <a:endParaRPr lang="ru-RU" sz="2400" b="1" dirty="0">
              <a:solidFill>
                <a:schemeClr val="bg1"/>
              </a:solidFill>
              <a:latin typeface="+mj-lt"/>
            </a:endParaRPr>
          </a:p>
        </p:txBody>
      </p:sp>
    </p:spTree>
    <p:extLst>
      <p:ext uri="{BB962C8B-B14F-4D97-AF65-F5344CB8AC3E}">
        <p14:creationId xmlns:p14="http://schemas.microsoft.com/office/powerpoint/2010/main" val="145131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84198" y="60915"/>
            <a:ext cx="7933921" cy="1077218"/>
          </a:xfrm>
          <a:prstGeom prst="rect">
            <a:avLst/>
          </a:prstGeom>
        </p:spPr>
        <p:txBody>
          <a:bodyPr wrap="square">
            <a:spAutoFit/>
          </a:bodyPr>
          <a:lstStyle/>
          <a:p>
            <a:r>
              <a:rPr lang="ru-RU" sz="3200" b="1" dirty="0">
                <a:solidFill>
                  <a:schemeClr val="bg1"/>
                </a:solidFill>
                <a:latin typeface="+mj-lt"/>
              </a:rPr>
              <a:t>Государственная поддержка талантливой и одаренной молодежи:</a:t>
            </a:r>
            <a:endParaRPr lang="ru-RU" sz="3200" dirty="0">
              <a:solidFill>
                <a:schemeClr val="bg1"/>
              </a:solidFill>
              <a:latin typeface="+mj-lt"/>
            </a:endParaRPr>
          </a:p>
        </p:txBody>
      </p:sp>
      <p:sp>
        <p:nvSpPr>
          <p:cNvPr id="8" name="TextBox 7"/>
          <p:cNvSpPr txBox="1"/>
          <p:nvPr/>
        </p:nvSpPr>
        <p:spPr>
          <a:xfrm>
            <a:off x="618931" y="1390059"/>
            <a:ext cx="10954138" cy="4247317"/>
          </a:xfrm>
          <a:prstGeom prst="rect">
            <a:avLst/>
          </a:prstGeom>
          <a:noFill/>
        </p:spPr>
        <p:txBody>
          <a:bodyPr wrap="square" rtlCol="0">
            <a:spAutoFit/>
          </a:bodyPr>
          <a:lstStyle/>
          <a:p>
            <a:pPr indent="457200" algn="just"/>
            <a:r>
              <a:rPr lang="ru-RU" sz="2800" dirty="0">
                <a:latin typeface="+mj-lt"/>
              </a:rPr>
              <a:t>В целях </a:t>
            </a:r>
            <a:r>
              <a:rPr lang="ru-RU" sz="2800" i="1" dirty="0">
                <a:latin typeface="+mj-lt"/>
              </a:rPr>
              <a:t>выявления, становления, развития, реализации и сохранения интеллектуального и творческого потенциала молодежи, обеспечения преемственности научных и культурных традиций РБ государство реализует систему мер по поддержке талантливой и одаренной молодежи </a:t>
            </a:r>
            <a:r>
              <a:rPr lang="ru-RU" sz="2800" dirty="0">
                <a:latin typeface="+mj-lt"/>
              </a:rPr>
              <a:t>и </a:t>
            </a:r>
            <a:r>
              <a:rPr lang="ru-RU" sz="2800" i="1" dirty="0">
                <a:latin typeface="+mj-lt"/>
              </a:rPr>
              <a:t>созданию условий </a:t>
            </a:r>
            <a:r>
              <a:rPr lang="ru-RU" sz="2800" dirty="0">
                <a:latin typeface="+mj-lt"/>
              </a:rPr>
              <a:t>для ее  деятельности.</a:t>
            </a:r>
          </a:p>
          <a:p>
            <a:pPr indent="457200" algn="just"/>
            <a:r>
              <a:rPr lang="ru-RU" sz="2800" dirty="0">
                <a:latin typeface="+mj-lt"/>
              </a:rPr>
              <a:t> В РБ организуются мероприятия; </a:t>
            </a:r>
            <a:r>
              <a:rPr lang="ru-RU" sz="2800" b="1" dirty="0">
                <a:latin typeface="+mj-lt"/>
              </a:rPr>
              <a:t>олимпиады и конкурсы, направленные на выявление талантливой  молодежи, проводится постоянный мониторинг работы с  молодежью, ведутся банки данных молодежи.</a:t>
            </a:r>
          </a:p>
          <a:p>
            <a:pPr algn="just"/>
            <a:endParaRPr lang="ru-RU" dirty="0">
              <a:latin typeface="+mj-lt"/>
            </a:endParaRPr>
          </a:p>
        </p:txBody>
      </p:sp>
      <p:pic>
        <p:nvPicPr>
          <p:cNvPr id="10" name="Picture 2" descr="C:\Users\irina\Desktop\РЕКЛ РАБОЧАЯ 2015\Логотип.png">
            <a:extLst>
              <a:ext uri="{FF2B5EF4-FFF2-40B4-BE49-F238E27FC236}">
                <a16:creationId xmlns="" xmlns:a16="http://schemas.microsoft.com/office/drawing/2014/main" id="{C7AB3146-C09F-48DA-AEAE-BEE0C204F5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54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230851" y="20918"/>
            <a:ext cx="7933921" cy="954107"/>
          </a:xfrm>
          <a:prstGeom prst="rect">
            <a:avLst/>
          </a:prstGeom>
        </p:spPr>
        <p:txBody>
          <a:bodyPr wrap="square">
            <a:spAutoFit/>
          </a:bodyPr>
          <a:lstStyle/>
          <a:p>
            <a:r>
              <a:rPr lang="ru-RU" sz="2800" b="1" dirty="0">
                <a:solidFill>
                  <a:schemeClr val="bg1"/>
                </a:solidFill>
                <a:latin typeface="+mj-lt"/>
              </a:rPr>
              <a:t>Государственная поддержка талантливой и одаренной молодежи:</a:t>
            </a:r>
            <a:endParaRPr lang="ru-RU" sz="2800" dirty="0">
              <a:solidFill>
                <a:schemeClr val="bg1"/>
              </a:solidFill>
              <a:latin typeface="+mj-lt"/>
            </a:endParaRPr>
          </a:p>
        </p:txBody>
      </p:sp>
      <p:sp>
        <p:nvSpPr>
          <p:cNvPr id="8" name="TextBox 7"/>
          <p:cNvSpPr txBox="1"/>
          <p:nvPr/>
        </p:nvSpPr>
        <p:spPr>
          <a:xfrm>
            <a:off x="568919" y="1351508"/>
            <a:ext cx="10874153" cy="4154984"/>
          </a:xfrm>
          <a:prstGeom prst="rect">
            <a:avLst/>
          </a:prstGeom>
          <a:noFill/>
        </p:spPr>
        <p:txBody>
          <a:bodyPr wrap="square" rtlCol="0">
            <a:spAutoFit/>
          </a:bodyPr>
          <a:lstStyle/>
          <a:p>
            <a:pPr indent="457200" algn="just"/>
            <a:r>
              <a:rPr lang="ru-RU" sz="2400" dirty="0">
                <a:latin typeface="+mj-lt"/>
              </a:rPr>
              <a:t>Ведение банка данных талантливой молодежи осуществляется </a:t>
            </a:r>
            <a:r>
              <a:rPr lang="ru-RU" sz="2400" b="1" dirty="0">
                <a:latin typeface="+mj-lt"/>
              </a:rPr>
              <a:t>Министерством культуры РБ либо организацией, им уполномоченной и  Министерством образования РБ</a:t>
            </a:r>
            <a:r>
              <a:rPr lang="ru-RU" sz="2400" dirty="0">
                <a:latin typeface="+mj-lt"/>
              </a:rPr>
              <a:t>. </a:t>
            </a:r>
          </a:p>
          <a:p>
            <a:pPr indent="457200" algn="just"/>
            <a:r>
              <a:rPr lang="ru-RU" sz="2400" dirty="0">
                <a:latin typeface="+mj-lt"/>
              </a:rPr>
              <a:t>Конкретные меры по государственной поддержке талантливой и одаренной молодежи, в том числе </a:t>
            </a:r>
            <a:r>
              <a:rPr lang="ru-RU" sz="2400" b="1" dirty="0">
                <a:latin typeface="+mj-lt"/>
              </a:rPr>
              <a:t>выплата установленных стипендий и видов премий</a:t>
            </a:r>
            <a:r>
              <a:rPr lang="ru-RU" sz="2400" dirty="0">
                <a:latin typeface="+mj-lt"/>
              </a:rPr>
              <a:t>, </a:t>
            </a:r>
            <a:r>
              <a:rPr lang="ru-RU" sz="2400" b="1" dirty="0">
                <a:latin typeface="+mj-lt"/>
              </a:rPr>
              <a:t>оказание материальной помощи, выделение грантов, а также порядок их применения определяются законодательством.</a:t>
            </a:r>
          </a:p>
          <a:p>
            <a:pPr indent="457200" algn="just"/>
            <a:r>
              <a:rPr lang="ru-RU" sz="2400" dirty="0">
                <a:latin typeface="+mj-lt"/>
              </a:rPr>
              <a:t>В целях выявления молодежи, имеющей лидерские и организаторские качества, способной к управленческой деятельности в государственных органах и иных государственных организациях, создается </a:t>
            </a:r>
            <a:r>
              <a:rPr lang="ru-RU" sz="2400" b="1" dirty="0">
                <a:latin typeface="+mj-lt"/>
              </a:rPr>
              <a:t>перспективный кадровый резерв республиканскими органами государственного управления.</a:t>
            </a:r>
          </a:p>
        </p:txBody>
      </p:sp>
      <p:pic>
        <p:nvPicPr>
          <p:cNvPr id="10" name="Picture 2" descr="C:\Users\irina\Desktop\РЕКЛ РАБОЧАЯ 2015\Логотип.png">
            <a:extLst>
              <a:ext uri="{FF2B5EF4-FFF2-40B4-BE49-F238E27FC236}">
                <a16:creationId xmlns="" xmlns:a16="http://schemas.microsoft.com/office/drawing/2014/main" id="{7D601629-2BC1-419D-A073-9FEC682F75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471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544285" y="233090"/>
            <a:ext cx="5253622" cy="584775"/>
          </a:xfrm>
          <a:prstGeom prst="rect">
            <a:avLst/>
          </a:prstGeom>
        </p:spPr>
        <p:txBody>
          <a:bodyPr wrap="square">
            <a:spAutoFit/>
          </a:bodyPr>
          <a:lstStyle/>
          <a:p>
            <a:pPr algn="ctr"/>
            <a:r>
              <a:rPr lang="ru-RU" sz="3200" b="1" dirty="0">
                <a:solidFill>
                  <a:schemeClr val="bg1"/>
                </a:solidFill>
                <a:latin typeface="+mj-lt"/>
              </a:rPr>
              <a:t>3. Приоритеты воспитания</a:t>
            </a:r>
          </a:p>
        </p:txBody>
      </p:sp>
      <p:sp>
        <p:nvSpPr>
          <p:cNvPr id="8" name="TextBox 7"/>
          <p:cNvSpPr txBox="1"/>
          <p:nvPr/>
        </p:nvSpPr>
        <p:spPr>
          <a:xfrm>
            <a:off x="538798" y="1271323"/>
            <a:ext cx="11114404" cy="4401205"/>
          </a:xfrm>
          <a:prstGeom prst="rect">
            <a:avLst/>
          </a:prstGeom>
          <a:noFill/>
        </p:spPr>
        <p:txBody>
          <a:bodyPr wrap="square" rtlCol="0">
            <a:spAutoFit/>
          </a:bodyPr>
          <a:lstStyle/>
          <a:p>
            <a:pPr algn="just"/>
            <a:r>
              <a:rPr lang="ru-RU" sz="2000" dirty="0">
                <a:latin typeface="+mj-lt"/>
              </a:rPr>
              <a:t>         </a:t>
            </a:r>
            <a:r>
              <a:rPr lang="ru-RU" sz="2800" b="1" dirty="0">
                <a:latin typeface="+mj-lt"/>
              </a:rPr>
              <a:t>Молодежь имеет право</a:t>
            </a:r>
            <a:r>
              <a:rPr lang="ru-RU" sz="2800" dirty="0">
                <a:latin typeface="+mj-lt"/>
              </a:rPr>
              <a:t>: создавать молодежные общественные объединения, деятельность которых </a:t>
            </a:r>
            <a:r>
              <a:rPr lang="ru-RU" sz="2800" b="1" dirty="0">
                <a:latin typeface="+mj-lt"/>
              </a:rPr>
              <a:t>направлена на удовлетворение и защиту ее гражданских, социальных, культурных и иных прав и законных интересов.</a:t>
            </a:r>
          </a:p>
          <a:p>
            <a:pPr algn="just"/>
            <a:r>
              <a:rPr lang="ru-RU" sz="2800" dirty="0">
                <a:latin typeface="+mj-lt"/>
              </a:rPr>
              <a:t>         Ни одно молодежное общественное объединение не вправе претендовать на монопольное выражение интересов  молодежи. </a:t>
            </a:r>
            <a:r>
              <a:rPr lang="ru-RU" sz="2800" b="1" dirty="0">
                <a:latin typeface="+mj-lt"/>
              </a:rPr>
              <a:t>Не допускаются прямое или косвенное принуждение молодежи к вступлению</a:t>
            </a:r>
            <a:r>
              <a:rPr lang="ru-RU" sz="2800" dirty="0">
                <a:latin typeface="+mj-lt"/>
              </a:rPr>
              <a:t> в молодежные общественные объединения, а также запрет на участие в их деятельности, в том числе основанные на использовании ее зависимого положения.</a:t>
            </a:r>
          </a:p>
        </p:txBody>
      </p:sp>
      <p:pic>
        <p:nvPicPr>
          <p:cNvPr id="10" name="Picture 2" descr="C:\Users\irina\Desktop\РЕКЛ РАБОЧАЯ 2015\Логотип.png">
            <a:extLst>
              <a:ext uri="{FF2B5EF4-FFF2-40B4-BE49-F238E27FC236}">
                <a16:creationId xmlns="" xmlns:a16="http://schemas.microsoft.com/office/drawing/2014/main" id="{A614A355-4AAB-4FFA-B80A-6D4379E25F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70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9099" y="243865"/>
            <a:ext cx="11353801" cy="724639"/>
          </a:xfrm>
        </p:spPr>
        <p:txBody>
          <a:bodyPr>
            <a:normAutofit/>
          </a:bodyPr>
          <a:lstStyle/>
          <a:p>
            <a:pPr indent="457200"/>
            <a:r>
              <a:rPr lang="ru-RU" sz="4000" b="1" dirty="0">
                <a:solidFill>
                  <a:schemeClr val="bg1"/>
                </a:solidFill>
                <a:latin typeface="Times New Roman"/>
                <a:ea typeface="TimesNewRomanPSMT"/>
              </a:rPr>
              <a:t>План лекции</a:t>
            </a:r>
            <a:endParaRPr lang="ru-RU" sz="4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63554" y="1458644"/>
            <a:ext cx="11009346" cy="4242361"/>
          </a:xfrm>
        </p:spPr>
        <p:txBody>
          <a:bodyPr>
            <a:normAutofit/>
          </a:bodyPr>
          <a:lstStyle/>
          <a:p>
            <a:pPr marL="0" indent="457200" algn="just">
              <a:lnSpc>
                <a:spcPct val="110000"/>
              </a:lnSpc>
              <a:spcBef>
                <a:spcPts val="0"/>
              </a:spcBef>
              <a:spcAft>
                <a:spcPts val="0"/>
              </a:spcAft>
              <a:buNone/>
            </a:pPr>
            <a:r>
              <a:rPr lang="ru-RU" sz="3200" spc="-10" dirty="0">
                <a:solidFill>
                  <a:schemeClr val="tx1"/>
                </a:solidFill>
                <a:latin typeface="Times New Roman"/>
                <a:ea typeface="Times New Roman"/>
              </a:rPr>
              <a:t>1.</a:t>
            </a:r>
            <a:r>
              <a:rPr lang="en-US" sz="3200" spc="-10" dirty="0">
                <a:latin typeface="Times New Roman"/>
                <a:ea typeface="Times New Roman"/>
              </a:rPr>
              <a:t>v</a:t>
            </a:r>
            <a:r>
              <a:rPr lang="ru-RU" sz="3200" spc="-10" dirty="0">
                <a:solidFill>
                  <a:schemeClr val="tx1"/>
                </a:solidFill>
                <a:latin typeface="Times New Roman"/>
                <a:ea typeface="Times New Roman"/>
              </a:rPr>
              <a:t>Современные тенденции в сфере образования.</a:t>
            </a:r>
          </a:p>
          <a:p>
            <a:pPr marL="0" indent="457200" algn="just">
              <a:lnSpc>
                <a:spcPct val="110000"/>
              </a:lnSpc>
              <a:spcBef>
                <a:spcPts val="0"/>
              </a:spcBef>
              <a:spcAft>
                <a:spcPts val="0"/>
              </a:spcAft>
              <a:buNone/>
            </a:pPr>
            <a:r>
              <a:rPr lang="en-US" sz="3200" spc="-10" dirty="0">
                <a:solidFill>
                  <a:schemeClr val="tx1"/>
                </a:solidFill>
                <a:latin typeface="Times New Roman"/>
                <a:ea typeface="Times New Roman"/>
              </a:rPr>
              <a:t>2.</a:t>
            </a:r>
            <a:r>
              <a:rPr lang="en-US" sz="3200" spc="-10" dirty="0">
                <a:latin typeface="Times New Roman"/>
                <a:ea typeface="Times New Roman"/>
              </a:rPr>
              <a:t>v</a:t>
            </a:r>
            <a:r>
              <a:rPr lang="ru-RU" sz="3200" spc="-10" dirty="0">
                <a:solidFill>
                  <a:schemeClr val="tx1"/>
                </a:solidFill>
                <a:latin typeface="Times New Roman"/>
                <a:ea typeface="Times New Roman"/>
              </a:rPr>
              <a:t>Развитие системы воспитания в соответствии с основными положениями идеологии белорусского государства, принципами государственной политики в сфере образования. </a:t>
            </a:r>
          </a:p>
          <a:p>
            <a:pPr marL="0" indent="457200" algn="just">
              <a:lnSpc>
                <a:spcPct val="110000"/>
              </a:lnSpc>
              <a:spcBef>
                <a:spcPts val="0"/>
              </a:spcBef>
              <a:spcAft>
                <a:spcPts val="0"/>
              </a:spcAft>
              <a:buNone/>
            </a:pPr>
            <a:r>
              <a:rPr lang="en-US" sz="3200" spc="-10" dirty="0">
                <a:solidFill>
                  <a:schemeClr val="tx1"/>
                </a:solidFill>
                <a:latin typeface="Times New Roman"/>
                <a:ea typeface="Times New Roman"/>
              </a:rPr>
              <a:t>3.</a:t>
            </a:r>
            <a:r>
              <a:rPr lang="en-US" sz="3200" spc="-10" dirty="0">
                <a:latin typeface="Times New Roman"/>
                <a:ea typeface="Times New Roman"/>
              </a:rPr>
              <a:t>v</a:t>
            </a:r>
            <a:r>
              <a:rPr lang="ru-RU" sz="3200" spc="-10" dirty="0">
                <a:solidFill>
                  <a:schemeClr val="tx1"/>
                </a:solidFill>
                <a:latin typeface="Times New Roman"/>
                <a:ea typeface="Times New Roman"/>
              </a:rPr>
              <a:t>Приоритеты воспитания.</a:t>
            </a:r>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5" name="Picture 2" descr="C:\Users\irina\Desktop\РЕКЛ РАБОЧАЯ 2015\Логотип.png">
            <a:extLst>
              <a:ext uri="{FF2B5EF4-FFF2-40B4-BE49-F238E27FC236}">
                <a16:creationId xmlns="" xmlns:a16="http://schemas.microsoft.com/office/drawing/2014/main" id="{E57320E5-71A0-41A6-9B51-D3048FA2BB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8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01202" y="263787"/>
            <a:ext cx="5794798" cy="584775"/>
          </a:xfrm>
          <a:prstGeom prst="rect">
            <a:avLst/>
          </a:prstGeom>
        </p:spPr>
        <p:txBody>
          <a:bodyPr wrap="square">
            <a:spAutoFit/>
          </a:bodyPr>
          <a:lstStyle/>
          <a:p>
            <a:pPr algn="ctr"/>
            <a:r>
              <a:rPr lang="ru-RU" sz="3200" b="1" dirty="0">
                <a:solidFill>
                  <a:schemeClr val="bg1"/>
                </a:solidFill>
                <a:latin typeface="+mj-lt"/>
              </a:rPr>
              <a:t>3. Приоритеты воспитания</a:t>
            </a:r>
          </a:p>
        </p:txBody>
      </p:sp>
      <p:sp>
        <p:nvSpPr>
          <p:cNvPr id="8" name="TextBox 7"/>
          <p:cNvSpPr txBox="1"/>
          <p:nvPr/>
        </p:nvSpPr>
        <p:spPr>
          <a:xfrm>
            <a:off x="419877" y="1271323"/>
            <a:ext cx="11122089" cy="4832092"/>
          </a:xfrm>
          <a:prstGeom prst="rect">
            <a:avLst/>
          </a:prstGeom>
          <a:noFill/>
        </p:spPr>
        <p:txBody>
          <a:bodyPr wrap="square" rtlCol="0">
            <a:spAutoFit/>
          </a:bodyPr>
          <a:lstStyle/>
          <a:p>
            <a:pPr indent="457200" algn="just"/>
            <a:r>
              <a:rPr lang="ru-RU" sz="2800" dirty="0">
                <a:latin typeface="+mj-lt"/>
              </a:rPr>
              <a:t>Государство формирует систему правовых и экономических гарантий, которые обеспечивают всем молодежным общественным объединениям </a:t>
            </a:r>
            <a:r>
              <a:rPr lang="ru-RU" sz="2800" b="1" dirty="0">
                <a:latin typeface="+mj-lt"/>
              </a:rPr>
              <a:t>равные возможности для участия в общественной жизни Республики Беларусь.</a:t>
            </a:r>
          </a:p>
          <a:p>
            <a:pPr indent="457200" algn="just"/>
            <a:r>
              <a:rPr lang="ru-RU" sz="2800" dirty="0">
                <a:latin typeface="+mj-lt"/>
              </a:rPr>
              <a:t>В целях создания необходимых условий для функционирования молодежных общественных объединений государство </a:t>
            </a:r>
            <a:r>
              <a:rPr lang="ru-RU" sz="2800" b="1" dirty="0">
                <a:latin typeface="+mj-lt"/>
              </a:rPr>
              <a:t>может оказывать  им материальную и организационную поддержку.</a:t>
            </a:r>
          </a:p>
          <a:p>
            <a:pPr indent="457200" algn="just"/>
            <a:r>
              <a:rPr lang="ru-RU" sz="2800" dirty="0">
                <a:latin typeface="+mj-lt"/>
              </a:rPr>
              <a:t>Государственные органы  вправе </a:t>
            </a:r>
            <a:r>
              <a:rPr lang="ru-RU" sz="2800" b="1" dirty="0">
                <a:latin typeface="+mj-lt"/>
              </a:rPr>
              <a:t>передавать в установленном законодательством порядке молодежным общественным объединениям здания и сооружения, иное имущество,</a:t>
            </a:r>
            <a:r>
              <a:rPr lang="ru-RU" sz="2800" dirty="0">
                <a:latin typeface="+mj-lt"/>
              </a:rPr>
              <a:t> необходимые для осуществления их деятельности.</a:t>
            </a:r>
          </a:p>
        </p:txBody>
      </p:sp>
      <p:pic>
        <p:nvPicPr>
          <p:cNvPr id="10" name="Picture 2" descr="C:\Users\irina\Desktop\РЕКЛ РАБОЧАЯ 2015\Логотип.png">
            <a:extLst>
              <a:ext uri="{FF2B5EF4-FFF2-40B4-BE49-F238E27FC236}">
                <a16:creationId xmlns="" xmlns:a16="http://schemas.microsoft.com/office/drawing/2014/main" id="{56E9F963-B019-4BCB-963A-2DBC53267F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527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60794" y="0"/>
            <a:ext cx="8929718" cy="954107"/>
          </a:xfrm>
          <a:prstGeom prst="rect">
            <a:avLst/>
          </a:prstGeom>
        </p:spPr>
        <p:txBody>
          <a:bodyPr wrap="square">
            <a:spAutoFit/>
          </a:bodyPr>
          <a:lstStyle/>
          <a:p>
            <a:r>
              <a:rPr lang="ru-RU" sz="2800" b="1" dirty="0">
                <a:solidFill>
                  <a:schemeClr val="bg1"/>
                </a:solidFill>
                <a:latin typeface="+mj-lt"/>
              </a:rPr>
              <a:t>Содействие развитию и реализации молодежных общественно значимых инициатив</a:t>
            </a:r>
            <a:endParaRPr lang="ru-RU" sz="2400" b="1" dirty="0">
              <a:solidFill>
                <a:schemeClr val="bg1"/>
              </a:solidFill>
              <a:latin typeface="+mj-lt"/>
            </a:endParaRPr>
          </a:p>
        </p:txBody>
      </p:sp>
      <p:sp>
        <p:nvSpPr>
          <p:cNvPr id="8" name="TextBox 7"/>
          <p:cNvSpPr txBox="1"/>
          <p:nvPr/>
        </p:nvSpPr>
        <p:spPr>
          <a:xfrm>
            <a:off x="310084" y="1271323"/>
            <a:ext cx="11278536" cy="4893647"/>
          </a:xfrm>
          <a:prstGeom prst="rect">
            <a:avLst/>
          </a:prstGeom>
          <a:noFill/>
        </p:spPr>
        <p:txBody>
          <a:bodyPr wrap="square" rtlCol="0">
            <a:spAutoFit/>
          </a:bodyPr>
          <a:lstStyle/>
          <a:p>
            <a:pPr indent="457200" algn="just"/>
            <a:r>
              <a:rPr lang="ru-RU" sz="2400" dirty="0">
                <a:latin typeface="+mj-lt"/>
              </a:rPr>
              <a:t>В целях воспитания молодежи путем </a:t>
            </a:r>
            <a:r>
              <a:rPr lang="ru-RU" sz="2400" b="1" dirty="0">
                <a:latin typeface="+mj-lt"/>
              </a:rPr>
              <a:t>привлечения к общественно полезному труду, приобретения ею профессиональных и управленческих</a:t>
            </a:r>
            <a:r>
              <a:rPr lang="ru-RU" sz="2400" dirty="0">
                <a:latin typeface="+mj-lt"/>
              </a:rPr>
              <a:t> навыков государство способствует </a:t>
            </a:r>
            <a:r>
              <a:rPr lang="ru-RU" sz="2400" b="1" dirty="0">
                <a:latin typeface="+mj-lt"/>
              </a:rPr>
              <a:t>созданию студенческих отрядов </a:t>
            </a:r>
            <a:r>
              <a:rPr lang="ru-RU" sz="2400" dirty="0">
                <a:latin typeface="+mj-lt"/>
              </a:rPr>
              <a:t>– добровольных объединений лиц, обучающихся в ПТО, ССО УВО, изъявивших желание в свободное от учебы  в производственной, творческой, социально значимой деятельности. Порядок  деятельности ССО устанавливается </a:t>
            </a:r>
            <a:r>
              <a:rPr lang="ru-RU" sz="2400" b="1" dirty="0">
                <a:latin typeface="+mj-lt"/>
              </a:rPr>
              <a:t>законодательством.</a:t>
            </a:r>
          </a:p>
          <a:p>
            <a:pPr indent="457200" algn="just"/>
            <a:r>
              <a:rPr lang="ru-RU" sz="2400" dirty="0">
                <a:latin typeface="+mj-lt"/>
              </a:rPr>
              <a:t>В РБ создаются условия для развития молодежного </a:t>
            </a:r>
            <a:r>
              <a:rPr lang="ru-RU" sz="2400" b="1" dirty="0">
                <a:latin typeface="+mj-lt"/>
              </a:rPr>
              <a:t>волонтерского движения – добровольной деятельности молодежи, осуществляемой на </a:t>
            </a:r>
            <a:r>
              <a:rPr lang="ru-RU" sz="2400" dirty="0">
                <a:latin typeface="+mj-lt"/>
              </a:rPr>
              <a:t>безвозмездной основе, направленной на развитие чувства взаимопомощи, создание условий для реализации </a:t>
            </a:r>
            <a:r>
              <a:rPr lang="ru-RU" sz="2400" b="1" dirty="0">
                <a:latin typeface="+mj-lt"/>
              </a:rPr>
              <a:t>молодежных инициатив </a:t>
            </a:r>
            <a:r>
              <a:rPr lang="ru-RU" sz="2400" dirty="0">
                <a:latin typeface="+mj-lt"/>
              </a:rPr>
              <a:t>по поддержке различных социальных групп населения, приобщение молодежи к </a:t>
            </a:r>
            <a:r>
              <a:rPr lang="ru-RU" sz="2400" b="1" dirty="0">
                <a:latin typeface="+mj-lt"/>
              </a:rPr>
              <a:t>здоровому образу жизни</a:t>
            </a:r>
            <a:r>
              <a:rPr lang="ru-RU" sz="2400" dirty="0">
                <a:latin typeface="+mj-lt"/>
              </a:rPr>
              <a:t>, снижение рисков вовлечения молодежи в антиобщественное поведение, </a:t>
            </a:r>
            <a:r>
              <a:rPr lang="ru-RU" sz="2400" b="1" dirty="0">
                <a:latin typeface="+mj-lt"/>
              </a:rPr>
              <a:t>достижение иных социально значимых общественных целей.</a:t>
            </a:r>
          </a:p>
        </p:txBody>
      </p:sp>
      <p:pic>
        <p:nvPicPr>
          <p:cNvPr id="10" name="Picture 2" descr="C:\Users\irina\Desktop\РЕКЛ РАБОЧАЯ 2015\Логотип.png">
            <a:extLst>
              <a:ext uri="{FF2B5EF4-FFF2-40B4-BE49-F238E27FC236}">
                <a16:creationId xmlns="" xmlns:a16="http://schemas.microsoft.com/office/drawing/2014/main" id="{A82D518B-9876-4856-9E5E-CA0A74132E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32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280098" y="231086"/>
            <a:ext cx="8509698" cy="523220"/>
          </a:xfrm>
          <a:prstGeom prst="rect">
            <a:avLst/>
          </a:prstGeom>
        </p:spPr>
        <p:txBody>
          <a:bodyPr wrap="square">
            <a:spAutoFit/>
          </a:bodyPr>
          <a:lstStyle/>
          <a:p>
            <a:pPr algn="ctr"/>
            <a:r>
              <a:rPr lang="ru-RU" sz="2800" b="1" dirty="0">
                <a:solidFill>
                  <a:schemeClr val="bg1"/>
                </a:solidFill>
                <a:latin typeface="+mj-lt"/>
              </a:rPr>
              <a:t>Международное молодежное сотрудничество</a:t>
            </a:r>
            <a:endParaRPr lang="ru-RU" sz="2800" dirty="0">
              <a:solidFill>
                <a:schemeClr val="bg1"/>
              </a:solidFill>
              <a:latin typeface="+mj-lt"/>
            </a:endParaRPr>
          </a:p>
        </p:txBody>
      </p:sp>
      <p:sp>
        <p:nvSpPr>
          <p:cNvPr id="8" name="TextBox 7"/>
          <p:cNvSpPr txBox="1"/>
          <p:nvPr/>
        </p:nvSpPr>
        <p:spPr>
          <a:xfrm>
            <a:off x="373225" y="1146192"/>
            <a:ext cx="11224726" cy="5324535"/>
          </a:xfrm>
          <a:prstGeom prst="rect">
            <a:avLst/>
          </a:prstGeom>
          <a:noFill/>
        </p:spPr>
        <p:txBody>
          <a:bodyPr wrap="square" rtlCol="0">
            <a:spAutoFit/>
          </a:bodyPr>
          <a:lstStyle/>
          <a:p>
            <a:pPr indent="457200" algn="just"/>
            <a:r>
              <a:rPr lang="ru-RU" sz="2300" b="1" dirty="0">
                <a:latin typeface="+mj-lt"/>
              </a:rPr>
              <a:t>Государство содействует международному молодежному сотрудничеству путем</a:t>
            </a:r>
            <a:r>
              <a:rPr lang="ru-RU" sz="2300" dirty="0">
                <a:latin typeface="+mj-lt"/>
              </a:rPr>
              <a:t>:</a:t>
            </a:r>
          </a:p>
          <a:p>
            <a:pPr marL="285750" indent="457200" algn="just">
              <a:buClr>
                <a:schemeClr val="accent2"/>
              </a:buClr>
              <a:buFont typeface="Wingdings" panose="05000000000000000000" pitchFamily="2" charset="2"/>
              <a:buChar char="v"/>
            </a:pPr>
            <a:r>
              <a:rPr lang="ru-RU" sz="2300" dirty="0">
                <a:latin typeface="+mj-lt"/>
              </a:rPr>
              <a:t>заключения и реализации в установленном порядке международных договоров о молодежных международных обменах, включения молодежи в систему международных программ;</a:t>
            </a:r>
          </a:p>
          <a:p>
            <a:pPr marL="285750" indent="457200" algn="just">
              <a:buClr>
                <a:schemeClr val="accent2"/>
              </a:buClr>
              <a:buFont typeface="Wingdings" panose="05000000000000000000" pitchFamily="2" charset="2"/>
              <a:buChar char="v"/>
            </a:pPr>
            <a:r>
              <a:rPr lang="ru-RU" sz="2300" dirty="0">
                <a:latin typeface="+mj-lt"/>
              </a:rPr>
              <a:t>оказания помощи  участникам международных молодежных обменов в получении информации, разработке документов и подборе партнеров в сфере международного молодежного сотрудничества;</a:t>
            </a:r>
          </a:p>
          <a:p>
            <a:pPr marL="285750" indent="457200" algn="just">
              <a:buClr>
                <a:schemeClr val="accent2"/>
              </a:buClr>
              <a:buFont typeface="Wingdings" panose="05000000000000000000" pitchFamily="2" charset="2"/>
              <a:buChar char="v"/>
            </a:pPr>
            <a:r>
              <a:rPr lang="ru-RU" sz="2300" dirty="0">
                <a:latin typeface="+mj-lt"/>
              </a:rPr>
              <a:t>участия в организации иных мероприятий, способствующих развитию международного молодежного сотрудничества.</a:t>
            </a:r>
          </a:p>
          <a:p>
            <a:pPr indent="457200" algn="just">
              <a:buClr>
                <a:schemeClr val="accent2"/>
              </a:buClr>
            </a:pPr>
            <a:endParaRPr lang="ru-RU" sz="2300" dirty="0">
              <a:latin typeface="+mj-lt"/>
            </a:endParaRPr>
          </a:p>
          <a:p>
            <a:pPr indent="457200" algn="just"/>
            <a:r>
              <a:rPr lang="ru-RU" sz="2300" b="1" dirty="0">
                <a:latin typeface="+mj-lt"/>
              </a:rPr>
              <a:t>Государство оказывает поддержку </a:t>
            </a:r>
            <a:r>
              <a:rPr lang="ru-RU" sz="2300" dirty="0">
                <a:latin typeface="+mj-lt"/>
              </a:rPr>
              <a:t>в  проведении международных молодежных визитов, способствующих развитию дружественных и деловых отношений между странами, обмену опытом в области молодежной политики, в сферах культуры, образования, науки, туризма, спорта и иных сферах.</a:t>
            </a:r>
          </a:p>
          <a:p>
            <a:pPr indent="457200" algn="just"/>
            <a:endParaRPr lang="ru-RU" dirty="0">
              <a:latin typeface="+mj-lt"/>
            </a:endParaRPr>
          </a:p>
        </p:txBody>
      </p:sp>
      <p:pic>
        <p:nvPicPr>
          <p:cNvPr id="10" name="Picture 2" descr="C:\Users\irina\Desktop\РЕКЛ РАБОЧАЯ 2015\Логотип.png">
            <a:extLst>
              <a:ext uri="{FF2B5EF4-FFF2-40B4-BE49-F238E27FC236}">
                <a16:creationId xmlns="" xmlns:a16="http://schemas.microsoft.com/office/drawing/2014/main" id="{DDCF769E-6755-4148-B5B8-DB97633DDB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544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62249" y="1220157"/>
            <a:ext cx="11467501" cy="4893647"/>
          </a:xfrm>
          <a:prstGeom prst="rect">
            <a:avLst/>
          </a:prstGeom>
          <a:noFill/>
        </p:spPr>
        <p:txBody>
          <a:bodyPr wrap="square" rtlCol="0">
            <a:spAutoFit/>
          </a:bodyPr>
          <a:lstStyle/>
          <a:p>
            <a:pPr indent="457200" algn="just"/>
            <a:r>
              <a:rPr lang="ru-RU" sz="2400" b="1" dirty="0">
                <a:latin typeface="+mj-lt"/>
              </a:rPr>
              <a:t>Общие положения.</a:t>
            </a:r>
            <a:r>
              <a:rPr lang="ru-RU" sz="2400" dirty="0">
                <a:latin typeface="+mj-lt"/>
              </a:rPr>
              <a:t> Государственная программа разработана в соответствии с Кодексом РБ об образовании, Законом РБ от 7 декабря 2009 года ”Об основах государственной молодежной политики“ (Национальный реестр правовых актов РБ, 2009 г., № 300, 2/1617),  также указанным в распоряжении Премьер-министра РБ от 6 ноября 2019 г. № 375р приоритетом социально-экономического развития РБ на 2021 – 2025 годы по обеспечению эффективной занятости и развития человеческого потенциала (”Занятость“).</a:t>
            </a:r>
          </a:p>
          <a:p>
            <a:pPr indent="457200" algn="just"/>
            <a:endParaRPr lang="ru-RU" sz="2400" dirty="0">
              <a:latin typeface="+mj-lt"/>
            </a:endParaRPr>
          </a:p>
          <a:p>
            <a:pPr indent="457200" algn="just"/>
            <a:r>
              <a:rPr lang="ru-RU" sz="2400" b="1" dirty="0">
                <a:latin typeface="+mj-lt"/>
              </a:rPr>
              <a:t>В Государственной программе </a:t>
            </a:r>
            <a:r>
              <a:rPr lang="ru-RU" sz="2400" dirty="0">
                <a:latin typeface="+mj-lt"/>
              </a:rPr>
              <a:t>определены основные направления и приоритеты деятельности республиканских органов государственного управления и иных государственных организаций, подчиненных Президенту РБ и Правительству РБ, облисполкомов и Минского горисполкома по реализации государственной политики в области образования и молодежной политики</a:t>
            </a:r>
            <a:r>
              <a:rPr lang="ru-RU" sz="2000" dirty="0">
                <a:latin typeface="+mj-lt"/>
              </a:rPr>
              <a:t>. </a:t>
            </a:r>
          </a:p>
        </p:txBody>
      </p:sp>
      <p:sp>
        <p:nvSpPr>
          <p:cNvPr id="9" name="Прямоугольник 8"/>
          <p:cNvSpPr/>
          <p:nvPr/>
        </p:nvSpPr>
        <p:spPr>
          <a:xfrm>
            <a:off x="298400" y="753"/>
            <a:ext cx="7492661" cy="954107"/>
          </a:xfrm>
          <a:prstGeom prst="rect">
            <a:avLst/>
          </a:prstGeom>
        </p:spPr>
        <p:txBody>
          <a:bodyPr wrap="square">
            <a:spAutoFit/>
          </a:bodyPr>
          <a:lstStyle/>
          <a:p>
            <a:pPr algn="just"/>
            <a:r>
              <a:rPr lang="ru-RU" sz="2800" b="1" dirty="0">
                <a:solidFill>
                  <a:schemeClr val="bg1"/>
                </a:solidFill>
                <a:latin typeface="+mj-lt"/>
              </a:rPr>
              <a:t>Государственная программа «Образование и молодежная политика» на 2021 – 2025 годы</a:t>
            </a:r>
            <a:endParaRPr lang="ru-RU" sz="2800" dirty="0">
              <a:solidFill>
                <a:schemeClr val="bg1"/>
              </a:solidFill>
              <a:latin typeface="+mj-lt"/>
            </a:endParaRPr>
          </a:p>
        </p:txBody>
      </p:sp>
      <p:pic>
        <p:nvPicPr>
          <p:cNvPr id="12" name="Picture 2" descr="C:\Users\irina\Desktop\РЕКЛ РАБОЧАЯ 2015\Логотип.png">
            <a:extLst>
              <a:ext uri="{FF2B5EF4-FFF2-40B4-BE49-F238E27FC236}">
                <a16:creationId xmlns="" xmlns:a16="http://schemas.microsoft.com/office/drawing/2014/main" id="{EC3B5131-EBD6-434E-B286-E990CC396C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3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22208" y="1151843"/>
            <a:ext cx="11147584" cy="5016758"/>
          </a:xfrm>
          <a:prstGeom prst="rect">
            <a:avLst/>
          </a:prstGeom>
          <a:noFill/>
        </p:spPr>
        <p:txBody>
          <a:bodyPr wrap="square" rtlCol="0">
            <a:spAutoFit/>
          </a:bodyPr>
          <a:lstStyle/>
          <a:p>
            <a:pPr algn="just"/>
            <a:r>
              <a:rPr lang="ru-RU" dirty="0">
                <a:latin typeface="+mj-lt"/>
              </a:rPr>
              <a:t>О </a:t>
            </a:r>
            <a:r>
              <a:rPr lang="ru-RU" sz="2000" b="1" dirty="0">
                <a:latin typeface="+mj-lt"/>
              </a:rPr>
              <a:t>Ответственным заказчиком Государственной программы </a:t>
            </a:r>
            <a:r>
              <a:rPr lang="ru-RU" sz="2000" dirty="0">
                <a:latin typeface="+mj-lt"/>
              </a:rPr>
              <a:t>является Министерство образования. </a:t>
            </a:r>
          </a:p>
          <a:p>
            <a:pPr algn="just"/>
            <a:r>
              <a:rPr lang="ru-RU" sz="2000" b="1" dirty="0">
                <a:latin typeface="+mj-lt"/>
              </a:rPr>
              <a:t>Заказчики Государственной программы </a:t>
            </a:r>
            <a:r>
              <a:rPr lang="ru-RU" sz="2000" dirty="0">
                <a:latin typeface="+mj-lt"/>
              </a:rPr>
              <a:t>–</a:t>
            </a:r>
          </a:p>
          <a:p>
            <a:pPr algn="just"/>
            <a:r>
              <a:rPr lang="ru-RU" sz="2000" dirty="0">
                <a:latin typeface="+mj-lt"/>
              </a:rPr>
              <a:t>Министерство образования, </a:t>
            </a:r>
          </a:p>
          <a:p>
            <a:pPr algn="just"/>
            <a:r>
              <a:rPr lang="ru-RU" sz="2000" dirty="0">
                <a:latin typeface="+mj-lt"/>
              </a:rPr>
              <a:t>Министерство архитектуры и строительства, </a:t>
            </a:r>
          </a:p>
          <a:p>
            <a:pPr algn="just"/>
            <a:r>
              <a:rPr lang="ru-RU" sz="2000" dirty="0">
                <a:latin typeface="+mj-lt"/>
              </a:rPr>
              <a:t>Министерство здравоохранения, </a:t>
            </a:r>
          </a:p>
          <a:p>
            <a:pPr algn="just"/>
            <a:r>
              <a:rPr lang="ru-RU" sz="2000" dirty="0">
                <a:latin typeface="+mj-lt"/>
              </a:rPr>
              <a:t>Министерство культуры, </a:t>
            </a:r>
          </a:p>
          <a:p>
            <a:pPr algn="just"/>
            <a:r>
              <a:rPr lang="ru-RU" sz="2000" dirty="0">
                <a:latin typeface="+mj-lt"/>
              </a:rPr>
              <a:t>Министерство природных ресурсов и охраны окружающей среды, Министерство спорта и туризма, Министерство обороны, Министерство связи и информатизации, Министерство сельского хозяйства и продовольствия, Министерство  транспорта и коммуникаций, Министерство труда и социальной защиты, Министерство по чрезвычайным ситуациям, Министерство финансов, Министерство энергетики, Министерство экономики, Государственный комитет по науке и технологиям, Комитет государственной безопасности, Государственный комитет по стандартизации, Государственный комитет по имуществу, Государственный комитет судебных экспертиз, Государственный пограничный комитет, Государственный таможенный комитет,  НАН Беларуси, ВАК РБ, Академия управления, Управление делами Президента РБ</a:t>
            </a:r>
            <a:r>
              <a:rPr lang="ru-RU" dirty="0">
                <a:latin typeface="+mj-lt"/>
              </a:rPr>
              <a:t>    </a:t>
            </a:r>
          </a:p>
        </p:txBody>
      </p:sp>
      <p:pic>
        <p:nvPicPr>
          <p:cNvPr id="7" name="Picture 2" descr="C:\Users\irina\Desktop\РЕКЛ РАБОЧАЯ 2015\Логотип.png">
            <a:extLst>
              <a:ext uri="{FF2B5EF4-FFF2-40B4-BE49-F238E27FC236}">
                <a16:creationId xmlns="" xmlns:a16="http://schemas.microsoft.com/office/drawing/2014/main" id="{93D0FF9E-E58A-48B2-886C-593F393185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98400" y="753"/>
            <a:ext cx="7492661" cy="954107"/>
          </a:xfrm>
          <a:prstGeom prst="rect">
            <a:avLst/>
          </a:prstGeom>
        </p:spPr>
        <p:txBody>
          <a:bodyPr wrap="square">
            <a:spAutoFit/>
          </a:bodyPr>
          <a:lstStyle/>
          <a:p>
            <a:pPr algn="just"/>
            <a:r>
              <a:rPr lang="ru-RU" sz="2800" b="1" dirty="0">
                <a:solidFill>
                  <a:schemeClr val="bg1"/>
                </a:solidFill>
                <a:latin typeface="+mj-lt"/>
              </a:rPr>
              <a:t>Государственная программа «Образование и молодежная политика» на 2021 – 2025 годы</a:t>
            </a:r>
            <a:endParaRPr lang="ru-RU" sz="2800" dirty="0">
              <a:solidFill>
                <a:schemeClr val="bg1"/>
              </a:solidFill>
              <a:latin typeface="+mj-lt"/>
            </a:endParaRPr>
          </a:p>
        </p:txBody>
      </p:sp>
    </p:spTree>
    <p:extLst>
      <p:ext uri="{BB962C8B-B14F-4D97-AF65-F5344CB8AC3E}">
        <p14:creationId xmlns:p14="http://schemas.microsoft.com/office/powerpoint/2010/main" val="3409912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49289" y="155510"/>
            <a:ext cx="7688425" cy="584775"/>
          </a:xfrm>
          <a:prstGeom prst="rect">
            <a:avLst/>
          </a:prstGeom>
        </p:spPr>
        <p:txBody>
          <a:bodyPr wrap="square">
            <a:spAutoFit/>
          </a:bodyPr>
          <a:lstStyle/>
          <a:p>
            <a:pPr algn="ctr"/>
            <a:r>
              <a:rPr lang="ru-RU" sz="3200" b="1" dirty="0">
                <a:solidFill>
                  <a:schemeClr val="bg1"/>
                </a:solidFill>
                <a:latin typeface="+mj-lt"/>
              </a:rPr>
              <a:t>Государственная программа включает</a:t>
            </a:r>
            <a:r>
              <a:rPr lang="ru-RU" sz="3200" dirty="0">
                <a:solidFill>
                  <a:schemeClr val="bg1"/>
                </a:solidFill>
                <a:latin typeface="+mj-lt"/>
              </a:rPr>
              <a:t>:</a:t>
            </a:r>
          </a:p>
        </p:txBody>
      </p:sp>
      <p:sp>
        <p:nvSpPr>
          <p:cNvPr id="8" name="TextBox 7"/>
          <p:cNvSpPr txBox="1"/>
          <p:nvPr/>
        </p:nvSpPr>
        <p:spPr>
          <a:xfrm>
            <a:off x="494522" y="1271323"/>
            <a:ext cx="11243388" cy="4893647"/>
          </a:xfrm>
          <a:prstGeom prst="rect">
            <a:avLst/>
          </a:prstGeom>
          <a:noFill/>
        </p:spPr>
        <p:txBody>
          <a:bodyPr wrap="square" rtlCol="0">
            <a:spAutoFit/>
          </a:bodyPr>
          <a:lstStyle/>
          <a:p>
            <a:pPr indent="457200" algn="just">
              <a:buClr>
                <a:srgbClr val="244187"/>
              </a:buClr>
              <a:buFont typeface="Wingdings" panose="05000000000000000000" pitchFamily="2" charset="2"/>
              <a:buChar char="v"/>
            </a:pPr>
            <a:r>
              <a:rPr lang="ru-RU" sz="2400" b="1" dirty="0">
                <a:latin typeface="+mj-lt"/>
              </a:rPr>
              <a:t>подпрограмму 1 «Развитие системы дошкольного образования»,</a:t>
            </a:r>
            <a:r>
              <a:rPr lang="ru-RU" sz="2400" dirty="0">
                <a:latin typeface="+mj-lt"/>
              </a:rPr>
              <a:t> заказчики – Министерство образования, облисполкомы, Минский горисполком, Национальная академия наук Беларуси;</a:t>
            </a:r>
          </a:p>
          <a:p>
            <a:pPr indent="457200" algn="just">
              <a:buClr>
                <a:srgbClr val="244187"/>
              </a:buClr>
              <a:buFont typeface="Wingdings" panose="05000000000000000000" pitchFamily="2" charset="2"/>
              <a:buChar char="v"/>
            </a:pPr>
            <a:r>
              <a:rPr lang="ru-RU" sz="2400" b="1" dirty="0">
                <a:latin typeface="+mj-lt"/>
              </a:rPr>
              <a:t>подпрограмму 2 «Развитие системы общего среднего образования»,</a:t>
            </a:r>
            <a:r>
              <a:rPr lang="ru-RU" sz="2400" dirty="0">
                <a:latin typeface="+mj-lt"/>
              </a:rPr>
              <a:t> заказчики – Министерство образования, облисполкомы, Минский горисполком, Министерство культуры, Министерство спорта и туризма, Министерство обороны, МЧС, Государственный комитет по имуществу;</a:t>
            </a:r>
          </a:p>
          <a:p>
            <a:pPr indent="457200" algn="just">
              <a:buClr>
                <a:srgbClr val="244187"/>
              </a:buClr>
              <a:buFont typeface="Wingdings" panose="05000000000000000000" pitchFamily="2" charset="2"/>
              <a:buChar char="v"/>
            </a:pPr>
            <a:r>
              <a:rPr lang="ru-RU" sz="2400" b="1" dirty="0">
                <a:latin typeface="+mj-lt"/>
              </a:rPr>
              <a:t>подпрограмму 3 «Развитие системы специального образования»,</a:t>
            </a:r>
            <a:r>
              <a:rPr lang="ru-RU" sz="2400" dirty="0">
                <a:latin typeface="+mj-lt"/>
              </a:rPr>
              <a:t> заказчики – Министерство образования, облисполкомы, Минский горисполком;</a:t>
            </a:r>
          </a:p>
          <a:p>
            <a:pPr indent="457200" algn="just">
              <a:buClr>
                <a:srgbClr val="244187"/>
              </a:buClr>
              <a:buFont typeface="Wingdings" panose="05000000000000000000" pitchFamily="2" charset="2"/>
              <a:buChar char="v"/>
            </a:pPr>
            <a:r>
              <a:rPr lang="ru-RU" sz="2400" b="1" dirty="0">
                <a:latin typeface="+mj-lt"/>
              </a:rPr>
              <a:t>подпрограмму 4 «Развитие системы профессионально-технического и среднего специального образования»,</a:t>
            </a:r>
            <a:r>
              <a:rPr lang="ru-RU" sz="2400" dirty="0">
                <a:latin typeface="+mj-lt"/>
              </a:rPr>
              <a:t> заказчики – Министерство образования, облисполкомы, Минский горисполком, Министерство энергетики, Министерство культуры и др.</a:t>
            </a:r>
          </a:p>
        </p:txBody>
      </p:sp>
      <p:pic>
        <p:nvPicPr>
          <p:cNvPr id="10" name="Picture 2" descr="C:\Users\irina\Desktop\РЕКЛ РАБОЧАЯ 2015\Логотип.png">
            <a:extLst>
              <a:ext uri="{FF2B5EF4-FFF2-40B4-BE49-F238E27FC236}">
                <a16:creationId xmlns="" xmlns:a16="http://schemas.microsoft.com/office/drawing/2014/main" id="{906F7779-A4EB-49C3-BE10-73C1020B69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731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9796" y="1261075"/>
            <a:ext cx="11019453" cy="4832092"/>
          </a:xfrm>
          <a:prstGeom prst="rect">
            <a:avLst/>
          </a:prstGeom>
          <a:noFill/>
        </p:spPr>
        <p:txBody>
          <a:bodyPr wrap="square" rtlCol="0">
            <a:spAutoFit/>
          </a:bodyPr>
          <a:lstStyle/>
          <a:p>
            <a:pPr indent="457200" algn="just">
              <a:buClr>
                <a:srgbClr val="244187"/>
              </a:buClr>
              <a:buFont typeface="Wingdings" panose="05000000000000000000" pitchFamily="2" charset="2"/>
              <a:buChar char="v"/>
            </a:pPr>
            <a:r>
              <a:rPr lang="ru-RU" sz="2200" b="1" dirty="0">
                <a:latin typeface="+mj-lt"/>
              </a:rPr>
              <a:t>подпрограмму 5 «Развитие системы высшего образования»,</a:t>
            </a:r>
            <a:r>
              <a:rPr lang="ru-RU" sz="2200" dirty="0">
                <a:latin typeface="+mj-lt"/>
              </a:rPr>
              <a:t> заказчики – Министерство образования, Национальная академия наук Беларуси, Министерство здравоохранения, Министерство культуры, Министерство связи и информатизации, Министерство сельского хозяйства и продовольствия, Министерство транспорта и коммуникаций, Министерство спорта и туризма, Академия управления при Президенте РБ, Министерство обороны, МЧС, Государственный пограничный комитет, Государственный комитет по имуществу, открытое акционерное общество «Сберегательный банк «Беларусбанк»;</a:t>
            </a:r>
          </a:p>
          <a:p>
            <a:pPr indent="457200" algn="just">
              <a:buClr>
                <a:srgbClr val="244187"/>
              </a:buClr>
              <a:buFont typeface="Wingdings" panose="05000000000000000000" pitchFamily="2" charset="2"/>
              <a:buChar char="v"/>
            </a:pPr>
            <a:r>
              <a:rPr lang="ru-RU" sz="2200" b="1" dirty="0">
                <a:latin typeface="+mj-lt"/>
              </a:rPr>
              <a:t>подпрограмму 6 «Развитие системы послевузовского образования»,</a:t>
            </a:r>
            <a:r>
              <a:rPr lang="ru-RU" sz="2200" dirty="0">
                <a:latin typeface="+mj-lt"/>
              </a:rPr>
              <a:t> заказчики – Государственный комитет по науке и технологиям, Министерство образования, Высшая аттестационная комиссия Республики Беларусь, Национальная академия наук Беларуси, Академия управления при Президенте Республики Беларусь, Министерство здравоохранения, Министерство культуры, Министерство обороны, Министерство сельского хозяйства и продовольствия и др.</a:t>
            </a:r>
          </a:p>
        </p:txBody>
      </p:sp>
      <p:pic>
        <p:nvPicPr>
          <p:cNvPr id="10" name="Picture 2" descr="C:\Users\irina\Desktop\РЕКЛ РАБОЧАЯ 2015\Логотип.png">
            <a:extLst>
              <a:ext uri="{FF2B5EF4-FFF2-40B4-BE49-F238E27FC236}">
                <a16:creationId xmlns="" xmlns:a16="http://schemas.microsoft.com/office/drawing/2014/main" id="{A0BDB67F-84CC-4A48-8B4C-C2820F80DF3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a:extLst>
              <a:ext uri="{FF2B5EF4-FFF2-40B4-BE49-F238E27FC236}">
                <a16:creationId xmlns="" xmlns:a16="http://schemas.microsoft.com/office/drawing/2014/main" id="{74C2F8F7-EC56-451A-AC7A-1258432384F8}"/>
              </a:ext>
            </a:extLst>
          </p:cNvPr>
          <p:cNvSpPr/>
          <p:nvPr/>
        </p:nvSpPr>
        <p:spPr>
          <a:xfrm>
            <a:off x="149289" y="155510"/>
            <a:ext cx="7688425" cy="584775"/>
          </a:xfrm>
          <a:prstGeom prst="rect">
            <a:avLst/>
          </a:prstGeom>
        </p:spPr>
        <p:txBody>
          <a:bodyPr wrap="square">
            <a:spAutoFit/>
          </a:bodyPr>
          <a:lstStyle/>
          <a:p>
            <a:pPr algn="ctr"/>
            <a:r>
              <a:rPr lang="ru-RU" sz="3200" b="1" dirty="0">
                <a:solidFill>
                  <a:schemeClr val="bg1"/>
                </a:solidFill>
                <a:latin typeface="+mj-lt"/>
              </a:rPr>
              <a:t>Государственная программа включает</a:t>
            </a:r>
            <a:r>
              <a:rPr lang="ru-RU" sz="3200" dirty="0">
                <a:solidFill>
                  <a:schemeClr val="bg1"/>
                </a:solidFill>
                <a:latin typeface="+mj-lt"/>
              </a:rPr>
              <a:t>:</a:t>
            </a:r>
          </a:p>
        </p:txBody>
      </p:sp>
    </p:spTree>
    <p:extLst>
      <p:ext uri="{BB962C8B-B14F-4D97-AF65-F5344CB8AC3E}">
        <p14:creationId xmlns:p14="http://schemas.microsoft.com/office/powerpoint/2010/main" val="1102867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85192" y="1268761"/>
            <a:ext cx="11408407" cy="4893647"/>
          </a:xfrm>
          <a:prstGeom prst="rect">
            <a:avLst/>
          </a:prstGeom>
          <a:noFill/>
        </p:spPr>
        <p:txBody>
          <a:bodyPr wrap="square" rtlCol="0">
            <a:spAutoFit/>
          </a:bodyPr>
          <a:lstStyle/>
          <a:p>
            <a:pPr indent="457200" algn="just">
              <a:buClr>
                <a:srgbClr val="244187"/>
              </a:buClr>
              <a:buFont typeface="Wingdings" panose="05000000000000000000" pitchFamily="2" charset="2"/>
              <a:buChar char="v"/>
            </a:pPr>
            <a:r>
              <a:rPr lang="ru-RU" sz="2400" b="1" dirty="0">
                <a:latin typeface="+mj-lt"/>
              </a:rPr>
              <a:t>подпрограмму 7 «Развитие системы дополнительного образования взрослых», </a:t>
            </a:r>
            <a:r>
              <a:rPr lang="ru-RU" sz="2400" dirty="0">
                <a:latin typeface="+mj-lt"/>
              </a:rPr>
              <a:t>заказчики – Министерство образования, облисполкомы, Минский горисполком, Министерство здравоохранения, Государственный комитет судебных экспертиз, Министерство культуры, Министерство финансов, Министерство труда и социальной защиты, Министерство по чрезвычайным ситуациям, и др.;</a:t>
            </a:r>
          </a:p>
          <a:p>
            <a:pPr indent="457200" algn="just">
              <a:buClr>
                <a:srgbClr val="244187"/>
              </a:buClr>
              <a:buFont typeface="Wingdings" panose="05000000000000000000" pitchFamily="2" charset="2"/>
              <a:buChar char="v"/>
            </a:pPr>
            <a:r>
              <a:rPr lang="ru-RU" sz="2400" b="1" dirty="0">
                <a:latin typeface="+mj-lt"/>
              </a:rPr>
              <a:t>подпрограмму 8 «Развитие системы дополнительного образования детей и молодежи»,</a:t>
            </a:r>
            <a:r>
              <a:rPr lang="ru-RU" sz="2400" dirty="0">
                <a:latin typeface="+mj-lt"/>
              </a:rPr>
              <a:t> заказчики – Министерство образования, облисполкомы, Минский горисполком;</a:t>
            </a:r>
          </a:p>
          <a:p>
            <a:pPr indent="457200" algn="just">
              <a:buClr>
                <a:srgbClr val="244187"/>
              </a:buClr>
              <a:buFont typeface="Wingdings" panose="05000000000000000000" pitchFamily="2" charset="2"/>
              <a:buChar char="v"/>
            </a:pPr>
            <a:r>
              <a:rPr lang="ru-RU" sz="2400" b="1" dirty="0">
                <a:latin typeface="+mj-lt"/>
              </a:rPr>
              <a:t>подпрограмму 9 «Обеспечение функционирования системы образования Республики Беларусь»,</a:t>
            </a:r>
            <a:r>
              <a:rPr lang="ru-RU" sz="2400" dirty="0">
                <a:latin typeface="+mj-lt"/>
              </a:rPr>
              <a:t> заказчики – Министерство образования, Министерство сельского хозяйства и продовольствия, Национальная академия наук Беларуси, Управление делами Президента Республики Беларусь, облисполкомы, Минский горисполком;</a:t>
            </a:r>
          </a:p>
        </p:txBody>
      </p:sp>
      <p:pic>
        <p:nvPicPr>
          <p:cNvPr id="10" name="Picture 2" descr="C:\Users\irina\Desktop\РЕКЛ РАБОЧАЯ 2015\Логотип.png">
            <a:extLst>
              <a:ext uri="{FF2B5EF4-FFF2-40B4-BE49-F238E27FC236}">
                <a16:creationId xmlns="" xmlns:a16="http://schemas.microsoft.com/office/drawing/2014/main" id="{3D9148A2-2B63-4BE9-A95D-5BB6BBA9EA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a:extLst>
              <a:ext uri="{FF2B5EF4-FFF2-40B4-BE49-F238E27FC236}">
                <a16:creationId xmlns="" xmlns:a16="http://schemas.microsoft.com/office/drawing/2014/main" id="{17DFB6F5-FD3C-45F5-A2C5-72C99012EF4B}"/>
              </a:ext>
            </a:extLst>
          </p:cNvPr>
          <p:cNvSpPr/>
          <p:nvPr/>
        </p:nvSpPr>
        <p:spPr>
          <a:xfrm>
            <a:off x="149289" y="155510"/>
            <a:ext cx="7688425" cy="584775"/>
          </a:xfrm>
          <a:prstGeom prst="rect">
            <a:avLst/>
          </a:prstGeom>
        </p:spPr>
        <p:txBody>
          <a:bodyPr wrap="square">
            <a:spAutoFit/>
          </a:bodyPr>
          <a:lstStyle/>
          <a:p>
            <a:pPr algn="ctr"/>
            <a:r>
              <a:rPr lang="ru-RU" sz="3200" b="1" dirty="0">
                <a:solidFill>
                  <a:schemeClr val="bg1"/>
                </a:solidFill>
                <a:latin typeface="+mj-lt"/>
              </a:rPr>
              <a:t>Государственная программа включает</a:t>
            </a:r>
            <a:r>
              <a:rPr lang="ru-RU" sz="3200" dirty="0">
                <a:solidFill>
                  <a:schemeClr val="bg1"/>
                </a:solidFill>
                <a:latin typeface="+mj-lt"/>
              </a:rPr>
              <a:t>:</a:t>
            </a:r>
          </a:p>
        </p:txBody>
      </p:sp>
    </p:spTree>
    <p:extLst>
      <p:ext uri="{BB962C8B-B14F-4D97-AF65-F5344CB8AC3E}">
        <p14:creationId xmlns:p14="http://schemas.microsoft.com/office/powerpoint/2010/main" val="1068797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0547" y="1400646"/>
            <a:ext cx="11243388" cy="4832092"/>
          </a:xfrm>
          <a:prstGeom prst="rect">
            <a:avLst/>
          </a:prstGeom>
          <a:noFill/>
        </p:spPr>
        <p:txBody>
          <a:bodyPr wrap="square" rtlCol="0">
            <a:spAutoFit/>
          </a:bodyPr>
          <a:lstStyle/>
          <a:p>
            <a:pPr algn="ctr"/>
            <a:endParaRPr lang="ru-RU" sz="2000" dirty="0">
              <a:latin typeface="+mj-lt"/>
            </a:endParaRPr>
          </a:p>
          <a:p>
            <a:pPr indent="457200" algn="just">
              <a:buClr>
                <a:srgbClr val="244187"/>
              </a:buClr>
              <a:buFont typeface="Wingdings" panose="05000000000000000000" pitchFamily="2" charset="2"/>
              <a:buChar char="v"/>
            </a:pPr>
            <a:r>
              <a:rPr lang="ru-RU" sz="2400" b="1" dirty="0">
                <a:latin typeface="+mj-lt"/>
              </a:rPr>
              <a:t>подпрограмму 10 «Подготовка кадров для ядерной энергетики»,</a:t>
            </a:r>
            <a:r>
              <a:rPr lang="ru-RU" sz="2400" dirty="0">
                <a:latin typeface="+mj-lt"/>
              </a:rPr>
              <a:t> заказчики – Министерство образования, Министерство здравоохранения, Министерство энергетики, Министерство по чрезвычайным ситуациям, Комитет государственной безопасности, Государственный комитет по стандартизации, Национальная академия наук Беларуси;</a:t>
            </a:r>
          </a:p>
          <a:p>
            <a:pPr indent="457200" algn="just">
              <a:buClr>
                <a:srgbClr val="244187"/>
              </a:buClr>
              <a:buFont typeface="Wingdings" panose="05000000000000000000" pitchFamily="2" charset="2"/>
              <a:buChar char="v"/>
            </a:pPr>
            <a:r>
              <a:rPr lang="ru-RU" sz="2400" b="1" dirty="0">
                <a:latin typeface="+mj-lt"/>
              </a:rPr>
              <a:t>подпрограмму 11 «Молодежная политика»,</a:t>
            </a:r>
            <a:r>
              <a:rPr lang="ru-RU" sz="2400" dirty="0">
                <a:latin typeface="+mj-lt"/>
              </a:rPr>
              <a:t> заказчики – Министерство образования, Министерство по чрезвычайным ситуациям, 4 Министерство сельского хозяйства и продовольствия, Министерство спорта и туризма, Министерство природы и охраны окружающей среды, облисполкомы, Минский горисполком, открытое акционерное общество ”Сберегательный банк «Беларусбанк».</a:t>
            </a:r>
          </a:p>
          <a:p>
            <a:pPr marL="285750" indent="-285750" algn="just">
              <a:buClr>
                <a:schemeClr val="accent1"/>
              </a:buClr>
              <a:buFont typeface="Wingdings" panose="05000000000000000000" pitchFamily="2" charset="2"/>
              <a:buChar char="v"/>
            </a:pPr>
            <a:endParaRPr lang="ru-RU" sz="2400" dirty="0">
              <a:latin typeface="+mj-lt"/>
            </a:endParaRPr>
          </a:p>
        </p:txBody>
      </p:sp>
      <p:pic>
        <p:nvPicPr>
          <p:cNvPr id="10" name="Picture 2" descr="C:\Users\irina\Desktop\РЕКЛ РАБОЧАЯ 2015\Логотип.png">
            <a:extLst>
              <a:ext uri="{FF2B5EF4-FFF2-40B4-BE49-F238E27FC236}">
                <a16:creationId xmlns="" xmlns:a16="http://schemas.microsoft.com/office/drawing/2014/main" id="{F44F4AAD-6882-4B81-B655-C698042D03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a:extLst>
              <a:ext uri="{FF2B5EF4-FFF2-40B4-BE49-F238E27FC236}">
                <a16:creationId xmlns="" xmlns:a16="http://schemas.microsoft.com/office/drawing/2014/main" id="{25668F78-25A4-4EF5-A567-B7023E8171C7}"/>
              </a:ext>
            </a:extLst>
          </p:cNvPr>
          <p:cNvSpPr/>
          <p:nvPr/>
        </p:nvSpPr>
        <p:spPr>
          <a:xfrm>
            <a:off x="149289" y="155510"/>
            <a:ext cx="7688425" cy="584775"/>
          </a:xfrm>
          <a:prstGeom prst="rect">
            <a:avLst/>
          </a:prstGeom>
        </p:spPr>
        <p:txBody>
          <a:bodyPr wrap="square">
            <a:spAutoFit/>
          </a:bodyPr>
          <a:lstStyle/>
          <a:p>
            <a:pPr algn="ctr"/>
            <a:r>
              <a:rPr lang="ru-RU" sz="3200" b="1" dirty="0">
                <a:solidFill>
                  <a:schemeClr val="bg1"/>
                </a:solidFill>
                <a:latin typeface="+mj-lt"/>
              </a:rPr>
              <a:t>Государственная программа включает</a:t>
            </a:r>
            <a:r>
              <a:rPr lang="ru-RU" sz="3200" dirty="0">
                <a:solidFill>
                  <a:schemeClr val="bg1"/>
                </a:solidFill>
                <a:latin typeface="+mj-lt"/>
              </a:rPr>
              <a:t>:</a:t>
            </a:r>
          </a:p>
        </p:txBody>
      </p:sp>
    </p:spTree>
    <p:extLst>
      <p:ext uri="{BB962C8B-B14F-4D97-AF65-F5344CB8AC3E}">
        <p14:creationId xmlns:p14="http://schemas.microsoft.com/office/powerpoint/2010/main" val="1091284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989044" y="285148"/>
            <a:ext cx="6120882" cy="584775"/>
          </a:xfrm>
          <a:prstGeom prst="rect">
            <a:avLst/>
          </a:prstGeom>
        </p:spPr>
        <p:txBody>
          <a:bodyPr wrap="square">
            <a:spAutoFit/>
          </a:bodyPr>
          <a:lstStyle/>
          <a:p>
            <a:pPr algn="ctr"/>
            <a:r>
              <a:rPr lang="ru-RU" sz="3200" b="1" dirty="0">
                <a:solidFill>
                  <a:schemeClr val="bg1"/>
                </a:solidFill>
                <a:latin typeface="+mj-lt"/>
              </a:rPr>
              <a:t>Вопросы для самоконтроля</a:t>
            </a:r>
          </a:p>
        </p:txBody>
      </p:sp>
      <p:sp>
        <p:nvSpPr>
          <p:cNvPr id="8" name="TextBox 7"/>
          <p:cNvSpPr txBox="1"/>
          <p:nvPr/>
        </p:nvSpPr>
        <p:spPr>
          <a:xfrm>
            <a:off x="989044" y="1644249"/>
            <a:ext cx="10123093" cy="3539430"/>
          </a:xfrm>
          <a:prstGeom prst="rect">
            <a:avLst/>
          </a:prstGeom>
          <a:noFill/>
        </p:spPr>
        <p:txBody>
          <a:bodyPr wrap="square" rtlCol="0">
            <a:spAutoFit/>
          </a:bodyPr>
          <a:lstStyle/>
          <a:p>
            <a:pPr indent="457200" algn="just">
              <a:buClr>
                <a:srgbClr val="244187"/>
              </a:buClr>
              <a:buFont typeface="Wingdings" panose="05000000000000000000" pitchFamily="2" charset="2"/>
              <a:buChar char="v"/>
            </a:pPr>
            <a:r>
              <a:rPr lang="ru-RU" sz="2800" dirty="0">
                <a:latin typeface="+mj-lt"/>
              </a:rPr>
              <a:t>Сформулируйте цели и принципы государственной молодежной политики.</a:t>
            </a:r>
          </a:p>
          <a:p>
            <a:pPr indent="457200" algn="just">
              <a:buClr>
                <a:srgbClr val="244187"/>
              </a:buClr>
              <a:buFont typeface="Wingdings" panose="05000000000000000000" pitchFamily="2" charset="2"/>
              <a:buChar char="v"/>
            </a:pPr>
            <a:r>
              <a:rPr lang="ru-RU" sz="2800" dirty="0">
                <a:latin typeface="+mj-lt"/>
              </a:rPr>
              <a:t>В чем состоит суть основных положений идеологии белорусского государства и системы воспитания?</a:t>
            </a:r>
            <a:endParaRPr lang="en-US" sz="2800" dirty="0">
              <a:latin typeface="+mj-lt"/>
            </a:endParaRPr>
          </a:p>
          <a:p>
            <a:pPr indent="457200" algn="just">
              <a:buClr>
                <a:srgbClr val="244187"/>
              </a:buClr>
              <a:buFont typeface="Wingdings" panose="05000000000000000000" pitchFamily="2" charset="2"/>
              <a:buChar char="v"/>
            </a:pPr>
            <a:r>
              <a:rPr lang="ru-RU" sz="2800" dirty="0">
                <a:latin typeface="+mj-lt"/>
              </a:rPr>
              <a:t>В чем заключается государственная поддержка молодежи в получении образования?</a:t>
            </a:r>
            <a:endParaRPr lang="en-US" sz="2800" dirty="0">
              <a:latin typeface="+mj-lt"/>
            </a:endParaRPr>
          </a:p>
          <a:p>
            <a:pPr indent="457200" algn="just">
              <a:buClr>
                <a:srgbClr val="244187"/>
              </a:buClr>
              <a:buFont typeface="Wingdings" panose="05000000000000000000" pitchFamily="2" charset="2"/>
              <a:buChar char="v"/>
            </a:pPr>
            <a:r>
              <a:rPr lang="ru-RU" sz="2800" dirty="0">
                <a:latin typeface="+mj-lt"/>
              </a:rPr>
              <a:t>Сформулируйте основные приоритеты современного процесса воспитания?</a:t>
            </a:r>
          </a:p>
        </p:txBody>
      </p:sp>
      <p:pic>
        <p:nvPicPr>
          <p:cNvPr id="10" name="Picture 2" descr="C:\Users\irina\Desktop\РЕКЛ РАБОЧАЯ 2015\Логотип.png">
            <a:extLst>
              <a:ext uri="{FF2B5EF4-FFF2-40B4-BE49-F238E27FC236}">
                <a16:creationId xmlns="" xmlns:a16="http://schemas.microsoft.com/office/drawing/2014/main" id="{92967B0E-2CC1-4BA8-90B6-C2CB5481C6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15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201487" y="0"/>
            <a:ext cx="8208912" cy="1200329"/>
          </a:xfrm>
          <a:prstGeom prst="rect">
            <a:avLst/>
          </a:prstGeom>
        </p:spPr>
        <p:txBody>
          <a:bodyPr wrap="square">
            <a:spAutoFit/>
          </a:bodyPr>
          <a:lstStyle/>
          <a:p>
            <a:r>
              <a:rPr lang="ru-RU" sz="3600" b="1" dirty="0">
                <a:solidFill>
                  <a:schemeClr val="bg1"/>
                </a:solidFill>
                <a:latin typeface="+mj-lt"/>
              </a:rPr>
              <a:t>1. Современные тенденции в сфере образования</a:t>
            </a:r>
          </a:p>
        </p:txBody>
      </p:sp>
      <p:sp>
        <p:nvSpPr>
          <p:cNvPr id="8" name="TextBox 7"/>
          <p:cNvSpPr txBox="1"/>
          <p:nvPr/>
        </p:nvSpPr>
        <p:spPr>
          <a:xfrm>
            <a:off x="298400" y="1110140"/>
            <a:ext cx="11317966" cy="4832092"/>
          </a:xfrm>
          <a:prstGeom prst="rect">
            <a:avLst/>
          </a:prstGeom>
          <a:noFill/>
        </p:spPr>
        <p:txBody>
          <a:bodyPr wrap="square" rtlCol="0">
            <a:spAutoFit/>
          </a:bodyPr>
          <a:lstStyle/>
          <a:p>
            <a:pPr indent="457200" algn="just"/>
            <a:r>
              <a:rPr lang="ru-RU" sz="2800" b="1" dirty="0">
                <a:latin typeface="+mj-lt"/>
              </a:rPr>
              <a:t>Государственная молодежная политика</a:t>
            </a:r>
            <a:r>
              <a:rPr lang="ru-RU" sz="2800" dirty="0">
                <a:latin typeface="+mj-lt"/>
              </a:rPr>
              <a:t> – система социальных, экономических, политических, организационных, правовых и иных мер, направленных на поддержку молодых граждан и осуществляемых государством в целях социального становления и развития молодежи, наиболее полной реализации ее потенциала в интересах  общества;</a:t>
            </a:r>
          </a:p>
          <a:p>
            <a:pPr indent="457200" algn="just"/>
            <a:r>
              <a:rPr lang="ru-RU" sz="2800" b="1" dirty="0">
                <a:latin typeface="+mj-lt"/>
              </a:rPr>
              <a:t>Молодая семья</a:t>
            </a:r>
            <a:r>
              <a:rPr lang="ru-RU" sz="2800" dirty="0">
                <a:latin typeface="+mj-lt"/>
              </a:rPr>
              <a:t> – семья, в которой оба или один из супругов (родитель в неполной семье) находятся в возрасте до тридцати одного года;</a:t>
            </a:r>
          </a:p>
          <a:p>
            <a:pPr indent="457200" algn="just"/>
            <a:r>
              <a:rPr lang="ru-RU" sz="2800" b="1" dirty="0">
                <a:latin typeface="+mj-lt"/>
              </a:rPr>
              <a:t>Молодые граждане</a:t>
            </a:r>
            <a:r>
              <a:rPr lang="ru-RU" sz="2800" dirty="0">
                <a:latin typeface="+mj-lt"/>
              </a:rPr>
              <a:t> – граждане РБ, иностранные граждане и лица без гражданства, постоянно проживающие в РБ, в возрасте от четырнадцати до тридцати одного года.</a:t>
            </a:r>
          </a:p>
        </p:txBody>
      </p:sp>
      <p:pic>
        <p:nvPicPr>
          <p:cNvPr id="10" name="Picture 2" descr="C:\Users\irina\Desktop\РЕКЛ РАБОЧАЯ 2015\Логотип.png">
            <a:extLst>
              <a:ext uri="{FF2B5EF4-FFF2-40B4-BE49-F238E27FC236}">
                <a16:creationId xmlns="" xmlns:a16="http://schemas.microsoft.com/office/drawing/2014/main" id="{586E52CC-BBD5-40DA-8F26-533D4440DF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37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pic>
        <p:nvPicPr>
          <p:cNvPr id="5" name="Picture 2">
            <a:extLst>
              <a:ext uri="{FF2B5EF4-FFF2-40B4-BE49-F238E27FC236}">
                <a16:creationId xmlns="" xmlns:a16="http://schemas.microsoft.com/office/drawing/2014/main" id="{D1E093DF-379D-45F5-BE36-2A9FEB996374}"/>
              </a:ext>
            </a:extLst>
          </p:cNvPr>
          <p:cNvPicPr>
            <a:picLocks noChangeAspect="1" noChangeArrowheads="1"/>
          </p:cNvPicPr>
          <p:nvPr/>
        </p:nvPicPr>
        <p:blipFill rotWithShape="1">
          <a:blip r:embed="rId3" cstate="print"/>
          <a:srcRect l="3788" t="4162" r="30304" b="42771"/>
          <a:stretch/>
        </p:blipFill>
        <p:spPr bwMode="auto">
          <a:xfrm>
            <a:off x="4967993" y="1452283"/>
            <a:ext cx="7053644" cy="4134895"/>
          </a:xfrm>
          <a:prstGeom prst="rect">
            <a:avLst/>
          </a:prstGeom>
          <a:noFill/>
          <a:ln w="9525">
            <a:noFill/>
            <a:miter lim="800000"/>
            <a:headEnd/>
            <a:tailEnd/>
          </a:ln>
          <a:effectLst/>
        </p:spPr>
      </p:pic>
      <p:sp>
        <p:nvSpPr>
          <p:cNvPr id="1147" name="Google Shape;1147;p68"/>
          <p:cNvSpPr txBox="1">
            <a:spLocks noGrp="1"/>
          </p:cNvSpPr>
          <p:nvPr>
            <p:ph type="subTitle" idx="1"/>
          </p:nvPr>
        </p:nvSpPr>
        <p:spPr>
          <a:xfrm>
            <a:off x="170365" y="2351619"/>
            <a:ext cx="6284924" cy="1077381"/>
          </a:xfrm>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SzPts val="1100"/>
            </a:pPr>
            <a:r>
              <a:rPr lang="ru-RU" sz="5333" b="1" dirty="0">
                <a:solidFill>
                  <a:srgbClr val="22356F"/>
                </a:solidFill>
                <a:latin typeface="+mj-lt"/>
              </a:rPr>
              <a:t>СПАСИБО ЗА ВНИМАНИЕ!</a:t>
            </a:r>
          </a:p>
        </p:txBody>
      </p:sp>
      <p:pic>
        <p:nvPicPr>
          <p:cNvPr id="6" name="Picture 2" descr="C:\Users\irina\Desktop\РЕКЛ РАБОЧАЯ 2015\Логотип.png">
            <a:extLst>
              <a:ext uri="{FF2B5EF4-FFF2-40B4-BE49-F238E27FC236}">
                <a16:creationId xmlns="" xmlns:a16="http://schemas.microsoft.com/office/drawing/2014/main" id="{91BEC619-3BC7-4725-BBD6-D9A906F2E6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65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57200" y="1485622"/>
            <a:ext cx="11066107" cy="3119062"/>
          </a:xfrm>
          <a:prstGeom prst="rect">
            <a:avLst/>
          </a:prstGeom>
        </p:spPr>
        <p:txBody>
          <a:bodyPr wrap="square">
            <a:spAutoFit/>
          </a:bodyPr>
          <a:lstStyle/>
          <a:p>
            <a:pPr indent="457200" algn="just"/>
            <a:r>
              <a:rPr lang="ru-RU" sz="2800" b="1" dirty="0">
                <a:latin typeface="+mj-lt"/>
              </a:rPr>
              <a:t>Законодательство о государственной молодежной политике основывается на:</a:t>
            </a:r>
            <a:r>
              <a:rPr lang="ru-RU" sz="2800" dirty="0">
                <a:latin typeface="+mj-lt"/>
              </a:rPr>
              <a:t> </a:t>
            </a:r>
          </a:p>
          <a:p>
            <a:pPr indent="457200" algn="just"/>
            <a:r>
              <a:rPr lang="ru-RU" sz="2800" dirty="0">
                <a:latin typeface="+mj-lt"/>
              </a:rPr>
              <a:t>Конституции РБ и Законе РБ «Об основах государственной молодежной политики» от 7 декабря 2009 г. № 65-З. </a:t>
            </a:r>
          </a:p>
          <a:p>
            <a:pPr indent="457200" algn="just"/>
            <a:r>
              <a:rPr lang="ru-RU" sz="2800" dirty="0">
                <a:latin typeface="+mj-lt"/>
              </a:rPr>
              <a:t>Если международным договором РБ установлены иные правила, чем те, которые содержатся в Законе, то применяются правила международного договора</a:t>
            </a:r>
            <a:r>
              <a:rPr lang="ru-RU" sz="2000" dirty="0">
                <a:latin typeface="+mj-lt"/>
              </a:rPr>
              <a:t>.</a:t>
            </a:r>
          </a:p>
        </p:txBody>
      </p:sp>
      <p:pic>
        <p:nvPicPr>
          <p:cNvPr id="9" name="Picture 2" descr="C:\Users\irina\Desktop\РЕКЛ РАБОЧАЯ 2015\Логотип.png">
            <a:extLst>
              <a:ext uri="{FF2B5EF4-FFF2-40B4-BE49-F238E27FC236}">
                <a16:creationId xmlns="" xmlns:a16="http://schemas.microsoft.com/office/drawing/2014/main" id="{600AF5D2-46D6-4BB5-A5A0-8AA4BDE1C2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a:extLst>
              <a:ext uri="{FF2B5EF4-FFF2-40B4-BE49-F238E27FC236}">
                <a16:creationId xmlns="" xmlns:a16="http://schemas.microsoft.com/office/drawing/2014/main" id="{C0C3D3AD-DD57-4C3C-8D0C-C685AD1978C8}"/>
              </a:ext>
            </a:extLst>
          </p:cNvPr>
          <p:cNvSpPr/>
          <p:nvPr/>
        </p:nvSpPr>
        <p:spPr>
          <a:xfrm>
            <a:off x="201487" y="0"/>
            <a:ext cx="8208912" cy="1200329"/>
          </a:xfrm>
          <a:prstGeom prst="rect">
            <a:avLst/>
          </a:prstGeom>
        </p:spPr>
        <p:txBody>
          <a:bodyPr wrap="square">
            <a:spAutoFit/>
          </a:bodyPr>
          <a:lstStyle/>
          <a:p>
            <a:r>
              <a:rPr lang="ru-RU" sz="3600" b="1" dirty="0">
                <a:solidFill>
                  <a:schemeClr val="bg1"/>
                </a:solidFill>
                <a:latin typeface="+mj-lt"/>
              </a:rPr>
              <a:t>1. Современные тенденции в сфере образования</a:t>
            </a:r>
          </a:p>
        </p:txBody>
      </p:sp>
    </p:spTree>
    <p:extLst>
      <p:ext uri="{BB962C8B-B14F-4D97-AF65-F5344CB8AC3E}">
        <p14:creationId xmlns:p14="http://schemas.microsoft.com/office/powerpoint/2010/main" val="145265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5198" y="1081497"/>
            <a:ext cx="11668270" cy="5570756"/>
          </a:xfrm>
          <a:prstGeom prst="rect">
            <a:avLst/>
          </a:prstGeom>
          <a:noFill/>
        </p:spPr>
        <p:txBody>
          <a:bodyPr wrap="square" rtlCol="0">
            <a:spAutoFit/>
          </a:bodyPr>
          <a:lstStyle/>
          <a:p>
            <a:pPr marL="269875" indent="457200" algn="ctr"/>
            <a:r>
              <a:rPr lang="ru-RU" sz="2000" b="1" dirty="0">
                <a:latin typeface="+mj-lt"/>
              </a:rPr>
              <a:t>	</a:t>
            </a:r>
            <a:endParaRPr lang="ru-RU" sz="2000" dirty="0">
              <a:latin typeface="+mj-lt"/>
            </a:endParaRPr>
          </a:p>
          <a:p>
            <a:pPr marL="800100" lvl="1" indent="457200" algn="just">
              <a:buClr>
                <a:schemeClr val="accent2"/>
              </a:buClr>
              <a:buFont typeface="Wingdings" panose="05000000000000000000" pitchFamily="2" charset="2"/>
              <a:buChar char="v"/>
            </a:pPr>
            <a:r>
              <a:rPr lang="ru-RU" sz="3200" dirty="0">
                <a:latin typeface="+mj-lt"/>
              </a:rPr>
              <a:t>всестороннее развитие молодежи, содействие ее духовному, нравственному и физическому развитию;</a:t>
            </a:r>
          </a:p>
          <a:p>
            <a:pPr marL="800100" lvl="1" indent="457200" algn="just">
              <a:buClr>
                <a:schemeClr val="accent2"/>
              </a:buClr>
              <a:buFont typeface="Wingdings" panose="05000000000000000000" pitchFamily="2" charset="2"/>
              <a:buChar char="v"/>
            </a:pPr>
            <a:r>
              <a:rPr lang="ru-RU" sz="3200" dirty="0">
                <a:latin typeface="+mj-lt"/>
              </a:rPr>
              <a:t>создание условий для свободного и эффективного участия молодежи в политическом, социальном, экономическом и культурном развитии общества;</a:t>
            </a:r>
          </a:p>
          <a:p>
            <a:pPr marL="800100" lvl="1" indent="457200" algn="just">
              <a:buClr>
                <a:schemeClr val="accent2"/>
              </a:buClr>
              <a:buFont typeface="Wingdings" panose="05000000000000000000" pitchFamily="2" charset="2"/>
              <a:buChar char="v"/>
            </a:pPr>
            <a:r>
              <a:rPr lang="ru-RU" sz="3200" dirty="0">
                <a:latin typeface="+mj-lt"/>
              </a:rPr>
              <a:t>социальная, материальная, правовая и иная поддержка молодежи;</a:t>
            </a:r>
          </a:p>
          <a:p>
            <a:pPr marL="800100" lvl="1" indent="457200" algn="just">
              <a:buClr>
                <a:schemeClr val="accent2"/>
              </a:buClr>
              <a:buFont typeface="Wingdings" panose="05000000000000000000" pitchFamily="2" charset="2"/>
              <a:buChar char="v"/>
            </a:pPr>
            <a:r>
              <a:rPr lang="ru-RU" sz="3200" dirty="0">
                <a:latin typeface="+mj-lt"/>
              </a:rPr>
              <a:t>расширение возможностей молодежи в выборе жизненного пути.</a:t>
            </a:r>
          </a:p>
          <a:p>
            <a:pPr marL="342900" indent="457200" algn="just">
              <a:buClr>
                <a:schemeClr val="accent2"/>
              </a:buClr>
              <a:buFont typeface="Wingdings" panose="05000000000000000000" pitchFamily="2" charset="2"/>
              <a:buChar char="v"/>
            </a:pPr>
            <a:endParaRPr lang="ru-RU" sz="2400" dirty="0">
              <a:latin typeface="+mj-lt"/>
            </a:endParaRPr>
          </a:p>
          <a:p>
            <a:pPr indent="457200" algn="just"/>
            <a:endParaRPr lang="ru-RU" sz="2400" dirty="0">
              <a:latin typeface="+mj-lt"/>
            </a:endParaRPr>
          </a:p>
        </p:txBody>
      </p:sp>
      <p:sp>
        <p:nvSpPr>
          <p:cNvPr id="9" name="Прямоугольник 8"/>
          <p:cNvSpPr/>
          <p:nvPr/>
        </p:nvSpPr>
        <p:spPr>
          <a:xfrm>
            <a:off x="153616" y="190196"/>
            <a:ext cx="7992888" cy="523220"/>
          </a:xfrm>
          <a:prstGeom prst="rect">
            <a:avLst/>
          </a:prstGeom>
        </p:spPr>
        <p:txBody>
          <a:bodyPr wrap="square">
            <a:spAutoFit/>
          </a:bodyPr>
          <a:lstStyle/>
          <a:p>
            <a:r>
              <a:rPr lang="ru-RU" sz="2800" b="1" dirty="0">
                <a:solidFill>
                  <a:schemeClr val="bg1"/>
                </a:solidFill>
                <a:latin typeface="+mj-lt"/>
              </a:rPr>
              <a:t>Цели государственной молодежной политики:</a:t>
            </a:r>
            <a:endParaRPr lang="ru-RU" sz="2800" dirty="0">
              <a:solidFill>
                <a:schemeClr val="bg1"/>
              </a:solidFill>
              <a:latin typeface="+mj-lt"/>
            </a:endParaRPr>
          </a:p>
        </p:txBody>
      </p:sp>
      <p:pic>
        <p:nvPicPr>
          <p:cNvPr id="10" name="Picture 2" descr="C:\Users\irina\Desktop\РЕКЛ РАБОЧАЯ 2015\Логотип.png">
            <a:extLst>
              <a:ext uri="{FF2B5EF4-FFF2-40B4-BE49-F238E27FC236}">
                <a16:creationId xmlns="" xmlns:a16="http://schemas.microsoft.com/office/drawing/2014/main" id="{42BC924A-9A81-44A1-9C4F-04FC1DAC43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94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5512" y="797510"/>
            <a:ext cx="11451951" cy="5262979"/>
          </a:xfrm>
          <a:prstGeom prst="rect">
            <a:avLst/>
          </a:prstGeom>
          <a:noFill/>
        </p:spPr>
        <p:txBody>
          <a:bodyPr wrap="square" rtlCol="0">
            <a:spAutoFit/>
          </a:bodyPr>
          <a:lstStyle/>
          <a:p>
            <a:pPr marL="342900" indent="457200" algn="just">
              <a:buClr>
                <a:schemeClr val="accent2"/>
              </a:buClr>
              <a:buFont typeface="Wingdings" panose="05000000000000000000" pitchFamily="2" charset="2"/>
              <a:buChar char="v"/>
            </a:pPr>
            <a:endParaRPr lang="ru-RU" sz="2400" dirty="0">
              <a:latin typeface="+mj-lt"/>
            </a:endParaRPr>
          </a:p>
          <a:p>
            <a:pPr marL="742950" lvl="1" indent="457200" algn="just">
              <a:buClr>
                <a:srgbClr val="244187"/>
              </a:buClr>
              <a:buFont typeface="Wingdings" panose="05000000000000000000" pitchFamily="2" charset="2"/>
              <a:buChar char="v"/>
            </a:pPr>
            <a:r>
              <a:rPr lang="ru-RU" sz="2400" dirty="0">
                <a:latin typeface="+mj-lt"/>
              </a:rPr>
              <a:t>защиты прав и законных интересов молодежи;</a:t>
            </a:r>
          </a:p>
          <a:p>
            <a:pPr marL="742950" lvl="1" indent="457200" algn="just">
              <a:buClr>
                <a:srgbClr val="244187"/>
              </a:buClr>
              <a:buFont typeface="Wingdings" panose="05000000000000000000" pitchFamily="2" charset="2"/>
              <a:buChar char="v"/>
            </a:pPr>
            <a:r>
              <a:rPr lang="ru-RU" sz="2400" dirty="0">
                <a:latin typeface="+mj-lt"/>
              </a:rPr>
              <a:t>сочетания государственных, общественных интересов, прав и свобод личности в формировании и реализации государственной молодежной политики;</a:t>
            </a:r>
            <a:r>
              <a:rPr lang="ru-RU" sz="2400" dirty="0">
                <a:solidFill>
                  <a:prstClr val="black"/>
                </a:solidFill>
                <a:latin typeface="+mj-lt"/>
              </a:rPr>
              <a:t> </a:t>
            </a:r>
          </a:p>
          <a:p>
            <a:pPr marL="742950" lvl="1" indent="457200" algn="just">
              <a:buClr>
                <a:srgbClr val="244187"/>
              </a:buClr>
              <a:buFont typeface="Wingdings" panose="05000000000000000000" pitchFamily="2" charset="2"/>
              <a:buChar char="v"/>
            </a:pPr>
            <a:r>
              <a:rPr lang="ru-RU" sz="2400" dirty="0">
                <a:solidFill>
                  <a:prstClr val="black"/>
                </a:solidFill>
                <a:latin typeface="+mj-lt"/>
              </a:rPr>
              <a:t>обеспечения молодежи правовых и социально-экономических гарантий, компенсирующих обусловленные возрастом ограничения ее социального статуса;</a:t>
            </a:r>
          </a:p>
          <a:p>
            <a:pPr marL="742950" lvl="1" indent="457200" algn="just">
              <a:buClr>
                <a:srgbClr val="244187"/>
              </a:buClr>
              <a:buFont typeface="Wingdings" panose="05000000000000000000" pitchFamily="2" charset="2"/>
              <a:buChar char="v"/>
            </a:pPr>
            <a:r>
              <a:rPr lang="ru-RU" sz="2400" dirty="0">
                <a:solidFill>
                  <a:prstClr val="black"/>
                </a:solidFill>
                <a:latin typeface="+mj-lt"/>
              </a:rPr>
              <a:t>научной обоснованности и комплексности;</a:t>
            </a:r>
          </a:p>
          <a:p>
            <a:pPr marL="742950" lvl="1" indent="457200" algn="just">
              <a:buClr>
                <a:srgbClr val="244187"/>
              </a:buClr>
              <a:buFont typeface="Wingdings" panose="05000000000000000000" pitchFamily="2" charset="2"/>
              <a:buChar char="v"/>
            </a:pPr>
            <a:r>
              <a:rPr lang="ru-RU" sz="2400" dirty="0">
                <a:solidFill>
                  <a:prstClr val="black"/>
                </a:solidFill>
                <a:latin typeface="+mj-lt"/>
              </a:rPr>
              <a:t>гласности;</a:t>
            </a:r>
          </a:p>
          <a:p>
            <a:pPr marL="742950" lvl="1" indent="457200" algn="just">
              <a:buClr>
                <a:srgbClr val="244187"/>
              </a:buClr>
              <a:buFont typeface="Wingdings" panose="05000000000000000000" pitchFamily="2" charset="2"/>
              <a:buChar char="v"/>
            </a:pPr>
            <a:r>
              <a:rPr lang="ru-RU" sz="2400" dirty="0">
                <a:solidFill>
                  <a:prstClr val="black"/>
                </a:solidFill>
                <a:latin typeface="+mj-lt"/>
              </a:rPr>
              <a:t>привлечения молодежи к непосредственному участию в формировании и реализации государственной молодежной политики;</a:t>
            </a:r>
          </a:p>
          <a:p>
            <a:pPr marL="742950" lvl="1" indent="457200" algn="just">
              <a:buClr>
                <a:srgbClr val="244187"/>
              </a:buClr>
              <a:buFont typeface="Wingdings" panose="05000000000000000000" pitchFamily="2" charset="2"/>
              <a:buChar char="v"/>
            </a:pPr>
            <a:r>
              <a:rPr lang="ru-RU" sz="2400" dirty="0">
                <a:solidFill>
                  <a:prstClr val="black"/>
                </a:solidFill>
                <a:latin typeface="+mj-lt"/>
              </a:rPr>
              <a:t>приоритета конкурсных механизмов при реализации программ в сфере государственной молодежной политики.</a:t>
            </a:r>
          </a:p>
        </p:txBody>
      </p:sp>
      <p:pic>
        <p:nvPicPr>
          <p:cNvPr id="7" name="Picture 2" descr="C:\Users\irina\Desktop\РЕКЛ РАБОЧАЯ 2015\Логотип.png">
            <a:extLst>
              <a:ext uri="{FF2B5EF4-FFF2-40B4-BE49-F238E27FC236}">
                <a16:creationId xmlns="" xmlns:a16="http://schemas.microsoft.com/office/drawing/2014/main" id="{3892E912-0490-4100-80BF-13FF4CBB1B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42D90F6B-5CEC-4885-964E-A2BC4B0B9F49}"/>
              </a:ext>
            </a:extLst>
          </p:cNvPr>
          <p:cNvSpPr txBox="1"/>
          <p:nvPr/>
        </p:nvSpPr>
        <p:spPr>
          <a:xfrm>
            <a:off x="298400" y="0"/>
            <a:ext cx="6097554" cy="1077218"/>
          </a:xfrm>
          <a:prstGeom prst="rect">
            <a:avLst/>
          </a:prstGeom>
          <a:noFill/>
        </p:spPr>
        <p:txBody>
          <a:bodyPr wrap="square">
            <a:spAutoFit/>
          </a:bodyPr>
          <a:lstStyle/>
          <a:p>
            <a:r>
              <a:rPr lang="ru-RU" sz="3200" b="1" dirty="0">
                <a:solidFill>
                  <a:schemeClr val="bg1"/>
                </a:solidFill>
                <a:latin typeface="+mj-lt"/>
              </a:rPr>
              <a:t>Принципы государственной молодежной политики:</a:t>
            </a:r>
            <a:endParaRPr lang="ru-RU" sz="3200" dirty="0">
              <a:solidFill>
                <a:schemeClr val="bg1"/>
              </a:solidFill>
              <a:latin typeface="+mj-lt"/>
            </a:endParaRPr>
          </a:p>
        </p:txBody>
      </p:sp>
    </p:spTree>
    <p:extLst>
      <p:ext uri="{BB962C8B-B14F-4D97-AF65-F5344CB8AC3E}">
        <p14:creationId xmlns:p14="http://schemas.microsoft.com/office/powerpoint/2010/main" val="355160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03918" y="1454682"/>
            <a:ext cx="10511477" cy="2677656"/>
          </a:xfrm>
          <a:prstGeom prst="rect">
            <a:avLst/>
          </a:prstGeom>
          <a:noFill/>
        </p:spPr>
        <p:txBody>
          <a:bodyPr wrap="square" rtlCol="0">
            <a:spAutoFit/>
          </a:bodyPr>
          <a:lstStyle/>
          <a:p>
            <a:pPr marL="0" lvl="1" indent="457200" algn="just">
              <a:buClr>
                <a:srgbClr val="244187"/>
              </a:buClr>
              <a:buFont typeface="Wingdings" panose="05000000000000000000" pitchFamily="2" charset="2"/>
              <a:buChar char="v"/>
            </a:pPr>
            <a:r>
              <a:rPr lang="ru-RU" sz="2800" dirty="0">
                <a:latin typeface="+mj-lt"/>
              </a:rPr>
              <a:t>молодежь;</a:t>
            </a:r>
          </a:p>
          <a:p>
            <a:pPr marL="0" lvl="1" indent="457200" algn="just">
              <a:buClr>
                <a:srgbClr val="244187"/>
              </a:buClr>
              <a:buFont typeface="Wingdings" panose="05000000000000000000" pitchFamily="2" charset="2"/>
              <a:buChar char="v"/>
            </a:pPr>
            <a:r>
              <a:rPr lang="ru-RU" sz="2800" dirty="0">
                <a:latin typeface="+mj-lt"/>
              </a:rPr>
              <a:t>молодые семьи;</a:t>
            </a:r>
          </a:p>
          <a:p>
            <a:pPr marL="0" lvl="1" indent="457200" algn="just">
              <a:buClr>
                <a:srgbClr val="244187"/>
              </a:buClr>
              <a:buFont typeface="Wingdings" panose="05000000000000000000" pitchFamily="2" charset="2"/>
              <a:buChar char="v"/>
            </a:pPr>
            <a:r>
              <a:rPr lang="ru-RU" sz="2800" dirty="0">
                <a:latin typeface="+mj-lt"/>
              </a:rPr>
              <a:t>молодежные общественные объединения;</a:t>
            </a:r>
          </a:p>
          <a:p>
            <a:pPr marL="0" lvl="1" indent="457200" algn="just">
              <a:buClr>
                <a:srgbClr val="244187"/>
              </a:buClr>
              <a:buFont typeface="Wingdings" panose="05000000000000000000" pitchFamily="2" charset="2"/>
              <a:buChar char="v"/>
            </a:pPr>
            <a:r>
              <a:rPr lang="ru-RU" sz="2800" dirty="0">
                <a:latin typeface="+mj-lt"/>
              </a:rPr>
              <a:t>государственные органы и иные организации, участвующие в пределах своей компетенции в реализации государственной молодежной политики.</a:t>
            </a:r>
            <a:endParaRPr lang="ru-RU" dirty="0">
              <a:latin typeface="+mj-lt"/>
            </a:endParaRPr>
          </a:p>
        </p:txBody>
      </p:sp>
      <p:pic>
        <p:nvPicPr>
          <p:cNvPr id="7" name="Picture 2" descr="C:\Users\irina\Desktop\РЕКЛ РАБОЧАЯ 2015\Логотип.png">
            <a:extLst>
              <a:ext uri="{FF2B5EF4-FFF2-40B4-BE49-F238E27FC236}">
                <a16:creationId xmlns="" xmlns:a16="http://schemas.microsoft.com/office/drawing/2014/main" id="{C4036D13-F6AD-4C81-BFBD-03BBE5B01E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7BDB29F5-C613-42C9-A72D-F1EC7031A754}"/>
              </a:ext>
            </a:extLst>
          </p:cNvPr>
          <p:cNvSpPr txBox="1"/>
          <p:nvPr/>
        </p:nvSpPr>
        <p:spPr>
          <a:xfrm>
            <a:off x="298400" y="-85124"/>
            <a:ext cx="6097554" cy="1200329"/>
          </a:xfrm>
          <a:prstGeom prst="rect">
            <a:avLst/>
          </a:prstGeom>
          <a:noFill/>
        </p:spPr>
        <p:txBody>
          <a:bodyPr wrap="square">
            <a:spAutoFit/>
          </a:bodyPr>
          <a:lstStyle/>
          <a:p>
            <a:r>
              <a:rPr lang="ru-RU" sz="3600" b="1" dirty="0">
                <a:solidFill>
                  <a:schemeClr val="bg1"/>
                </a:solidFill>
                <a:latin typeface="+mj-lt"/>
              </a:rPr>
              <a:t>Субъекты государственной молодежной политики:</a:t>
            </a:r>
          </a:p>
        </p:txBody>
      </p:sp>
    </p:spTree>
    <p:extLst>
      <p:ext uri="{BB962C8B-B14F-4D97-AF65-F5344CB8AC3E}">
        <p14:creationId xmlns:p14="http://schemas.microsoft.com/office/powerpoint/2010/main" val="355049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8386" y="771759"/>
            <a:ext cx="11364686" cy="5693866"/>
          </a:xfrm>
          <a:prstGeom prst="rect">
            <a:avLst/>
          </a:prstGeom>
          <a:noFill/>
        </p:spPr>
        <p:txBody>
          <a:bodyPr wrap="square" rtlCol="0">
            <a:spAutoFit/>
          </a:bodyPr>
          <a:lstStyle/>
          <a:p>
            <a:pPr algn="just">
              <a:buClr>
                <a:schemeClr val="accent2"/>
              </a:buClr>
            </a:pPr>
            <a:endParaRPr lang="ru-RU" dirty="0">
              <a:latin typeface="+mj-lt"/>
            </a:endParaRPr>
          </a:p>
          <a:p>
            <a:pPr marL="446088" indent="363538" algn="just"/>
            <a:r>
              <a:rPr lang="ru-RU" sz="2800" b="1" dirty="0">
                <a:latin typeface="+mj-lt"/>
              </a:rPr>
              <a:t>Государственное регулирование и управление в сфере государственной молодежной политики. Полномочия Президента Республики Беларусь в сфере государственной молодежной политики:</a:t>
            </a:r>
          </a:p>
          <a:p>
            <a:pPr algn="just"/>
            <a:endParaRPr lang="ru-RU" sz="2000" dirty="0">
              <a:latin typeface="+mj-lt"/>
            </a:endParaRPr>
          </a:p>
          <a:p>
            <a:pPr marL="742950" lvl="1" indent="-285750" algn="just">
              <a:buClr>
                <a:srgbClr val="244187"/>
              </a:buClr>
              <a:buFont typeface="Wingdings" panose="05000000000000000000" pitchFamily="2" charset="2"/>
              <a:buChar char="v"/>
            </a:pPr>
            <a:r>
              <a:rPr lang="ru-RU" sz="2800" dirty="0">
                <a:latin typeface="+mj-lt"/>
              </a:rPr>
              <a:t>определяет единую государственную молодежную политику;</a:t>
            </a:r>
          </a:p>
          <a:p>
            <a:pPr marL="742950" lvl="1" indent="-285750" algn="just">
              <a:buClr>
                <a:srgbClr val="244187"/>
              </a:buClr>
              <a:buFont typeface="Wingdings" panose="05000000000000000000" pitchFamily="2" charset="2"/>
              <a:buChar char="v"/>
            </a:pPr>
            <a:r>
              <a:rPr lang="ru-RU" sz="2800" dirty="0">
                <a:latin typeface="+mj-lt"/>
              </a:rPr>
              <a:t>определяет республиканский орган государственного управления, ответственный за осуществление государственной молодежной политики;</a:t>
            </a:r>
          </a:p>
          <a:p>
            <a:pPr marL="742950" lvl="1" indent="-285750" algn="just">
              <a:buClr>
                <a:srgbClr val="244187"/>
              </a:buClr>
              <a:buFont typeface="Wingdings" panose="05000000000000000000" pitchFamily="2" charset="2"/>
              <a:buChar char="v"/>
            </a:pPr>
            <a:r>
              <a:rPr lang="ru-RU" sz="2800" dirty="0">
                <a:latin typeface="+mj-lt"/>
              </a:rPr>
              <a:t>утверждает республиканские программы;</a:t>
            </a:r>
          </a:p>
          <a:p>
            <a:pPr marL="742950" lvl="1" indent="-285750" algn="just">
              <a:buClr>
                <a:srgbClr val="244187"/>
              </a:buClr>
              <a:buFont typeface="Wingdings" panose="05000000000000000000" pitchFamily="2" charset="2"/>
              <a:buChar char="v"/>
            </a:pPr>
            <a:r>
              <a:rPr lang="ru-RU" sz="2800" dirty="0">
                <a:latin typeface="+mj-lt"/>
              </a:rPr>
              <a:t>осуществляет иные полномочия, возложенные на него Конституцией Республики Беларусь и законами.</a:t>
            </a:r>
          </a:p>
          <a:p>
            <a:pPr algn="just"/>
            <a:endParaRPr lang="ru-RU" dirty="0">
              <a:latin typeface="+mj-lt"/>
            </a:endParaRPr>
          </a:p>
        </p:txBody>
      </p:sp>
      <p:pic>
        <p:nvPicPr>
          <p:cNvPr id="7" name="Picture 2" descr="C:\Users\irina\Desktop\РЕКЛ РАБОЧАЯ 2015\Логотип.png">
            <a:extLst>
              <a:ext uri="{FF2B5EF4-FFF2-40B4-BE49-F238E27FC236}">
                <a16:creationId xmlns="" xmlns:a16="http://schemas.microsoft.com/office/drawing/2014/main" id="{5F6F9974-FD08-4B6E-A5D4-06ACFD7030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41942" y="246633"/>
            <a:ext cx="6858179" cy="646331"/>
          </a:xfrm>
          <a:prstGeom prst="rect">
            <a:avLst/>
          </a:prstGeom>
        </p:spPr>
        <p:txBody>
          <a:bodyPr wrap="square">
            <a:spAutoFit/>
          </a:bodyPr>
          <a:lstStyle/>
          <a:p>
            <a:pPr algn="just"/>
            <a:r>
              <a:rPr lang="ru-RU" sz="3600" b="1" dirty="0" smtClean="0">
                <a:solidFill>
                  <a:schemeClr val="bg1"/>
                </a:solidFill>
                <a:latin typeface="+mj-lt"/>
              </a:rPr>
              <a:t>Управление в сфере ГМП</a:t>
            </a:r>
            <a:endParaRPr lang="ru-RU" sz="3600" b="1" dirty="0">
              <a:solidFill>
                <a:schemeClr val="bg1"/>
              </a:solidFill>
              <a:latin typeface="+mj-lt"/>
            </a:endParaRPr>
          </a:p>
        </p:txBody>
      </p:sp>
    </p:spTree>
    <p:extLst>
      <p:ext uri="{BB962C8B-B14F-4D97-AF65-F5344CB8AC3E}">
        <p14:creationId xmlns:p14="http://schemas.microsoft.com/office/powerpoint/2010/main" val="392177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89472" y="-71196"/>
            <a:ext cx="7933921" cy="1200329"/>
          </a:xfrm>
          <a:prstGeom prst="rect">
            <a:avLst/>
          </a:prstGeom>
        </p:spPr>
        <p:txBody>
          <a:bodyPr wrap="square">
            <a:spAutoFit/>
          </a:bodyPr>
          <a:lstStyle/>
          <a:p>
            <a:r>
              <a:rPr lang="ru-RU" sz="2000" b="1" dirty="0">
                <a:solidFill>
                  <a:schemeClr val="bg1"/>
                </a:solidFill>
                <a:latin typeface="+mj-lt"/>
              </a:rPr>
              <a:t>2</a:t>
            </a:r>
            <a:r>
              <a:rPr lang="ru-RU" sz="2400" b="1" dirty="0">
                <a:solidFill>
                  <a:schemeClr val="bg1"/>
                </a:solidFill>
                <a:latin typeface="+mj-lt"/>
              </a:rPr>
              <a:t>. Развитие системы воспитания в соответствии с положениями идеологии РБ, принципами государственной политики в сфере образования</a:t>
            </a:r>
          </a:p>
        </p:txBody>
      </p:sp>
      <p:sp>
        <p:nvSpPr>
          <p:cNvPr id="8" name="TextBox 7"/>
          <p:cNvSpPr txBox="1"/>
          <p:nvPr/>
        </p:nvSpPr>
        <p:spPr>
          <a:xfrm>
            <a:off x="389472" y="1400339"/>
            <a:ext cx="11508633" cy="3785652"/>
          </a:xfrm>
          <a:prstGeom prst="rect">
            <a:avLst/>
          </a:prstGeom>
          <a:noFill/>
        </p:spPr>
        <p:txBody>
          <a:bodyPr wrap="square" rtlCol="0">
            <a:spAutoFit/>
          </a:bodyPr>
          <a:lstStyle/>
          <a:p>
            <a:pPr marL="285750" indent="457200" algn="just">
              <a:buClr>
                <a:srgbClr val="244187"/>
              </a:buClr>
              <a:buFont typeface="Wingdings" panose="05000000000000000000" pitchFamily="2" charset="2"/>
              <a:buChar char="v"/>
            </a:pPr>
            <a:r>
              <a:rPr lang="ru-RU" sz="2400" dirty="0">
                <a:latin typeface="+mj-lt"/>
              </a:rPr>
              <a:t>гражданское и патриотическое воспитание молодежи;</a:t>
            </a:r>
          </a:p>
          <a:p>
            <a:pPr marL="285750" indent="457200" algn="just">
              <a:buClr>
                <a:srgbClr val="244187"/>
              </a:buClr>
              <a:buFont typeface="Wingdings" panose="05000000000000000000" pitchFamily="2" charset="2"/>
              <a:buChar char="v"/>
            </a:pPr>
            <a:r>
              <a:rPr lang="ru-RU" sz="2400" dirty="0">
                <a:latin typeface="+mj-lt"/>
              </a:rPr>
              <a:t>содействие формированию здорового образа жизни молодежи;</a:t>
            </a:r>
          </a:p>
          <a:p>
            <a:pPr marL="285750" indent="457200" algn="just">
              <a:buClr>
                <a:srgbClr val="244187"/>
              </a:buClr>
              <a:buFont typeface="Wingdings" panose="05000000000000000000" pitchFamily="2" charset="2"/>
              <a:buChar char="v"/>
            </a:pPr>
            <a:r>
              <a:rPr lang="ru-RU" sz="2400" dirty="0">
                <a:latin typeface="+mj-lt"/>
              </a:rPr>
              <a:t>государственная поддержка молодых семей;</a:t>
            </a:r>
          </a:p>
          <a:p>
            <a:pPr marL="285750" indent="457200" algn="just">
              <a:buClr>
                <a:srgbClr val="244187"/>
              </a:buClr>
              <a:buFont typeface="Wingdings" panose="05000000000000000000" pitchFamily="2" charset="2"/>
              <a:buChar char="v"/>
            </a:pPr>
            <a:r>
              <a:rPr lang="ru-RU" sz="2400" dirty="0">
                <a:latin typeface="+mj-lt"/>
              </a:rPr>
              <a:t>содействие реализации права молодежи на труд;</a:t>
            </a:r>
          </a:p>
          <a:p>
            <a:pPr marL="285750" indent="457200" algn="just">
              <a:buClr>
                <a:srgbClr val="244187"/>
              </a:buClr>
              <a:buFont typeface="Wingdings" panose="05000000000000000000" pitchFamily="2" charset="2"/>
              <a:buChar char="v"/>
            </a:pPr>
            <a:r>
              <a:rPr lang="ru-RU" sz="2400" dirty="0">
                <a:latin typeface="+mj-lt"/>
              </a:rPr>
              <a:t>государственная поддержка  в получении образования;</a:t>
            </a:r>
          </a:p>
          <a:p>
            <a:pPr marL="285750" indent="457200" algn="just">
              <a:buClr>
                <a:srgbClr val="244187"/>
              </a:buClr>
              <a:buFont typeface="Wingdings" panose="05000000000000000000" pitchFamily="2" charset="2"/>
              <a:buChar char="v"/>
            </a:pPr>
            <a:r>
              <a:rPr lang="ru-RU" sz="2400" dirty="0">
                <a:latin typeface="+mj-lt"/>
              </a:rPr>
              <a:t>государственная поддержка талантливой и одаренной молодежи;</a:t>
            </a:r>
          </a:p>
          <a:p>
            <a:pPr marL="285750" indent="457200" algn="just">
              <a:buClr>
                <a:srgbClr val="244187"/>
              </a:buClr>
              <a:buFont typeface="Wingdings" panose="05000000000000000000" pitchFamily="2" charset="2"/>
              <a:buChar char="v"/>
            </a:pPr>
            <a:r>
              <a:rPr lang="ru-RU" sz="2400" dirty="0">
                <a:latin typeface="+mj-lt"/>
              </a:rPr>
              <a:t>содействие реализации права молодежи на объединение;</a:t>
            </a:r>
          </a:p>
          <a:p>
            <a:pPr marL="285750" indent="457200" algn="just">
              <a:buClr>
                <a:srgbClr val="244187"/>
              </a:buClr>
              <a:buFont typeface="Wingdings" panose="05000000000000000000" pitchFamily="2" charset="2"/>
              <a:buChar char="v"/>
            </a:pPr>
            <a:r>
              <a:rPr lang="ru-RU" sz="2400" dirty="0">
                <a:latin typeface="+mj-lt"/>
              </a:rPr>
              <a:t>содействие развитию и реализации молодежных общественно значимых инициатив;</a:t>
            </a:r>
          </a:p>
          <a:p>
            <a:pPr marL="285750" indent="457200" algn="just">
              <a:buClr>
                <a:srgbClr val="244187"/>
              </a:buClr>
              <a:buFont typeface="Wingdings" panose="05000000000000000000" pitchFamily="2" charset="2"/>
              <a:buChar char="v"/>
            </a:pPr>
            <a:r>
              <a:rPr lang="ru-RU" sz="2400" dirty="0">
                <a:latin typeface="+mj-lt"/>
              </a:rPr>
              <a:t>международное молодежное сотрудничество.</a:t>
            </a:r>
          </a:p>
        </p:txBody>
      </p:sp>
      <p:pic>
        <p:nvPicPr>
          <p:cNvPr id="10" name="Picture 2" descr="C:\Users\irina\Desktop\РЕКЛ РАБОЧАЯ 2015\Логотип.png">
            <a:extLst>
              <a:ext uri="{FF2B5EF4-FFF2-40B4-BE49-F238E27FC236}">
                <a16:creationId xmlns="" xmlns:a16="http://schemas.microsoft.com/office/drawing/2014/main" id="{28E8D29A-C333-4168-966A-5F4A067F6A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545" y="155510"/>
            <a:ext cx="901055" cy="11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712540"/>
      </p:ext>
    </p:extLst>
  </p:cSld>
  <p:clrMapOvr>
    <a:masterClrMapping/>
  </p:clrMapOvr>
</p:sld>
</file>

<file path=ppt/theme/theme1.xml><?xml version="1.0" encoding="utf-8"?>
<a:theme xmlns:a="http://schemas.openxmlformats.org/drawingml/2006/main" name="postglobal">
  <a:themeElements>
    <a:clrScheme name="Другая 1">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Тема Office">
      <a:majorFont>
        <a:latin typeface="Times New Roman"/>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Тема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Тема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Тема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Тема Offic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Тема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Тема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Тема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Тема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Тема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1_postglobal">
  <a:themeElements>
    <a:clrScheme name="Другая 1">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Тема Office">
      <a:majorFont>
        <a:latin typeface="Times New Roman"/>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Тема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Тема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Тема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Тема Offic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Тема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Тема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Тема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Тема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Тема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1841</Words>
  <Application>Microsoft Office PowerPoint</Application>
  <PresentationFormat>Широкоэкранный</PresentationFormat>
  <Paragraphs>164</Paragraphs>
  <Slides>30</Slides>
  <Notes>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30</vt:i4>
      </vt:variant>
    </vt:vector>
  </HeadingPairs>
  <TitlesOfParts>
    <vt:vector size="37" baseType="lpstr">
      <vt:lpstr>Arial</vt:lpstr>
      <vt:lpstr>Calibri</vt:lpstr>
      <vt:lpstr>Times New Roman</vt:lpstr>
      <vt:lpstr>TimesNewRomanPSMT</vt:lpstr>
      <vt:lpstr>Wingdings</vt:lpstr>
      <vt:lpstr>postglobal</vt:lpstr>
      <vt:lpstr>21_postglobal</vt:lpstr>
      <vt:lpstr>Презентация PowerPoint</vt:lpstr>
      <vt:lpstr>План лекции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Ярик Некер</dc:creator>
  <cp:lastModifiedBy>Пользователь Windows</cp:lastModifiedBy>
  <cp:revision>49</cp:revision>
  <dcterms:created xsi:type="dcterms:W3CDTF">2021-07-01T13:14:03Z</dcterms:created>
  <dcterms:modified xsi:type="dcterms:W3CDTF">2022-02-24T07:51:43Z</dcterms:modified>
</cp:coreProperties>
</file>