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36"/>
  </p:notesMasterIdLst>
  <p:sldIdLst>
    <p:sldId id="268" r:id="rId3"/>
    <p:sldId id="269" r:id="rId4"/>
    <p:sldId id="285" r:id="rId5"/>
    <p:sldId id="284" r:id="rId6"/>
    <p:sldId id="259" r:id="rId7"/>
    <p:sldId id="260" r:id="rId8"/>
    <p:sldId id="261" r:id="rId9"/>
    <p:sldId id="262" r:id="rId10"/>
    <p:sldId id="263" r:id="rId11"/>
    <p:sldId id="265" r:id="rId12"/>
    <p:sldId id="301" r:id="rId13"/>
    <p:sldId id="289" r:id="rId14"/>
    <p:sldId id="290" r:id="rId15"/>
    <p:sldId id="302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1" r:id="rId24"/>
    <p:sldId id="282" r:id="rId25"/>
    <p:sldId id="280" r:id="rId26"/>
    <p:sldId id="275" r:id="rId27"/>
    <p:sldId id="308" r:id="rId28"/>
    <p:sldId id="276" r:id="rId29"/>
    <p:sldId id="303" r:id="rId30"/>
    <p:sldId id="277" r:id="rId31"/>
    <p:sldId id="309" r:id="rId32"/>
    <p:sldId id="305" r:id="rId33"/>
    <p:sldId id="278" r:id="rId34"/>
    <p:sldId id="34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B3069-3FB8-4FAE-8F13-BAF731C8574E}" type="doc">
      <dgm:prSet loTypeId="urn:microsoft.com/office/officeart/2005/8/layout/defaul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C659E1F6-20C5-4A1B-868E-80D09C1DE87F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dirty="0">
              <a:latin typeface="+mj-lt"/>
            </a:rPr>
            <a:t>По охвату</a:t>
          </a:r>
          <a:r>
            <a:rPr lang="ru-RU" sz="1600" b="1" dirty="0">
              <a:latin typeface="+mj-lt"/>
            </a:rPr>
            <a:t>: </a:t>
          </a:r>
          <a:r>
            <a:rPr lang="ru-RU" sz="1600" b="0" dirty="0">
              <a:latin typeface="+mj-lt"/>
            </a:rPr>
            <a:t>индивидуальные, групповые, классные, массовые.</a:t>
          </a:r>
        </a:p>
      </dgm:t>
    </dgm:pt>
    <dgm:pt modelId="{745F7350-D36B-4C03-9A25-DDA504BE5FEB}" type="parTrans" cxnId="{AF16381E-14B5-4741-9F06-B53E0F6AFA24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EF9F8BBC-642B-4D40-BEBF-22C81FE19E4D}" type="sibTrans" cxnId="{AF16381E-14B5-4741-9F06-B53E0F6AFA24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EBD4B8D1-CD88-41B2-8F61-AF17E3F539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dirty="0">
              <a:latin typeface="+mj-lt"/>
            </a:rPr>
            <a:t>По сфере применения</a:t>
          </a:r>
          <a:r>
            <a:rPr lang="ru-RU" sz="1600" b="1" dirty="0">
              <a:latin typeface="+mj-lt"/>
            </a:rPr>
            <a:t>: </a:t>
          </a:r>
          <a:r>
            <a:rPr lang="ru-RU" sz="1600" b="0" dirty="0">
              <a:latin typeface="+mj-lt"/>
            </a:rPr>
            <a:t>внеурочные, внеклассные.</a:t>
          </a:r>
        </a:p>
      </dgm:t>
    </dgm:pt>
    <dgm:pt modelId="{B6268E65-21D4-4068-A0D8-928BE5F692F3}" type="parTrans" cxnId="{8A1A2996-D7F1-4249-8336-902D8C3C9B3B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09DCF568-4C39-4F47-913E-D43F303811A0}" type="sibTrans" cxnId="{8A1A2996-D7F1-4249-8336-902D8C3C9B3B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E930E4DE-B15D-4FFE-AB27-3131F730F1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dirty="0">
              <a:latin typeface="+mj-lt"/>
            </a:rPr>
            <a:t>По составу участников: </a:t>
          </a:r>
          <a:endParaRPr lang="en-US" sz="2000" b="1" dirty="0">
            <a:latin typeface="+mj-lt"/>
          </a:endParaRPr>
        </a:p>
        <a:p>
          <a:pPr>
            <a:lnSpc>
              <a:spcPct val="100000"/>
            </a:lnSpc>
          </a:pPr>
          <a:r>
            <a:rPr lang="ru-RU" sz="1600" b="0" dirty="0">
              <a:latin typeface="+mj-lt"/>
            </a:rPr>
            <a:t>классные, совместные с родителями и общественностью, общешкольные, межшкольные.</a:t>
          </a:r>
        </a:p>
      </dgm:t>
    </dgm:pt>
    <dgm:pt modelId="{F090D4D2-F70C-4FBC-89CE-EC854297FD31}" type="parTrans" cxnId="{5275AA3C-5A53-4FB5-93CE-3D9EA6748E6A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AB3A303E-8E9E-4AFD-A480-44079B58FC37}" type="sibTrans" cxnId="{5275AA3C-5A53-4FB5-93CE-3D9EA6748E6A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03E1EA3F-B06E-45A1-8138-786B0C46D2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dirty="0">
              <a:latin typeface="+mj-lt"/>
            </a:rPr>
            <a:t>По продолжительности</a:t>
          </a:r>
          <a:r>
            <a:rPr lang="ru-RU" sz="1600" b="1" dirty="0">
              <a:latin typeface="+mj-lt"/>
            </a:rPr>
            <a:t>: </a:t>
          </a:r>
          <a:r>
            <a:rPr lang="ru-RU" sz="1600" b="0" dirty="0">
              <a:latin typeface="+mj-lt"/>
            </a:rPr>
            <a:t>разовые (праздник, соревнование), систематические (система классных часов), длительные (факультатив).</a:t>
          </a:r>
        </a:p>
      </dgm:t>
    </dgm:pt>
    <dgm:pt modelId="{8C97C124-0E46-4DCF-A7FF-F49533335B3A}" type="parTrans" cxnId="{911ECBD4-DD18-481F-92D2-82C8CBEAE8CD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5F66FA64-562F-45A4-8BC6-D2C283B875BD}" type="sibTrans" cxnId="{911ECBD4-DD18-481F-92D2-82C8CBEAE8CD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170441CF-F730-4915-8CAD-C6DFBF3DCC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2000" b="1" dirty="0">
              <a:latin typeface="+mj-lt"/>
            </a:rPr>
            <a:t>По характеру активности воспитанников</a:t>
          </a:r>
          <a:r>
            <a:rPr lang="ru-RU" sz="1600" b="1" dirty="0">
              <a:latin typeface="+mj-lt"/>
            </a:rPr>
            <a:t>: </a:t>
          </a:r>
          <a:r>
            <a:rPr lang="ru-RU" sz="1600" b="0" dirty="0">
              <a:latin typeface="+mj-lt"/>
            </a:rPr>
            <a:t>шоу, соревнования, занятия, проекты, коллективные дела, тренинги.</a:t>
          </a:r>
        </a:p>
      </dgm:t>
    </dgm:pt>
    <dgm:pt modelId="{23B6DB0A-305A-4F6C-BB9A-E828FBB2C5CD}" type="parTrans" cxnId="{1AC62716-4B10-4484-BCF7-DE722EC1CD1D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20857684-5B9A-4885-AFB1-4C19F81F141B}" type="sibTrans" cxnId="{1AC62716-4B10-4484-BCF7-DE722EC1CD1D}">
      <dgm:prSet/>
      <dgm:spPr/>
      <dgm:t>
        <a:bodyPr/>
        <a:lstStyle/>
        <a:p>
          <a:pPr>
            <a:lnSpc>
              <a:spcPct val="100000"/>
            </a:lnSpc>
          </a:pPr>
          <a:endParaRPr lang="ru-RU" sz="2000">
            <a:latin typeface="+mj-lt"/>
          </a:endParaRPr>
        </a:p>
      </dgm:t>
    </dgm:pt>
    <dgm:pt modelId="{23A8D9DF-CCE6-4BF0-ACDE-F14DF118C0D6}">
      <dgm:prSet/>
      <dgm:spPr/>
      <dgm:t>
        <a:bodyPr/>
        <a:lstStyle/>
        <a:p>
          <a:r>
            <a:rPr lang="ru-RU" b="1" dirty="0">
              <a:latin typeface="+mj-lt"/>
            </a:rPr>
            <a:t>По характеру и предметной стороне деятельности обучающегося</a:t>
          </a:r>
          <a:r>
            <a:rPr lang="ru-RU" dirty="0">
              <a:latin typeface="+mj-lt"/>
            </a:rPr>
            <a:t>: познавательная деятельность, проблемно-ценностное общение, досугово-развлекательная деятельность, игровая деятельность, социальное творчество, художественное творчество, трудовая деятельность, спортивно-оздоровительная деятельность, туристско-краеведческая деятельность.</a:t>
          </a:r>
        </a:p>
      </dgm:t>
    </dgm:pt>
    <dgm:pt modelId="{58592B2C-B9B1-4886-8EE8-79C8FC892E28}" type="parTrans" cxnId="{F8187888-17B9-4139-A490-58571B4655B2}">
      <dgm:prSet/>
      <dgm:spPr/>
      <dgm:t>
        <a:bodyPr/>
        <a:lstStyle/>
        <a:p>
          <a:endParaRPr lang="ru-RU"/>
        </a:p>
      </dgm:t>
    </dgm:pt>
    <dgm:pt modelId="{2DDFD7D8-36E3-45F5-AD42-BE299345FE93}" type="sibTrans" cxnId="{F8187888-17B9-4139-A490-58571B4655B2}">
      <dgm:prSet/>
      <dgm:spPr/>
      <dgm:t>
        <a:bodyPr/>
        <a:lstStyle/>
        <a:p>
          <a:endParaRPr lang="ru-RU"/>
        </a:p>
      </dgm:t>
    </dgm:pt>
    <dgm:pt modelId="{504DF395-C2E7-4332-8ADE-6A7AA6299E6E}" type="pres">
      <dgm:prSet presAssocID="{F72B3069-3FB8-4FAE-8F13-BAF731C857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4C8344C-68D3-44CE-BBC5-7C8220347D1B}" type="pres">
      <dgm:prSet presAssocID="{C659E1F6-20C5-4A1B-868E-80D09C1DE87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FDD481-2D38-4666-ACF0-334850EBD2F6}" type="pres">
      <dgm:prSet presAssocID="{EF9F8BBC-642B-4D40-BEBF-22C81FE19E4D}" presName="sibTrans" presStyleCnt="0"/>
      <dgm:spPr/>
    </dgm:pt>
    <dgm:pt modelId="{D2BDD2CD-1782-4FCE-AECC-6527FF0B226E}" type="pres">
      <dgm:prSet presAssocID="{EBD4B8D1-CD88-41B2-8F61-AF17E3F539F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8FFB31-9CB7-42F8-90F7-708EF2914301}" type="pres">
      <dgm:prSet presAssocID="{09DCF568-4C39-4F47-913E-D43F303811A0}" presName="sibTrans" presStyleCnt="0"/>
      <dgm:spPr/>
    </dgm:pt>
    <dgm:pt modelId="{E3533F00-DB3F-4669-8314-BF89618760D4}" type="pres">
      <dgm:prSet presAssocID="{E930E4DE-B15D-4FFE-AB27-3131F730F1E2}" presName="node" presStyleLbl="node1" presStyleIdx="2" presStyleCnt="6" custScaleY="1164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5C5C2D-A8B5-4E0E-9C67-1D36F7FC4230}" type="pres">
      <dgm:prSet presAssocID="{AB3A303E-8E9E-4AFD-A480-44079B58FC37}" presName="sibTrans" presStyleCnt="0"/>
      <dgm:spPr/>
    </dgm:pt>
    <dgm:pt modelId="{1B8F8C0C-4F9A-430A-A75F-F6BC82BC2EAF}" type="pres">
      <dgm:prSet presAssocID="{03E1EA3F-B06E-45A1-8138-786B0C46D2D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E9A7D-BA65-4F86-B7C6-F8FA96359C2C}" type="pres">
      <dgm:prSet presAssocID="{5F66FA64-562F-45A4-8BC6-D2C283B875BD}" presName="sibTrans" presStyleCnt="0"/>
      <dgm:spPr/>
    </dgm:pt>
    <dgm:pt modelId="{33D318CC-B3B9-43D4-BB76-DFACE545AFF6}" type="pres">
      <dgm:prSet presAssocID="{170441CF-F730-4915-8CAD-C6DFBF3DCC1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405490-06BE-4DF3-89A0-7CC41372C8A8}" type="pres">
      <dgm:prSet presAssocID="{20857684-5B9A-4885-AFB1-4C19F81F141B}" presName="sibTrans" presStyleCnt="0"/>
      <dgm:spPr/>
    </dgm:pt>
    <dgm:pt modelId="{126EFED1-B428-446A-8D63-430A9FF452D6}" type="pres">
      <dgm:prSet presAssocID="{23A8D9DF-CCE6-4BF0-ACDE-F14DF118C0D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75AA3C-5A53-4FB5-93CE-3D9EA6748E6A}" srcId="{F72B3069-3FB8-4FAE-8F13-BAF731C8574E}" destId="{E930E4DE-B15D-4FFE-AB27-3131F730F1E2}" srcOrd="2" destOrd="0" parTransId="{F090D4D2-F70C-4FBC-89CE-EC854297FD31}" sibTransId="{AB3A303E-8E9E-4AFD-A480-44079B58FC37}"/>
    <dgm:cxn modelId="{BBC26BFD-EF52-43F4-9800-A88E3F58899D}" type="presOf" srcId="{170441CF-F730-4915-8CAD-C6DFBF3DCC1E}" destId="{33D318CC-B3B9-43D4-BB76-DFACE545AFF6}" srcOrd="0" destOrd="0" presId="urn:microsoft.com/office/officeart/2005/8/layout/default"/>
    <dgm:cxn modelId="{FEE60CC6-5D27-4194-A1C1-0F27BCB4E089}" type="presOf" srcId="{03E1EA3F-B06E-45A1-8138-786B0C46D2D0}" destId="{1B8F8C0C-4F9A-430A-A75F-F6BC82BC2EAF}" srcOrd="0" destOrd="0" presId="urn:microsoft.com/office/officeart/2005/8/layout/default"/>
    <dgm:cxn modelId="{0C68FBEC-DD12-4812-A020-CBDD5BD7784A}" type="presOf" srcId="{C659E1F6-20C5-4A1B-868E-80D09C1DE87F}" destId="{64C8344C-68D3-44CE-BBC5-7C8220347D1B}" srcOrd="0" destOrd="0" presId="urn:microsoft.com/office/officeart/2005/8/layout/default"/>
    <dgm:cxn modelId="{1AC62716-4B10-4484-BCF7-DE722EC1CD1D}" srcId="{F72B3069-3FB8-4FAE-8F13-BAF731C8574E}" destId="{170441CF-F730-4915-8CAD-C6DFBF3DCC1E}" srcOrd="4" destOrd="0" parTransId="{23B6DB0A-305A-4F6C-BB9A-E828FBB2C5CD}" sibTransId="{20857684-5B9A-4885-AFB1-4C19F81F141B}"/>
    <dgm:cxn modelId="{911ECBD4-DD18-481F-92D2-82C8CBEAE8CD}" srcId="{F72B3069-3FB8-4FAE-8F13-BAF731C8574E}" destId="{03E1EA3F-B06E-45A1-8138-786B0C46D2D0}" srcOrd="3" destOrd="0" parTransId="{8C97C124-0E46-4DCF-A7FF-F49533335B3A}" sibTransId="{5F66FA64-562F-45A4-8BC6-D2C283B875BD}"/>
    <dgm:cxn modelId="{DA4F64B4-ADF6-4539-A192-8E39B9F40FF1}" type="presOf" srcId="{EBD4B8D1-CD88-41B2-8F61-AF17E3F539F2}" destId="{D2BDD2CD-1782-4FCE-AECC-6527FF0B226E}" srcOrd="0" destOrd="0" presId="urn:microsoft.com/office/officeart/2005/8/layout/default"/>
    <dgm:cxn modelId="{8A1A2996-D7F1-4249-8336-902D8C3C9B3B}" srcId="{F72B3069-3FB8-4FAE-8F13-BAF731C8574E}" destId="{EBD4B8D1-CD88-41B2-8F61-AF17E3F539F2}" srcOrd="1" destOrd="0" parTransId="{B6268E65-21D4-4068-A0D8-928BE5F692F3}" sibTransId="{09DCF568-4C39-4F47-913E-D43F303811A0}"/>
    <dgm:cxn modelId="{00B0F695-8CD7-48CE-93DF-784446324026}" type="presOf" srcId="{E930E4DE-B15D-4FFE-AB27-3131F730F1E2}" destId="{E3533F00-DB3F-4669-8314-BF89618760D4}" srcOrd="0" destOrd="0" presId="urn:microsoft.com/office/officeart/2005/8/layout/default"/>
    <dgm:cxn modelId="{4D42AB98-701A-4439-9522-6F674A76FC0C}" type="presOf" srcId="{F72B3069-3FB8-4FAE-8F13-BAF731C8574E}" destId="{504DF395-C2E7-4332-8ADE-6A7AA6299E6E}" srcOrd="0" destOrd="0" presId="urn:microsoft.com/office/officeart/2005/8/layout/default"/>
    <dgm:cxn modelId="{AF16381E-14B5-4741-9F06-B53E0F6AFA24}" srcId="{F72B3069-3FB8-4FAE-8F13-BAF731C8574E}" destId="{C659E1F6-20C5-4A1B-868E-80D09C1DE87F}" srcOrd="0" destOrd="0" parTransId="{745F7350-D36B-4C03-9A25-DDA504BE5FEB}" sibTransId="{EF9F8BBC-642B-4D40-BEBF-22C81FE19E4D}"/>
    <dgm:cxn modelId="{F8187888-17B9-4139-A490-58571B4655B2}" srcId="{F72B3069-3FB8-4FAE-8F13-BAF731C8574E}" destId="{23A8D9DF-CCE6-4BF0-ACDE-F14DF118C0D6}" srcOrd="5" destOrd="0" parTransId="{58592B2C-B9B1-4886-8EE8-79C8FC892E28}" sibTransId="{2DDFD7D8-36E3-45F5-AD42-BE299345FE93}"/>
    <dgm:cxn modelId="{E60C06F8-06DE-4B47-9BEE-32E2514C61E3}" type="presOf" srcId="{23A8D9DF-CCE6-4BF0-ACDE-F14DF118C0D6}" destId="{126EFED1-B428-446A-8D63-430A9FF452D6}" srcOrd="0" destOrd="0" presId="urn:microsoft.com/office/officeart/2005/8/layout/default"/>
    <dgm:cxn modelId="{4133884A-A445-428B-B4A3-1BCF6C571253}" type="presParOf" srcId="{504DF395-C2E7-4332-8ADE-6A7AA6299E6E}" destId="{64C8344C-68D3-44CE-BBC5-7C8220347D1B}" srcOrd="0" destOrd="0" presId="urn:microsoft.com/office/officeart/2005/8/layout/default"/>
    <dgm:cxn modelId="{D378CF36-31EE-49A1-B35D-6EAA49B4A55D}" type="presParOf" srcId="{504DF395-C2E7-4332-8ADE-6A7AA6299E6E}" destId="{27FDD481-2D38-4666-ACF0-334850EBD2F6}" srcOrd="1" destOrd="0" presId="urn:microsoft.com/office/officeart/2005/8/layout/default"/>
    <dgm:cxn modelId="{5F21E4C8-E684-414C-9EF1-B2E5F1D61F1C}" type="presParOf" srcId="{504DF395-C2E7-4332-8ADE-6A7AA6299E6E}" destId="{D2BDD2CD-1782-4FCE-AECC-6527FF0B226E}" srcOrd="2" destOrd="0" presId="urn:microsoft.com/office/officeart/2005/8/layout/default"/>
    <dgm:cxn modelId="{B69C6E4C-ECAB-463E-8CED-439F0BDAAD23}" type="presParOf" srcId="{504DF395-C2E7-4332-8ADE-6A7AA6299E6E}" destId="{EE8FFB31-9CB7-42F8-90F7-708EF2914301}" srcOrd="3" destOrd="0" presId="urn:microsoft.com/office/officeart/2005/8/layout/default"/>
    <dgm:cxn modelId="{3D316481-5DF6-46B5-9405-4680CF6806E4}" type="presParOf" srcId="{504DF395-C2E7-4332-8ADE-6A7AA6299E6E}" destId="{E3533F00-DB3F-4669-8314-BF89618760D4}" srcOrd="4" destOrd="0" presId="urn:microsoft.com/office/officeart/2005/8/layout/default"/>
    <dgm:cxn modelId="{6C382009-198C-43F4-A599-E935B0D3BED4}" type="presParOf" srcId="{504DF395-C2E7-4332-8ADE-6A7AA6299E6E}" destId="{5E5C5C2D-A8B5-4E0E-9C67-1D36F7FC4230}" srcOrd="5" destOrd="0" presId="urn:microsoft.com/office/officeart/2005/8/layout/default"/>
    <dgm:cxn modelId="{3CEB3EFA-03A2-4924-B818-53B133CFD75B}" type="presParOf" srcId="{504DF395-C2E7-4332-8ADE-6A7AA6299E6E}" destId="{1B8F8C0C-4F9A-430A-A75F-F6BC82BC2EAF}" srcOrd="6" destOrd="0" presId="urn:microsoft.com/office/officeart/2005/8/layout/default"/>
    <dgm:cxn modelId="{FE005B8B-7711-4707-99FA-AD340B531348}" type="presParOf" srcId="{504DF395-C2E7-4332-8ADE-6A7AA6299E6E}" destId="{50BE9A7D-BA65-4F86-B7C6-F8FA96359C2C}" srcOrd="7" destOrd="0" presId="urn:microsoft.com/office/officeart/2005/8/layout/default"/>
    <dgm:cxn modelId="{CB1509D7-003B-49D1-8829-DDBFA025E8E0}" type="presParOf" srcId="{504DF395-C2E7-4332-8ADE-6A7AA6299E6E}" destId="{33D318CC-B3B9-43D4-BB76-DFACE545AFF6}" srcOrd="8" destOrd="0" presId="urn:microsoft.com/office/officeart/2005/8/layout/default"/>
    <dgm:cxn modelId="{E74FDF11-69EB-4EAE-A87C-B32BCE9C3AD8}" type="presParOf" srcId="{504DF395-C2E7-4332-8ADE-6A7AA6299E6E}" destId="{A0405490-06BE-4DF3-89A0-7CC41372C8A8}" srcOrd="9" destOrd="0" presId="urn:microsoft.com/office/officeart/2005/8/layout/default"/>
    <dgm:cxn modelId="{A9238D56-98F1-49E1-B68E-C5BA818E984D}" type="presParOf" srcId="{504DF395-C2E7-4332-8ADE-6A7AA6299E6E}" destId="{126EFED1-B428-446A-8D63-430A9FF452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23F11-40FD-47F4-B925-A418E9D8FC1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50B3CD4-5EE4-46B0-AB85-531E7A76A17F}">
      <dgm:prSet phldrT="[Текст]" custT="1"/>
      <dgm:spPr/>
      <dgm:t>
        <a:bodyPr/>
        <a:lstStyle/>
        <a:p>
          <a:r>
            <a:rPr lang="ru-RU" sz="1800" b="0" dirty="0">
              <a:latin typeface="+mj-lt"/>
            </a:rPr>
            <a:t>   1)</a:t>
          </a:r>
          <a:r>
            <a:rPr lang="en-US" sz="1800" b="0" dirty="0">
              <a:latin typeface="+mj-lt"/>
            </a:rPr>
            <a:t> </a:t>
          </a:r>
          <a:r>
            <a:rPr lang="ru-RU" sz="1800" b="0" dirty="0">
              <a:latin typeface="+mj-lt"/>
            </a:rPr>
            <a:t>виды деятельности (труд, игра);</a:t>
          </a:r>
        </a:p>
      </dgm:t>
    </dgm:pt>
    <dgm:pt modelId="{08455731-FC9E-45F3-9730-40803A202E51}" type="parTrans" cxnId="{04E6E76B-70BF-4D8D-B983-FFD23C7286C7}">
      <dgm:prSet/>
      <dgm:spPr/>
      <dgm:t>
        <a:bodyPr/>
        <a:lstStyle/>
        <a:p>
          <a:endParaRPr lang="ru-RU" sz="1200" b="0">
            <a:latin typeface="+mj-lt"/>
          </a:endParaRPr>
        </a:p>
      </dgm:t>
    </dgm:pt>
    <dgm:pt modelId="{728C04C6-33D7-4DA3-911F-877BA2B39FBD}" type="sibTrans" cxnId="{04E6E76B-70BF-4D8D-B983-FFD23C7286C7}">
      <dgm:prSet/>
      <dgm:spPr/>
      <dgm:t>
        <a:bodyPr/>
        <a:lstStyle/>
        <a:p>
          <a:endParaRPr lang="ru-RU" sz="1200" b="0">
            <a:latin typeface="+mj-lt"/>
          </a:endParaRPr>
        </a:p>
      </dgm:t>
    </dgm:pt>
    <dgm:pt modelId="{744B4ABD-3476-4620-BBDA-75DDD6B448F2}">
      <dgm:prSet custT="1"/>
      <dgm:spPr/>
      <dgm:t>
        <a:bodyPr/>
        <a:lstStyle/>
        <a:p>
          <a:r>
            <a:rPr lang="ru-RU" sz="1100" b="0" dirty="0">
              <a:latin typeface="+mj-lt"/>
            </a:rPr>
            <a:t>  3) приборы, оборудование,   включая спортивное  оборудование и инвентарь, инструменты (в том числе музыкальные), учебно-наглядные пособия, компьютеры, информационно-телекоммуникационные сети, аппаратно-программные и аудиовизуальные средства, печатные и электронные образовательные и информационные ресурсы и иные материальные объекты, необходимые для организации образовательной деятельности;</a:t>
          </a:r>
        </a:p>
      </dgm:t>
    </dgm:pt>
    <dgm:pt modelId="{5DE7D241-FF49-4AFA-85E2-90DE91BAC958}" type="parTrans" cxnId="{D2E5224D-AE46-410D-8E34-3CDF2C5CEB9C}">
      <dgm:prSet/>
      <dgm:spPr/>
      <dgm:t>
        <a:bodyPr/>
        <a:lstStyle/>
        <a:p>
          <a:endParaRPr lang="ru-RU" sz="1200" b="0">
            <a:latin typeface="+mj-lt"/>
          </a:endParaRPr>
        </a:p>
      </dgm:t>
    </dgm:pt>
    <dgm:pt modelId="{E60E9931-FF3C-4645-A332-59480B303D47}" type="sibTrans" cxnId="{D2E5224D-AE46-410D-8E34-3CDF2C5CEB9C}">
      <dgm:prSet/>
      <dgm:spPr/>
      <dgm:t>
        <a:bodyPr/>
        <a:lstStyle/>
        <a:p>
          <a:endParaRPr lang="ru-RU" sz="1200" b="0">
            <a:latin typeface="+mj-lt"/>
          </a:endParaRPr>
        </a:p>
      </dgm:t>
    </dgm:pt>
    <dgm:pt modelId="{A739C44B-9807-47B5-90A4-4E6CD0039EA5}">
      <dgm:prSet custT="1"/>
      <dgm:spPr/>
      <dgm:t>
        <a:bodyPr/>
        <a:lstStyle/>
        <a:p>
          <a:r>
            <a:rPr lang="ru-RU" sz="1800" b="0" dirty="0">
              <a:latin typeface="+mj-lt"/>
            </a:rPr>
            <a:t>         2)</a:t>
          </a:r>
          <a:r>
            <a:rPr lang="en-US" sz="1800" b="0" dirty="0">
              <a:latin typeface="+mj-lt"/>
            </a:rPr>
            <a:t> </a:t>
          </a:r>
          <a:r>
            <a:rPr lang="ru-RU" sz="1800" b="0" dirty="0">
              <a:latin typeface="+mj-lt"/>
            </a:rPr>
            <a:t>предметы, вещи (игрушки, компьютерные игры);</a:t>
          </a:r>
        </a:p>
      </dgm:t>
    </dgm:pt>
    <dgm:pt modelId="{6A6B32B4-FDF3-41B1-B423-90465ABF1357}" type="sibTrans" cxnId="{6FB4B461-403B-4C12-8D67-1EC480B16E81}">
      <dgm:prSet/>
      <dgm:spPr/>
      <dgm:t>
        <a:bodyPr/>
        <a:lstStyle/>
        <a:p>
          <a:endParaRPr lang="ru-RU" sz="1200" b="0">
            <a:latin typeface="+mj-lt"/>
          </a:endParaRPr>
        </a:p>
      </dgm:t>
    </dgm:pt>
    <dgm:pt modelId="{27953828-AB77-432B-8FBE-399AD3C2F9F8}" type="parTrans" cxnId="{6FB4B461-403B-4C12-8D67-1EC480B16E81}">
      <dgm:prSet/>
      <dgm:spPr/>
      <dgm:t>
        <a:bodyPr/>
        <a:lstStyle/>
        <a:p>
          <a:endParaRPr lang="ru-RU" sz="1200" b="0">
            <a:latin typeface="+mj-lt"/>
          </a:endParaRPr>
        </a:p>
      </dgm:t>
    </dgm:pt>
    <dgm:pt modelId="{60CA8A37-9723-482F-A3F0-26B16D2C7072}">
      <dgm:prSet phldrT="[Текст]" custT="1"/>
      <dgm:spPr/>
      <dgm:t>
        <a:bodyPr/>
        <a:lstStyle/>
        <a:p>
          <a:r>
            <a:rPr lang="ru-RU" sz="1800" b="0" dirty="0">
              <a:latin typeface="+mj-lt"/>
            </a:rPr>
            <a:t>4) произведения и явления духовной и материальной культуры (искусство, общественная жизнь);</a:t>
          </a:r>
        </a:p>
      </dgm:t>
    </dgm:pt>
    <dgm:pt modelId="{CC9A5A8F-D5A7-46AB-A016-E6EB4053B9CB}" type="parTrans" cxnId="{CA4F2AB2-78FD-4814-B736-F317305A59E0}">
      <dgm:prSet/>
      <dgm:spPr/>
      <dgm:t>
        <a:bodyPr/>
        <a:lstStyle/>
        <a:p>
          <a:endParaRPr lang="ru-RU" sz="1600" b="0">
            <a:latin typeface="+mj-lt"/>
          </a:endParaRPr>
        </a:p>
      </dgm:t>
    </dgm:pt>
    <dgm:pt modelId="{293F016A-1404-45D7-ABF4-715FB783589E}" type="sibTrans" cxnId="{CA4F2AB2-78FD-4814-B736-F317305A59E0}">
      <dgm:prSet/>
      <dgm:spPr/>
      <dgm:t>
        <a:bodyPr/>
        <a:lstStyle/>
        <a:p>
          <a:endParaRPr lang="ru-RU" sz="1600" b="0">
            <a:latin typeface="+mj-lt"/>
          </a:endParaRPr>
        </a:p>
      </dgm:t>
    </dgm:pt>
    <dgm:pt modelId="{8D493701-41C2-4BDD-BD7C-D6CEFEB91D72}">
      <dgm:prSet custT="1"/>
      <dgm:spPr/>
      <dgm:t>
        <a:bodyPr/>
        <a:lstStyle/>
        <a:p>
          <a:r>
            <a:rPr lang="ru-RU" sz="1800" b="0" dirty="0">
              <a:latin typeface="+mj-lt"/>
            </a:rPr>
            <a:t>   5) объекты и явления живой и   неживой          природы;</a:t>
          </a:r>
        </a:p>
      </dgm:t>
    </dgm:pt>
    <dgm:pt modelId="{66E7D386-0606-4CA3-BD3E-0301845F7597}" type="parTrans" cxnId="{839EDFE7-CC62-4599-9AA6-9BB80BAB6869}">
      <dgm:prSet/>
      <dgm:spPr/>
      <dgm:t>
        <a:bodyPr/>
        <a:lstStyle/>
        <a:p>
          <a:endParaRPr lang="ru-RU" sz="1600" b="0">
            <a:latin typeface="+mj-lt"/>
          </a:endParaRPr>
        </a:p>
      </dgm:t>
    </dgm:pt>
    <dgm:pt modelId="{12F38117-53DF-4087-978C-F9ACB5B3B59E}" type="sibTrans" cxnId="{839EDFE7-CC62-4599-9AA6-9BB80BAB6869}">
      <dgm:prSet/>
      <dgm:spPr/>
      <dgm:t>
        <a:bodyPr/>
        <a:lstStyle/>
        <a:p>
          <a:endParaRPr lang="ru-RU" sz="1600" b="0">
            <a:latin typeface="+mj-lt"/>
          </a:endParaRPr>
        </a:p>
      </dgm:t>
    </dgm:pt>
    <dgm:pt modelId="{60270F03-5B0F-4FE3-9505-EECEA30F280F}">
      <dgm:prSet custT="1"/>
      <dgm:spPr/>
      <dgm:t>
        <a:bodyPr/>
        <a:lstStyle/>
        <a:p>
          <a:r>
            <a:rPr lang="ru-RU" sz="1800" b="0" dirty="0">
              <a:latin typeface="+mj-lt"/>
            </a:rPr>
            <a:t>  6) конкретные процедуры воспитательной работы (мероприятия, собрания, активности).</a:t>
          </a:r>
        </a:p>
      </dgm:t>
    </dgm:pt>
    <dgm:pt modelId="{6A3FD102-8F22-4DCE-B7FD-33C538BFCF65}" type="parTrans" cxnId="{B2D338EE-80D0-46A5-A42F-200EEEE673B4}">
      <dgm:prSet/>
      <dgm:spPr/>
      <dgm:t>
        <a:bodyPr/>
        <a:lstStyle/>
        <a:p>
          <a:endParaRPr lang="ru-RU" sz="1600" b="0">
            <a:latin typeface="+mj-lt"/>
          </a:endParaRPr>
        </a:p>
      </dgm:t>
    </dgm:pt>
    <dgm:pt modelId="{1890C723-B174-4FF9-8545-5016CF482E7D}" type="sibTrans" cxnId="{B2D338EE-80D0-46A5-A42F-200EEEE673B4}">
      <dgm:prSet/>
      <dgm:spPr/>
      <dgm:t>
        <a:bodyPr/>
        <a:lstStyle/>
        <a:p>
          <a:endParaRPr lang="ru-RU" sz="1600" b="0">
            <a:latin typeface="+mj-lt"/>
          </a:endParaRPr>
        </a:p>
      </dgm:t>
    </dgm:pt>
    <dgm:pt modelId="{C933D4F3-B10B-4065-B933-17EE469D560B}" type="pres">
      <dgm:prSet presAssocID="{6B623F11-40FD-47F4-B925-A418E9D8FC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5BDFD44-1E9E-45C3-8B99-45D989EDE83C}" type="pres">
      <dgm:prSet presAssocID="{650B3CD4-5EE4-46B0-AB85-531E7A76A17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65636-A3F7-49BF-9880-0D686D887CB0}" type="pres">
      <dgm:prSet presAssocID="{728C04C6-33D7-4DA3-911F-877BA2B39FBD}" presName="sibTrans" presStyleCnt="0"/>
      <dgm:spPr/>
    </dgm:pt>
    <dgm:pt modelId="{E27F21F3-1F4B-4D09-86D8-1C1A4D0236CA}" type="pres">
      <dgm:prSet presAssocID="{A739C44B-9807-47B5-90A4-4E6CD0039EA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6123BD-C311-46D1-973E-43A8E79B9870}" type="pres">
      <dgm:prSet presAssocID="{6A6B32B4-FDF3-41B1-B423-90465ABF1357}" presName="sibTrans" presStyleCnt="0"/>
      <dgm:spPr/>
    </dgm:pt>
    <dgm:pt modelId="{468050B6-3036-45B2-8265-9BE71DBBCF55}" type="pres">
      <dgm:prSet presAssocID="{744B4ABD-3476-4620-BBDA-75DDD6B448F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95851C-C4E8-4394-AAF2-4ED28F84735C}" type="pres">
      <dgm:prSet presAssocID="{E60E9931-FF3C-4645-A332-59480B303D47}" presName="sibTrans" presStyleCnt="0"/>
      <dgm:spPr/>
    </dgm:pt>
    <dgm:pt modelId="{F3303CE6-92D0-434F-B29A-C7119263FA31}" type="pres">
      <dgm:prSet presAssocID="{60CA8A37-9723-482F-A3F0-26B16D2C707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9E49EC-0BBC-43CB-9A09-FE92BD84EC60}" type="pres">
      <dgm:prSet presAssocID="{293F016A-1404-45D7-ABF4-715FB783589E}" presName="sibTrans" presStyleCnt="0"/>
      <dgm:spPr/>
    </dgm:pt>
    <dgm:pt modelId="{D4019511-58FE-44AA-A4D2-B027FDF20B1F}" type="pres">
      <dgm:prSet presAssocID="{8D493701-41C2-4BDD-BD7C-D6CEFEB91D7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354CE-9635-4720-B301-A28DC7E4ECD8}" type="pres">
      <dgm:prSet presAssocID="{12F38117-53DF-4087-978C-F9ACB5B3B59E}" presName="sibTrans" presStyleCnt="0"/>
      <dgm:spPr/>
    </dgm:pt>
    <dgm:pt modelId="{EC3EE271-EEA3-43A9-A9B5-18C85586BA0D}" type="pres">
      <dgm:prSet presAssocID="{60270F03-5B0F-4FE3-9505-EECEA30F280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39EDFE7-CC62-4599-9AA6-9BB80BAB6869}" srcId="{6B623F11-40FD-47F4-B925-A418E9D8FC1A}" destId="{8D493701-41C2-4BDD-BD7C-D6CEFEB91D72}" srcOrd="4" destOrd="0" parTransId="{66E7D386-0606-4CA3-BD3E-0301845F7597}" sibTransId="{12F38117-53DF-4087-978C-F9ACB5B3B59E}"/>
    <dgm:cxn modelId="{D8335B21-F951-4537-BD87-A0664D81CBE5}" type="presOf" srcId="{6B623F11-40FD-47F4-B925-A418E9D8FC1A}" destId="{C933D4F3-B10B-4065-B933-17EE469D560B}" srcOrd="0" destOrd="0" presId="urn:microsoft.com/office/officeart/2005/8/layout/default"/>
    <dgm:cxn modelId="{B2D338EE-80D0-46A5-A42F-200EEEE673B4}" srcId="{6B623F11-40FD-47F4-B925-A418E9D8FC1A}" destId="{60270F03-5B0F-4FE3-9505-EECEA30F280F}" srcOrd="5" destOrd="0" parTransId="{6A3FD102-8F22-4DCE-B7FD-33C538BFCF65}" sibTransId="{1890C723-B174-4FF9-8545-5016CF482E7D}"/>
    <dgm:cxn modelId="{D2E5224D-AE46-410D-8E34-3CDF2C5CEB9C}" srcId="{6B623F11-40FD-47F4-B925-A418E9D8FC1A}" destId="{744B4ABD-3476-4620-BBDA-75DDD6B448F2}" srcOrd="2" destOrd="0" parTransId="{5DE7D241-FF49-4AFA-85E2-90DE91BAC958}" sibTransId="{E60E9931-FF3C-4645-A332-59480B303D47}"/>
    <dgm:cxn modelId="{12BE3E9D-A0DF-4B7F-A19B-2747EF81A3A7}" type="presOf" srcId="{60270F03-5B0F-4FE3-9505-EECEA30F280F}" destId="{EC3EE271-EEA3-43A9-A9B5-18C85586BA0D}" srcOrd="0" destOrd="0" presId="urn:microsoft.com/office/officeart/2005/8/layout/default"/>
    <dgm:cxn modelId="{04E6E76B-70BF-4D8D-B983-FFD23C7286C7}" srcId="{6B623F11-40FD-47F4-B925-A418E9D8FC1A}" destId="{650B3CD4-5EE4-46B0-AB85-531E7A76A17F}" srcOrd="0" destOrd="0" parTransId="{08455731-FC9E-45F3-9730-40803A202E51}" sibTransId="{728C04C6-33D7-4DA3-911F-877BA2B39FBD}"/>
    <dgm:cxn modelId="{CA4F2AB2-78FD-4814-B736-F317305A59E0}" srcId="{6B623F11-40FD-47F4-B925-A418E9D8FC1A}" destId="{60CA8A37-9723-482F-A3F0-26B16D2C7072}" srcOrd="3" destOrd="0" parTransId="{CC9A5A8F-D5A7-46AB-A016-E6EB4053B9CB}" sibTransId="{293F016A-1404-45D7-ABF4-715FB783589E}"/>
    <dgm:cxn modelId="{A788C574-653B-4AEE-BE52-FF53CD01BBD6}" type="presOf" srcId="{744B4ABD-3476-4620-BBDA-75DDD6B448F2}" destId="{468050B6-3036-45B2-8265-9BE71DBBCF55}" srcOrd="0" destOrd="0" presId="urn:microsoft.com/office/officeart/2005/8/layout/default"/>
    <dgm:cxn modelId="{6FB4B461-403B-4C12-8D67-1EC480B16E81}" srcId="{6B623F11-40FD-47F4-B925-A418E9D8FC1A}" destId="{A739C44B-9807-47B5-90A4-4E6CD0039EA5}" srcOrd="1" destOrd="0" parTransId="{27953828-AB77-432B-8FBE-399AD3C2F9F8}" sibTransId="{6A6B32B4-FDF3-41B1-B423-90465ABF1357}"/>
    <dgm:cxn modelId="{E7E57FBB-5FBE-4E43-AAF0-0CDE361E55F8}" type="presOf" srcId="{60CA8A37-9723-482F-A3F0-26B16D2C7072}" destId="{F3303CE6-92D0-434F-B29A-C7119263FA31}" srcOrd="0" destOrd="0" presId="urn:microsoft.com/office/officeart/2005/8/layout/default"/>
    <dgm:cxn modelId="{11E7ED58-4CD9-43A9-AE57-3752E0465869}" type="presOf" srcId="{A739C44B-9807-47B5-90A4-4E6CD0039EA5}" destId="{E27F21F3-1F4B-4D09-86D8-1C1A4D0236CA}" srcOrd="0" destOrd="0" presId="urn:microsoft.com/office/officeart/2005/8/layout/default"/>
    <dgm:cxn modelId="{4081D21C-AAD9-4EE8-97A3-82E4D3E3A01E}" type="presOf" srcId="{650B3CD4-5EE4-46B0-AB85-531E7A76A17F}" destId="{C5BDFD44-1E9E-45C3-8B99-45D989EDE83C}" srcOrd="0" destOrd="0" presId="urn:microsoft.com/office/officeart/2005/8/layout/default"/>
    <dgm:cxn modelId="{2786C179-DA25-4B6C-A74E-BF7DE277ABC4}" type="presOf" srcId="{8D493701-41C2-4BDD-BD7C-D6CEFEB91D72}" destId="{D4019511-58FE-44AA-A4D2-B027FDF20B1F}" srcOrd="0" destOrd="0" presId="urn:microsoft.com/office/officeart/2005/8/layout/default"/>
    <dgm:cxn modelId="{7956C250-EBCA-48D7-A627-CD53BA776059}" type="presParOf" srcId="{C933D4F3-B10B-4065-B933-17EE469D560B}" destId="{C5BDFD44-1E9E-45C3-8B99-45D989EDE83C}" srcOrd="0" destOrd="0" presId="urn:microsoft.com/office/officeart/2005/8/layout/default"/>
    <dgm:cxn modelId="{12DB570E-646A-47BC-A78E-0BE8516C7C0B}" type="presParOf" srcId="{C933D4F3-B10B-4065-B933-17EE469D560B}" destId="{2C965636-A3F7-49BF-9880-0D686D887CB0}" srcOrd="1" destOrd="0" presId="urn:microsoft.com/office/officeart/2005/8/layout/default"/>
    <dgm:cxn modelId="{B1545444-7519-4AD5-B444-C61AD3BB58CE}" type="presParOf" srcId="{C933D4F3-B10B-4065-B933-17EE469D560B}" destId="{E27F21F3-1F4B-4D09-86D8-1C1A4D0236CA}" srcOrd="2" destOrd="0" presId="urn:microsoft.com/office/officeart/2005/8/layout/default"/>
    <dgm:cxn modelId="{5C387CAC-3078-40C2-A58A-17BDA3E82E04}" type="presParOf" srcId="{C933D4F3-B10B-4065-B933-17EE469D560B}" destId="{506123BD-C311-46D1-973E-43A8E79B9870}" srcOrd="3" destOrd="0" presId="urn:microsoft.com/office/officeart/2005/8/layout/default"/>
    <dgm:cxn modelId="{EF5479A6-09F8-4D15-A030-ABAE8F7F9E53}" type="presParOf" srcId="{C933D4F3-B10B-4065-B933-17EE469D560B}" destId="{468050B6-3036-45B2-8265-9BE71DBBCF55}" srcOrd="4" destOrd="0" presId="urn:microsoft.com/office/officeart/2005/8/layout/default"/>
    <dgm:cxn modelId="{680792B0-03E8-4A53-A796-287E95FDE733}" type="presParOf" srcId="{C933D4F3-B10B-4065-B933-17EE469D560B}" destId="{5995851C-C4E8-4394-AAF2-4ED28F84735C}" srcOrd="5" destOrd="0" presId="urn:microsoft.com/office/officeart/2005/8/layout/default"/>
    <dgm:cxn modelId="{C39DF7FC-C877-4171-A65A-9AFDFE507BC3}" type="presParOf" srcId="{C933D4F3-B10B-4065-B933-17EE469D560B}" destId="{F3303CE6-92D0-434F-B29A-C7119263FA31}" srcOrd="6" destOrd="0" presId="urn:microsoft.com/office/officeart/2005/8/layout/default"/>
    <dgm:cxn modelId="{CAA0430C-BF2C-497F-8A61-D18D428C8AAC}" type="presParOf" srcId="{C933D4F3-B10B-4065-B933-17EE469D560B}" destId="{C39E49EC-0BBC-43CB-9A09-FE92BD84EC60}" srcOrd="7" destOrd="0" presId="urn:microsoft.com/office/officeart/2005/8/layout/default"/>
    <dgm:cxn modelId="{8E4068DD-9B96-41C5-8C8F-0F6963D04844}" type="presParOf" srcId="{C933D4F3-B10B-4065-B933-17EE469D560B}" destId="{D4019511-58FE-44AA-A4D2-B027FDF20B1F}" srcOrd="8" destOrd="0" presId="urn:microsoft.com/office/officeart/2005/8/layout/default"/>
    <dgm:cxn modelId="{D278AEE4-3212-49EA-959A-AA4F27DE90A0}" type="presParOf" srcId="{C933D4F3-B10B-4065-B933-17EE469D560B}" destId="{D5A354CE-9635-4720-B301-A28DC7E4ECD8}" srcOrd="9" destOrd="0" presId="urn:microsoft.com/office/officeart/2005/8/layout/default"/>
    <dgm:cxn modelId="{E5FE81F5-1C78-4AD6-B929-1EEAB1D020DB}" type="presParOf" srcId="{C933D4F3-B10B-4065-B933-17EE469D560B}" destId="{EC3EE271-EEA3-43A9-A9B5-18C85586BA0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E0149-39BD-4326-B91E-702E057BDD4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C97B0F-1115-4DA4-BA9B-E98E81987A85}" type="pres">
      <dgm:prSet presAssocID="{EA0E0149-39BD-4326-B91E-702E057BDD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AD5E191E-B7ED-40D7-A641-588FC4561D7A}" type="presOf" srcId="{EA0E0149-39BD-4326-B91E-702E057BDD4C}" destId="{9EC97B0F-1115-4DA4-BA9B-E98E81987A85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BEFA3B-8111-403D-87BC-9894A7D17A82}" type="doc">
      <dgm:prSet loTypeId="urn:microsoft.com/office/officeart/2005/8/layout/defaul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36CCF6D-5566-4246-B65A-ACD3A1987E29}">
      <dgm:prSet phldrT="[Текст]" custT="1"/>
      <dgm:spPr/>
      <dgm:t>
        <a:bodyPr/>
        <a:lstStyle/>
        <a:p>
          <a:r>
            <a:rPr lang="ru-RU" sz="1800" b="1" dirty="0">
              <a:latin typeface="+mj-lt"/>
            </a:rPr>
            <a:t>существующей в обществе системой отношений;</a:t>
          </a:r>
        </a:p>
      </dgm:t>
    </dgm:pt>
    <dgm:pt modelId="{EEC39DCB-AB54-4376-9E4A-B5B5E4BC8867}" type="parTrans" cxnId="{7886F704-192C-4EB9-955F-984DF861AAD7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CDE5668A-35F8-4F22-A833-793ADF5F5213}" type="sibTrans" cxnId="{7886F704-192C-4EB9-955F-984DF861AAD7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7CEAA10B-6422-483A-8C44-D37C15A645C1}">
      <dgm:prSet custT="1"/>
      <dgm:spPr/>
      <dgm:t>
        <a:bodyPr/>
        <a:lstStyle/>
        <a:p>
          <a:r>
            <a:rPr lang="ru-RU" sz="1800" b="1" dirty="0">
              <a:latin typeface="+mj-lt"/>
            </a:rPr>
            <a:t>личностными особенностями самого педагога;</a:t>
          </a:r>
        </a:p>
      </dgm:t>
    </dgm:pt>
    <dgm:pt modelId="{DDC26C64-AD7D-48EC-8BBE-7F53BE3B1673}" type="parTrans" cxnId="{4472E722-C034-4FA4-B68E-945E30C2305B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B49141F6-619C-46A7-96E3-8CE51AAB0EF9}" type="sibTrans" cxnId="{4472E722-C034-4FA4-B68E-945E30C2305B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9BFD2B37-6F6F-46BF-AF03-BBD97A09E71C}">
      <dgm:prSet custT="1"/>
      <dgm:spPr/>
      <dgm:t>
        <a:bodyPr/>
        <a:lstStyle/>
        <a:p>
          <a:r>
            <a:rPr lang="ru-RU" sz="1800" b="1" dirty="0">
              <a:latin typeface="+mj-lt"/>
            </a:rPr>
            <a:t>особенностями отдельных обучающихся и контингента в целом;</a:t>
          </a:r>
        </a:p>
      </dgm:t>
    </dgm:pt>
    <dgm:pt modelId="{9DEA1A1C-9102-48C0-93B6-E53CB3F5ACFD}" type="parTrans" cxnId="{EA320312-09FC-45DC-BE31-13927BA4DD88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DD335EA7-E7FC-4127-A416-886BEEE9B964}" type="sibTrans" cxnId="{EA320312-09FC-45DC-BE31-13927BA4DD88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CD25C896-EDA8-468B-9C0A-89E4652BA366}">
      <dgm:prSet custT="1"/>
      <dgm:spPr/>
      <dgm:t>
        <a:bodyPr/>
        <a:lstStyle/>
        <a:p>
          <a:r>
            <a:rPr lang="ru-RU" sz="1800" b="1" dirty="0">
              <a:latin typeface="+mj-lt"/>
            </a:rPr>
            <a:t> конкретными воспитательными задачами, которые необходимо решать, а также характером качеств, умений, отношений обучающихся</a:t>
          </a:r>
        </a:p>
      </dgm:t>
    </dgm:pt>
    <dgm:pt modelId="{797E470C-F018-4669-AD28-F366278CAB19}" type="parTrans" cxnId="{91072C8D-2AAF-4B9B-8BAB-FF119DE34FC4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664955EC-03E4-4961-AD7E-5EA78A9E9516}" type="sibTrans" cxnId="{91072C8D-2AAF-4B9B-8BAB-FF119DE34FC4}">
      <dgm:prSet/>
      <dgm:spPr/>
      <dgm:t>
        <a:bodyPr/>
        <a:lstStyle/>
        <a:p>
          <a:endParaRPr lang="ru-RU" sz="1200">
            <a:latin typeface="+mj-lt"/>
          </a:endParaRPr>
        </a:p>
      </dgm:t>
    </dgm:pt>
    <dgm:pt modelId="{1358D79C-4238-4D84-B2A3-7265900F5E76}" type="pres">
      <dgm:prSet presAssocID="{BFBEFA3B-8111-403D-87BC-9894A7D17A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57A577D-3F3E-48AF-901E-5ED562241CF3}" type="pres">
      <dgm:prSet presAssocID="{736CCF6D-5566-4246-B65A-ACD3A1987E2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570A33-0C2A-4650-9E4F-47C98F4B31E0}" type="pres">
      <dgm:prSet presAssocID="{CDE5668A-35F8-4F22-A833-793ADF5F5213}" presName="sibTrans" presStyleCnt="0"/>
      <dgm:spPr/>
    </dgm:pt>
    <dgm:pt modelId="{19CF3FD3-B0C7-4F0C-8F12-6A310DF2F662}" type="pres">
      <dgm:prSet presAssocID="{7CEAA10B-6422-483A-8C44-D37C15A645C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D02E69-3340-46D5-B929-998713DBFD44}" type="pres">
      <dgm:prSet presAssocID="{B49141F6-619C-46A7-96E3-8CE51AAB0EF9}" presName="sibTrans" presStyleCnt="0"/>
      <dgm:spPr/>
    </dgm:pt>
    <dgm:pt modelId="{9ECCE004-5E16-4E8C-B6AF-817AA1128EA1}" type="pres">
      <dgm:prSet presAssocID="{9BFD2B37-6F6F-46BF-AF03-BBD97A09E7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E554C-89BE-4286-A20F-FDA017281858}" type="pres">
      <dgm:prSet presAssocID="{DD335EA7-E7FC-4127-A416-886BEEE9B964}" presName="sibTrans" presStyleCnt="0"/>
      <dgm:spPr/>
    </dgm:pt>
    <dgm:pt modelId="{7DFB3D1F-6A3F-450E-9BCE-88AB5B2CC051}" type="pres">
      <dgm:prSet presAssocID="{CD25C896-EDA8-468B-9C0A-89E4652BA36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072C8D-2AAF-4B9B-8BAB-FF119DE34FC4}" srcId="{BFBEFA3B-8111-403D-87BC-9894A7D17A82}" destId="{CD25C896-EDA8-468B-9C0A-89E4652BA366}" srcOrd="3" destOrd="0" parTransId="{797E470C-F018-4669-AD28-F366278CAB19}" sibTransId="{664955EC-03E4-4961-AD7E-5EA78A9E9516}"/>
    <dgm:cxn modelId="{DDD70D54-EA2E-464A-9295-2A6C17594E92}" type="presOf" srcId="{BFBEFA3B-8111-403D-87BC-9894A7D17A82}" destId="{1358D79C-4238-4D84-B2A3-7265900F5E76}" srcOrd="0" destOrd="0" presId="urn:microsoft.com/office/officeart/2005/8/layout/default"/>
    <dgm:cxn modelId="{4472E722-C034-4FA4-B68E-945E30C2305B}" srcId="{BFBEFA3B-8111-403D-87BC-9894A7D17A82}" destId="{7CEAA10B-6422-483A-8C44-D37C15A645C1}" srcOrd="1" destOrd="0" parTransId="{DDC26C64-AD7D-48EC-8BBE-7F53BE3B1673}" sibTransId="{B49141F6-619C-46A7-96E3-8CE51AAB0EF9}"/>
    <dgm:cxn modelId="{EA320312-09FC-45DC-BE31-13927BA4DD88}" srcId="{BFBEFA3B-8111-403D-87BC-9894A7D17A82}" destId="{9BFD2B37-6F6F-46BF-AF03-BBD97A09E71C}" srcOrd="2" destOrd="0" parTransId="{9DEA1A1C-9102-48C0-93B6-E53CB3F5ACFD}" sibTransId="{DD335EA7-E7FC-4127-A416-886BEEE9B964}"/>
    <dgm:cxn modelId="{2FACC4E2-EA9D-4297-AF7C-011F2C43385D}" type="presOf" srcId="{9BFD2B37-6F6F-46BF-AF03-BBD97A09E71C}" destId="{9ECCE004-5E16-4E8C-B6AF-817AA1128EA1}" srcOrd="0" destOrd="0" presId="urn:microsoft.com/office/officeart/2005/8/layout/default"/>
    <dgm:cxn modelId="{AF2E99A7-30BC-48EA-B42A-AD446A0E1C39}" type="presOf" srcId="{7CEAA10B-6422-483A-8C44-D37C15A645C1}" destId="{19CF3FD3-B0C7-4F0C-8F12-6A310DF2F662}" srcOrd="0" destOrd="0" presId="urn:microsoft.com/office/officeart/2005/8/layout/default"/>
    <dgm:cxn modelId="{CF5F7542-990D-481E-AAD1-F82820D1E029}" type="presOf" srcId="{CD25C896-EDA8-468B-9C0A-89E4652BA366}" destId="{7DFB3D1F-6A3F-450E-9BCE-88AB5B2CC051}" srcOrd="0" destOrd="0" presId="urn:microsoft.com/office/officeart/2005/8/layout/default"/>
    <dgm:cxn modelId="{7886F704-192C-4EB9-955F-984DF861AAD7}" srcId="{BFBEFA3B-8111-403D-87BC-9894A7D17A82}" destId="{736CCF6D-5566-4246-B65A-ACD3A1987E29}" srcOrd="0" destOrd="0" parTransId="{EEC39DCB-AB54-4376-9E4A-B5B5E4BC8867}" sibTransId="{CDE5668A-35F8-4F22-A833-793ADF5F5213}"/>
    <dgm:cxn modelId="{A9981DD5-253C-498C-A7F8-A48726E96185}" type="presOf" srcId="{736CCF6D-5566-4246-B65A-ACD3A1987E29}" destId="{757A577D-3F3E-48AF-901E-5ED562241CF3}" srcOrd="0" destOrd="0" presId="urn:microsoft.com/office/officeart/2005/8/layout/default"/>
    <dgm:cxn modelId="{CF0EE083-617D-4178-9413-5F5696DA9E06}" type="presParOf" srcId="{1358D79C-4238-4D84-B2A3-7265900F5E76}" destId="{757A577D-3F3E-48AF-901E-5ED562241CF3}" srcOrd="0" destOrd="0" presId="urn:microsoft.com/office/officeart/2005/8/layout/default"/>
    <dgm:cxn modelId="{3E4BCE13-7DBC-427C-A9BC-046AD79AA89E}" type="presParOf" srcId="{1358D79C-4238-4D84-B2A3-7265900F5E76}" destId="{D1570A33-0C2A-4650-9E4F-47C98F4B31E0}" srcOrd="1" destOrd="0" presId="urn:microsoft.com/office/officeart/2005/8/layout/default"/>
    <dgm:cxn modelId="{37B57876-A8C6-4C9F-8F61-FC798DDC947F}" type="presParOf" srcId="{1358D79C-4238-4D84-B2A3-7265900F5E76}" destId="{19CF3FD3-B0C7-4F0C-8F12-6A310DF2F662}" srcOrd="2" destOrd="0" presId="urn:microsoft.com/office/officeart/2005/8/layout/default"/>
    <dgm:cxn modelId="{8FDE7613-6670-4E83-8B0F-23C3A1B66E45}" type="presParOf" srcId="{1358D79C-4238-4D84-B2A3-7265900F5E76}" destId="{2BD02E69-3340-46D5-B929-998713DBFD44}" srcOrd="3" destOrd="0" presId="urn:microsoft.com/office/officeart/2005/8/layout/default"/>
    <dgm:cxn modelId="{7EA9D6A1-4B39-45FF-A2B9-FD9363FD9C5B}" type="presParOf" srcId="{1358D79C-4238-4D84-B2A3-7265900F5E76}" destId="{9ECCE004-5E16-4E8C-B6AF-817AA1128EA1}" srcOrd="4" destOrd="0" presId="urn:microsoft.com/office/officeart/2005/8/layout/default"/>
    <dgm:cxn modelId="{E8E231F7-A076-4136-8BC4-9FCBC6267684}" type="presParOf" srcId="{1358D79C-4238-4D84-B2A3-7265900F5E76}" destId="{62FE554C-89BE-4286-A20F-FDA017281858}" srcOrd="5" destOrd="0" presId="urn:microsoft.com/office/officeart/2005/8/layout/default"/>
    <dgm:cxn modelId="{6EAB3F2D-27AD-4826-A541-AE8FA6C0FF82}" type="presParOf" srcId="{1358D79C-4238-4D84-B2A3-7265900F5E76}" destId="{7DFB3D1F-6A3F-450E-9BCE-88AB5B2CC0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8344C-68D3-44CE-BBC5-7C8220347D1B}">
      <dsp:nvSpPr>
        <dsp:cNvPr id="0" name=""/>
        <dsp:cNvSpPr/>
      </dsp:nvSpPr>
      <dsp:spPr>
        <a:xfrm>
          <a:off x="0" y="518981"/>
          <a:ext cx="3618527" cy="2171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+mj-lt"/>
            </a:rPr>
            <a:t>По охвату</a:t>
          </a:r>
          <a:r>
            <a:rPr lang="ru-RU" sz="1600" b="1" kern="1200" dirty="0">
              <a:latin typeface="+mj-lt"/>
            </a:rPr>
            <a:t>: </a:t>
          </a:r>
          <a:r>
            <a:rPr lang="ru-RU" sz="1600" b="0" kern="1200" dirty="0">
              <a:latin typeface="+mj-lt"/>
            </a:rPr>
            <a:t>индивидуальные, групповые, классные, массовые.</a:t>
          </a:r>
        </a:p>
      </dsp:txBody>
      <dsp:txXfrm>
        <a:off x="0" y="518981"/>
        <a:ext cx="3618527" cy="2171116"/>
      </dsp:txXfrm>
    </dsp:sp>
    <dsp:sp modelId="{D2BDD2CD-1782-4FCE-AECC-6527FF0B226E}">
      <dsp:nvSpPr>
        <dsp:cNvPr id="0" name=""/>
        <dsp:cNvSpPr/>
      </dsp:nvSpPr>
      <dsp:spPr>
        <a:xfrm>
          <a:off x="3980380" y="518981"/>
          <a:ext cx="3618527" cy="2171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+mj-lt"/>
            </a:rPr>
            <a:t>По сфере применения</a:t>
          </a:r>
          <a:r>
            <a:rPr lang="ru-RU" sz="1600" b="1" kern="1200" dirty="0">
              <a:latin typeface="+mj-lt"/>
            </a:rPr>
            <a:t>: </a:t>
          </a:r>
          <a:r>
            <a:rPr lang="ru-RU" sz="1600" b="0" kern="1200" dirty="0">
              <a:latin typeface="+mj-lt"/>
            </a:rPr>
            <a:t>внеурочные, внеклассные.</a:t>
          </a:r>
        </a:p>
      </dsp:txBody>
      <dsp:txXfrm>
        <a:off x="3980380" y="518981"/>
        <a:ext cx="3618527" cy="2171116"/>
      </dsp:txXfrm>
    </dsp:sp>
    <dsp:sp modelId="{E3533F00-DB3F-4669-8314-BF89618760D4}">
      <dsp:nvSpPr>
        <dsp:cNvPr id="0" name=""/>
        <dsp:cNvSpPr/>
      </dsp:nvSpPr>
      <dsp:spPr>
        <a:xfrm>
          <a:off x="7960761" y="340852"/>
          <a:ext cx="3618527" cy="252737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+mj-lt"/>
            </a:rPr>
            <a:t>По составу участников: </a:t>
          </a:r>
          <a:endParaRPr lang="en-US" sz="2000" b="1" kern="1200" dirty="0">
            <a:latin typeface="+mj-lt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>
              <a:latin typeface="+mj-lt"/>
            </a:rPr>
            <a:t>классные, совместные с родителями и общественностью, общешкольные, межшкольные.</a:t>
          </a:r>
        </a:p>
      </dsp:txBody>
      <dsp:txXfrm>
        <a:off x="7960761" y="340852"/>
        <a:ext cx="3618527" cy="2527375"/>
      </dsp:txXfrm>
    </dsp:sp>
    <dsp:sp modelId="{1B8F8C0C-4F9A-430A-A75F-F6BC82BC2EAF}">
      <dsp:nvSpPr>
        <dsp:cNvPr id="0" name=""/>
        <dsp:cNvSpPr/>
      </dsp:nvSpPr>
      <dsp:spPr>
        <a:xfrm>
          <a:off x="0" y="3230080"/>
          <a:ext cx="3618527" cy="2171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+mj-lt"/>
            </a:rPr>
            <a:t>По продолжительности</a:t>
          </a:r>
          <a:r>
            <a:rPr lang="ru-RU" sz="1600" b="1" kern="1200" dirty="0">
              <a:latin typeface="+mj-lt"/>
            </a:rPr>
            <a:t>: </a:t>
          </a:r>
          <a:r>
            <a:rPr lang="ru-RU" sz="1600" b="0" kern="1200" dirty="0">
              <a:latin typeface="+mj-lt"/>
            </a:rPr>
            <a:t>разовые (праздник, соревнование), систематические (система классных часов), длительные (факультатив).</a:t>
          </a:r>
        </a:p>
      </dsp:txBody>
      <dsp:txXfrm>
        <a:off x="0" y="3230080"/>
        <a:ext cx="3618527" cy="2171116"/>
      </dsp:txXfrm>
    </dsp:sp>
    <dsp:sp modelId="{33D318CC-B3B9-43D4-BB76-DFACE545AFF6}">
      <dsp:nvSpPr>
        <dsp:cNvPr id="0" name=""/>
        <dsp:cNvSpPr/>
      </dsp:nvSpPr>
      <dsp:spPr>
        <a:xfrm>
          <a:off x="3980380" y="3230080"/>
          <a:ext cx="3618527" cy="2171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>
              <a:latin typeface="+mj-lt"/>
            </a:rPr>
            <a:t>По характеру активности воспитанников</a:t>
          </a:r>
          <a:r>
            <a:rPr lang="ru-RU" sz="1600" b="1" kern="1200" dirty="0">
              <a:latin typeface="+mj-lt"/>
            </a:rPr>
            <a:t>: </a:t>
          </a:r>
          <a:r>
            <a:rPr lang="ru-RU" sz="1600" b="0" kern="1200" dirty="0">
              <a:latin typeface="+mj-lt"/>
            </a:rPr>
            <a:t>шоу, соревнования, занятия, проекты, коллективные дела, тренинги.</a:t>
          </a:r>
        </a:p>
      </dsp:txBody>
      <dsp:txXfrm>
        <a:off x="3980380" y="3230080"/>
        <a:ext cx="3618527" cy="2171116"/>
      </dsp:txXfrm>
    </dsp:sp>
    <dsp:sp modelId="{126EFED1-B428-446A-8D63-430A9FF452D6}">
      <dsp:nvSpPr>
        <dsp:cNvPr id="0" name=""/>
        <dsp:cNvSpPr/>
      </dsp:nvSpPr>
      <dsp:spPr>
        <a:xfrm>
          <a:off x="7960761" y="3230080"/>
          <a:ext cx="3618527" cy="21711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>
              <a:latin typeface="+mj-lt"/>
            </a:rPr>
            <a:t>По характеру и предметной стороне деятельности обучающегося</a:t>
          </a:r>
          <a:r>
            <a:rPr lang="ru-RU" sz="1500" kern="1200" dirty="0">
              <a:latin typeface="+mj-lt"/>
            </a:rPr>
            <a:t>: познавательная деятельность, проблемно-ценностное общение, досугово-развлекательная деятельность, игровая деятельность, социальное творчество, художественное творчество, трудовая деятельность, спортивно-оздоровительная деятельность, туристско-краеведческая деятельность.</a:t>
          </a:r>
        </a:p>
      </dsp:txBody>
      <dsp:txXfrm>
        <a:off x="7960761" y="3230080"/>
        <a:ext cx="3618527" cy="2171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FD44-1E9E-45C3-8B99-45D989EDE83C}">
      <dsp:nvSpPr>
        <dsp:cNvPr id="0" name=""/>
        <dsp:cNvSpPr/>
      </dsp:nvSpPr>
      <dsp:spPr>
        <a:xfrm>
          <a:off x="990028" y="2003"/>
          <a:ext cx="2824810" cy="1694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latin typeface="+mj-lt"/>
            </a:rPr>
            <a:t>   1)</a:t>
          </a:r>
          <a:r>
            <a:rPr lang="en-US" sz="1800" b="0" kern="1200" dirty="0">
              <a:latin typeface="+mj-lt"/>
            </a:rPr>
            <a:t> </a:t>
          </a:r>
          <a:r>
            <a:rPr lang="ru-RU" sz="1800" b="0" kern="1200" dirty="0">
              <a:latin typeface="+mj-lt"/>
            </a:rPr>
            <a:t>виды деятельности (труд, игра);</a:t>
          </a:r>
        </a:p>
      </dsp:txBody>
      <dsp:txXfrm>
        <a:off x="990028" y="2003"/>
        <a:ext cx="2824810" cy="1694886"/>
      </dsp:txXfrm>
    </dsp:sp>
    <dsp:sp modelId="{E27F21F3-1F4B-4D09-86D8-1C1A4D0236CA}">
      <dsp:nvSpPr>
        <dsp:cNvPr id="0" name=""/>
        <dsp:cNvSpPr/>
      </dsp:nvSpPr>
      <dsp:spPr>
        <a:xfrm>
          <a:off x="4097321" y="2003"/>
          <a:ext cx="2824810" cy="1694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latin typeface="+mj-lt"/>
            </a:rPr>
            <a:t>         2)</a:t>
          </a:r>
          <a:r>
            <a:rPr lang="en-US" sz="1800" b="0" kern="1200" dirty="0">
              <a:latin typeface="+mj-lt"/>
            </a:rPr>
            <a:t> </a:t>
          </a:r>
          <a:r>
            <a:rPr lang="ru-RU" sz="1800" b="0" kern="1200" dirty="0">
              <a:latin typeface="+mj-lt"/>
            </a:rPr>
            <a:t>предметы, вещи (игрушки, компьютерные игры);</a:t>
          </a:r>
        </a:p>
      </dsp:txBody>
      <dsp:txXfrm>
        <a:off x="4097321" y="2003"/>
        <a:ext cx="2824810" cy="1694886"/>
      </dsp:txXfrm>
    </dsp:sp>
    <dsp:sp modelId="{468050B6-3036-45B2-8265-9BE71DBBCF55}">
      <dsp:nvSpPr>
        <dsp:cNvPr id="0" name=""/>
        <dsp:cNvSpPr/>
      </dsp:nvSpPr>
      <dsp:spPr>
        <a:xfrm>
          <a:off x="7204613" y="2003"/>
          <a:ext cx="2824810" cy="1694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0" kern="1200" dirty="0">
              <a:latin typeface="+mj-lt"/>
            </a:rPr>
            <a:t>  3) приборы, оборудование,   включая спортивное  оборудование и инвентарь, инструменты (в том числе музыкальные), учебно-наглядные пособия, компьютеры, информационно-телекоммуникационные сети, аппаратно-программные и аудиовизуальные средства, печатные и электронные образовательные и информационные ресурсы и иные материальные объекты, необходимые для организации образовательной деятельности;</a:t>
          </a:r>
        </a:p>
      </dsp:txBody>
      <dsp:txXfrm>
        <a:off x="7204613" y="2003"/>
        <a:ext cx="2824810" cy="1694886"/>
      </dsp:txXfrm>
    </dsp:sp>
    <dsp:sp modelId="{F3303CE6-92D0-434F-B29A-C7119263FA31}">
      <dsp:nvSpPr>
        <dsp:cNvPr id="0" name=""/>
        <dsp:cNvSpPr/>
      </dsp:nvSpPr>
      <dsp:spPr>
        <a:xfrm>
          <a:off x="990028" y="1979371"/>
          <a:ext cx="2824810" cy="1694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latin typeface="+mj-lt"/>
            </a:rPr>
            <a:t>4) произведения и явления духовной и материальной культуры (искусство, общественная жизнь);</a:t>
          </a:r>
        </a:p>
      </dsp:txBody>
      <dsp:txXfrm>
        <a:off x="990028" y="1979371"/>
        <a:ext cx="2824810" cy="1694886"/>
      </dsp:txXfrm>
    </dsp:sp>
    <dsp:sp modelId="{D4019511-58FE-44AA-A4D2-B027FDF20B1F}">
      <dsp:nvSpPr>
        <dsp:cNvPr id="0" name=""/>
        <dsp:cNvSpPr/>
      </dsp:nvSpPr>
      <dsp:spPr>
        <a:xfrm>
          <a:off x="4097321" y="1979371"/>
          <a:ext cx="2824810" cy="1694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latin typeface="+mj-lt"/>
            </a:rPr>
            <a:t>   5) объекты и явления живой и   неживой          природы;</a:t>
          </a:r>
        </a:p>
      </dsp:txBody>
      <dsp:txXfrm>
        <a:off x="4097321" y="1979371"/>
        <a:ext cx="2824810" cy="1694886"/>
      </dsp:txXfrm>
    </dsp:sp>
    <dsp:sp modelId="{EC3EE271-EEA3-43A9-A9B5-18C85586BA0D}">
      <dsp:nvSpPr>
        <dsp:cNvPr id="0" name=""/>
        <dsp:cNvSpPr/>
      </dsp:nvSpPr>
      <dsp:spPr>
        <a:xfrm>
          <a:off x="7204613" y="1979371"/>
          <a:ext cx="2824810" cy="16948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latin typeface="+mj-lt"/>
            </a:rPr>
            <a:t>  6) конкретные процедуры воспитательной работы (мероприятия, собрания, активности).</a:t>
          </a:r>
        </a:p>
      </dsp:txBody>
      <dsp:txXfrm>
        <a:off x="7204613" y="1979371"/>
        <a:ext cx="2824810" cy="1694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A577D-3F3E-48AF-901E-5ED562241CF3}">
      <dsp:nvSpPr>
        <dsp:cNvPr id="0" name=""/>
        <dsp:cNvSpPr/>
      </dsp:nvSpPr>
      <dsp:spPr>
        <a:xfrm>
          <a:off x="1741139" y="2344"/>
          <a:ext cx="3283639" cy="19701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>
              <a:latin typeface="+mj-lt"/>
            </a:rPr>
            <a:t>существующей в обществе системой отношений;</a:t>
          </a:r>
        </a:p>
      </dsp:txBody>
      <dsp:txXfrm>
        <a:off x="1741139" y="2344"/>
        <a:ext cx="3283639" cy="1970183"/>
      </dsp:txXfrm>
    </dsp:sp>
    <dsp:sp modelId="{19CF3FD3-B0C7-4F0C-8F12-6A310DF2F662}">
      <dsp:nvSpPr>
        <dsp:cNvPr id="0" name=""/>
        <dsp:cNvSpPr/>
      </dsp:nvSpPr>
      <dsp:spPr>
        <a:xfrm>
          <a:off x="5353143" y="2344"/>
          <a:ext cx="3283639" cy="19701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>
              <a:latin typeface="+mj-lt"/>
            </a:rPr>
            <a:t>личностными особенностями самого педагога;</a:t>
          </a:r>
        </a:p>
      </dsp:txBody>
      <dsp:txXfrm>
        <a:off x="5353143" y="2344"/>
        <a:ext cx="3283639" cy="1970183"/>
      </dsp:txXfrm>
    </dsp:sp>
    <dsp:sp modelId="{9ECCE004-5E16-4E8C-B6AF-817AA1128EA1}">
      <dsp:nvSpPr>
        <dsp:cNvPr id="0" name=""/>
        <dsp:cNvSpPr/>
      </dsp:nvSpPr>
      <dsp:spPr>
        <a:xfrm>
          <a:off x="1741139" y="2300891"/>
          <a:ext cx="3283639" cy="19701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>
              <a:latin typeface="+mj-lt"/>
            </a:rPr>
            <a:t>особенностями отдельных обучающихся и контингента в целом;</a:t>
          </a:r>
        </a:p>
      </dsp:txBody>
      <dsp:txXfrm>
        <a:off x="1741139" y="2300891"/>
        <a:ext cx="3283639" cy="1970183"/>
      </dsp:txXfrm>
    </dsp:sp>
    <dsp:sp modelId="{7DFB3D1F-6A3F-450E-9BCE-88AB5B2CC051}">
      <dsp:nvSpPr>
        <dsp:cNvPr id="0" name=""/>
        <dsp:cNvSpPr/>
      </dsp:nvSpPr>
      <dsp:spPr>
        <a:xfrm>
          <a:off x="5353143" y="2300891"/>
          <a:ext cx="3283639" cy="19701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>
              <a:latin typeface="+mj-lt"/>
            </a:rPr>
            <a:t> конкретными воспитательными задачами, которые необходимо решать, а также характером качеств, умений, отношений обучающихся</a:t>
          </a:r>
        </a:p>
      </dsp:txBody>
      <dsp:txXfrm>
        <a:off x="5353143" y="2300891"/>
        <a:ext cx="3283639" cy="197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02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efcaf2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7efcaf2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709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efcaf2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7efcaf2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570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efcaf2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g57efcaf2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89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7efcaf2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g57efcaf2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94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7efcaf2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57efcaf2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513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7efcaf21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57efcaf21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3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7efcaf21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57efcaf21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49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7efcaf2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57efcaf2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867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7efcaf2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57efcaf2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32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efcaf21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7efcaf21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396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7efcaf2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57efcaf2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231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77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87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95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77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47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8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efcaf21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57efcaf2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76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66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5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1.5:  «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Содержание воспитания и его организационные формы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3" y="1299618"/>
            <a:ext cx="1313750" cy="14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/>
          <p:nvPr/>
        </p:nvSpPr>
        <p:spPr>
          <a:xfrm>
            <a:off x="578497" y="319408"/>
            <a:ext cx="4743061" cy="452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воспитания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852636" y="480379"/>
            <a:ext cx="793392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/>
          </a:p>
        </p:txBody>
      </p:sp>
      <p:sp>
        <p:nvSpPr>
          <p:cNvPr id="234" name="Google Shape;234;p22"/>
          <p:cNvSpPr txBox="1"/>
          <p:nvPr/>
        </p:nvSpPr>
        <p:spPr>
          <a:xfrm>
            <a:off x="578496" y="1271323"/>
            <a:ext cx="10851503" cy="46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000" algn="just"/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Метод воспитания – это способ профессионального взаимодействия педагога и обучающихся с целью решения образовательных задач и формирования личности, путем воздействия на сознание, чувства, волю, поведение и систему отношений. </a:t>
            </a:r>
          </a:p>
          <a:p>
            <a:pPr indent="450000" algn="just"/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Образовательный процесс имеет </a:t>
            </a:r>
            <a:r>
              <a:rPr lang="ru-RU" sz="2800" i="1" dirty="0">
                <a:latin typeface="+mj-lt"/>
                <a:ea typeface="Times New Roman"/>
                <a:cs typeface="Times New Roman"/>
                <a:sym typeface="Times New Roman"/>
              </a:rPr>
              <a:t>двуединый характер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, методы являются  механизмом, который обеспечивает взаимодействие педагога и обучающегося.       </a:t>
            </a:r>
          </a:p>
          <a:p>
            <a:pPr indent="450000" algn="just"/>
            <a:r>
              <a:rPr lang="ru-RU" sz="2800" i="1" dirty="0">
                <a:latin typeface="+mj-lt"/>
                <a:ea typeface="Times New Roman"/>
                <a:cs typeface="Times New Roman"/>
                <a:sym typeface="Times New Roman"/>
              </a:rPr>
              <a:t>Взаимодействие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строится на основе </a:t>
            </a:r>
            <a:r>
              <a:rPr lang="ru-RU" sz="2800" i="1" dirty="0">
                <a:latin typeface="+mj-lt"/>
                <a:ea typeface="Times New Roman"/>
                <a:cs typeface="Times New Roman"/>
                <a:sym typeface="Times New Roman"/>
              </a:rPr>
              <a:t>ведущей роли педагога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, который выступает организатором педагогически целесообразной жизни и деятельности обучающихся.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BF537792-C416-4B64-BC71-87AB625E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1852636" y="480379"/>
            <a:ext cx="793392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/>
          </a:p>
        </p:txBody>
      </p:sp>
      <p:sp>
        <p:nvSpPr>
          <p:cNvPr id="234" name="Google Shape;234;p22"/>
          <p:cNvSpPr txBox="1"/>
          <p:nvPr/>
        </p:nvSpPr>
        <p:spPr>
          <a:xfrm>
            <a:off x="578496" y="666751"/>
            <a:ext cx="10814181" cy="564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000" algn="just"/>
            <a:endParaRPr lang="ru-RU"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0000" algn="just"/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0000" algn="just"/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Метод воспитания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распадается на составляющие его элементы (части, детали), которые называются </a:t>
            </a:r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методическими приемами.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450000" algn="just"/>
            <a:endParaRPr lang="ru-RU"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0000" algn="just"/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Приемы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носят частный, подчиненный характер. Они не имеют самостоятельной  задачи, и подчиняются задаче, которую преследует данный метод. Одни и те же методические приемы могут быть использованы в разных методах. И наоборот, один и тот же метод может включать различные приемы.</a:t>
            </a: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algn="just"/>
            <a:endParaRPr sz="2800"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F9C19DF8-B612-4DD7-8947-902C0380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30;p22">
            <a:extLst>
              <a:ext uri="{FF2B5EF4-FFF2-40B4-BE49-F238E27FC236}">
                <a16:creationId xmlns:a16="http://schemas.microsoft.com/office/drawing/2014/main" xmlns="" id="{29B69987-641D-4B2A-B451-9B181427E3D6}"/>
              </a:ext>
            </a:extLst>
          </p:cNvPr>
          <p:cNvSpPr/>
          <p:nvPr/>
        </p:nvSpPr>
        <p:spPr>
          <a:xfrm>
            <a:off x="578497" y="319408"/>
            <a:ext cx="4743061" cy="452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воспитания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83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65760" y="833785"/>
            <a:ext cx="1113888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457200" algn="just" eaLnBrk="1" hangingPunct="1"/>
            <a:endParaRPr lang="ru-RU" altLang="ru-RU" sz="2400" b="1" dirty="0">
              <a:latin typeface="+mj-lt"/>
            </a:endParaRPr>
          </a:p>
          <a:p>
            <a:pPr indent="457200" algn="just" eaLnBrk="1" hangingPunct="1"/>
            <a:r>
              <a:rPr lang="ru-RU" altLang="ru-RU" sz="2400" b="1" dirty="0">
                <a:latin typeface="+mj-lt"/>
              </a:rPr>
              <a:t>Классификация методов воспитания </a:t>
            </a:r>
            <a:r>
              <a:rPr lang="ru-RU" altLang="ru-RU" sz="2400" dirty="0">
                <a:latin typeface="+mj-lt"/>
              </a:rPr>
              <a:t>И.Г. Щукиной построена на </a:t>
            </a:r>
            <a:r>
              <a:rPr lang="ru-RU" altLang="ru-RU" sz="2400" b="1" dirty="0">
                <a:latin typeface="+mj-lt"/>
              </a:rPr>
              <a:t>основе направленности </a:t>
            </a:r>
            <a:r>
              <a:rPr lang="ru-RU" altLang="ru-RU" sz="2400" dirty="0">
                <a:latin typeface="+mj-lt"/>
              </a:rPr>
              <a:t>— интегративной характеристики, включающей в себя </a:t>
            </a:r>
            <a:r>
              <a:rPr lang="ru-RU" altLang="ru-RU" sz="2400" b="1" i="1" dirty="0">
                <a:latin typeface="+mj-lt"/>
              </a:rPr>
              <a:t>целевую, содержательную и процессуальную </a:t>
            </a:r>
            <a:r>
              <a:rPr lang="ru-RU" altLang="ru-RU" sz="2400" dirty="0">
                <a:latin typeface="+mj-lt"/>
              </a:rPr>
              <a:t>стороны методов. Щукина И.Г. </a:t>
            </a:r>
            <a:r>
              <a:rPr lang="ru-RU" altLang="ru-RU" sz="2400" b="1" dirty="0">
                <a:latin typeface="+mj-lt"/>
              </a:rPr>
              <a:t>выделяет три группы методов: </a:t>
            </a:r>
          </a:p>
          <a:p>
            <a:pPr indent="457200" algn="just" eaLnBrk="1" hangingPunct="1"/>
            <a:endParaRPr lang="ru-RU" altLang="ru-RU" sz="2400" dirty="0">
              <a:latin typeface="+mj-lt"/>
            </a:endParaRPr>
          </a:p>
          <a:p>
            <a:pPr indent="457200" algn="just" eaLnBrk="1" hangingPunct="1">
              <a:buFontTx/>
              <a:buChar char="-"/>
            </a:pPr>
            <a:r>
              <a:rPr lang="en-US" altLang="ru-RU" sz="2400" b="1" dirty="0">
                <a:latin typeface="+mj-lt"/>
              </a:rPr>
              <a:t> </a:t>
            </a:r>
            <a:r>
              <a:rPr lang="ru-RU" altLang="ru-RU" sz="2400" b="1" dirty="0">
                <a:latin typeface="+mj-lt"/>
              </a:rPr>
              <a:t>методы формирования сознания </a:t>
            </a:r>
            <a:r>
              <a:rPr lang="ru-RU" altLang="ru-RU" sz="2400" dirty="0">
                <a:latin typeface="+mj-lt"/>
              </a:rPr>
              <a:t>(рассказ, объяснение, разъяснение, лекция, этическая беседа, увещевание, внушение, инструктаж, диспут, доклад, пример); </a:t>
            </a:r>
          </a:p>
          <a:p>
            <a:pPr indent="457200" algn="just" eaLnBrk="1" hangingPunct="1">
              <a:buFontTx/>
              <a:buChar char="-"/>
            </a:pPr>
            <a:endParaRPr lang="ru-RU" altLang="ru-RU" sz="2400" b="1" dirty="0" smtClean="0">
              <a:latin typeface="+mj-lt"/>
            </a:endParaRPr>
          </a:p>
          <a:p>
            <a:pPr indent="457200" algn="just" eaLnBrk="1" hangingPunct="1">
              <a:buFontTx/>
              <a:buChar char="-"/>
            </a:pPr>
            <a:r>
              <a:rPr lang="en-US" altLang="ru-RU" sz="2400" b="1" dirty="0" smtClean="0">
                <a:latin typeface="+mj-lt"/>
              </a:rPr>
              <a:t> </a:t>
            </a:r>
            <a:r>
              <a:rPr lang="ru-RU" altLang="ru-RU" sz="2400" b="1" dirty="0">
                <a:latin typeface="+mj-lt"/>
              </a:rPr>
              <a:t>методы организации деятельности и формирования опыта поведения </a:t>
            </a:r>
            <a:r>
              <a:rPr lang="ru-RU" altLang="ru-RU" sz="2400" dirty="0">
                <a:latin typeface="+mj-lt"/>
              </a:rPr>
              <a:t>(упражнение, поручение, воспитывающие </a:t>
            </a:r>
            <a:r>
              <a:rPr lang="ru-RU" altLang="ru-RU" sz="2400" dirty="0" err="1">
                <a:latin typeface="+mj-lt"/>
              </a:rPr>
              <a:t>ситуации,</a:t>
            </a:r>
            <a:r>
              <a:rPr lang="ru-RU" sz="2400" dirty="0" err="1">
                <a:latin typeface="+mj-lt"/>
              </a:rPr>
              <a:t>требование</a:t>
            </a:r>
            <a:r>
              <a:rPr lang="ru-RU" sz="2400" dirty="0">
                <a:latin typeface="+mj-lt"/>
              </a:rPr>
              <a:t>, поручение, инструктаж, тренинг, ролевая игра и др</a:t>
            </a:r>
            <a:r>
              <a:rPr lang="ru-RU" sz="2400" dirty="0" smtClean="0">
                <a:latin typeface="+mj-lt"/>
              </a:rPr>
              <a:t>.);</a:t>
            </a:r>
          </a:p>
          <a:p>
            <a:pPr indent="457200" algn="just" eaLnBrk="1" hangingPunct="1">
              <a:buFontTx/>
              <a:buChar char="-"/>
            </a:pPr>
            <a:endParaRPr lang="ru-RU" sz="2400" dirty="0" smtClean="0">
              <a:latin typeface="+mj-lt"/>
            </a:endParaRPr>
          </a:p>
          <a:p>
            <a:pPr indent="457200" algn="just" eaLnBrk="1" hangingPunct="1">
              <a:buFontTx/>
              <a:buChar char="-"/>
            </a:pPr>
            <a:r>
              <a:rPr lang="ru-RU" altLang="ru-RU" sz="2400" b="1" dirty="0" smtClean="0">
                <a:latin typeface="+mj-lt"/>
              </a:rPr>
              <a:t>методы </a:t>
            </a:r>
            <a:r>
              <a:rPr lang="ru-RU" altLang="ru-RU" sz="2400" b="1" dirty="0">
                <a:latin typeface="+mj-lt"/>
              </a:rPr>
              <a:t>стимулирования </a:t>
            </a:r>
            <a:r>
              <a:rPr lang="ru-RU" altLang="ru-RU" sz="2400" dirty="0">
                <a:latin typeface="+mj-lt"/>
              </a:rPr>
              <a:t>(соревнование, поощрение, наказание). </a:t>
            </a: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8838CC63-996E-4455-86A0-431506A2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30;p22">
            <a:extLst>
              <a:ext uri="{FF2B5EF4-FFF2-40B4-BE49-F238E27FC236}">
                <a16:creationId xmlns:a16="http://schemas.microsoft.com/office/drawing/2014/main" xmlns="" id="{2E942314-AE98-4497-AE3F-FF26C0E6A70D}"/>
              </a:ext>
            </a:extLst>
          </p:cNvPr>
          <p:cNvSpPr/>
          <p:nvPr/>
        </p:nvSpPr>
        <p:spPr>
          <a:xfrm>
            <a:off x="578497" y="319408"/>
            <a:ext cx="4743061" cy="452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воспитания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57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71803" y="1443842"/>
            <a:ext cx="1104744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altLang="ru-RU" sz="2800" b="1" dirty="0">
                <a:latin typeface="+mj-lt"/>
              </a:rPr>
              <a:t>Воздействие педагога, </a:t>
            </a:r>
            <a:r>
              <a:rPr lang="ru-RU" altLang="ru-RU" sz="2800" dirty="0">
                <a:latin typeface="+mj-lt"/>
              </a:rPr>
              <a:t>направленное на воспитание обучающегося, призвано вызвать соответствующее ему действие, способствующее самовоспитанию. Отсюда следует, что </a:t>
            </a:r>
            <a:r>
              <a:rPr lang="ru-RU" altLang="ru-RU" sz="2800" b="1" dirty="0">
                <a:latin typeface="+mj-lt"/>
              </a:rPr>
              <a:t>методы воспитания бинарные. </a:t>
            </a:r>
            <a:r>
              <a:rPr lang="ru-RU" altLang="ru-RU" sz="2800" dirty="0">
                <a:latin typeface="+mj-lt"/>
              </a:rPr>
              <a:t>Бинарные методы воспитания предполагают выделение </a:t>
            </a:r>
            <a:r>
              <a:rPr lang="ru-RU" altLang="ru-RU" sz="2800" b="1" dirty="0">
                <a:latin typeface="+mj-lt"/>
              </a:rPr>
              <a:t>пар методов «воспитания — самовоспитания</a:t>
            </a:r>
            <a:r>
              <a:rPr lang="ru-RU" altLang="ru-RU" sz="2800" b="1" dirty="0" smtClean="0">
                <a:latin typeface="+mj-lt"/>
              </a:rPr>
              <a:t>» </a:t>
            </a:r>
            <a:r>
              <a:rPr lang="ru-RU" altLang="ru-RU" sz="2800" dirty="0">
                <a:latin typeface="+mj-lt"/>
              </a:rPr>
              <a:t>(пример, Воспитание можно уподобить сочинению музыки. Различные мелодии, и самые сложные, сочиняются при помощи только семи нот. При этом и хорошая и плохая музыка также получается при сочетании этих же нот, потому что все зависит от профессионализма и таланта </a:t>
            </a:r>
            <a:r>
              <a:rPr lang="ru-RU" altLang="ru-RU" sz="2800" dirty="0" smtClean="0">
                <a:latin typeface="+mj-lt"/>
              </a:rPr>
              <a:t>композитора).</a:t>
            </a:r>
            <a:endParaRPr lang="ru-RU" altLang="ru-RU" sz="2800" b="1" dirty="0">
              <a:latin typeface="+mj-lt"/>
            </a:endParaRPr>
          </a:p>
        </p:txBody>
      </p:sp>
      <p:sp>
        <p:nvSpPr>
          <p:cNvPr id="3" name="Google Shape;230;p22"/>
          <p:cNvSpPr/>
          <p:nvPr/>
        </p:nvSpPr>
        <p:spPr>
          <a:xfrm>
            <a:off x="-156840" y="321938"/>
            <a:ext cx="6496679" cy="452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воспитания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EF26197-78EA-42B9-8F1A-14B0B8F8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7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04353" y="0"/>
            <a:ext cx="670414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  <a:latin typeface="+mj-lt"/>
              </a:rPr>
              <a:t>Доминирующие бинарные методы </a:t>
            </a:r>
          </a:p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  <a:latin typeface="+mj-lt"/>
              </a:rPr>
              <a:t>воспитания-самовоспитания:</a:t>
            </a:r>
            <a:r>
              <a:rPr lang="ru-RU" altLang="ru-RU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aphicFrame>
        <p:nvGraphicFramePr>
          <p:cNvPr id="33018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36174"/>
              </p:ext>
            </p:extLst>
          </p:nvPr>
        </p:nvGraphicFramePr>
        <p:xfrm>
          <a:off x="1375553" y="1271323"/>
          <a:ext cx="9440894" cy="4586461"/>
        </p:xfrm>
        <a:graphic>
          <a:graphicData uri="http://schemas.openxmlformats.org/drawingml/2006/table">
            <a:tbl>
              <a:tblPr/>
              <a:tblGrid>
                <a:gridCol w="3147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5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475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74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Сущностная сфера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Доминирующий </a:t>
                      </a:r>
                      <a:b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воспитания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</a:t>
                      </a:r>
                      <a:b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самовоспитания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Интеллектуальная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Убеждение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Самоубеждение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Мотивационная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Стимулирование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Мотивация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Эмоциональная 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Внушение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Самовнушение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Волевая 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Требование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Упражнение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Саморегуляции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Коррекция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Самокоррекция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6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Предметно- практическая 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Воспитывающие ситуации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Социальные пробы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Экзистенциальная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дилемм</a:t>
                      </a:r>
                      <a:endParaRPr kumimoji="0" lang="ru-R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Рефлексия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D8A345E-5D0E-4956-9CD7-F3C46F7F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3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41762" y="121481"/>
            <a:ext cx="724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КЛАССИФИКАЦИЯ МЕТОДОВ ВОСПИТАНИЯ</a:t>
            </a:r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ru-RU" altLang="ru-RU" sz="3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0015"/>
              </p:ext>
            </p:extLst>
          </p:nvPr>
        </p:nvGraphicFramePr>
        <p:xfrm>
          <a:off x="1952626" y="1484141"/>
          <a:ext cx="8715375" cy="4503651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70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Сферы личности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воспитания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Формы и приемы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3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Интеллектуальная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Убеждение и </a:t>
                      </a:r>
                      <a:r>
                        <a:rPr kumimoji="0" lang="ru-R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самоубеждение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Рассказ, беседа, разъяснение,  диспут, притча, анализ, инструктаж, дискуссия, доклад, диалог, игра, ассоциация, импровизация, театрализация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353" name="Прямоугольник 3"/>
          <p:cNvSpPr>
            <a:spLocks noChangeArrowheads="1"/>
          </p:cNvSpPr>
          <p:nvPr/>
        </p:nvSpPr>
        <p:spPr bwMode="auto">
          <a:xfrm>
            <a:off x="-163674" y="583146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(классификация </a:t>
            </a:r>
            <a:r>
              <a:rPr lang="ru-RU" altLang="ru-RU" sz="2000" dirty="0" err="1">
                <a:solidFill>
                  <a:schemeClr val="bg1"/>
                </a:solidFill>
                <a:latin typeface="+mj-lt"/>
              </a:rPr>
              <a:t>Байбородовой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Л.В. и Рожкова М.И.)</a:t>
            </a: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D957AA5-2EC8-40C7-A521-C1B8E6D7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6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06005"/>
              </p:ext>
            </p:extLst>
          </p:nvPr>
        </p:nvGraphicFramePr>
        <p:xfrm>
          <a:off x="2095501" y="1271323"/>
          <a:ext cx="8215313" cy="4754880"/>
        </p:xfrm>
        <a:graphic>
          <a:graphicData uri="http://schemas.openxmlformats.org/drawingml/2006/table">
            <a:tbl>
              <a:tblPr/>
              <a:tblGrid>
                <a:gridCol w="2587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60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53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Сферы личности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воспитания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Формы и приемы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Эмоциональная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Внушение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Этическая беседа, рассказ, разъяснение, притча, игра, настрой.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Речевые: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слово, интонация, пауза.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Неречевые: 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мимика, жесты, обстановка, художественный  образ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B0E1717E-2432-4046-9F0B-5D237EB4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762" y="121481"/>
            <a:ext cx="724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КЛАССИФИКАЦИЯ МЕТОДОВ ВОСПИТАНИЯ</a:t>
            </a:r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ru-RU" alt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-163674" y="583146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(классификация </a:t>
            </a:r>
            <a:r>
              <a:rPr lang="ru-RU" altLang="ru-RU" sz="2000" dirty="0" err="1">
                <a:solidFill>
                  <a:schemeClr val="bg1"/>
                </a:solidFill>
                <a:latin typeface="+mj-lt"/>
              </a:rPr>
              <a:t>Байбородовой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Л.В. и Рожкова М.И.)</a:t>
            </a:r>
          </a:p>
        </p:txBody>
      </p:sp>
    </p:spTree>
    <p:extLst>
      <p:ext uri="{BB962C8B-B14F-4D97-AF65-F5344CB8AC3E}">
        <p14:creationId xmlns:p14="http://schemas.microsoft.com/office/powerpoint/2010/main" val="295594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79025"/>
              </p:ext>
            </p:extLst>
          </p:nvPr>
        </p:nvGraphicFramePr>
        <p:xfrm>
          <a:off x="2024064" y="1194318"/>
          <a:ext cx="8643937" cy="4693298"/>
        </p:xfrm>
        <a:graphic>
          <a:graphicData uri="http://schemas.openxmlformats.org/drawingml/2006/table">
            <a:tbl>
              <a:tblPr/>
              <a:tblGrid>
                <a:gridCol w="2401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13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0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1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Сферы личности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воспитания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Формы и приемы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82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Волевая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Совет, убеждение, намек, одобрение, выражение доверия, приучение, игра, рекомендация, инструктаж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33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Упражнение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Проблемное задание, поручение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023B20F3-567E-4966-97B2-94451266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762" y="121481"/>
            <a:ext cx="724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КЛАССИФИКАЦИЯ МЕТОДОВ ВОСПИТАНИЯ</a:t>
            </a:r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ru-RU" alt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-163674" y="583146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(классификация </a:t>
            </a:r>
            <a:r>
              <a:rPr lang="ru-RU" altLang="ru-RU" sz="2000" dirty="0" err="1">
                <a:solidFill>
                  <a:schemeClr val="bg1"/>
                </a:solidFill>
                <a:latin typeface="+mj-lt"/>
              </a:rPr>
              <a:t>Байбородовой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Л.В. и Рожкова М.И.)</a:t>
            </a:r>
          </a:p>
        </p:txBody>
      </p:sp>
    </p:spTree>
    <p:extLst>
      <p:ext uri="{BB962C8B-B14F-4D97-AF65-F5344CB8AC3E}">
        <p14:creationId xmlns:p14="http://schemas.microsoft.com/office/powerpoint/2010/main" val="394021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5876"/>
              </p:ext>
            </p:extLst>
          </p:nvPr>
        </p:nvGraphicFramePr>
        <p:xfrm>
          <a:off x="2024063" y="1271323"/>
          <a:ext cx="8286750" cy="4690938"/>
        </p:xfrm>
        <a:graphic>
          <a:graphicData uri="http://schemas.openxmlformats.org/drawingml/2006/table">
            <a:tbl>
              <a:tblPr/>
              <a:tblGrid>
                <a:gridCol w="2351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6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Сферы личности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воспитания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Формы и приемы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54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Мотивационная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Стимулирование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Поощрение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похвала, одобрение, награда, благодарность.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Наказание: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замечание, мотивированное лишение чего-либо,  порицание.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Соревнование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91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Мотивация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Совет, доброжелательная критика, авансирование,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практическая помощь, показ, просмотр, презентация, анализ, настрой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E0A7BC1-CF4F-4BBA-BFD3-0F8B53AD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762" y="121481"/>
            <a:ext cx="724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КЛАССИФИКАЦИЯ МЕТОДОВ ВОСПИТАНИЯ</a:t>
            </a:r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ru-RU" alt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-163674" y="583146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(классификация </a:t>
            </a:r>
            <a:r>
              <a:rPr lang="ru-RU" altLang="ru-RU" sz="2000" dirty="0" err="1">
                <a:solidFill>
                  <a:schemeClr val="bg1"/>
                </a:solidFill>
                <a:latin typeface="+mj-lt"/>
              </a:rPr>
              <a:t>Байбородовой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Л.В. и Рожкова М.И.)</a:t>
            </a:r>
          </a:p>
        </p:txBody>
      </p:sp>
    </p:spTree>
    <p:extLst>
      <p:ext uri="{BB962C8B-B14F-4D97-AF65-F5344CB8AC3E}">
        <p14:creationId xmlns:p14="http://schemas.microsoft.com/office/powerpoint/2010/main" val="210760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7168"/>
              </p:ext>
            </p:extLst>
          </p:nvPr>
        </p:nvGraphicFramePr>
        <p:xfrm>
          <a:off x="1952626" y="1271323"/>
          <a:ext cx="8429625" cy="4548051"/>
        </p:xfrm>
        <a:graphic>
          <a:graphicData uri="http://schemas.openxmlformats.org/drawingml/2006/table">
            <a:tbl>
              <a:tblPr/>
              <a:tblGrid>
                <a:gridCol w="234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8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74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Сферы личности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воспитания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Формы и приемы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88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Саморегуляционная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Коррекция поведения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Пример: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реальный, литературный, идеальный, педагога.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Самооценка,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взаимооценка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самоконтроль, самоанализ, тренинг,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взаимообучение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игра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45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Анализ деятельности и общения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КТД, коллективный анализ, рефлексия, презентация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CD91BE04-1350-4F4C-A519-6852338E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762" y="121481"/>
            <a:ext cx="724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КЛАССИФИКАЦИЯ МЕТОДОВ ВОСПИТАНИЯ</a:t>
            </a:r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ru-RU" alt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-163674" y="583146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(классификация </a:t>
            </a:r>
            <a:r>
              <a:rPr lang="ru-RU" altLang="ru-RU" sz="2000" dirty="0" err="1">
                <a:solidFill>
                  <a:schemeClr val="bg1"/>
                </a:solidFill>
                <a:latin typeface="+mj-lt"/>
              </a:rPr>
              <a:t>Байбородовой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Л.В. и Рожкова М.И.)</a:t>
            </a:r>
          </a:p>
        </p:txBody>
      </p:sp>
    </p:spTree>
    <p:extLst>
      <p:ext uri="{BB962C8B-B14F-4D97-AF65-F5344CB8AC3E}">
        <p14:creationId xmlns:p14="http://schemas.microsoft.com/office/powerpoint/2010/main" val="86240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en-US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Содержание воспитания в теории и практике.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tx1"/>
                </a:solidFill>
                <a:latin typeface="Times New Roman"/>
                <a:ea typeface="Times New Roman"/>
              </a:rPr>
              <a:t>2.</a:t>
            </a:r>
            <a:r>
              <a:rPr lang="en-US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Понятие цели воспитания, общие, частные, конкретные  и личные цели воспитания. Направления воспитания. 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tx1"/>
                </a:solidFill>
                <a:latin typeface="Times New Roman"/>
                <a:ea typeface="Times New Roman"/>
              </a:rPr>
              <a:t>3.</a:t>
            </a:r>
            <a:r>
              <a:rPr lang="en-US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Методы воспитания. Классификация и характеристика методов воспитания.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tx1"/>
                </a:solidFill>
                <a:latin typeface="Times New Roman"/>
                <a:ea typeface="Times New Roman"/>
              </a:rPr>
              <a:t>4.</a:t>
            </a:r>
            <a:r>
              <a:rPr lang="en-US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Формы воспитания, типология и классификация.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tx1"/>
                </a:solidFill>
                <a:latin typeface="Times New Roman"/>
                <a:ea typeface="Times New Roman"/>
              </a:rPr>
              <a:t>5.</a:t>
            </a:r>
            <a:r>
              <a:rPr lang="en-US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Средства воспитания, классификация и характеристика.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tx1"/>
                </a:solidFill>
                <a:latin typeface="Times New Roman"/>
                <a:ea typeface="Times New Roman"/>
              </a:rPr>
              <a:t>6.</a:t>
            </a:r>
            <a:r>
              <a:rPr lang="en-US" spc="-10" dirty="0">
                <a:latin typeface="Times New Roman"/>
                <a:ea typeface="Times New Roman"/>
              </a:rPr>
              <a:t>V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Планирование воспитательной работы куратора учебной группы. Оценка результатов воспитания. </a:t>
            </a:r>
          </a:p>
        </p:txBody>
      </p:sp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48743"/>
              </p:ext>
            </p:extLst>
          </p:nvPr>
        </p:nvGraphicFramePr>
        <p:xfrm>
          <a:off x="1819469" y="1219204"/>
          <a:ext cx="8491344" cy="4674635"/>
        </p:xfrm>
        <a:graphic>
          <a:graphicData uri="http://schemas.openxmlformats.org/drawingml/2006/table">
            <a:tbl>
              <a:tblPr/>
              <a:tblGrid>
                <a:gridCol w="2674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2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4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4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Сферы личности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воспитания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Формы и приемы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5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Предметно- практическая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воспитывающих ситуаций (ситуации свободного выбора)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дежурство, поручение, самостоятельная работа - творческая работа, соревнование, социальные пробы (поход), сочинение, игра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5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Экзистенциальная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дилемм (совместное обсуждение моральных дилемм: из двух зол выбрать меньшее)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Рефлексия, дискуссия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24135747-40F5-4EA4-A435-B54E50C4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762" y="121481"/>
            <a:ext cx="724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КЛАССИФИКАЦИЯ МЕТОДОВ ВОСПИТАНИЯ</a:t>
            </a:r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endParaRPr lang="ru-RU" alt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-163674" y="583146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(классификация </a:t>
            </a:r>
            <a:r>
              <a:rPr lang="ru-RU" altLang="ru-RU" sz="2000" dirty="0" err="1">
                <a:solidFill>
                  <a:schemeClr val="bg1"/>
                </a:solidFill>
                <a:latin typeface="+mj-lt"/>
              </a:rPr>
              <a:t>Байбородовой</a:t>
            </a:r>
            <a:r>
              <a:rPr lang="ru-RU" altLang="ru-RU" sz="2000" dirty="0">
                <a:solidFill>
                  <a:schemeClr val="bg1"/>
                </a:solidFill>
                <a:latin typeface="+mj-lt"/>
              </a:rPr>
              <a:t> Л.В. и Рожкова М.И.)</a:t>
            </a:r>
          </a:p>
        </p:txBody>
      </p:sp>
    </p:spTree>
    <p:extLst>
      <p:ext uri="{BB962C8B-B14F-4D97-AF65-F5344CB8AC3E}">
        <p14:creationId xmlns:p14="http://schemas.microsoft.com/office/powerpoint/2010/main" val="33688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454091" y="1411469"/>
            <a:ext cx="111780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457200" algn="just" eaLnBrk="1" hangingPunct="1"/>
            <a:r>
              <a:rPr lang="ru-RU" altLang="ru-RU" sz="2400" dirty="0">
                <a:latin typeface="+mj-lt"/>
              </a:rPr>
              <a:t>Достижение целей </a:t>
            </a:r>
            <a:r>
              <a:rPr lang="ru-RU" altLang="ru-RU" sz="2400" dirty="0" smtClean="0">
                <a:latin typeface="+mj-lt"/>
              </a:rPr>
              <a:t>воспитания осуществляется путем реализации методов, которые зависят </a:t>
            </a:r>
            <a:r>
              <a:rPr lang="ru-RU" altLang="ru-RU" sz="2400" dirty="0">
                <a:latin typeface="+mj-lt"/>
              </a:rPr>
              <a:t>от опыта </a:t>
            </a:r>
            <a:r>
              <a:rPr lang="ru-RU" altLang="ru-RU" sz="2400" dirty="0" smtClean="0">
                <a:latin typeface="+mj-lt"/>
              </a:rPr>
              <a:t>педагога. Различия </a:t>
            </a:r>
            <a:r>
              <a:rPr lang="ru-RU" altLang="ru-RU" sz="2400" dirty="0">
                <a:latin typeface="+mj-lt"/>
              </a:rPr>
              <a:t>в реализации метода характеризуются </a:t>
            </a:r>
            <a:r>
              <a:rPr lang="ru-RU" altLang="ru-RU" sz="2400" b="1" dirty="0">
                <a:latin typeface="+mj-lt"/>
              </a:rPr>
              <a:t>приемами</a:t>
            </a:r>
            <a:r>
              <a:rPr lang="ru-RU" altLang="ru-RU" sz="2400" dirty="0">
                <a:latin typeface="+mj-lt"/>
              </a:rPr>
              <a:t> воспитания, которые </a:t>
            </a:r>
            <a:r>
              <a:rPr lang="ru-RU" altLang="ru-RU" sz="2400" dirty="0" smtClean="0">
                <a:latin typeface="+mj-lt"/>
              </a:rPr>
              <a:t>представляют </a:t>
            </a:r>
            <a:r>
              <a:rPr lang="ru-RU" altLang="ru-RU" sz="2400" dirty="0">
                <a:latin typeface="+mj-lt"/>
              </a:rPr>
              <a:t>собой конкретное действие педагога. </a:t>
            </a:r>
          </a:p>
          <a:p>
            <a:pPr indent="457200" algn="just" eaLnBrk="1" hangingPunct="1"/>
            <a:endParaRPr lang="ru-RU" altLang="ru-RU" sz="2400" dirty="0"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D8AA2FBD-3560-468F-A3BB-3F11625D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-252549" y="155510"/>
            <a:ext cx="6572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4000" b="1" dirty="0" smtClean="0">
                <a:solidFill>
                  <a:schemeClr val="bg1"/>
                </a:solidFill>
                <a:latin typeface="+mj-lt"/>
              </a:rPr>
              <a:t>Приемы воспитания</a:t>
            </a:r>
            <a:endParaRPr lang="ru-RU" altLang="ru-RU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091" y="2538778"/>
            <a:ext cx="9099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dirty="0" smtClean="0">
                <a:latin typeface="+mj-lt"/>
              </a:rPr>
              <a:t>Воспитание </a:t>
            </a:r>
            <a:r>
              <a:rPr lang="ru-RU" sz="2400" dirty="0">
                <a:latin typeface="+mj-lt"/>
              </a:rPr>
              <a:t>детей </a:t>
            </a:r>
            <a:r>
              <a:rPr lang="ru-RU" sz="2400" dirty="0" smtClean="0">
                <a:latin typeface="+mj-lt"/>
              </a:rPr>
              <a:t>– основная задача </a:t>
            </a:r>
            <a:r>
              <a:rPr lang="ru-RU" sz="2400" dirty="0">
                <a:latin typeface="+mj-lt"/>
              </a:rPr>
              <a:t>родителей, которая, </a:t>
            </a:r>
            <a:r>
              <a:rPr lang="ru-RU" sz="2400" dirty="0" smtClean="0">
                <a:latin typeface="+mj-lt"/>
              </a:rPr>
              <a:t>может </a:t>
            </a:r>
            <a:r>
              <a:rPr lang="ru-RU" sz="2400" dirty="0">
                <a:latin typeface="+mj-lt"/>
              </a:rPr>
              <a:t>иметь множество </a:t>
            </a:r>
            <a:r>
              <a:rPr lang="ru-RU" sz="2400" dirty="0" smtClean="0">
                <a:latin typeface="+mj-lt"/>
              </a:rPr>
              <a:t>решений, пути </a:t>
            </a:r>
            <a:r>
              <a:rPr lang="ru-RU" sz="2400" dirty="0">
                <a:latin typeface="+mj-lt"/>
              </a:rPr>
              <a:t>и способы решения этой </a:t>
            </a:r>
            <a:r>
              <a:rPr lang="ru-RU" sz="2400" dirty="0" smtClean="0">
                <a:latin typeface="+mj-lt"/>
              </a:rPr>
              <a:t>задачи </a:t>
            </a:r>
            <a:r>
              <a:rPr lang="ru-RU" sz="2400" dirty="0">
                <a:latin typeface="+mj-lt"/>
              </a:rPr>
              <a:t>называются методы воспитания. </a:t>
            </a:r>
          </a:p>
        </p:txBody>
      </p:sp>
      <p:pic>
        <p:nvPicPr>
          <p:cNvPr id="8" name="Picture 2" descr="Методы воспитания дете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09" y="2986911"/>
            <a:ext cx="1821654" cy="254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4091" y="3754770"/>
            <a:ext cx="90992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altLang="ru-RU" sz="2400" dirty="0">
                <a:latin typeface="+mj-lt"/>
                <a:cs typeface="Times New Roman" pitchFamily="18" charset="0"/>
              </a:rPr>
              <a:t>Выбор </a:t>
            </a:r>
            <a:r>
              <a:rPr lang="ru-RU" altLang="ru-RU" sz="2400" dirty="0" smtClean="0">
                <a:latin typeface="+mj-lt"/>
                <a:cs typeface="Times New Roman" pitchFamily="18" charset="0"/>
              </a:rPr>
              <a:t>применяемых родителями </a:t>
            </a:r>
            <a:r>
              <a:rPr lang="ru-RU" altLang="ru-RU" sz="2400" dirty="0">
                <a:latin typeface="+mj-lt"/>
                <a:cs typeface="Times New Roman" pitchFamily="18" charset="0"/>
              </a:rPr>
              <a:t>методов воспитания зависит от того, какими методами воспитывали самих родителей, каков уровень их педагогических и психологических </a:t>
            </a:r>
            <a:r>
              <a:rPr lang="ru-RU" altLang="ru-RU" sz="2400" dirty="0" smtClean="0">
                <a:latin typeface="+mj-lt"/>
                <a:cs typeface="Times New Roman" pitchFamily="18" charset="0"/>
              </a:rPr>
              <a:t>знаний, </a:t>
            </a:r>
            <a:r>
              <a:rPr lang="ru-RU" altLang="ru-RU" sz="2400" dirty="0">
                <a:latin typeface="+mj-lt"/>
                <a:cs typeface="Times New Roman" pitchFamily="18" charset="0"/>
              </a:rPr>
              <a:t>какие ценности приоритетны для семьи, насколько родители осознают важность процесса воспитания и ту роль, которая на них возложена. </a:t>
            </a:r>
            <a:endParaRPr lang="ru-RU" alt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43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4853" y="1593131"/>
            <a:ext cx="10030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Существуют классификации методов воспитания по различным основаниям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 источникам познания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(словесные, практиче­ские, наглядные);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на основе структуры личности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(методы формирования сознания, методы формирования поведения, методы формирования чувств и стимулирования);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 степени продуктивности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(объяснительно-­иллюстративные, проблемные, частично поисковые)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1C7EEABF-8886-4D05-ACF4-DC1771B1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9668" y="155510"/>
            <a:ext cx="6572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4000" b="1" dirty="0" smtClean="0">
                <a:solidFill>
                  <a:schemeClr val="bg1"/>
                </a:solidFill>
                <a:latin typeface="+mj-lt"/>
              </a:rPr>
              <a:t>Классификация методов</a:t>
            </a:r>
            <a:endParaRPr lang="ru-RU" altLang="ru-RU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+mj-lt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62672"/>
              </p:ext>
            </p:extLst>
          </p:nvPr>
        </p:nvGraphicFramePr>
        <p:xfrm>
          <a:off x="1752479" y="1170624"/>
          <a:ext cx="8558213" cy="4876800"/>
        </p:xfrm>
        <a:graphic>
          <a:graphicData uri="http://schemas.openxmlformats.org/drawingml/2006/table">
            <a:tbl>
              <a:tblPr/>
              <a:tblGrid>
                <a:gridCol w="37245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336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5450">
                <a:tc>
                  <a:txBody>
                    <a:bodyPr/>
                    <a:lstStyle/>
                    <a:p>
                      <a:pPr marL="254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 формирования сознания личности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рассказ; лекция: объяснение: пример: разъяснение: диспут: беседа: анализ ситуаций.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50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организации жизнедеятельности и поведения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поручение;</a:t>
                      </a: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упражнение:</a:t>
                      </a: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приучение;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5071">
                <a:tc>
                  <a:txBody>
                    <a:bodyPr/>
                    <a:lstStyle/>
                    <a:p>
                      <a:pPr marL="254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стимулирования деятельности и поведения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требование: соревнование: поощрение:</a:t>
                      </a: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наказание; «взрыв»;</a:t>
                      </a: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 естественных последствий.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13934">
                <a:tc>
                  <a:txBody>
                    <a:bodyPr/>
                    <a:lstStyle/>
                    <a:p>
                      <a:pPr marL="254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 контроля и самоконтроля в воспитании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педагогическое наблюдение: беседа; педконснлиум: опрос; анализ результатов деятельности воспитанников: создание контрольных ситуаций.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254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самовоспитания</a:t>
                      </a:r>
                    </a:p>
                    <a:p>
                      <a:pPr marL="254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ru-RU" sz="2000" b="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рефлексия: </a:t>
                      </a:r>
                      <a:r>
                        <a:rPr lang="ru-RU" sz="2000" b="0" dirty="0" err="1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самоприказ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; самоотчет: </a:t>
                      </a:r>
                      <a:r>
                        <a:rPr lang="ru-RU" sz="2000" b="0" dirty="0" err="1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самоодобрение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Garamond"/>
                        </a:rPr>
                        <a:t>: самоосуждение и т. п.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98400" y="0"/>
            <a:ext cx="6643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bg1"/>
                </a:solidFill>
                <a:latin typeface="+mj-lt"/>
                <a:ea typeface="Times New Roman"/>
                <a:cs typeface="Times New Roman" pitchFamily="18" charset="0"/>
              </a:rPr>
              <a:t>Классификация методов на основе организации  деятельности</a:t>
            </a:r>
          </a:p>
        </p:txBody>
      </p:sp>
      <p:pic>
        <p:nvPicPr>
          <p:cNvPr id="10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BDAC5E3-8480-47D5-A640-140AD66C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 flipV="1">
            <a:off x="2376892" y="568773"/>
            <a:ext cx="79338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/>
          </a:p>
        </p:txBody>
      </p:sp>
      <p:sp>
        <p:nvSpPr>
          <p:cNvPr id="243" name="Google Shape;243;p23"/>
          <p:cNvSpPr txBox="1"/>
          <p:nvPr/>
        </p:nvSpPr>
        <p:spPr>
          <a:xfrm>
            <a:off x="2019477" y="1408177"/>
            <a:ext cx="79614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000" algn="just">
              <a:lnSpc>
                <a:spcPct val="115000"/>
              </a:lnSpc>
              <a:spcBef>
                <a:spcPts val="1200"/>
              </a:spcBef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algn="just"/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16" y="1327897"/>
            <a:ext cx="7059168" cy="140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5252"/>
              </p:ext>
            </p:extLst>
          </p:nvPr>
        </p:nvGraphicFramePr>
        <p:xfrm>
          <a:off x="2913888" y="3786108"/>
          <a:ext cx="8313523" cy="1922269"/>
        </p:xfrm>
        <a:graphic>
          <a:graphicData uri="http://schemas.openxmlformats.org/drawingml/2006/table">
            <a:tbl>
              <a:tblPr/>
              <a:tblGrid>
                <a:gridCol w="4228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4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16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 ФОРМИРОВАНИЯ СОЗНАНИЯ</a:t>
                      </a:r>
                      <a:endParaRPr lang="ru-RU" sz="2000" dirty="0"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Рассказ, беседа, инструктаж, показ, иллюстрирование и др.</a:t>
                      </a:r>
                      <a:endParaRPr lang="ru-RU" sz="2000" dirty="0"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16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 ФОРМИРОВАНИЯ ПОВЕДЕНИЯ</a:t>
                      </a:r>
                      <a:endParaRPr lang="ru-RU" sz="2000" dirty="0"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Упражнение, тренировка, самоуправление</a:t>
                      </a:r>
                      <a:endParaRPr lang="ru-RU" sz="2000" dirty="0"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306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МЕТОДЫ ФОРМИРОВАНИЯ ЧУВСТВ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 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(стимулирования)</a:t>
                      </a:r>
                      <a:endParaRPr lang="ru-RU" sz="2000" dirty="0"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Одобрение, пошла, порицание. контроль и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 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Garamond"/>
                        </a:rPr>
                        <a:t>др.</a:t>
                      </a:r>
                      <a:endParaRPr lang="ru-RU" sz="2000" dirty="0">
                        <a:latin typeface="+mj-lt"/>
                        <a:ea typeface="Times New Roman"/>
                        <a:cs typeface="Garamond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541065" y="3145803"/>
            <a:ext cx="7059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Классификация методов на основе структуры личности</a:t>
            </a:r>
          </a:p>
        </p:txBody>
      </p:sp>
      <p:pic>
        <p:nvPicPr>
          <p:cNvPr id="11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8470190-81EA-40E2-9E89-120798AA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69668" y="155510"/>
            <a:ext cx="6572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4000" b="1" dirty="0" smtClean="0">
                <a:solidFill>
                  <a:schemeClr val="bg1"/>
                </a:solidFill>
                <a:latin typeface="+mj-lt"/>
              </a:rPr>
              <a:t>Классификация методов</a:t>
            </a:r>
            <a:endParaRPr lang="ru-RU" altLang="ru-RU" sz="4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>
            <a:off x="0" y="159799"/>
            <a:ext cx="9144000" cy="682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indent="450000" algn="just">
              <a:lnSpc>
                <a:spcPct val="115000"/>
              </a:lnSpc>
            </a:pPr>
            <a:r>
              <a:rPr lang="ru-RU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Разделение задач при выборе  </a:t>
            </a:r>
            <a:endParaRPr lang="en-US" sz="28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algn="just">
              <a:lnSpc>
                <a:spcPct val="115000"/>
              </a:lnSpc>
            </a:pPr>
            <a:r>
              <a:rPr lang="ru-RU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методов воспитания:</a:t>
            </a:r>
          </a:p>
        </p:txBody>
      </p:sp>
      <p:sp>
        <p:nvSpPr>
          <p:cNvPr id="323" name="Google Shape;323;p32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24" name="Google Shape;324;p32"/>
          <p:cNvSpPr txBox="1"/>
          <p:nvPr/>
        </p:nvSpPr>
        <p:spPr>
          <a:xfrm>
            <a:off x="632926" y="956328"/>
            <a:ext cx="10926147" cy="574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/>
            <a:endParaRPr lang="ru-RU" sz="1100" b="1" dirty="0">
              <a:latin typeface="+mj-lt"/>
            </a:endParaRPr>
          </a:p>
          <a:p>
            <a:pPr indent="457200" algn="just"/>
            <a:r>
              <a:rPr lang="ru-RU" sz="2000" b="1" dirty="0">
                <a:latin typeface="+mj-lt"/>
              </a:rPr>
              <a:t>При выборе метода, формы или средства воспитания разделяют стратегические и тактические </a:t>
            </a:r>
            <a:r>
              <a:rPr lang="ru-RU" sz="2000" b="1" dirty="0" smtClean="0">
                <a:latin typeface="+mj-lt"/>
              </a:rPr>
              <a:t>и оперативные задачи воспитания.</a:t>
            </a:r>
            <a:endParaRPr lang="ru-RU" sz="2000" b="1" dirty="0">
              <a:latin typeface="+mj-lt"/>
            </a:endParaRPr>
          </a:p>
          <a:p>
            <a:pPr indent="457200" algn="just"/>
            <a:endParaRPr lang="ru-RU" sz="2000" b="1" dirty="0">
              <a:latin typeface="+mj-lt"/>
            </a:endParaRPr>
          </a:p>
          <a:p>
            <a:pPr indent="457200" algn="just"/>
            <a:r>
              <a:rPr lang="ru-RU" sz="2000" b="1" dirty="0">
                <a:latin typeface="+mj-lt"/>
              </a:rPr>
              <a:t>Стратегические задачи</a:t>
            </a:r>
            <a:r>
              <a:rPr lang="ru-RU" sz="2000" dirty="0">
                <a:latin typeface="+mj-lt"/>
              </a:rPr>
              <a:t> – вытекают из общей цели воспитания, задаются извне и определяют конечные,  отдаленные результаты воспитания; решаются организацией всей системы воспитания в УПО.</a:t>
            </a:r>
          </a:p>
          <a:p>
            <a:pPr indent="457200" algn="just"/>
            <a:endParaRPr lang="ru-RU" sz="2000" dirty="0">
              <a:latin typeface="+mj-lt"/>
            </a:endParaRPr>
          </a:p>
          <a:p>
            <a:pPr indent="457200" algn="just"/>
            <a:r>
              <a:rPr lang="ru-RU" sz="2000" b="1" dirty="0">
                <a:latin typeface="+mj-lt"/>
              </a:rPr>
              <a:t>Тактические задачи</a:t>
            </a:r>
            <a:r>
              <a:rPr lang="ru-RU" sz="2000" dirty="0">
                <a:latin typeface="+mj-lt"/>
              </a:rPr>
              <a:t>,  </a:t>
            </a:r>
            <a:r>
              <a:rPr lang="ru-RU" sz="2000" dirty="0" smtClean="0">
                <a:latin typeface="+mj-lt"/>
              </a:rPr>
              <a:t>называют </a:t>
            </a:r>
            <a:r>
              <a:rPr lang="ru-RU" sz="2000" dirty="0">
                <a:latin typeface="+mj-lt"/>
              </a:rPr>
              <a:t>организационно-методическими, или  подзадачами стратегической задачи; определяются в процессе трансформации общей цели воспитания, разделения ее на отдельные направления  деятельности: эстетическое воспитание, профилактика вредных привычек  и др.; подбирается система методов воспитания, которые объединяются в методику, программу или технологию.</a:t>
            </a:r>
          </a:p>
          <a:p>
            <a:pPr indent="457200" algn="just"/>
            <a:endParaRPr lang="ru-RU" sz="2000" dirty="0">
              <a:latin typeface="+mj-lt"/>
            </a:endParaRPr>
          </a:p>
          <a:p>
            <a:pPr indent="457200" algn="just"/>
            <a:r>
              <a:rPr lang="ru-RU" sz="2000" b="1" dirty="0">
                <a:latin typeface="+mj-lt"/>
              </a:rPr>
              <a:t>Оперативные задачи</a:t>
            </a:r>
            <a:r>
              <a:rPr lang="ru-RU" sz="2000" dirty="0">
                <a:latin typeface="+mj-lt"/>
              </a:rPr>
              <a:t> –  текущие,  возникающие в отдельно взятый момент  деятельности педагога;  задачи по разрешению происшествий, конфликтов,   решаются на основе воспитательных приемов.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FAA75B7-6F0E-492A-920A-FAD10B2D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24" name="Google Shape;324;p32"/>
          <p:cNvSpPr txBox="1"/>
          <p:nvPr/>
        </p:nvSpPr>
        <p:spPr>
          <a:xfrm>
            <a:off x="464717" y="1368053"/>
            <a:ext cx="11002606" cy="574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>
              <a:spcBef>
                <a:spcPts val="120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Все виды деятельности, имеют цели,  обладают определенными развивающими и воспитывающими возможностями, поэтому в  воспитании  используют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комплекс различных видов деятельностей.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algn="just"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Объективно ценная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деятельность,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может не повлиять положительно, если она не имеет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«личностного смысла»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(А.Н.Леонтьев).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algn="just"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В результате воспитания у обучающихся формируется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готовность к выбору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цели и способов деятельности.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algn="just"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В деятельности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должны сочетаться различные методы и приемы, обеспечивающие 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формирование опыта поведения.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>
              <a:lnSpc>
                <a:spcPct val="115000"/>
              </a:lnSpc>
              <a:spcBef>
                <a:spcPts val="1200"/>
              </a:spcBef>
            </a:pPr>
            <a:endParaRPr sz="1100" dirty="0"/>
          </a:p>
          <a:p>
            <a:pPr indent="254000" algn="just">
              <a:lnSpc>
                <a:spcPct val="115000"/>
              </a:lnSpc>
              <a:spcBef>
                <a:spcPts val="1200"/>
              </a:spcBef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algn="just">
              <a:lnSpc>
                <a:spcPct val="115000"/>
              </a:lnSpc>
            </a:pPr>
            <a:endParaRPr sz="17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algn="just"/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C4D5E26-E88F-4BE1-979E-27205645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322216" y="245155"/>
            <a:ext cx="62500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ru-RU" altLang="ru-RU" sz="4000" b="1" dirty="0" smtClean="0">
                <a:solidFill>
                  <a:schemeClr val="bg1"/>
                </a:solidFill>
                <a:latin typeface="+mj-lt"/>
              </a:rPr>
              <a:t>Значение деятельности</a:t>
            </a:r>
            <a:endParaRPr lang="ru-RU" altLang="ru-RU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341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199053" y="261016"/>
            <a:ext cx="9144000" cy="4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Типология и характеристика форм воспитания</a:t>
            </a:r>
            <a:endParaRPr sz="32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33" name="Google Shape;333;p33"/>
          <p:cNvSpPr txBox="1"/>
          <p:nvPr/>
        </p:nvSpPr>
        <p:spPr>
          <a:xfrm>
            <a:off x="531441" y="1291591"/>
            <a:ext cx="11129118" cy="634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000" algn="just">
              <a:lnSpc>
                <a:spcPct val="115000"/>
              </a:lnSpc>
            </a:pPr>
            <a:r>
              <a:rPr lang="ru-RU" sz="2400" b="1" dirty="0">
                <a:latin typeface="+mj-lt"/>
              </a:rPr>
              <a:t>Формы воспитания</a:t>
            </a:r>
            <a:r>
              <a:rPr lang="ru-RU" sz="2400" dirty="0">
                <a:latin typeface="+mj-lt"/>
              </a:rPr>
              <a:t> – это </a:t>
            </a:r>
            <a:r>
              <a:rPr lang="ru-RU" sz="2400" i="1" dirty="0">
                <a:latin typeface="+mj-lt"/>
              </a:rPr>
              <a:t>внешнее выражение совместной деятельности педагога и обучающегося по решению воспитательных задач.</a:t>
            </a:r>
            <a:r>
              <a:rPr lang="ru-RU" sz="2400" dirty="0">
                <a:latin typeface="+mj-lt"/>
              </a:rPr>
              <a:t> Существует несколько классификаций форм воспитания.</a:t>
            </a:r>
          </a:p>
          <a:p>
            <a:pPr indent="450000" algn="just">
              <a:lnSpc>
                <a:spcPct val="115000"/>
              </a:lnSpc>
            </a:pPr>
            <a:endParaRPr sz="24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0000" algn="just">
              <a:lnSpc>
                <a:spcPct val="115000"/>
              </a:lnSpc>
            </a:pPr>
            <a:r>
              <a:rPr lang="ru-RU" sz="20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Форма (в педагогике) – способ существования образовательного процесса, оболочка для его внутренней сущности, логики и содержания. </a:t>
            </a:r>
            <a:r>
              <a:rPr lang="ru-RU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Форма, прежде всего, связана с количеством обучающихся, временем и местом обучения, порядком его осуществления. Формы организации воспитательного процесса – это формы, в рамках которых осуществляется воспитательный процесс; система целесообразной организации коллективной и индивидуальной деятельности обучающихся.</a:t>
            </a:r>
            <a:endParaRPr sz="2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0000" algn="just">
              <a:lnSpc>
                <a:spcPct val="115000"/>
              </a:lnSpc>
            </a:pPr>
            <a:r>
              <a:rPr lang="ru-RU"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Формы организации воспитательного процесса складываются в зависимости: от направлений воспитательной работы (например: формы гражданского, нравственного, экологического, физического воспитания); от количества участников (индивидуальные, групповые, массовые).</a:t>
            </a:r>
            <a:endParaRPr b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48B5ADF-A749-48F6-BC67-292591FB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-631371" y="223552"/>
            <a:ext cx="9144000" cy="7294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форм воспитания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631507213"/>
              </p:ext>
            </p:extLst>
          </p:nvPr>
        </p:nvGraphicFramePr>
        <p:xfrm>
          <a:off x="223935" y="770717"/>
          <a:ext cx="11579289" cy="574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2F24468A-89A3-4661-91F9-BB88A60B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6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-743953" y="248952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Эффективность воспитания в УПО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42" name="Google Shape;342;p34"/>
          <p:cNvSpPr txBox="1"/>
          <p:nvPr/>
        </p:nvSpPr>
        <p:spPr>
          <a:xfrm>
            <a:off x="427563" y="1271323"/>
            <a:ext cx="11336873" cy="503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воспитания обусловлена его формами: </a:t>
            </a:r>
          </a:p>
          <a:p>
            <a:pPr indent="4572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Установлено, что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и групповые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воспитания более результативны, чем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массовые. </a:t>
            </a:r>
          </a:p>
          <a:p>
            <a:pPr indent="457200" algn="just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массовых форм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воспитания – возможность при изменении условий быстро пересматривать воспитательные процедуры, оперативно менять тактику решения  задач.</a:t>
            </a:r>
          </a:p>
          <a:p>
            <a:pPr indent="4572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воспитание является достаточно эффективным, однако оно является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высокозатратным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Групповое воспитание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решать задачи, принципиально нерешаемые в форме индивидуального воспитания, связанные с социальным воспитанием.</a:t>
            </a:r>
            <a:endParaRPr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42BB897-6855-403C-B70D-C1922F00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709127" y="173061"/>
            <a:ext cx="5816081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 воспитания:</a:t>
            </a:r>
            <a:endParaRPr lang="ru-RU"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52549" y="1301239"/>
            <a:ext cx="11826240" cy="555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это 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совокупность знаний, норм поведения, ценностей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, которые подлежат интериоризации, превращению их в индивидуальный мир личности; </a:t>
            </a:r>
          </a:p>
          <a:p>
            <a:pPr indent="4572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это 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культура общества, которая становится культурой личности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: внутренней и внешней (культура общения, поведения, внешнего вида); 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способностями человека, его самоопределением, саморазвитием, самореализацией; </a:t>
            </a:r>
          </a:p>
          <a:p>
            <a:pPr indent="4572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это 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система знаний, навыков, способов деятельности, отношений, качеств  личности,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 которыми должна овладеть </a:t>
            </a:r>
            <a:r>
              <a:rPr lang="ru-RU" sz="2400" dirty="0" smtClean="0">
                <a:latin typeface="+mj-lt"/>
                <a:ea typeface="Times New Roman"/>
                <a:cs typeface="Times New Roman"/>
                <a:sym typeface="Times New Roman"/>
              </a:rPr>
              <a:t>молодежь;</a:t>
            </a:r>
          </a:p>
          <a:p>
            <a:pPr indent="4572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это цель и задачи воспитания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, направленные на их  достижение и обеспечение готовности формирующейся личности к оптимальному вхождению в </a:t>
            </a:r>
            <a:r>
              <a:rPr lang="ru-RU" sz="2400" dirty="0" smtClean="0">
                <a:latin typeface="+mj-lt"/>
                <a:ea typeface="Times New Roman"/>
                <a:cs typeface="Times New Roman"/>
                <a:sym typeface="Times New Roman"/>
              </a:rPr>
              <a:t>социум;</a:t>
            </a:r>
            <a:endParaRPr lang="ru-RU"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72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это 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ориентация на развитие личности 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в соответствии с требованиями, которые предъявляются к человеку  обществом, государством и миром. </a:t>
            </a:r>
          </a:p>
          <a:p>
            <a:pPr indent="4572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endParaRPr sz="2400" i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algn="just"/>
            <a:endParaRPr sz="24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385918" y="550372"/>
            <a:ext cx="7704900" cy="72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3AC0574-5CC4-4695-84D8-7D931FDD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9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-864636" y="126189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Формы воспитания в УПО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42" name="Google Shape;342;p34"/>
          <p:cNvSpPr txBox="1"/>
          <p:nvPr/>
        </p:nvSpPr>
        <p:spPr>
          <a:xfrm>
            <a:off x="725465" y="1149344"/>
            <a:ext cx="8910489" cy="482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интерактивные игры, направленные на профилактику противоправного, девиантного поведения обучающихся;</a:t>
            </a: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правовые, информационные дни;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встречи с представителями правоохранительных органов;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конкурсы;  программы КВН;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олимпиады по правовым знаниям;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викторины по правовой тематике, здоровому образу жизни;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дни экологических  знаний,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выставки;  оформление бюллетеней;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лекции, кинолектории;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тематические вечера;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диспуты, дискуссии;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выпуски телепередач, газет, журналов УПО и др.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B58A482-5EEF-4BEF-A7AA-D2BA52E3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0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-1611086" y="155510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  воспитания </a:t>
            </a:r>
            <a:endParaRPr sz="3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2376892" y="614491"/>
            <a:ext cx="793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342" name="Google Shape;342;p34"/>
          <p:cNvSpPr txBox="1"/>
          <p:nvPr/>
        </p:nvSpPr>
        <p:spPr>
          <a:xfrm>
            <a:off x="802677" y="1096088"/>
            <a:ext cx="10310081" cy="527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/>
            <a:r>
              <a:rPr lang="ru-RU" sz="2000" b="1" dirty="0">
                <a:latin typeface="+mj-lt"/>
              </a:rPr>
              <a:t>Средства воспитания</a:t>
            </a:r>
            <a:r>
              <a:rPr lang="ru-RU" sz="2000" dirty="0">
                <a:latin typeface="+mj-lt"/>
              </a:rPr>
              <a:t> – это </a:t>
            </a:r>
            <a:r>
              <a:rPr lang="ru-RU" sz="2000" i="1" dirty="0">
                <a:latin typeface="+mj-lt"/>
              </a:rPr>
              <a:t>относительно независимые источники формирования личности, посредники между педагогом и обучающимся.</a:t>
            </a:r>
            <a:r>
              <a:rPr lang="ru-RU" sz="2000" dirty="0">
                <a:latin typeface="+mj-lt"/>
              </a:rPr>
              <a:t> </a:t>
            </a:r>
            <a:r>
              <a:rPr lang="ru-RU" sz="2000" b="1" dirty="0">
                <a:latin typeface="+mj-lt"/>
              </a:rPr>
              <a:t>     Основания  систематизации: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660188173"/>
              </p:ext>
            </p:extLst>
          </p:nvPr>
        </p:nvGraphicFramePr>
        <p:xfrm>
          <a:off x="457200" y="2174033"/>
          <a:ext cx="11019453" cy="367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30707C1-11A5-4523-B3B7-BBE4397E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0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/>
          <p:nvPr/>
        </p:nvSpPr>
        <p:spPr>
          <a:xfrm>
            <a:off x="-659363" y="84323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+mj-lt"/>
              </a:rPr>
              <a:t>Инструментарий</a:t>
            </a:r>
            <a:r>
              <a:rPr lang="ru-RU" sz="2800" dirty="0">
                <a:latin typeface="+mj-lt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педагога определяется:</a:t>
            </a:r>
          </a:p>
        </p:txBody>
      </p:sp>
      <p:sp>
        <p:nvSpPr>
          <p:cNvPr id="350" name="Google Shape;350;p35"/>
          <p:cNvSpPr/>
          <p:nvPr/>
        </p:nvSpPr>
        <p:spPr>
          <a:xfrm>
            <a:off x="2376892" y="614491"/>
            <a:ext cx="79339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351" name="Google Shape;351;p35"/>
          <p:cNvSpPr txBox="1"/>
          <p:nvPr/>
        </p:nvSpPr>
        <p:spPr>
          <a:xfrm>
            <a:off x="2349352" y="1408177"/>
            <a:ext cx="796146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800"/>
              <a:buFont typeface="Times New Roman"/>
              <a:buAutoNum type="arabicPeriod"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algn="just"/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3048000" y="1408177"/>
          <a:ext cx="7262812" cy="40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67344671"/>
              </p:ext>
            </p:extLst>
          </p:nvPr>
        </p:nvGraphicFramePr>
        <p:xfrm>
          <a:off x="211700" y="1392299"/>
          <a:ext cx="10377923" cy="427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D0B74F96-08E3-4FE5-A869-B6C06CBB0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662472" y="74645"/>
            <a:ext cx="5860503" cy="814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1" spc="-10" dirty="0">
                <a:solidFill>
                  <a:schemeClr val="bg1"/>
                </a:solidFill>
                <a:latin typeface="+mj-lt"/>
                <a:ea typeface="Times New Roman"/>
              </a:rPr>
              <a:t>Понятие цели воспитания</a:t>
            </a:r>
            <a:endParaRPr sz="3600" b="1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2376892" y="614491"/>
            <a:ext cx="77048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62472" y="1163890"/>
            <a:ext cx="11231128" cy="51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7200" algn="just"/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- это осознанное предвосхищение будущего результата  деятельности, описание конечного состояния объекта воздействия.  </a:t>
            </a:r>
            <a:r>
              <a:rPr lang="ru-RU" sz="3200" dirty="0">
                <a:latin typeface="+mj-lt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indent="457200" algn="just"/>
            <a:r>
              <a:rPr lang="ru-RU" sz="3200" b="1" dirty="0">
                <a:latin typeface="+mj-lt"/>
                <a:ea typeface="Times New Roman"/>
                <a:cs typeface="Times New Roman"/>
                <a:sym typeface="Times New Roman"/>
              </a:rPr>
              <a:t>Определения понятия цели как :</a:t>
            </a:r>
            <a:endParaRPr sz="3200" b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indent="457200" algn="just">
              <a:spcBef>
                <a:spcPts val="1200"/>
              </a:spcBef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 err="1">
                <a:latin typeface="+mj-lt"/>
                <a:ea typeface="Times New Roman"/>
                <a:cs typeface="Times New Roman"/>
                <a:sym typeface="Times New Roman"/>
              </a:rPr>
              <a:t>системообразующий</a:t>
            </a: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элемент воспитания;</a:t>
            </a: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indent="457200" algn="just"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этап управленческой деятельности ;</a:t>
            </a: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indent="457200" algn="just">
              <a:buClr>
                <a:schemeClr val="dk1"/>
              </a:buClr>
              <a:buSzPts val="2200"/>
              <a:buFont typeface="Times New Roman"/>
              <a:buChar char="❖"/>
            </a:pP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 то, к чему стремится педагог и в целом УПО.</a:t>
            </a: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7200" algn="just">
              <a:spcBef>
                <a:spcPts val="1200"/>
              </a:spcBef>
            </a:pP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Педагог несет ответственность за правильность и актуальность цели. </a:t>
            </a:r>
          </a:p>
          <a:p>
            <a:pPr indent="457200" algn="just">
              <a:spcBef>
                <a:spcPts val="1200"/>
              </a:spcBef>
            </a:pPr>
            <a:r>
              <a:rPr lang="ru-RU" sz="2800" dirty="0">
                <a:latin typeface="+mj-lt"/>
                <a:ea typeface="Times New Roman"/>
                <a:cs typeface="Times New Roman"/>
                <a:sym typeface="Times New Roman"/>
              </a:rPr>
              <a:t>Неправильно поставленная цель - причина ошибок в педагогической работе.</a:t>
            </a:r>
            <a:endParaRPr sz="28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457200" algn="just"/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EA16A9A6-A404-419F-BDAE-8ED8C96C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186612" y="358998"/>
            <a:ext cx="7465368" cy="524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28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Понятие цели воспитания - ТРЕБОВАНИЯ:</a:t>
            </a:r>
            <a:endParaRPr lang="ru-RU" sz="28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9818" y="883920"/>
            <a:ext cx="11513781" cy="592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sz="2400" b="1" i="1" dirty="0" err="1">
                <a:latin typeface="+mj-lt"/>
                <a:ea typeface="Times New Roman"/>
                <a:cs typeface="Times New Roman"/>
                <a:sym typeface="Times New Roman"/>
              </a:rPr>
              <a:t>Диагностичностъ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 -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 обоснование и корректировка целей на основе  изучения потребностей и возможностей  участников  процесса;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lnSpc>
                <a:spcPct val="115000"/>
              </a:lnSpc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sz="2400" b="1" i="1" dirty="0">
                <a:latin typeface="+mj-lt"/>
                <a:ea typeface="Times New Roman"/>
                <a:cs typeface="Times New Roman"/>
                <a:sym typeface="Times New Roman"/>
              </a:rPr>
              <a:t>Реальность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, т. е. выдвижение и обоснование целей с учетом возможностей конкретной ситуации и условий;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indent="-342900" algn="just">
              <a:lnSpc>
                <a:spcPct val="115000"/>
              </a:lnSpc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sz="2400" b="1" i="1" dirty="0">
                <a:latin typeface="+mj-lt"/>
                <a:ea typeface="Times New Roman"/>
                <a:cs typeface="Times New Roman"/>
                <a:sym typeface="Times New Roman"/>
              </a:rPr>
              <a:t>Преемственность</a:t>
            </a:r>
            <a:r>
              <a:rPr lang="ru-RU" sz="2400" b="1" dirty="0">
                <a:latin typeface="+mj-lt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 означает: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914400" lvl="1" indent="342900" algn="just">
              <a:lnSpc>
                <a:spcPct val="115000"/>
              </a:lnSpc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осуществление связей между  целями и задачами в воспитании (частных и общих, </a:t>
            </a:r>
            <a:r>
              <a:rPr lang="ru-RU" sz="2400" dirty="0" err="1">
                <a:latin typeface="+mj-lt"/>
                <a:ea typeface="Times New Roman"/>
                <a:cs typeface="Times New Roman"/>
                <a:sym typeface="Times New Roman"/>
              </a:rPr>
              <a:t>индивидуальных,др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.);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914400" lvl="1" indent="342900" algn="just">
              <a:lnSpc>
                <a:spcPct val="115000"/>
              </a:lnSpc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выдвижение целей на каждом этапе деятельности;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914400" lvl="1" indent="342900" algn="just">
              <a:lnSpc>
                <a:spcPct val="115000"/>
              </a:lnSpc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идентификация целей,  достигается через включенность в процесс </a:t>
            </a:r>
            <a:r>
              <a:rPr lang="ru-RU" sz="2400" dirty="0" err="1">
                <a:latin typeface="+mj-lt"/>
                <a:ea typeface="Times New Roman"/>
                <a:cs typeface="Times New Roman"/>
                <a:sym typeface="Times New Roman"/>
              </a:rPr>
              <a:t>целеполагания</a:t>
            </a: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  участников деятельности;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914400" lvl="1" indent="342900" algn="just">
              <a:lnSpc>
                <a:spcPct val="115000"/>
              </a:lnSpc>
              <a:buClr>
                <a:srgbClr val="244187"/>
              </a:buClr>
              <a:buSzPts val="1800"/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  <a:ea typeface="Times New Roman"/>
                <a:cs typeface="Times New Roman"/>
                <a:sym typeface="Times New Roman"/>
              </a:rPr>
              <a:t>направленность на результат, если четко и  конкретно определены цели воспитания.</a:t>
            </a:r>
            <a:endParaRPr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1200"/>
              </a:spcBef>
            </a:pP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7A6DDD69-F03B-4D56-9E4D-9B46CDE5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643811" y="155510"/>
            <a:ext cx="6478555" cy="677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2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Формулировка цели воспитания</a:t>
            </a:r>
            <a:endParaRPr lang="ru-RU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98400" y="1165032"/>
            <a:ext cx="11364865" cy="606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1900" b="1" i="1" dirty="0">
                <a:latin typeface="+mj-lt"/>
                <a:ea typeface="Times New Roman"/>
                <a:cs typeface="Times New Roman"/>
                <a:sym typeface="Times New Roman"/>
              </a:rPr>
              <a:t>Первый этап</a:t>
            </a:r>
            <a:r>
              <a:rPr lang="ru-RU" sz="1900" b="1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- изучение особенностей учебной группы; результаты диагностики, раскрывают уровень  интересов, способностей, определение  проблем, которые станут основой планируемого содержания.</a:t>
            </a:r>
            <a:endParaRPr sz="19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1900" b="1" i="1" dirty="0">
                <a:latin typeface="+mj-lt"/>
                <a:ea typeface="Times New Roman"/>
                <a:cs typeface="Times New Roman"/>
                <a:sym typeface="Times New Roman"/>
              </a:rPr>
              <a:t>Второй этап</a:t>
            </a:r>
            <a:r>
              <a:rPr lang="ru-RU" sz="1900" b="1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- определение целевых ориентиров педагогического коллектива УПО, формулирование целей и задач  воспитания. </a:t>
            </a:r>
          </a:p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1900" b="1" dirty="0">
                <a:latin typeface="+mj-lt"/>
                <a:ea typeface="Times New Roman"/>
                <a:cs typeface="Times New Roman"/>
                <a:sym typeface="Times New Roman"/>
              </a:rPr>
              <a:t>Целеполагание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 - это этап обсуждения, плюрализма мнений,  определение доминирующих целей, по развитию коллектива и личности, подбор содержания, форм и видов деятельности обучающихся. Т.О., </a:t>
            </a:r>
            <a:r>
              <a:rPr lang="ru-RU" sz="1900" dirty="0" err="1">
                <a:latin typeface="+mj-lt"/>
                <a:ea typeface="Times New Roman"/>
                <a:cs typeface="Times New Roman"/>
                <a:sym typeface="Times New Roman"/>
              </a:rPr>
              <a:t>диагностично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 сформулированные цели должны отразить новые образования.</a:t>
            </a:r>
            <a:endParaRPr sz="19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254000" algn="just">
              <a:lnSpc>
                <a:spcPct val="111272"/>
              </a:lnSpc>
              <a:buClr>
                <a:schemeClr val="dk1"/>
              </a:buClr>
              <a:buSzPts val="1100"/>
            </a:pPr>
            <a:r>
              <a:rPr lang="ru-RU" sz="1900" b="1" i="1" dirty="0">
                <a:latin typeface="+mj-lt"/>
                <a:ea typeface="Times New Roman"/>
                <a:cs typeface="Times New Roman"/>
                <a:sym typeface="Times New Roman"/>
              </a:rPr>
              <a:t>Третий этап</a:t>
            </a:r>
            <a:r>
              <a:rPr lang="ru-RU" sz="1900" b="1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- опора на перспективную цель и модель системы воспитания, которые аккумулируют базовые идеи прогнозирования ВР.  </a:t>
            </a:r>
            <a:r>
              <a:rPr lang="ru-RU" sz="1900" b="1" dirty="0">
                <a:latin typeface="+mj-lt"/>
                <a:ea typeface="Times New Roman"/>
                <a:cs typeface="Times New Roman"/>
                <a:sym typeface="Times New Roman"/>
              </a:rPr>
              <a:t>Модель воспитательной системы и  цель планируемой работы 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- производные от концепции воспитания. </a:t>
            </a:r>
          </a:p>
          <a:p>
            <a:pPr indent="254000" algn="just">
              <a:lnSpc>
                <a:spcPct val="111272"/>
              </a:lnSpc>
              <a:buClr>
                <a:schemeClr val="dk1"/>
              </a:buClr>
              <a:buSzPts val="1100"/>
            </a:pPr>
            <a:r>
              <a:rPr lang="ru-RU" sz="1900" b="1" dirty="0">
                <a:latin typeface="+mj-lt"/>
                <a:ea typeface="Times New Roman"/>
                <a:cs typeface="Times New Roman"/>
                <a:sym typeface="Times New Roman"/>
              </a:rPr>
              <a:t>Концепция</a:t>
            </a: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 как совокупность определенных педагогических идей определяет характер конкретных задач, основные направления, содержание воспитательной работы. </a:t>
            </a:r>
          </a:p>
          <a:p>
            <a:pPr indent="254000" algn="just">
              <a:lnSpc>
                <a:spcPct val="111272"/>
              </a:lnSpc>
              <a:buClr>
                <a:schemeClr val="dk1"/>
              </a:buClr>
              <a:buSzPts val="1100"/>
            </a:pPr>
            <a:r>
              <a:rPr lang="ru-RU" sz="1900" dirty="0">
                <a:latin typeface="+mj-lt"/>
                <a:ea typeface="Times New Roman"/>
                <a:cs typeface="Times New Roman"/>
                <a:sym typeface="Times New Roman"/>
              </a:rPr>
              <a:t>Деятельность педагогов по целеполаганию можно представить в виде ниже приведенной технологической цепочки</a:t>
            </a:r>
            <a:r>
              <a:rPr lang="en-US" sz="1900" dirty="0">
                <a:latin typeface="+mj-lt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21E417B7-3100-4D6C-8B72-75A0E649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838" y="1352939"/>
            <a:ext cx="2462117" cy="45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5247073" y="1271323"/>
            <a:ext cx="6195999" cy="466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000" b="1" i="1" dirty="0">
                <a:latin typeface="+mj-lt"/>
                <a:ea typeface="Times New Roman"/>
                <a:cs typeface="Times New Roman"/>
                <a:sym typeface="Times New Roman"/>
              </a:rPr>
              <a:t>Четвертый этап</a:t>
            </a:r>
            <a:r>
              <a:rPr lang="ru-RU" sz="2000" b="1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- система средств реализации поставленных задач, который включает содержание, формы и методы ВР. Условием результативности ВР является дифференцированное привлечение участников к реализации плана УПО, группы, общежития. Заместитель директора по ВР в плане УПО опирается на предложения руководителей цикловых  комиссий, членов совета УПО, ОВР, кураторов, заведующих отделениями, ССУ и т.д.   Куратор в плане ВР ориентируется на интересы обучающихся, обращая внимание на их предложения.</a:t>
            </a:r>
          </a:p>
          <a:p>
            <a:pPr indent="254000" algn="just">
              <a:lnSpc>
                <a:spcPct val="115000"/>
              </a:lnSpc>
              <a:buSzPts val="1100"/>
            </a:pPr>
            <a:r>
              <a:rPr lang="ru-RU" sz="2000" b="1" i="1" dirty="0">
                <a:latin typeface="+mj-lt"/>
                <a:ea typeface="Times New Roman"/>
                <a:cs typeface="Times New Roman"/>
                <a:sym typeface="Times New Roman"/>
              </a:rPr>
              <a:t>Пятый этап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- контроль и руководство (мониторинг с оценкой эффективности воспитательной работы).</a:t>
            </a:r>
            <a:endParaRPr lang="ru-RU" sz="2000" dirty="0"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BA692F27-FD98-4730-A922-D44DAF49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84;p17">
            <a:extLst>
              <a:ext uri="{FF2B5EF4-FFF2-40B4-BE49-F238E27FC236}">
                <a16:creationId xmlns:a16="http://schemas.microsoft.com/office/drawing/2014/main" xmlns="" id="{A87A51E9-F5CB-4459-984C-4AD5874DD1C8}"/>
              </a:ext>
            </a:extLst>
          </p:cNvPr>
          <p:cNvSpPr/>
          <p:nvPr/>
        </p:nvSpPr>
        <p:spPr>
          <a:xfrm>
            <a:off x="643811" y="155510"/>
            <a:ext cx="6478555" cy="677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2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Формулировка цели воспитания</a:t>
            </a:r>
            <a:endParaRPr lang="ru-RU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298400" y="292609"/>
            <a:ext cx="5315339" cy="585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2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Виды целей  воспитания:</a:t>
            </a:r>
            <a:endParaRPr lang="ru-RU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98400" y="1295583"/>
            <a:ext cx="11411520" cy="533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000" b="1" dirty="0">
                <a:latin typeface="+mj-lt"/>
                <a:ea typeface="Times New Roman"/>
                <a:cs typeface="Times New Roman"/>
                <a:sym typeface="Times New Roman"/>
              </a:rPr>
              <a:t>Обучающая цель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000" dirty="0" err="1">
                <a:latin typeface="+mj-lt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,  формулируется педагогом и описывает результат планируемой деятельности (сформировать  знания о …). </a:t>
            </a:r>
          </a:p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000" b="1" dirty="0">
                <a:latin typeface="+mj-lt"/>
                <a:ea typeface="Times New Roman"/>
                <a:cs typeface="Times New Roman"/>
                <a:sym typeface="Times New Roman"/>
              </a:rPr>
              <a:t>Развивающая цель:</a:t>
            </a:r>
            <a:endParaRPr sz="2000" b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95399" indent="-342900" algn="just">
              <a:lnSpc>
                <a:spcPct val="115000"/>
              </a:lnSpc>
              <a:buClr>
                <a:srgbClr val="244187"/>
              </a:buClr>
              <a:buSzPts val="1400"/>
              <a:buFont typeface="Wingdings" panose="05000000000000000000" pitchFamily="2" charset="2"/>
              <a:buChar char="v"/>
            </a:pP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развитие речи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- обогащение и усложнение словарного запаса, усиление коммуникативных свойств речи;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95399" indent="-342900" algn="just">
              <a:lnSpc>
                <a:spcPct val="115000"/>
              </a:lnSpc>
              <a:buClr>
                <a:srgbClr val="244187"/>
              </a:buClr>
              <a:buSzPts val="1400"/>
              <a:buFont typeface="Wingdings" panose="05000000000000000000" pitchFamily="2" charset="2"/>
              <a:buChar char="v"/>
            </a:pP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развитие мышления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- учить анализировать «определенный материал»; выделять главное при объяснении; строить аналогии нового материала; сравнивать, обобщать и систематизировать материал; доказывать и опровергать, определять и обобщать свойства каких - либо предметов;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95399" indent="-342900" algn="just">
              <a:lnSpc>
                <a:spcPct val="115000"/>
              </a:lnSpc>
              <a:buClr>
                <a:srgbClr val="244187"/>
              </a:buClr>
              <a:buSzPts val="1400"/>
              <a:buFont typeface="Wingdings" panose="05000000000000000000" pitchFamily="2" charset="2"/>
              <a:buChar char="v"/>
            </a:pP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развитие сенсорной сферы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, глазомера в построении схем;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95399" indent="-342900" algn="just">
              <a:lnSpc>
                <a:spcPct val="115000"/>
              </a:lnSpc>
              <a:buClr>
                <a:srgbClr val="244187"/>
              </a:buClr>
              <a:buSzPts val="1400"/>
              <a:buFont typeface="Wingdings" panose="05000000000000000000" pitchFamily="2" charset="2"/>
              <a:buChar char="v"/>
            </a:pP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развитие ориентировки в пространстве и времени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; точность и тонкость цветопередачи,  тени, формы, звуков, оттенки речи;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95399" indent="-342900" algn="just">
              <a:lnSpc>
                <a:spcPct val="115000"/>
              </a:lnSpc>
              <a:buClr>
                <a:srgbClr val="244187"/>
              </a:buClr>
              <a:buSzPts val="1400"/>
              <a:buFont typeface="Wingdings" panose="05000000000000000000" pitchFamily="2" charset="2"/>
              <a:buChar char="v"/>
            </a:pP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развитие двигательной сферы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- развитие моторики мелких мышц;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95399" indent="-342900" algn="just">
              <a:lnSpc>
                <a:spcPct val="115000"/>
              </a:lnSpc>
              <a:buClr>
                <a:srgbClr val="244187"/>
              </a:buClr>
              <a:buSzPts val="1400"/>
              <a:buFont typeface="Wingdings" panose="05000000000000000000" pitchFamily="2" charset="2"/>
              <a:buChar char="v"/>
            </a:pP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развитие двигательной  </a:t>
            </a:r>
            <a:r>
              <a:rPr lang="ru-RU" sz="2000" i="1" dirty="0" err="1">
                <a:latin typeface="+mj-lt"/>
                <a:ea typeface="Times New Roman"/>
                <a:cs typeface="Times New Roman"/>
                <a:sym typeface="Times New Roman"/>
              </a:rPr>
              <a:t>ативности</a:t>
            </a:r>
            <a:r>
              <a:rPr lang="ru-RU" sz="2000" i="1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+mj-lt"/>
                <a:ea typeface="Times New Roman"/>
                <a:cs typeface="Times New Roman"/>
                <a:sym typeface="Times New Roman"/>
              </a:rPr>
              <a:t>и т.д.</a:t>
            </a:r>
            <a:endParaRPr sz="20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algn="just"/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2349342" y="585217"/>
            <a:ext cx="7704900" cy="51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FF060A7B-8E35-43BC-AF1C-05DBF153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466530" y="1037658"/>
            <a:ext cx="11056775" cy="560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25400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sz="2100" b="1" dirty="0">
                <a:latin typeface="+mj-lt"/>
                <a:ea typeface="Times New Roman"/>
                <a:cs typeface="Times New Roman"/>
                <a:sym typeface="Times New Roman"/>
              </a:rPr>
              <a:t>Воспитательная цель</a:t>
            </a: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 – предусматривает содержание, методы и формы обучения, </a:t>
            </a:r>
            <a:r>
              <a:rPr lang="ru-RU" sz="2100" b="1" dirty="0">
                <a:latin typeface="+mj-lt"/>
                <a:ea typeface="Times New Roman"/>
                <a:cs typeface="Times New Roman"/>
                <a:sym typeface="Times New Roman"/>
              </a:rPr>
              <a:t>по формированию и развитию качеств личности</a:t>
            </a: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.</a:t>
            </a:r>
            <a:endParaRPr sz="21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254000" algn="just">
              <a:lnSpc>
                <a:spcPct val="115000"/>
              </a:lnSpc>
              <a:buSzPts val="1100"/>
            </a:pPr>
            <a:endParaRPr lang="ru-RU" sz="2100" b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indent="254000" algn="just">
              <a:lnSpc>
                <a:spcPct val="115000"/>
              </a:lnSpc>
              <a:buSzPts val="1100"/>
            </a:pPr>
            <a:r>
              <a:rPr lang="ru-RU" sz="2100" b="1" dirty="0">
                <a:latin typeface="+mj-lt"/>
                <a:ea typeface="Times New Roman"/>
                <a:cs typeface="Times New Roman"/>
                <a:sym typeface="Times New Roman"/>
              </a:rPr>
              <a:t>Методика постановки целей воспитания</a:t>
            </a:r>
            <a:r>
              <a:rPr lang="ru-RU" sz="2100" b="1" i="1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включает  определение двух основных конкретных задач: </a:t>
            </a:r>
          </a:p>
          <a:p>
            <a:pPr indent="254000" algn="just">
              <a:lnSpc>
                <a:spcPct val="115000"/>
              </a:lnSpc>
              <a:buSzPts val="1100"/>
            </a:pP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воспитательные задачи, ориентированные на развитие обучающихся;</a:t>
            </a:r>
          </a:p>
          <a:p>
            <a:pPr indent="254000" algn="just">
              <a:lnSpc>
                <a:spcPct val="115000"/>
              </a:lnSpc>
              <a:buSzPts val="1100"/>
            </a:pP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100" dirty="0"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организационно-педагогические задачи, ориентированные на организацию воспитания,  </a:t>
            </a:r>
          </a:p>
          <a:p>
            <a:pPr indent="254000" algn="just">
              <a:lnSpc>
                <a:spcPct val="115000"/>
              </a:lnSpc>
              <a:buSzPts val="1100"/>
            </a:pPr>
            <a:r>
              <a:rPr lang="ru-RU" sz="2100" i="1" dirty="0">
                <a:latin typeface="+mj-lt"/>
                <a:ea typeface="Times New Roman"/>
                <a:cs typeface="Times New Roman"/>
                <a:sym typeface="Times New Roman"/>
              </a:rPr>
              <a:t>включающие этапы</a:t>
            </a:r>
            <a:r>
              <a:rPr lang="ru-RU" sz="2100" dirty="0">
                <a:latin typeface="+mj-lt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342900" indent="-3429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100" i="1" dirty="0">
                <a:latin typeface="+mj-lt"/>
                <a:ea typeface="Times New Roman"/>
                <a:cs typeface="Times New Roman"/>
                <a:sym typeface="Times New Roman"/>
              </a:rPr>
              <a:t>диагностика ВР, анализ результатов  совместной деятельности; </a:t>
            </a:r>
          </a:p>
          <a:p>
            <a:pPr marL="342900" indent="-3429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100" i="1" dirty="0">
                <a:latin typeface="+mj-lt"/>
                <a:ea typeface="Times New Roman"/>
                <a:cs typeface="Times New Roman"/>
                <a:sym typeface="Times New Roman"/>
              </a:rPr>
              <a:t>моделирование педагогом целей и задач, возможных результатов; </a:t>
            </a:r>
          </a:p>
          <a:p>
            <a:pPr marL="342900" indent="-3429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100" i="1" dirty="0">
                <a:latin typeface="+mj-lt"/>
                <a:ea typeface="Times New Roman"/>
                <a:cs typeface="Times New Roman"/>
                <a:sym typeface="Times New Roman"/>
              </a:rPr>
              <a:t>организация целей и задач деятельности педагогов, обучающихся; </a:t>
            </a:r>
          </a:p>
          <a:p>
            <a:pPr marL="342900" indent="-342900" algn="just">
              <a:lnSpc>
                <a:spcPct val="115000"/>
              </a:lnSpc>
              <a:buClr>
                <a:srgbClr val="244187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100" i="1" dirty="0">
                <a:latin typeface="+mj-lt"/>
                <a:ea typeface="Times New Roman"/>
                <a:cs typeface="Times New Roman"/>
                <a:sym typeface="Times New Roman"/>
              </a:rPr>
              <a:t>уточнение педагогами воспитательных целей и задач, составление программы педагогических действий по их реализации с учетом предложений и прогнозируемых результатов.</a:t>
            </a:r>
            <a:endParaRPr sz="2100" i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sz="21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2349342" y="452442"/>
            <a:ext cx="77049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E389CA76-D989-4EBD-9265-FC0DDA3B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03;p19">
            <a:extLst>
              <a:ext uri="{FF2B5EF4-FFF2-40B4-BE49-F238E27FC236}">
                <a16:creationId xmlns:a16="http://schemas.microsoft.com/office/drawing/2014/main" xmlns="" id="{3DAE3ABB-8B1E-4D35-92D0-0F5FF2897BD6}"/>
              </a:ext>
            </a:extLst>
          </p:cNvPr>
          <p:cNvSpPr/>
          <p:nvPr/>
        </p:nvSpPr>
        <p:spPr>
          <a:xfrm>
            <a:off x="298400" y="292609"/>
            <a:ext cx="5315339" cy="585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200" b="1" spc="-10" dirty="0">
                <a:solidFill>
                  <a:schemeClr val="bg1"/>
                </a:solidFill>
                <a:latin typeface="Times New Roman"/>
                <a:ea typeface="Times New Roman"/>
              </a:rPr>
              <a:t>Виды целей  воспитания:</a:t>
            </a:r>
            <a:endParaRPr lang="ru-RU"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2320</Words>
  <Application>Microsoft Office PowerPoint</Application>
  <PresentationFormat>Широкоэкранный</PresentationFormat>
  <Paragraphs>280</Paragraphs>
  <Slides>33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Constantia</vt:lpstr>
      <vt:lpstr>Garamond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39</cp:revision>
  <dcterms:created xsi:type="dcterms:W3CDTF">2021-07-01T13:14:03Z</dcterms:created>
  <dcterms:modified xsi:type="dcterms:W3CDTF">2022-02-24T08:06:57Z</dcterms:modified>
</cp:coreProperties>
</file>