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36"/>
  </p:notesMasterIdLst>
  <p:sldIdLst>
    <p:sldId id="268" r:id="rId3"/>
    <p:sldId id="269" r:id="rId4"/>
    <p:sldId id="383" r:id="rId5"/>
    <p:sldId id="392" r:id="rId6"/>
    <p:sldId id="384" r:id="rId7"/>
    <p:sldId id="379" r:id="rId8"/>
    <p:sldId id="393" r:id="rId9"/>
    <p:sldId id="382" r:id="rId10"/>
    <p:sldId id="394" r:id="rId11"/>
    <p:sldId id="380" r:id="rId12"/>
    <p:sldId id="377" r:id="rId13"/>
    <p:sldId id="387" r:id="rId14"/>
    <p:sldId id="388" r:id="rId15"/>
    <p:sldId id="391" r:id="rId16"/>
    <p:sldId id="362" r:id="rId17"/>
    <p:sldId id="390" r:id="rId18"/>
    <p:sldId id="395" r:id="rId19"/>
    <p:sldId id="349" r:id="rId20"/>
    <p:sldId id="396" r:id="rId21"/>
    <p:sldId id="363" r:id="rId22"/>
    <p:sldId id="350" r:id="rId23"/>
    <p:sldId id="368" r:id="rId24"/>
    <p:sldId id="356" r:id="rId25"/>
    <p:sldId id="370" r:id="rId26"/>
    <p:sldId id="360" r:id="rId27"/>
    <p:sldId id="354" r:id="rId28"/>
    <p:sldId id="366" r:id="rId29"/>
    <p:sldId id="365" r:id="rId30"/>
    <p:sldId id="355" r:id="rId31"/>
    <p:sldId id="389" r:id="rId32"/>
    <p:sldId id="397" r:id="rId33"/>
    <p:sldId id="357" r:id="rId34"/>
    <p:sldId id="34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2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468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90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7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A6968-4F71-4AF7-BDF5-6CE2A88AAEA1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7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4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1.6:  «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Инновационная направленность воспитательной работы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" y="1299618"/>
            <a:ext cx="1212357" cy="12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5625" y="0"/>
            <a:ext cx="7782677" cy="10511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Требования к инновационному обеспечению  образовательного процесса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(Образовательный стандарт высшего    образования первая ступень, ОСВО 1-08 01 01-201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53411" y="1335110"/>
            <a:ext cx="11315127" cy="4169951"/>
          </a:xfrm>
        </p:spPr>
        <p:txBody>
          <a:bodyPr/>
          <a:lstStyle/>
          <a:p>
            <a:pPr marL="82550" indent="0" algn="just">
              <a:buNone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Внедрение в образовательный процесс инновационных образовательных технологий, адекватных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компетентностному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подходу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вариативных моделей самостоятельной работы, модульных и рейтинговых систем обучения, тестовых и других систем оценивания уровня компетенций и т.п.) </a:t>
            </a:r>
          </a:p>
          <a:p>
            <a:pPr marL="82550" indent="0" algn="just">
              <a:buNone/>
              <a:defRPr/>
            </a:pP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550" indent="0" algn="just"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Образовательный процесс должен соответствовать требованиям: </a:t>
            </a: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обеспечение учебных дисциплин  современной учебной, справочной,   иной литературой, учебными программами, учебно-методической документацией,  информационно-аналитическими материалами;</a:t>
            </a: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обеспечение  доступа для каждого студента к библиотечным фондам,  электронным средствам обучения, электронным информационным ресурсам (локального доступа, удаленного доступа) по всем учебным дисциплинам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1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5F2B4C9-0446-4851-8063-AC72ACEA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8696" y="1196103"/>
            <a:ext cx="112540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Освоение </a:t>
            </a:r>
            <a:r>
              <a:rPr lang="ru-RU" sz="2400" b="1" dirty="0">
                <a:latin typeface="+mj-lt"/>
              </a:rPr>
              <a:t>гуманистических идеалов и ценностей</a:t>
            </a:r>
            <a:r>
              <a:rPr lang="ru-RU" sz="2400" dirty="0">
                <a:latin typeface="+mj-lt"/>
              </a:rPr>
              <a:t>; социально значимой информации, технологий;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Создание </a:t>
            </a:r>
            <a:r>
              <a:rPr lang="ru-RU" sz="2400" b="1" dirty="0">
                <a:latin typeface="+mj-lt"/>
              </a:rPr>
              <a:t>положительной мотивации </a:t>
            </a:r>
            <a:r>
              <a:rPr lang="ru-RU" sz="2400" dirty="0">
                <a:latin typeface="+mj-lt"/>
              </a:rPr>
              <a:t>на восприятие социума, саморазвитие, самореализации, стремление к  социализации;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Управление процессом формирования и </a:t>
            </a:r>
            <a:r>
              <a:rPr lang="ru-RU" sz="2400" b="1" dirty="0">
                <a:latin typeface="+mj-lt"/>
              </a:rPr>
              <a:t>развития личности </a:t>
            </a:r>
            <a:r>
              <a:rPr lang="ru-RU" sz="2400" dirty="0">
                <a:latin typeface="+mj-lt"/>
              </a:rPr>
              <a:t>через создание благоприятных условий;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Проявление </a:t>
            </a:r>
            <a:r>
              <a:rPr lang="ru-RU" sz="2400" b="1" dirty="0">
                <a:latin typeface="+mj-lt"/>
              </a:rPr>
              <a:t>гражданской </a:t>
            </a:r>
            <a:r>
              <a:rPr lang="ru-RU" sz="2400" b="1" dirty="0" err="1">
                <a:latin typeface="+mj-lt"/>
              </a:rPr>
              <a:t>самосознательности</a:t>
            </a:r>
            <a:r>
              <a:rPr lang="ru-RU" sz="2400" dirty="0">
                <a:latin typeface="+mj-lt"/>
              </a:rPr>
              <a:t>, толерантности, уважительного отношения к культуре своего народа и других государств.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Целенаправленный процесс формирования </a:t>
            </a:r>
            <a:r>
              <a:rPr lang="ru-RU" sz="2400" b="1" dirty="0">
                <a:latin typeface="+mj-lt"/>
              </a:rPr>
              <a:t>духовно-нравственной</a:t>
            </a:r>
            <a:r>
              <a:rPr lang="ru-RU" sz="2400" dirty="0">
                <a:latin typeface="+mj-lt"/>
              </a:rPr>
              <a:t> и </a:t>
            </a:r>
            <a:r>
              <a:rPr lang="ru-RU" sz="2400" b="1" dirty="0">
                <a:latin typeface="+mj-lt"/>
              </a:rPr>
              <a:t>эмоционально ценностной сферы </a:t>
            </a:r>
            <a:r>
              <a:rPr lang="ru-RU" sz="2400" dirty="0">
                <a:latin typeface="+mj-lt"/>
              </a:rPr>
              <a:t>личности обучающегося. </a:t>
            </a:r>
            <a:endParaRPr lang="ru-RU" sz="2400" dirty="0" smtClean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Воспитание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отражает интересы </a:t>
            </a:r>
            <a:r>
              <a:rPr lang="ru-RU" sz="2400" b="1" dirty="0">
                <a:latin typeface="+mj-lt"/>
              </a:rPr>
              <a:t>личности, общества и государства</a:t>
            </a:r>
            <a:r>
              <a:rPr lang="ru-RU" sz="2400" dirty="0">
                <a:latin typeface="+mj-lt"/>
              </a:rPr>
              <a:t>. </a:t>
            </a:r>
            <a:endParaRPr lang="ru-RU" sz="2400" dirty="0" smtClean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Целью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воспитания </a:t>
            </a:r>
            <a:r>
              <a:rPr lang="ru-RU" sz="2400" b="1" dirty="0">
                <a:latin typeface="+mj-lt"/>
              </a:rPr>
              <a:t>является формирование разносторонне развитой, нравственно зрелой</a:t>
            </a:r>
            <a:r>
              <a:rPr lang="ru-RU" sz="2400" dirty="0">
                <a:latin typeface="+mj-lt"/>
              </a:rPr>
              <a:t>, </a:t>
            </a:r>
            <a:r>
              <a:rPr lang="ru-RU" sz="2400" b="1" dirty="0">
                <a:latin typeface="+mj-lt"/>
              </a:rPr>
              <a:t>творческой личности обучающегося</a:t>
            </a:r>
            <a:r>
              <a:rPr lang="ru-RU" sz="24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AEABE2-CD51-4185-AF45-F326CFABB019}"/>
              </a:ext>
            </a:extLst>
          </p:cNvPr>
          <p:cNvSpPr txBox="1"/>
          <p:nvPr/>
        </p:nvSpPr>
        <p:spPr>
          <a:xfrm>
            <a:off x="156287" y="165233"/>
            <a:ext cx="9109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 Воспитание студентов рассматривается  как: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5E03CAEF-9B89-41B6-BA42-B240BA9B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0235" y="908720"/>
            <a:ext cx="7366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/>
              <a:t>       </a:t>
            </a:r>
            <a:r>
              <a:rPr lang="ru-RU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9339E7-1931-4883-8410-6706D4260283}"/>
              </a:ext>
            </a:extLst>
          </p:cNvPr>
          <p:cNvSpPr txBox="1"/>
          <p:nvPr/>
        </p:nvSpPr>
        <p:spPr>
          <a:xfrm>
            <a:off x="156287" y="165233"/>
            <a:ext cx="9109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Новые концептуальные подходы основаны на: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EEEF484-CD93-49CF-A5DD-D3DB9978E4CA}"/>
              </a:ext>
            </a:extLst>
          </p:cNvPr>
          <p:cNvSpPr/>
          <p:nvPr/>
        </p:nvSpPr>
        <p:spPr>
          <a:xfrm>
            <a:off x="232605" y="1195859"/>
            <a:ext cx="117590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создании </a:t>
            </a:r>
            <a:r>
              <a:rPr lang="ru-RU" sz="2400" b="1" dirty="0">
                <a:latin typeface="+mj-lt"/>
              </a:rPr>
              <a:t>воспитывающей среды</a:t>
            </a:r>
            <a:r>
              <a:rPr lang="ru-RU" sz="2400" dirty="0">
                <a:latin typeface="+mj-lt"/>
              </a:rPr>
              <a:t>, построенной на взаимосвязи учебной и внеучебной деятельности, обладающей возможностями, стимулами, условиями, определенными личностными и профессиональными интересами обучающихся;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новом </a:t>
            </a:r>
            <a:r>
              <a:rPr lang="ru-RU" sz="2400" b="1" dirty="0">
                <a:latin typeface="+mj-lt"/>
              </a:rPr>
              <a:t>социальном заказе </a:t>
            </a:r>
            <a:r>
              <a:rPr lang="ru-RU" sz="2400" dirty="0">
                <a:latin typeface="+mj-lt"/>
              </a:rPr>
              <a:t>на подготовку специалистов, </a:t>
            </a:r>
            <a:r>
              <a:rPr lang="ru-RU" sz="2400" b="1" dirty="0">
                <a:latin typeface="+mj-lt"/>
              </a:rPr>
              <a:t>способных работать в команде</a:t>
            </a:r>
            <a:r>
              <a:rPr lang="ru-RU" sz="2400" dirty="0">
                <a:latin typeface="+mj-lt"/>
              </a:rPr>
              <a:t> и выйти на разные уровни производства и экономики;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+mj-lt"/>
              </a:rPr>
              <a:t>инновационной направленности воспитания </a:t>
            </a:r>
            <a:r>
              <a:rPr lang="ru-RU" sz="2400" dirty="0">
                <a:latin typeface="+mj-lt"/>
              </a:rPr>
              <a:t>и формировании не только профессиональных качеств, но и развитии личностных качеств специалистов;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работе по принципу «</a:t>
            </a:r>
            <a:r>
              <a:rPr lang="ru-RU" sz="2400" b="1" dirty="0">
                <a:latin typeface="+mj-lt"/>
              </a:rPr>
              <a:t>от идеи к результату</a:t>
            </a:r>
            <a:r>
              <a:rPr lang="ru-RU" sz="2400" dirty="0">
                <a:latin typeface="+mj-lt"/>
              </a:rPr>
              <a:t>», ориентируясь на выходе студентов из аудитории в социум;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переходе </a:t>
            </a:r>
            <a:r>
              <a:rPr lang="ru-RU" sz="2400" b="1" dirty="0">
                <a:latin typeface="+mj-lt"/>
              </a:rPr>
              <a:t>от массовых форм</a:t>
            </a:r>
            <a:r>
              <a:rPr lang="ru-RU" sz="2400" dirty="0">
                <a:latin typeface="+mj-lt"/>
              </a:rPr>
              <a:t> и мероприятий в воспитательной работе </a:t>
            </a:r>
            <a:r>
              <a:rPr lang="ru-RU" sz="2400" b="1" dirty="0">
                <a:latin typeface="+mj-lt"/>
              </a:rPr>
              <a:t>к индивидуальной работе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smtClean="0">
                <a:latin typeface="+mj-lt"/>
              </a:rPr>
              <a:t>поддержке малых </a:t>
            </a:r>
            <a:r>
              <a:rPr lang="ru-RU" sz="2400" dirty="0">
                <a:latin typeface="+mj-lt"/>
              </a:rPr>
              <a:t>форм групповой </a:t>
            </a:r>
            <a:r>
              <a:rPr lang="ru-RU" sz="2400" dirty="0" smtClean="0">
                <a:latin typeface="+mj-lt"/>
              </a:rPr>
              <a:t>деятельности </a:t>
            </a:r>
            <a:r>
              <a:rPr lang="ru-RU" sz="2400" dirty="0">
                <a:latin typeface="+mj-lt"/>
              </a:rPr>
              <a:t>с учетом личностных особенностей и интересов обучающихся (проекты, команды, </a:t>
            </a:r>
            <a:r>
              <a:rPr lang="ru-RU" sz="2400" dirty="0" smtClean="0">
                <a:latin typeface="+mj-lt"/>
              </a:rPr>
              <a:t>объединения);</a:t>
            </a:r>
            <a:endParaRPr lang="ru-RU" sz="2400" dirty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на </a:t>
            </a:r>
            <a:r>
              <a:rPr lang="ru-RU" sz="2400" b="1" dirty="0">
                <a:latin typeface="+mj-lt"/>
              </a:rPr>
              <a:t>партнерском взаимодействии </a:t>
            </a:r>
            <a:r>
              <a:rPr lang="ru-RU" sz="2400" dirty="0">
                <a:latin typeface="+mj-lt"/>
              </a:rPr>
              <a:t>преподавателя и обучающегося.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latin typeface="+mj-lt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latin typeface="+mj-lt"/>
            </a:endParaRPr>
          </a:p>
        </p:txBody>
      </p:sp>
      <p:pic>
        <p:nvPicPr>
          <p:cNvPr id="1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1136C32B-43A7-4D49-97F3-8A0FC12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324" y="261257"/>
            <a:ext cx="9144000" cy="476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2600" b="1" dirty="0">
                <a:solidFill>
                  <a:prstClr val="white"/>
                </a:solidFill>
                <a:latin typeface="+mj-lt"/>
              </a:rPr>
              <a:t>Критерии теоретической платформы </a:t>
            </a:r>
          </a:p>
          <a:p>
            <a:pPr eaLnBrk="1" hangingPunct="1">
              <a:defRPr/>
            </a:pPr>
            <a:r>
              <a:rPr lang="ru-RU" sz="2600" b="1" dirty="0">
                <a:solidFill>
                  <a:prstClr val="white"/>
                </a:solidFill>
                <a:latin typeface="+mj-lt"/>
              </a:rPr>
              <a:t>модели инноваций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4300" y="1698713"/>
            <a:ext cx="44003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внешние (</a:t>
            </a:r>
            <a:r>
              <a:rPr lang="ru-RU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инновационность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, эффективность, продуктивность);</a:t>
            </a:r>
          </a:p>
          <a:p>
            <a:pPr marL="285750" indent="-285750" algn="just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внутренние (социокультурная среда УПО).</a:t>
            </a:r>
          </a:p>
          <a:p>
            <a:pPr algn="just">
              <a:buClr>
                <a:srgbClr val="0070C0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Модель обеспечит создание условий для успешной социализации студентов.</a:t>
            </a:r>
          </a:p>
          <a:p>
            <a:pPr marL="285750" indent="-285750">
              <a:buFont typeface="Courier New" pitchFamily="49" charset="0"/>
              <a:buChar char="o"/>
            </a:pPr>
            <a:endParaRPr lang="ru-RU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ru-RU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4" y="1510596"/>
            <a:ext cx="6897870" cy="4254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EA4D6742-09D6-4653-BE6F-9814291A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490241" y="144016"/>
            <a:ext cx="9135123" cy="692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Внешние критерии инноваций: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-270587" y="1246245"/>
            <a:ext cx="12036488" cy="5710335"/>
          </a:xfrm>
        </p:spPr>
        <p:txBody>
          <a:bodyPr>
            <a:normAutofit/>
          </a:bodyPr>
          <a:lstStyle/>
          <a:p>
            <a:pPr marL="80009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err="1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Инновационность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 – научная новизна, востребованность, обновление воспитательного продукта (технология, метод, форма). </a:t>
            </a:r>
            <a:r>
              <a:rPr lang="ru-RU" sz="2000" dirty="0" err="1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Инновационность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 реализуется через инновационный процесс, который можно представить как последовательную цепь событий, в ходе которых инновация вызревает от научных идей до конкретных новых продуктов, технологий или услуг и распространяется.</a:t>
            </a:r>
          </a:p>
          <a:p>
            <a:pPr marL="80009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Продуктивность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 – результат, при котором плодотворно созидаются полезные воспитательные ценности. Результатом такой продуктивности в воспитании могут быть: инновация-процесс, инновация-продукт, инновация-услуга.</a:t>
            </a:r>
          </a:p>
          <a:p>
            <a:pPr marL="80009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Эффективность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 – отношение полезного результата к затратам, ресурсам, критерием эффективности которого является: </a:t>
            </a: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Возможность для самореализации; личностного роста;</a:t>
            </a: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Возможность создания формирования ценностных ориентаций студентов и получения морального эффекта;</a:t>
            </a:r>
          </a:p>
          <a:p>
            <a:pPr lvl="1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Возможность формирования навыков социальной адаптации и самореализации.</a:t>
            </a:r>
          </a:p>
          <a:p>
            <a:pPr marL="0" indent="0" algn="just">
              <a:buNone/>
            </a:pPr>
            <a:endParaRPr lang="be-BY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648824DD-85EF-43BA-B6F4-FF4E89C2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5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99" y="3872204"/>
            <a:ext cx="5075381" cy="226426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60715" y="1408691"/>
            <a:ext cx="10987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+mj-lt"/>
              </a:rPr>
              <a:t>Феномен «инновации в воспитании» </a:t>
            </a:r>
            <a:r>
              <a:rPr lang="ru-RU" sz="2000" dirty="0">
                <a:latin typeface="+mj-lt"/>
              </a:rPr>
              <a:t>представляет собой новую  социокультурную </a:t>
            </a:r>
            <a:r>
              <a:rPr lang="ru-RU" sz="2000" b="1" i="1" dirty="0">
                <a:latin typeface="+mj-lt"/>
              </a:rPr>
              <a:t>долгосрочную инициативу</a:t>
            </a:r>
            <a:r>
              <a:rPr lang="ru-RU" sz="2000" dirty="0">
                <a:latin typeface="+mj-lt"/>
              </a:rPr>
              <a:t>, способствующую процессу приращения человеком нравственных, социальных ценностей. </a:t>
            </a:r>
          </a:p>
          <a:p>
            <a:pPr indent="457200" algn="just"/>
            <a:r>
              <a:rPr lang="ru-RU" sz="2000" b="1" dirty="0">
                <a:latin typeface="+mj-lt"/>
              </a:rPr>
              <a:t>Инновации рассматриваются </a:t>
            </a:r>
            <a:r>
              <a:rPr lang="ru-RU" sz="2000" dirty="0">
                <a:latin typeface="+mj-lt"/>
              </a:rPr>
              <a:t>как достояния самой личности и </a:t>
            </a:r>
            <a:r>
              <a:rPr lang="ru-RU" sz="2000" b="1" i="1" dirty="0">
                <a:latin typeface="+mj-lt"/>
              </a:rPr>
              <a:t>развитие</a:t>
            </a:r>
            <a:r>
              <a:rPr lang="ru-RU" sz="2000" dirty="0">
                <a:latin typeface="+mj-lt"/>
              </a:rPr>
              <a:t> на этой основе творческих и социально-личностных компетенций через новые способы организации и самоорганизации инновационной деятельности.</a:t>
            </a:r>
          </a:p>
          <a:p>
            <a:pPr indent="457200" algn="just"/>
            <a:r>
              <a:rPr lang="ru-RU" sz="2000" dirty="0">
                <a:latin typeface="+mj-lt"/>
              </a:rPr>
              <a:t> </a:t>
            </a:r>
            <a:r>
              <a:rPr lang="ru-RU" sz="2000" b="1" i="1" dirty="0">
                <a:latin typeface="+mj-lt"/>
              </a:rPr>
              <a:t>Роль инноваций </a:t>
            </a:r>
            <a:r>
              <a:rPr lang="ru-RU" sz="2000" dirty="0">
                <a:latin typeface="+mj-lt"/>
              </a:rPr>
              <a:t>в том, что они являются ресурсом успешной </a:t>
            </a:r>
            <a:r>
              <a:rPr lang="ru-RU" sz="2000" b="1" dirty="0">
                <a:latin typeface="+mj-lt"/>
              </a:rPr>
              <a:t>социализации</a:t>
            </a:r>
            <a:r>
              <a:rPr lang="ru-RU" sz="2000" dirty="0">
                <a:latin typeface="+mj-lt"/>
              </a:rPr>
              <a:t> личности, отражающимся в результатах образования не только в  знаниях, но и умении их применять.</a:t>
            </a:r>
          </a:p>
          <a:p>
            <a:pPr algn="just"/>
            <a:r>
              <a:rPr lang="ru-RU" sz="2000" b="1" dirty="0">
                <a:latin typeface="+mj-lt"/>
              </a:rPr>
              <a:t> </a:t>
            </a:r>
          </a:p>
          <a:p>
            <a:pPr algn="just"/>
            <a:endParaRPr lang="ru-RU" sz="2000" b="1" dirty="0">
              <a:latin typeface="+mj-lt"/>
            </a:endParaRPr>
          </a:p>
          <a:p>
            <a:pPr algn="just"/>
            <a:endParaRPr lang="ru-RU" sz="2000" b="1" dirty="0">
              <a:latin typeface="+mj-lt"/>
            </a:endParaRPr>
          </a:p>
          <a:p>
            <a:pPr algn="just"/>
            <a:endParaRPr lang="ru-RU" sz="2000" b="1" dirty="0"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4998763-6D60-4676-BC0E-B8016D789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0715" y="155510"/>
            <a:ext cx="6983031" cy="692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Социализация личности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75860" y="1442177"/>
            <a:ext cx="10758197" cy="5799482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межкультурного взаимодействия молодежи, обусловленного вызовами времени (программы обмена,   международное сотрудничество, альянсы);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формирования поликультурной личности, межкультурных компетенций;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активных и интерактивных форм и технологий взаимодействия;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технологии сетевого воспитательного взаимодействия;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технологии эффективной коммуникации;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социального проектирования;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технологии деятельностной педагогики,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кейс – технологии, арт-технологии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тьюторство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консалтинговая стратегия (школа-диалог)</a:t>
            </a:r>
          </a:p>
          <a:p>
            <a:pPr marL="0" indent="0" algn="just">
              <a:buNone/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be-BY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EF95450D-BDD5-4E4C-B190-7B9C41A3E0C5}"/>
              </a:ext>
            </a:extLst>
          </p:cNvPr>
          <p:cNvSpPr txBox="1">
            <a:spLocks/>
          </p:cNvSpPr>
          <p:nvPr/>
        </p:nvSpPr>
        <p:spPr bwMode="auto">
          <a:xfrm>
            <a:off x="110182" y="139977"/>
            <a:ext cx="7858120" cy="88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ru-RU" sz="3200" b="1" kern="0">
                <a:latin typeface="Times New Roman" pitchFamily="18" charset="0"/>
                <a:cs typeface="Times New Roman" pitchFamily="18" charset="0"/>
              </a:rPr>
              <a:t>Инновации</a:t>
            </a:r>
            <a:r>
              <a:rPr lang="ru-RU" sz="3200" ker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kern="0">
                <a:latin typeface="Times New Roman" pitchFamily="18" charset="0"/>
                <a:cs typeface="Times New Roman" pitchFamily="18" charset="0"/>
              </a:rPr>
              <a:t>в воспитании осуществляются путем:</a:t>
            </a:r>
            <a:endParaRPr lang="be-BY" sz="32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EF14D462-14EA-4B16-9ABF-13CA0FAE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6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0182" y="139977"/>
            <a:ext cx="7858120" cy="882130"/>
          </a:xfrm>
        </p:spPr>
        <p:txBody>
          <a:bodyPr>
            <a:noAutofit/>
          </a:bodyPr>
          <a:lstStyle/>
          <a:p>
            <a:pPr lvl="0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Инновации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 воспитании осуществляются путем:</a:t>
            </a:r>
            <a:endParaRPr lang="be-BY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75860" y="1196754"/>
            <a:ext cx="11252719" cy="4662870"/>
          </a:xfrm>
        </p:spPr>
        <p:txBody>
          <a:bodyPr/>
          <a:lstStyle/>
          <a:p>
            <a:pPr marL="285750" indent="-285750" algn="just"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кластеры обогащающего воспитания.</a:t>
            </a:r>
            <a:endParaRPr lang="ru-RU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удовлетворения потребности личности в самореализации;</a:t>
            </a:r>
          </a:p>
          <a:p>
            <a:pPr lvl="0" algn="just"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индивидуального подхода к  развитию личности (групповые, парные);</a:t>
            </a:r>
          </a:p>
          <a:p>
            <a:pPr lvl="0" algn="just">
              <a:buClr>
                <a:srgbClr val="244187"/>
              </a:buClr>
              <a:buFont typeface="Wingdings" pitchFamily="2" charset="2"/>
              <a:buChar char="v"/>
            </a:pPr>
            <a:r>
              <a:rPr lang="ru-RU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здоровьесберегающие</a:t>
            </a: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технологии; </a:t>
            </a: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диалог «педагог- обучающийся»;   тренинг общения, экстрим-тренинги (</a:t>
            </a:r>
            <a:r>
              <a:rPr lang="ru-RU" sz="27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тимбилдинговые</a:t>
            </a: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технологии)</a:t>
            </a:r>
            <a:endParaRPr lang="ru-RU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244187"/>
              </a:buClr>
              <a:buFont typeface="Wingdings" pitchFamily="2" charset="2"/>
              <a:buChar char="v"/>
              <a:tabLst>
                <a:tab pos="457200" algn="l"/>
              </a:tabLst>
            </a:pP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создания совместного РБ и России технопарка на базе Белорусско-Российского университета в Могилеве, для объединения творческой, научной и предпринимательской деятельности молодежи.</a:t>
            </a:r>
          </a:p>
          <a:p>
            <a:pPr algn="just">
              <a:buClr>
                <a:srgbClr val="244187"/>
              </a:buClr>
              <a:buFont typeface="Wingdings" pitchFamily="2" charset="2"/>
              <a:buChar char="v"/>
              <a:tabLst>
                <a:tab pos="457200" algn="l"/>
              </a:tabLst>
            </a:pPr>
            <a:r>
              <a:rPr lang="ru-RU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поддержки талантливых детей создается детский технопарк «Зубренок».</a:t>
            </a:r>
          </a:p>
        </p:txBody>
      </p:sp>
      <p:pic>
        <p:nvPicPr>
          <p:cNvPr id="1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7098AFE-E88B-41DC-8317-4757EF17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8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609600" y="1274238"/>
            <a:ext cx="10972800" cy="4445769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Соответствие  потребностям личности и требованиям общества и государства;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Изменения в воспитании личности на основании внедрения  инновационных воспитательных программ;</a:t>
            </a: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Качественная интеграция воспитания и обучения;</a:t>
            </a: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Развитие предприимчивости, творчества, креативности и таланта;</a:t>
            </a: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Становление инновационного мышления и способа деятельности;</a:t>
            </a: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Приобретение инновационного иммунитета способом инновационного проектирования</a:t>
            </a:r>
            <a:r>
              <a:rPr lang="ru-RU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be-BY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498B9ED7-A31A-4208-9801-79B8A94984FB}"/>
              </a:ext>
            </a:extLst>
          </p:cNvPr>
          <p:cNvSpPr txBox="1">
            <a:spLocks/>
          </p:cNvSpPr>
          <p:nvPr/>
        </p:nvSpPr>
        <p:spPr bwMode="auto">
          <a:xfrm>
            <a:off x="245706" y="266828"/>
            <a:ext cx="7239000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sz="3200" b="1" kern="0" dirty="0">
                <a:latin typeface="Times New Roman" pitchFamily="18" charset="0"/>
                <a:cs typeface="Times New Roman" pitchFamily="18" charset="0"/>
              </a:rPr>
              <a:t>Цели инноваций в воспитании</a:t>
            </a:r>
            <a:r>
              <a:rPr lang="ru-RU" sz="3600" b="1" kern="0" dirty="0">
                <a:latin typeface="Times New Roman" pitchFamily="18" charset="0"/>
                <a:cs typeface="Times New Roman" pitchFamily="18" charset="0"/>
              </a:rPr>
              <a:t>: </a:t>
            </a:r>
            <a:endParaRPr lang="be-BY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5F30EA57-8932-4BEC-BF58-3D4E2C2F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653143" y="1484785"/>
            <a:ext cx="10328988" cy="4589785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Новация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новый или обновленный продукт чьей-либо творческой деятельности (исследовательской, проектной, производственной), предлагаемый потребителям для дальнейшего использования, то есть - это  средство (новый метод, методика, технология, программа),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Инновация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процесс освоения этого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средства, методики, технологии  </a:t>
            </a:r>
          </a:p>
          <a:p>
            <a:pPr algn="just">
              <a:buNone/>
            </a:pPr>
            <a:endParaRPr lang="be-BY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5706" y="266828"/>
            <a:ext cx="72390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Цели инноваций в воспитании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be-BY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6989715-968E-4DFB-A451-F39CA145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z="3200" spc="-10" dirty="0">
                <a:latin typeface="Times New Roman"/>
                <a:ea typeface="Times New Roman"/>
              </a:rPr>
              <a:t>м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Понятие инновации. Цели и задачи. Инновации в  образовании. Необходимость инноваций.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2.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Инновационный опыт и внедрение достижений педагогической наук. Апробация инноваций. Бенчмаркинг в образовании.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3.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Организация и инновационная направленность   воспитательной работы.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587885-3683-4A5F-9063-51A9419E7C72}"/>
              </a:ext>
            </a:extLst>
          </p:cNvPr>
          <p:cNvSpPr txBox="1"/>
          <p:nvPr/>
        </p:nvSpPr>
        <p:spPr>
          <a:xfrm>
            <a:off x="5756193" y="527053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i="1" dirty="0">
                <a:latin typeface="+mj-lt"/>
              </a:rPr>
              <a:t>«Инновация отличает лидера от догоняющего» </a:t>
            </a:r>
            <a:br>
              <a:rPr lang="ru-RU" sz="2000" i="1" dirty="0">
                <a:latin typeface="+mj-lt"/>
              </a:rPr>
            </a:br>
            <a:r>
              <a:rPr lang="ru-RU" sz="2000" i="1" dirty="0">
                <a:latin typeface="+mj-lt"/>
              </a:rPr>
              <a:t>Стив Джобс</a:t>
            </a:r>
          </a:p>
        </p:txBody>
      </p:sp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5193" y="1484784"/>
            <a:ext cx="113926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создание условий для личностно-профессионального развития   и   формирования  социально-личностных  компетенций;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разработка приоритетных направлений воспитания;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взаимодействие научных и практических исследований;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реализация воспитательных систем, инновационных  подходов к содержанию и технологиям;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содействие внедрению инновационного опыта;             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развитие умения самостоятельно    ориентироваться в информации;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формирование инновационного  мышления;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cs typeface="Times New Roman" pitchFamily="18" charset="0"/>
              </a:rPr>
              <a:t>развитие личности за счет максимального </a:t>
            </a:r>
            <a:br>
              <a:rPr lang="ru-RU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раскрытия её природных способностей.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89721" y="322811"/>
            <a:ext cx="7239000" cy="6206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Задачи инновационной деятельности: </a:t>
            </a:r>
            <a:endParaRPr lang="be-BY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149F518A-4A09-4F6F-9B36-8474A5EA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4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02637"/>
            <a:ext cx="6138312" cy="923731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Классификация видов инноваций: </a:t>
            </a:r>
            <a:endParaRPr lang="be-BY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35132" y="1201431"/>
            <a:ext cx="11547566" cy="4873752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видам деятельности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педагогические;   управленческие; 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характеру изменений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радикальные;  комбинаторные; модифицирующие;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масштабу изменений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локальные, модульные, системные;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проблематике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инновации, изменяющие систему УВО,  создание воспитательной системы на основе концепции; направленные на разработку новых форм, технологий и методов образования; инновации, касающиеся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структурирования;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зависимости от области  внедрения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содержание образования;  в сферу воспитательных функций образования; в структуру взаимодействия участников процесса;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7200C8D-6F8E-4A3B-81C6-34C79263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6755" y="1026368"/>
            <a:ext cx="116236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+mj-lt"/>
                <a:cs typeface="Times New Roman" pitchFamily="18" charset="0"/>
              </a:rPr>
              <a:t>по источнику возникновения</a:t>
            </a:r>
            <a:r>
              <a:rPr lang="ru-RU" sz="2800" dirty="0">
                <a:latin typeface="+mj-lt"/>
                <a:cs typeface="Times New Roman" pitchFamily="18" charset="0"/>
              </a:rPr>
              <a:t>:   внешние ,    внутренние;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+mj-lt"/>
                <a:cs typeface="Times New Roman" pitchFamily="18" charset="0"/>
              </a:rPr>
              <a:t>по масштабу использования</a:t>
            </a:r>
            <a:r>
              <a:rPr lang="ru-RU" sz="2800" dirty="0">
                <a:latin typeface="+mj-lt"/>
                <a:cs typeface="Times New Roman" pitchFamily="18" charset="0"/>
              </a:rPr>
              <a:t>:  единичные;   диффузные</a:t>
            </a:r>
            <a:endParaRPr lang="ru-RU" sz="2800" b="1" i="1" dirty="0">
              <a:latin typeface="+mj-lt"/>
              <a:cs typeface="Times New Roman" pitchFamily="18" charset="0"/>
            </a:endParaRP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+mj-lt"/>
                <a:cs typeface="Times New Roman" pitchFamily="18" charset="0"/>
              </a:rPr>
              <a:t>в зависимости от функциональных возможностей : </a:t>
            </a:r>
            <a:r>
              <a:rPr lang="ru-RU" sz="2800" i="1" dirty="0">
                <a:latin typeface="+mj-lt"/>
              </a:rPr>
              <a:t>нововведения – условия </a:t>
            </a:r>
            <a:r>
              <a:rPr lang="ru-RU" sz="2800" dirty="0">
                <a:latin typeface="+mj-lt"/>
              </a:rPr>
              <a:t>(обеспечивают эффективный образовательный процесс (инновации в образовании, социокультурные условия), </a:t>
            </a:r>
            <a:r>
              <a:rPr lang="ru-RU" sz="2800" i="1" dirty="0">
                <a:latin typeface="+mj-lt"/>
              </a:rPr>
              <a:t>нововведения-продукты</a:t>
            </a:r>
            <a:r>
              <a:rPr lang="ru-RU" sz="2800" dirty="0">
                <a:latin typeface="+mj-lt"/>
              </a:rPr>
              <a:t> (педагогические средства, технологические образовательные проекты и т. д.), </a:t>
            </a:r>
            <a:r>
              <a:rPr lang="ru-RU" sz="2800" i="1" dirty="0">
                <a:latin typeface="+mj-lt"/>
              </a:rPr>
              <a:t>организационно-управленческие нововведения </a:t>
            </a:r>
            <a:r>
              <a:rPr lang="ru-RU" sz="2800" dirty="0">
                <a:latin typeface="+mj-lt"/>
              </a:rPr>
              <a:t>(качественно новые решения в структуре образовательных систем и управленческих процедур.)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+mj-lt"/>
              </a:rPr>
              <a:t>по масштабности и социально-педагогической значимости</a:t>
            </a:r>
            <a:r>
              <a:rPr lang="ru-RU" sz="2800" dirty="0">
                <a:latin typeface="+mj-lt"/>
              </a:rPr>
              <a:t>: республиканские, региональные; 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+mj-lt"/>
              </a:rPr>
              <a:t>по признаку интенсивности: </a:t>
            </a:r>
            <a:r>
              <a:rPr lang="ru-RU" sz="2800" dirty="0">
                <a:latin typeface="+mj-lt"/>
              </a:rPr>
              <a:t>инновации разного уровня.</a:t>
            </a:r>
            <a:endParaRPr lang="ru-RU" sz="2800" dirty="0">
              <a:latin typeface="+mj-lt"/>
              <a:ea typeface="Times New Roman"/>
              <a:cs typeface="Times New Roman"/>
            </a:endParaRP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b="1" i="1" dirty="0"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7200C8D-6F8E-4A3B-81C6-34C79263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02637"/>
            <a:ext cx="6138312" cy="923731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Классификация видов инноваций: </a:t>
            </a:r>
            <a:endParaRPr lang="be-BY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3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Прямая соединительная линия 49"/>
          <p:cNvCxnSpPr/>
          <p:nvPr/>
        </p:nvCxnSpPr>
        <p:spPr>
          <a:xfrm>
            <a:off x="2681288" y="255588"/>
            <a:ext cx="0" cy="2778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Заголовок 1"/>
          <p:cNvSpPr>
            <a:spLocks noGrp="1"/>
          </p:cNvSpPr>
          <p:nvPr>
            <p:ph type="title"/>
          </p:nvPr>
        </p:nvSpPr>
        <p:spPr bwMode="auto">
          <a:xfrm>
            <a:off x="3052633" y="422275"/>
            <a:ext cx="7391400" cy="768350"/>
          </a:xfr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ru-RU" sz="1800" b="1" dirty="0">
                <a:solidFill>
                  <a:schemeClr val="tx1"/>
                </a:solidFill>
                <a:cs typeface="Times New Roman" pitchFamily="18" charset="0"/>
              </a:rPr>
              <a:t>Организационно-педагогические  условия  повышения инновационной деятельности  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5942014" y="1295401"/>
            <a:ext cx="3175" cy="3143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6299201" y="1609725"/>
            <a:ext cx="2270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528764"/>
            <a:ext cx="303212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8" name="Рисунок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533526"/>
            <a:ext cx="339725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9" name="Рисунок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219326"/>
            <a:ext cx="523875" cy="2952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60" name="Прямоугольник 59"/>
          <p:cNvSpPr/>
          <p:nvPr/>
        </p:nvSpPr>
        <p:spPr>
          <a:xfrm>
            <a:off x="5187950" y="2514600"/>
            <a:ext cx="2127250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Организационно- управленческие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3463925" y="1566863"/>
            <a:ext cx="191135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Мотивационные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6829425" y="1562100"/>
            <a:ext cx="18288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Ресурсные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2786063" y="2366963"/>
            <a:ext cx="1693862" cy="7016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Моральное стимулирование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786063" y="4373564"/>
            <a:ext cx="1693862" cy="7461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Материальное стимулирование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888088" y="5576888"/>
            <a:ext cx="3344862" cy="105251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Обеспечение преподавателей социальной защитой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5015880" y="4349750"/>
            <a:ext cx="2299320" cy="76993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Создание личностно-ориентированной среды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71801" y="5576888"/>
            <a:ext cx="3344863" cy="105251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Максимальное удовлетворение образовательных и профессиональных потребностей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8458200" y="4349750"/>
            <a:ext cx="1981200" cy="54133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Материально-техническое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8458200" y="3068639"/>
            <a:ext cx="1981200" cy="5175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Информационное обеспечение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458200" y="3719514"/>
            <a:ext cx="1981200" cy="50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70"/>
              </a:spcBef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Научно-</a:t>
            </a:r>
            <a:r>
              <a:rPr lang="ru-RU" sz="1400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методич</a:t>
            </a: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. обеспечение</a:t>
            </a: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H="1">
            <a:off x="5703889" y="1619250"/>
            <a:ext cx="225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5715001" y="1990725"/>
            <a:ext cx="2270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6299201" y="1990725"/>
            <a:ext cx="2270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>
            <a:off x="6186488" y="2103438"/>
            <a:ext cx="225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>
            <a:off x="5832476" y="2103438"/>
            <a:ext cx="225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8458200" y="2219325"/>
            <a:ext cx="1981200" cy="6921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Нормативно-правовое обеспечение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015880" y="3419476"/>
            <a:ext cx="2299320" cy="8048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Индивидуально-дифференцированный подход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2773363" y="3187700"/>
            <a:ext cx="1693862" cy="103663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Развитие личностно-проф. компетенций</a:t>
            </a:r>
          </a:p>
        </p:txBody>
      </p:sp>
      <p:cxnSp>
        <p:nvCxnSpPr>
          <p:cNvPr id="79" name="Соединительная линия уступом 78"/>
          <p:cNvCxnSpPr>
            <a:endCxn id="67" idx="0"/>
          </p:cNvCxnSpPr>
          <p:nvPr/>
        </p:nvCxnSpPr>
        <p:spPr>
          <a:xfrm rot="10800000" flipV="1">
            <a:off x="4645026" y="5257800"/>
            <a:ext cx="3268663" cy="319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66" idx="3"/>
          </p:cNvCxnSpPr>
          <p:nvPr/>
        </p:nvCxnSpPr>
        <p:spPr>
          <a:xfrm flipH="1" flipV="1">
            <a:off x="7315200" y="4734719"/>
            <a:ext cx="5984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7" idx="3"/>
          </p:cNvCxnSpPr>
          <p:nvPr/>
        </p:nvCxnSpPr>
        <p:spPr>
          <a:xfrm flipH="1" flipV="1">
            <a:off x="7315200" y="3821907"/>
            <a:ext cx="5984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60" idx="3"/>
          </p:cNvCxnSpPr>
          <p:nvPr/>
        </p:nvCxnSpPr>
        <p:spPr>
          <a:xfrm>
            <a:off x="7315200" y="2857500"/>
            <a:ext cx="598488" cy="2400300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endCxn id="65" idx="0"/>
          </p:cNvCxnSpPr>
          <p:nvPr/>
        </p:nvCxnSpPr>
        <p:spPr>
          <a:xfrm>
            <a:off x="7913689" y="5257800"/>
            <a:ext cx="646831" cy="319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endCxn id="68" idx="1"/>
          </p:cNvCxnSpPr>
          <p:nvPr/>
        </p:nvCxnSpPr>
        <p:spPr>
          <a:xfrm rot="16200000" flipH="1">
            <a:off x="6985001" y="3146426"/>
            <a:ext cx="2620962" cy="3254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70" idx="1"/>
          </p:cNvCxnSpPr>
          <p:nvPr/>
        </p:nvCxnSpPr>
        <p:spPr>
          <a:xfrm>
            <a:off x="8132764" y="3971925"/>
            <a:ext cx="325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76" idx="1"/>
          </p:cNvCxnSpPr>
          <p:nvPr/>
        </p:nvCxnSpPr>
        <p:spPr>
          <a:xfrm>
            <a:off x="8132764" y="2565400"/>
            <a:ext cx="325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69" idx="1"/>
          </p:cNvCxnSpPr>
          <p:nvPr/>
        </p:nvCxnSpPr>
        <p:spPr>
          <a:xfrm>
            <a:off x="8132764" y="3327400"/>
            <a:ext cx="325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endCxn id="64" idx="3"/>
          </p:cNvCxnSpPr>
          <p:nvPr/>
        </p:nvCxnSpPr>
        <p:spPr>
          <a:xfrm rot="5400000">
            <a:off x="3317083" y="3186906"/>
            <a:ext cx="2722564" cy="396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endCxn id="78" idx="3"/>
          </p:cNvCxnSpPr>
          <p:nvPr/>
        </p:nvCxnSpPr>
        <p:spPr>
          <a:xfrm flipH="1">
            <a:off x="4467225" y="3678239"/>
            <a:ext cx="409576" cy="2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63" idx="3"/>
          </p:cNvCxnSpPr>
          <p:nvPr/>
        </p:nvCxnSpPr>
        <p:spPr>
          <a:xfrm flipH="1" flipV="1">
            <a:off x="4479925" y="2717800"/>
            <a:ext cx="396876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V="1">
            <a:off x="6299201" y="1295401"/>
            <a:ext cx="17463" cy="3143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2681288" y="1066800"/>
            <a:ext cx="0" cy="5257800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pic>
        <p:nvPicPr>
          <p:cNvPr id="93" name="Рисунок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22275"/>
            <a:ext cx="234950" cy="75723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94" name="Прямая соединительная линия 93"/>
          <p:cNvCxnSpPr/>
          <p:nvPr/>
        </p:nvCxnSpPr>
        <p:spPr>
          <a:xfrm>
            <a:off x="2681289" y="1066800"/>
            <a:ext cx="1047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2681289" y="533400"/>
            <a:ext cx="10477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96" name="Прямоугольник 95"/>
          <p:cNvSpPr/>
          <p:nvPr/>
        </p:nvSpPr>
        <p:spPr>
          <a:xfrm rot="16200000">
            <a:off x="-585773" y="3101193"/>
            <a:ext cx="5791200" cy="63656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Цель: развитие личностно- профессиональной компетентности</a:t>
            </a:r>
          </a:p>
        </p:txBody>
      </p:sp>
      <p:pic>
        <p:nvPicPr>
          <p:cNvPr id="10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656A4C0F-B9A1-44CB-AE5A-B9A57213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7316" y="464266"/>
            <a:ext cx="9144000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be-BY" sz="2800" b="1" dirty="0">
                <a:cs typeface="Times New Roman" pitchFamily="18" charset="0"/>
              </a:rPr>
              <a:t>Классификация </a:t>
            </a:r>
            <a:r>
              <a:rPr lang="ru-RU" sz="2800" b="1" dirty="0" err="1">
                <a:cs typeface="Times New Roman" pitchFamily="18" charset="0"/>
              </a:rPr>
              <a:t>инн</a:t>
            </a:r>
            <a:r>
              <a:rPr lang="be-BY" sz="2800" b="1" dirty="0">
                <a:cs typeface="Times New Roman" pitchFamily="18" charset="0"/>
              </a:rPr>
              <a:t>овационного </a:t>
            </a:r>
            <a:r>
              <a:rPr lang="en-US" sz="2800" b="1" dirty="0">
                <a:cs typeface="Times New Roman" pitchFamily="18" charset="0"/>
              </a:rPr>
              <a:t/>
            </a:r>
            <a:br>
              <a:rPr lang="en-US" sz="2800" b="1" dirty="0">
                <a:cs typeface="Times New Roman" pitchFamily="18" charset="0"/>
              </a:rPr>
            </a:br>
            <a:r>
              <a:rPr lang="be-BY" sz="2800" b="1" dirty="0">
                <a:cs typeface="Times New Roman" pitchFamily="18" charset="0"/>
              </a:rPr>
              <a:t>педагогического опыта</a:t>
            </a:r>
            <a:r>
              <a:rPr lang="ru-RU" sz="2800" b="1" dirty="0">
                <a:cs typeface="Times New Roman" pitchFamily="18" charset="0"/>
              </a:rPr>
              <a:t>:</a:t>
            </a:r>
            <a: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</a:br>
            <a:endParaRPr lang="ko-KR" altLang="en-US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43" y="1618357"/>
            <a:ext cx="207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признаку                  </a:t>
            </a:r>
            <a:r>
              <a:rPr lang="ru-RU" i="1" dirty="0">
                <a:latin typeface="+mj-lt"/>
              </a:rPr>
              <a:t>авторства</a:t>
            </a:r>
            <a:r>
              <a:rPr lang="ru-RU" dirty="0">
                <a:latin typeface="+mj-lt"/>
              </a:rPr>
              <a:t>:           к</a:t>
            </a:r>
            <a:r>
              <a:rPr lang="be-BY" dirty="0">
                <a:latin typeface="+mj-lt"/>
              </a:rPr>
              <a:t>оллективный,           групповой и                   индивидуальный</a:t>
            </a:r>
            <a:endParaRPr lang="ru-RU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8545" y="3804415"/>
            <a:ext cx="201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признаку</a:t>
            </a:r>
            <a:r>
              <a:rPr lang="en-US" i="1" dirty="0">
                <a:latin typeface="+mj-lt"/>
              </a:rPr>
              <a:t>        </a:t>
            </a:r>
            <a:r>
              <a:rPr lang="be-BY" i="1" dirty="0">
                <a:latin typeface="+mj-lt"/>
              </a:rPr>
              <a:t> эффективности</a:t>
            </a:r>
            <a:r>
              <a:rPr lang="be-BY" dirty="0">
                <a:latin typeface="+mj-lt"/>
              </a:rPr>
              <a:t> </a:t>
            </a:r>
            <a:r>
              <a:rPr lang="ru-RU" dirty="0">
                <a:latin typeface="+mj-lt"/>
              </a:rPr>
              <a:t>-      д</a:t>
            </a:r>
            <a:r>
              <a:rPr lang="be-BY" dirty="0">
                <a:latin typeface="+mj-lt"/>
              </a:rPr>
              <a:t>ающий  высокие результаты</a:t>
            </a:r>
            <a:endParaRPr lang="ru-RU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5500" y="1647704"/>
            <a:ext cx="2378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степени           новизны</a:t>
            </a:r>
            <a:r>
              <a:rPr lang="ru-RU" dirty="0">
                <a:latin typeface="+mj-lt"/>
              </a:rPr>
              <a:t>:                    и</a:t>
            </a:r>
            <a:r>
              <a:rPr lang="be-BY" dirty="0">
                <a:latin typeface="+mj-lt"/>
              </a:rPr>
              <a:t>сследовательский</a:t>
            </a:r>
            <a:r>
              <a:rPr lang="en-US" dirty="0">
                <a:latin typeface="+mj-lt"/>
              </a:rPr>
              <a:t> </a:t>
            </a:r>
            <a:r>
              <a:rPr lang="be-BY" dirty="0">
                <a:latin typeface="+mj-lt"/>
              </a:rPr>
              <a:t>поисковый,             репродуктивный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3722" y="3727341"/>
            <a:ext cx="2598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степени </a:t>
            </a:r>
          </a:p>
          <a:p>
            <a:pPr algn="ctr"/>
            <a:r>
              <a:rPr lang="be-BY" i="1" dirty="0">
                <a:latin typeface="+mj-lt"/>
              </a:rPr>
              <a:t>научной </a:t>
            </a:r>
          </a:p>
          <a:p>
            <a:pPr algn="ctr"/>
            <a:r>
              <a:rPr lang="be-BY" i="1" dirty="0">
                <a:latin typeface="+mj-lt"/>
              </a:rPr>
              <a:t>обоснованности</a:t>
            </a:r>
            <a:r>
              <a:rPr lang="ru-RU" dirty="0">
                <a:latin typeface="+mj-lt"/>
              </a:rPr>
              <a:t>-  э</a:t>
            </a:r>
            <a:r>
              <a:rPr lang="be-BY" dirty="0">
                <a:latin typeface="+mj-lt"/>
              </a:rPr>
              <a:t>мпирический,       научно-                   теоретический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8386" y="1653332"/>
            <a:ext cx="2287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характеру       обоснованности</a:t>
            </a:r>
            <a:r>
              <a:rPr lang="en-US" i="1" dirty="0">
                <a:latin typeface="+mj-lt"/>
              </a:rPr>
              <a:t>:</a:t>
            </a:r>
            <a:r>
              <a:rPr lang="ru-RU" dirty="0">
                <a:latin typeface="+mj-lt"/>
              </a:rPr>
              <a:t>  п</a:t>
            </a:r>
            <a:r>
              <a:rPr lang="be-BY" dirty="0">
                <a:latin typeface="+mj-lt"/>
              </a:rPr>
              <a:t>сихолого-             педагогический,                  практический</a:t>
            </a:r>
            <a:r>
              <a:rPr lang="ru-RU" dirty="0">
                <a:latin typeface="+mj-lt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8513" y="3703861"/>
            <a:ext cx="2777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+mj-lt"/>
              </a:rPr>
              <a:t>П</a:t>
            </a:r>
            <a:r>
              <a:rPr lang="be-BY" i="1" dirty="0">
                <a:latin typeface="+mj-lt"/>
              </a:rPr>
              <a:t>о </a:t>
            </a:r>
            <a:r>
              <a:rPr lang="en-US" i="1" dirty="0">
                <a:latin typeface="+mj-lt"/>
              </a:rPr>
              <a:t>                             </a:t>
            </a:r>
            <a:r>
              <a:rPr lang="be-BY" i="1" dirty="0">
                <a:latin typeface="+mj-lt"/>
              </a:rPr>
              <a:t>продолжительности во времени</a:t>
            </a:r>
            <a:r>
              <a:rPr lang="en-US" i="1" dirty="0">
                <a:latin typeface="+mj-lt"/>
              </a:rPr>
              <a:t>:</a:t>
            </a:r>
            <a:r>
              <a:rPr lang="en-US" dirty="0">
                <a:latin typeface="+mj-lt"/>
              </a:rPr>
              <a:t>               </a:t>
            </a:r>
            <a:r>
              <a:rPr lang="be-BY" dirty="0">
                <a:latin typeface="+mj-lt"/>
              </a:rPr>
              <a:t>длительный,               </a:t>
            </a:r>
            <a:r>
              <a:rPr lang="en-US" dirty="0">
                <a:latin typeface="+mj-lt"/>
              </a:rPr>
              <a:t>   </a:t>
            </a:r>
            <a:r>
              <a:rPr lang="be-BY" dirty="0">
                <a:latin typeface="+mj-lt"/>
              </a:rPr>
              <a:t> кратковременный</a:t>
            </a:r>
            <a:r>
              <a:rPr lang="ru-RU" sz="1500" dirty="0">
                <a:latin typeface="+mj-lt"/>
              </a:rPr>
              <a:t>.</a:t>
            </a:r>
          </a:p>
        </p:txBody>
      </p:sp>
      <p:sp>
        <p:nvSpPr>
          <p:cNvPr id="17" name="Oval 14"/>
          <p:cNvSpPr/>
          <p:nvPr/>
        </p:nvSpPr>
        <p:spPr>
          <a:xfrm>
            <a:off x="1141729" y="3863701"/>
            <a:ext cx="936104" cy="908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Oval 22"/>
          <p:cNvSpPr/>
          <p:nvPr/>
        </p:nvSpPr>
        <p:spPr>
          <a:xfrm>
            <a:off x="2784337" y="1853993"/>
            <a:ext cx="889759" cy="8444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Oval 15"/>
          <p:cNvSpPr/>
          <p:nvPr/>
        </p:nvSpPr>
        <p:spPr>
          <a:xfrm>
            <a:off x="4958226" y="3795318"/>
            <a:ext cx="960882" cy="894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Oval 23"/>
          <p:cNvSpPr/>
          <p:nvPr/>
        </p:nvSpPr>
        <p:spPr>
          <a:xfrm>
            <a:off x="6418541" y="1840498"/>
            <a:ext cx="926619" cy="87146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Oval 16"/>
          <p:cNvSpPr/>
          <p:nvPr/>
        </p:nvSpPr>
        <p:spPr>
          <a:xfrm>
            <a:off x="8176050" y="3810852"/>
            <a:ext cx="852463" cy="8242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Oval 22"/>
          <p:cNvSpPr/>
          <p:nvPr/>
        </p:nvSpPr>
        <p:spPr>
          <a:xfrm>
            <a:off x="9768193" y="1950173"/>
            <a:ext cx="882519" cy="83877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1397884" y="4133209"/>
            <a:ext cx="440507" cy="3989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Oval 21"/>
          <p:cNvSpPr>
            <a:spLocks noChangeAspect="1"/>
          </p:cNvSpPr>
          <p:nvPr/>
        </p:nvSpPr>
        <p:spPr>
          <a:xfrm>
            <a:off x="2984575" y="2033622"/>
            <a:ext cx="458070" cy="46189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643720" y="2082561"/>
            <a:ext cx="476263" cy="3873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5262824" y="4058752"/>
            <a:ext cx="351685" cy="42833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8473221" y="4000827"/>
            <a:ext cx="258122" cy="462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026317" y="218309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6B8DF6BF-5EF7-4632-89AC-B00301E3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70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380" y="190707"/>
            <a:ext cx="802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Критерии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 инноваций в воспитании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90257"/>
              </p:ext>
            </p:extLst>
          </p:nvPr>
        </p:nvGraphicFramePr>
        <p:xfrm>
          <a:off x="1744319" y="1174034"/>
          <a:ext cx="8703361" cy="49084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2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0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90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8877">
                <a:tc rowSpan="5"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   Инновации в воспитании</a:t>
                      </a:r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j-lt"/>
                        </a:rPr>
                        <a:t>Характеристика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719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Критерий</a:t>
                      </a:r>
                      <a:r>
                        <a:rPr lang="ru-RU" sz="2000" baseline="0" dirty="0">
                          <a:latin typeface="+mj-lt"/>
                        </a:rPr>
                        <a:t> инновации в воспитании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Признак его проявления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Условия его осуществления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747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+mj-lt"/>
                        </a:rPr>
                        <a:t>Инновационность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Новизна, улучшение, </a:t>
                      </a:r>
                    </a:p>
                    <a:p>
                      <a:r>
                        <a:rPr lang="ru-RU" sz="2000" dirty="0">
                          <a:latin typeface="+mj-lt"/>
                        </a:rPr>
                        <a:t>обновление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Инновационный процесс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747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Продуктивность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Услуга, продукт,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Практическая творческая результативная деятельность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747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Эффективность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Конкуренция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+mj-lt"/>
                        </a:rPr>
                        <a:t>Дополнительные</a:t>
                      </a:r>
                      <a:r>
                        <a:rPr lang="ru-RU" sz="2000" baseline="0" dirty="0">
                          <a:latin typeface="+mj-lt"/>
                        </a:rPr>
                        <a:t> конкурентные преимущества и ресурсы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D15F63A0-01BD-4926-9C27-1DC2A5F8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4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761999" y="139965"/>
            <a:ext cx="9144000" cy="694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just"/>
            <a:r>
              <a:rPr lang="ru-RU" sz="3200" b="1" dirty="0">
                <a:solidFill>
                  <a:schemeClr val="bg1"/>
                </a:solidFill>
                <a:latin typeface="+mj-lt"/>
              </a:rPr>
              <a:t>         Критерии отбора инновационного опыта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902" y="1166842"/>
            <a:ext cx="11252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>
                <a:latin typeface="+mj-lt"/>
              </a:rPr>
              <a:t>Первый критерий  </a:t>
            </a:r>
            <a:r>
              <a:rPr lang="ru-RU" sz="2400" dirty="0">
                <a:latin typeface="+mj-lt"/>
              </a:rPr>
              <a:t>- соответствие  социальному заказу.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Второй критерий </a:t>
            </a:r>
            <a:r>
              <a:rPr lang="ru-RU" sz="2400" dirty="0">
                <a:latin typeface="+mj-lt"/>
              </a:rPr>
              <a:t>- высокая результативность и эффективность.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Третий показатель </a:t>
            </a:r>
            <a:r>
              <a:rPr lang="ru-RU" sz="2400" dirty="0">
                <a:latin typeface="+mj-lt"/>
              </a:rPr>
              <a:t>- оптимальное расходование сил и средств педагогов  для достижения устойчивых положительных результатов.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Четвёртый показатель </a:t>
            </a:r>
            <a:r>
              <a:rPr lang="ru-RU" sz="2400" dirty="0">
                <a:latin typeface="+mj-lt"/>
              </a:rPr>
              <a:t>- стабильность результатов на протяжении  длительного времени.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Пятый показатель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наличие элементов новизны, которые могут проявляться на уровне научных открытий.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Шестой показатель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актуальность и перспективность.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Седьмой показатель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– репрезентативность.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Восьмой показатель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соответствие  современным достижениям педагогики и методики, научная обоснованность.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6AC2ACC4-7EC6-4064-9986-8F462240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96314" y="88772"/>
            <a:ext cx="7724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Формы инновационной деятельности в учреждениях профессионального образования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814772" y="3603462"/>
            <a:ext cx="2378793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Групповые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419462" y="3584412"/>
            <a:ext cx="2514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Коллективные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25017" y="1192899"/>
            <a:ext cx="6324600" cy="134832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+mj-lt"/>
              </a:rPr>
              <a:t>Формы</a:t>
            </a: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+mj-lt"/>
              </a:rPr>
              <a:t>инновационной деятельности </a:t>
            </a: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rot="5400000">
            <a:off x="4168612" y="1753629"/>
            <a:ext cx="1076325" cy="25852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5997758" y="3042672"/>
            <a:ext cx="2624138" cy="542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997758" y="3056403"/>
            <a:ext cx="1" cy="55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 bwMode="auto">
          <a:xfrm>
            <a:off x="2018421" y="3603462"/>
            <a:ext cx="2688352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Индивидуальные</a:t>
            </a:r>
          </a:p>
        </p:txBody>
      </p:sp>
      <p:sp>
        <p:nvSpPr>
          <p:cNvPr id="17" name="Прямоугольник 2"/>
          <p:cNvSpPr>
            <a:spLocks noChangeArrowheads="1"/>
          </p:cNvSpPr>
          <p:nvPr/>
        </p:nvSpPr>
        <p:spPr bwMode="auto">
          <a:xfrm>
            <a:off x="671804" y="5084599"/>
            <a:ext cx="113646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ru-RU" sz="2400" dirty="0">
                <a:latin typeface="+mj-lt"/>
              </a:rPr>
              <a:t>Деление форм на три группы условно, так как ряд  инноваций в определенной ситуации может стать групповыми  и наоборот</a:t>
            </a:r>
            <a:r>
              <a:rPr lang="en-US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1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8EC6B65-2188-4ABC-8E43-DC442F73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5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2235324" y="-99392"/>
            <a:ext cx="81534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ru-RU" sz="2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18026" y="2752726"/>
            <a:ext cx="3090143" cy="19716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Индивидуальные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формы инновационной деятельности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4007768" y="3972441"/>
            <a:ext cx="510258" cy="241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-851344" y="-5256"/>
            <a:ext cx="9113862" cy="1043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  Формы инновационной деятельности 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3634669" y="3068961"/>
            <a:ext cx="883356" cy="33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9" idx="7"/>
          </p:cNvCxnSpPr>
          <p:nvPr/>
        </p:nvCxnSpPr>
        <p:spPr>
          <a:xfrm flipH="1">
            <a:off x="5365080" y="4724400"/>
            <a:ext cx="370880" cy="709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878110" y="3985615"/>
            <a:ext cx="2308749" cy="12953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Проектно-исследовательская работа</a:t>
            </a:r>
          </a:p>
        </p:txBody>
      </p:sp>
      <p:sp>
        <p:nvSpPr>
          <p:cNvPr id="28" name="Овал 27"/>
          <p:cNvSpPr/>
          <p:nvPr/>
        </p:nvSpPr>
        <p:spPr>
          <a:xfrm>
            <a:off x="1878109" y="2242780"/>
            <a:ext cx="1827478" cy="1220313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  <a:latin typeface="+mj-lt"/>
              </a:rPr>
              <a:t>Научно-исследовательская работа</a:t>
            </a:r>
          </a:p>
        </p:txBody>
      </p:sp>
      <p:sp>
        <p:nvSpPr>
          <p:cNvPr id="29" name="Овал 28"/>
          <p:cNvSpPr/>
          <p:nvPr/>
        </p:nvSpPr>
        <p:spPr>
          <a:xfrm>
            <a:off x="3705588" y="5247824"/>
            <a:ext cx="1944217" cy="1272593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Творческий проект</a:t>
            </a:r>
          </a:p>
        </p:txBody>
      </p:sp>
      <p:sp>
        <p:nvSpPr>
          <p:cNvPr id="31" name="Овал 30"/>
          <p:cNvSpPr/>
          <p:nvPr/>
        </p:nvSpPr>
        <p:spPr>
          <a:xfrm>
            <a:off x="3678385" y="1196751"/>
            <a:ext cx="1679280" cy="1122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Изобрета</a:t>
            </a: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- </a:t>
            </a:r>
            <a:r>
              <a:rPr lang="ru-RU" sz="1600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тельство</a:t>
            </a:r>
            <a:endParaRPr lang="ru-RU" sz="16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879976" y="1147652"/>
            <a:ext cx="1827478" cy="1220313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Авторская работа</a:t>
            </a:r>
          </a:p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по теме</a:t>
            </a:r>
          </a:p>
        </p:txBody>
      </p:sp>
      <p:sp>
        <p:nvSpPr>
          <p:cNvPr id="33" name="Овал 32"/>
          <p:cNvSpPr/>
          <p:nvPr/>
        </p:nvSpPr>
        <p:spPr>
          <a:xfrm>
            <a:off x="7968209" y="3529627"/>
            <a:ext cx="2240211" cy="136815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Разработка диагностических процедур, заданий, тестов</a:t>
            </a:r>
          </a:p>
        </p:txBody>
      </p:sp>
      <p:sp>
        <p:nvSpPr>
          <p:cNvPr id="34" name="Овал 33"/>
          <p:cNvSpPr/>
          <p:nvPr/>
        </p:nvSpPr>
        <p:spPr>
          <a:xfrm>
            <a:off x="6466294" y="5280941"/>
            <a:ext cx="2366010" cy="12171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Индивидуальная воспитательная система</a:t>
            </a:r>
          </a:p>
        </p:txBody>
      </p:sp>
      <p:sp>
        <p:nvSpPr>
          <p:cNvPr id="35" name="Овал 34"/>
          <p:cNvSpPr/>
          <p:nvPr/>
        </p:nvSpPr>
        <p:spPr>
          <a:xfrm>
            <a:off x="7896200" y="1670646"/>
            <a:ext cx="2312219" cy="12171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Использование ИКТ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6793716" y="4724399"/>
            <a:ext cx="598429" cy="5400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5028124" y="2242781"/>
            <a:ext cx="425926" cy="5099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2" idx="4"/>
          </p:cNvCxnSpPr>
          <p:nvPr/>
        </p:nvCxnSpPr>
        <p:spPr>
          <a:xfrm flipV="1">
            <a:off x="6312025" y="2367965"/>
            <a:ext cx="481691" cy="3847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7608169" y="3524393"/>
            <a:ext cx="553699" cy="2412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35" idx="3"/>
          </p:cNvCxnSpPr>
          <p:nvPr/>
        </p:nvCxnSpPr>
        <p:spPr>
          <a:xfrm flipV="1">
            <a:off x="7608168" y="2709555"/>
            <a:ext cx="626648" cy="359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CD32239F-6D37-414B-A622-C322259A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-683443" y="113092"/>
            <a:ext cx="9113862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Формы инновационной деятельности 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490986" y="-94902"/>
            <a:ext cx="81534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720076" y="2786418"/>
            <a:ext cx="3027363" cy="180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Групповые  и командные  формы инновационной деятельности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017694" y="1290063"/>
            <a:ext cx="1855787" cy="59055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Выставки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362951" y="1585339"/>
            <a:ext cx="1793875" cy="7276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Игровые имитации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268683" y="1290063"/>
            <a:ext cx="1793875" cy="59055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Конкурсы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899578" y="1656556"/>
            <a:ext cx="1883984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Совет  УВО</a:t>
            </a: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УПО</a:t>
            </a: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молодых ученых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413643" y="4462463"/>
            <a:ext cx="1784350" cy="747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Коммуникативно-диалоговый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371704" y="2719223"/>
            <a:ext cx="1793875" cy="5492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Открытые занятия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958597" y="2719223"/>
            <a:ext cx="1751013" cy="5810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Тренинг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976987" y="3563938"/>
            <a:ext cx="1765300" cy="549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Конференция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044680" y="5549225"/>
            <a:ext cx="1828800" cy="83489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Панорама </a:t>
            </a: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идей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402125" y="3563938"/>
            <a:ext cx="1826138" cy="5429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Моделирование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 rot="10800000" flipH="1">
            <a:off x="8316913" y="5683250"/>
            <a:ext cx="2270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935712" y="4384675"/>
            <a:ext cx="1847850" cy="90328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Консорциум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004023" y="5479246"/>
            <a:ext cx="1776413" cy="904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Консалтинг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6078183" y="5562719"/>
            <a:ext cx="1984375" cy="88741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Творческая группа, клубные формирования</a:t>
            </a:r>
          </a:p>
          <a:p>
            <a:pPr algn="ctr">
              <a:defRPr/>
            </a:pP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267261" y="5459046"/>
            <a:ext cx="1984375" cy="9755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Социальное проектирование</a:t>
            </a:r>
          </a:p>
        </p:txBody>
      </p:sp>
      <p:cxnSp>
        <p:nvCxnSpPr>
          <p:cNvPr id="48" name="Прямая со стрелкой 47"/>
          <p:cNvCxnSpPr/>
          <p:nvPr/>
        </p:nvCxnSpPr>
        <p:spPr>
          <a:xfrm flipH="1" flipV="1">
            <a:off x="5210654" y="1929382"/>
            <a:ext cx="360040" cy="85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6600056" y="1949162"/>
            <a:ext cx="288032" cy="83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7536160" y="2105546"/>
            <a:ext cx="780752" cy="6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7747438" y="3140969"/>
            <a:ext cx="569474" cy="422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7747438" y="3883070"/>
            <a:ext cx="569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36" idx="1"/>
          </p:cNvCxnSpPr>
          <p:nvPr/>
        </p:nvCxnSpPr>
        <p:spPr>
          <a:xfrm>
            <a:off x="7747439" y="4384675"/>
            <a:ext cx="666205" cy="45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6888088" y="4589819"/>
            <a:ext cx="58022" cy="97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7536161" y="4589818"/>
            <a:ext cx="835543" cy="959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5267908" y="4610497"/>
            <a:ext cx="605572" cy="87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863752" y="4610497"/>
            <a:ext cx="1224136" cy="940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3863753" y="4384675"/>
            <a:ext cx="856323" cy="22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3863753" y="3835399"/>
            <a:ext cx="856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38" idx="3"/>
          </p:cNvCxnSpPr>
          <p:nvPr/>
        </p:nvCxnSpPr>
        <p:spPr>
          <a:xfrm flipH="1" flipV="1">
            <a:off x="3709609" y="3009736"/>
            <a:ext cx="1010466" cy="131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823658" y="2022476"/>
            <a:ext cx="1121929" cy="763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1104984-C15C-44A4-80D8-6DCCF2E256AB}"/>
              </a:ext>
            </a:extLst>
          </p:cNvPr>
          <p:cNvSpPr/>
          <p:nvPr/>
        </p:nvSpPr>
        <p:spPr>
          <a:xfrm>
            <a:off x="8443913" y="4462462"/>
            <a:ext cx="1784350" cy="74771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Коммуникативно-диалоговый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4B1EC41-6EB8-453F-BE1D-735C9BC99BF7}"/>
              </a:ext>
            </a:extLst>
          </p:cNvPr>
          <p:cNvSpPr/>
          <p:nvPr/>
        </p:nvSpPr>
        <p:spPr>
          <a:xfrm>
            <a:off x="2007257" y="3563937"/>
            <a:ext cx="1765300" cy="5492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Конференция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65377092-F0A0-48C1-9628-1CF879F48B48}"/>
              </a:ext>
            </a:extLst>
          </p:cNvPr>
          <p:cNvSpPr/>
          <p:nvPr/>
        </p:nvSpPr>
        <p:spPr>
          <a:xfrm>
            <a:off x="2034293" y="5479245"/>
            <a:ext cx="1776413" cy="9048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Консалтинг</a:t>
            </a:r>
          </a:p>
        </p:txBody>
      </p:sp>
      <p:pic>
        <p:nvPicPr>
          <p:cNvPr id="5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557E4D3-E1B4-424B-B007-99125985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5192" y="1248477"/>
            <a:ext cx="10972800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Инновации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характерны для  профессиональной деятельности  человека и поэтому   становятся: предметом изучения, анализа и  внедрения. Понятие </a:t>
            </a:r>
            <a:r>
              <a:rPr lang="ru-RU" sz="24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«инновация»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 в переводе с латинского языка означает «обновление, новшество, изменение». Термин в экономике впервые употребил австрийский социолог Йозеф </a:t>
            </a:r>
            <a:r>
              <a:rPr lang="ru-RU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Шумпетер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. </a:t>
            </a:r>
            <a:endParaRPr lang="ru-RU" sz="2400" b="1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indent="457200" algn="just"/>
            <a:r>
              <a:rPr lang="ru-RU" sz="24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Инновация  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означает введение в воспитание принципиально новых методик, приемов, средств, форм и технологий, изменение целей и содержания, организацию взаимодействия  преподавателя  и обучающегося.</a:t>
            </a:r>
            <a:endParaRPr lang="ru-RU" sz="2400" b="1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indent="457200" algn="just"/>
            <a:r>
              <a:rPr lang="ru-RU" sz="24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Инновации  являются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а) результатом научных   исследований; б)результатом опыта преподавателя-новатора, обладающего инновационным мышлением, лидерскими качествами, способного на </a:t>
            </a:r>
            <a:r>
              <a:rPr lang="ru-RU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самоменеджмент</a:t>
            </a:r>
            <a:r>
              <a:rPr lang="ru-R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 в результате, которого они образуются.     </a:t>
            </a:r>
          </a:p>
          <a:p>
            <a:pPr>
              <a:lnSpc>
                <a:spcPct val="115000"/>
              </a:lnSpc>
            </a:pPr>
            <a:r>
              <a:rPr lang="ru-RU" sz="1400" dirty="0">
                <a:latin typeface="+mj-lt"/>
                <a:ea typeface="Calibri"/>
                <a:cs typeface="TimesNewRomanPS-BoldMT"/>
              </a:rPr>
              <a:t> </a:t>
            </a:r>
            <a:endParaRPr lang="ru-RU" sz="1400" dirty="0">
              <a:latin typeface="+mj-lt"/>
              <a:ea typeface="Calibri"/>
              <a:cs typeface="Times New Roman"/>
            </a:endParaRPr>
          </a:p>
          <a:p>
            <a:pPr algn="just"/>
            <a:endParaRPr lang="ru-RU" sz="16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be-BY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endParaRPr lang="ru-RU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ED3042B-C735-4579-9F34-7122CE41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инноваций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0235" y="1071546"/>
            <a:ext cx="7366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2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4108" y="1935786"/>
            <a:ext cx="109989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prstClr val="black"/>
                </a:solidFill>
                <a:latin typeface="+mj-lt"/>
              </a:rPr>
              <a:t>ориентации обучения на исследовательскую деятельность;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prstClr val="black"/>
                </a:solidFill>
                <a:latin typeface="+mj-lt"/>
              </a:rPr>
              <a:t>использовании современных образовательных технологий;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prstClr val="black"/>
                </a:solidFill>
                <a:latin typeface="+mj-lt"/>
              </a:rPr>
              <a:t>реализации компетентностного подхода;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prstClr val="black"/>
                </a:solidFill>
                <a:latin typeface="+mj-lt"/>
              </a:rPr>
              <a:t>тесном сотрудничестве с институтами НАН Беларуси, ведущими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ru-RU" sz="3200" dirty="0">
                <a:solidFill>
                  <a:prstClr val="black"/>
                </a:solidFill>
                <a:latin typeface="+mj-lt"/>
              </a:rPr>
              <a:t>предприятиями РБ, зарубежными университетами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.</a:t>
            </a:r>
            <a:endParaRPr lang="ru-RU" sz="3200" dirty="0">
              <a:solidFill>
                <a:prstClr val="black"/>
              </a:solidFill>
              <a:latin typeface="+mj-lt"/>
            </a:endParaRPr>
          </a:p>
          <a:p>
            <a:endParaRPr lang="ru-RU" b="1" dirty="0">
              <a:solidFill>
                <a:prstClr val="black"/>
              </a:solidFill>
              <a:latin typeface="+mj-lt"/>
            </a:endParaRPr>
          </a:p>
          <a:p>
            <a:r>
              <a:rPr lang="ru-RU" sz="1600" dirty="0">
                <a:solidFill>
                  <a:prstClr val="black"/>
                </a:solidFill>
                <a:latin typeface="+mj-lt"/>
              </a:rPr>
              <a:t>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62" y="645174"/>
            <a:ext cx="1440160" cy="10801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10" y="726523"/>
            <a:ext cx="871952" cy="871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332E58-3BCA-4E03-BFE3-FB32852F82BE}"/>
              </a:ext>
            </a:extLst>
          </p:cNvPr>
          <p:cNvSpPr txBox="1"/>
          <p:nvPr/>
        </p:nvSpPr>
        <p:spPr>
          <a:xfrm>
            <a:off x="205336" y="100062"/>
            <a:ext cx="7366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Инновационные образовательные программы разрабатываемые в БГУИР основываются на: </a:t>
            </a:r>
          </a:p>
        </p:txBody>
      </p:sp>
      <p:pic>
        <p:nvPicPr>
          <p:cNvPr id="11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FD38E14-B709-4DE8-8AB5-194884F8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51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0235" y="1071546"/>
            <a:ext cx="7366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2000" dirty="0">
                <a:solidFill>
                  <a:prstClr val="black"/>
                </a:solidFill>
                <a:latin typeface="+mj-lt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5643" y="-419610"/>
            <a:ext cx="79182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+mj-lt"/>
            </a:endParaRPr>
          </a:p>
          <a:p>
            <a:endParaRPr lang="ru-RU" b="1" dirty="0">
              <a:solidFill>
                <a:schemeClr val="bg1"/>
              </a:solidFill>
              <a:latin typeface="+mj-lt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Инновации в образовательном процессе университета: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71" y="598521"/>
            <a:ext cx="1440160" cy="10801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19" y="713416"/>
            <a:ext cx="871952" cy="871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70CBA7-F62F-4680-91E1-D220DE6C06F2}"/>
              </a:ext>
            </a:extLst>
          </p:cNvPr>
          <p:cNvSpPr txBox="1"/>
          <p:nvPr/>
        </p:nvSpPr>
        <p:spPr>
          <a:xfrm>
            <a:off x="435430" y="1574557"/>
            <a:ext cx="11260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Развитие самоконтроля кафедр и факультетов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endParaRPr lang="ru-RU" sz="2400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Расширение функций и возможностей лекций, (в том числе создание </a:t>
            </a:r>
            <a:r>
              <a:rPr lang="ru-RU" sz="2400" dirty="0" err="1">
                <a:solidFill>
                  <a:prstClr val="black"/>
                </a:solidFill>
                <a:latin typeface="+mj-lt"/>
              </a:rPr>
              <a:t>ЭРУДов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Внедрение в учебный процесс активных форм (тренингов, деловых игр и т.д.)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Веб-сайты кафедр (с размещением на них мультимедийных учебных материалов)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Использование компьютерных тестирующих систем для проверки знаний студентов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Организация и использование баз учебно-научно-производственных комплексов и центров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42900" indent="-342900"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prstClr val="black"/>
                </a:solidFill>
                <a:latin typeface="+mj-lt"/>
              </a:rPr>
              <a:t>Освоение возможностей и особенностей применения в учебном процессе ресурсов Интернет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.</a:t>
            </a:r>
            <a:r>
              <a:rPr lang="ru-RU" sz="1400" dirty="0">
                <a:solidFill>
                  <a:prstClr val="black"/>
                </a:solidFill>
                <a:latin typeface="+mj-lt"/>
              </a:rPr>
              <a:t>.  </a:t>
            </a:r>
          </a:p>
        </p:txBody>
      </p:sp>
      <p:pic>
        <p:nvPicPr>
          <p:cNvPr id="11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7A5281E-9F33-41EE-85A4-15E8F0DB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83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72277" y="116198"/>
            <a:ext cx="7772400" cy="88108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Результаты инновационной деятельности преподавателя представляются: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531" y="1318116"/>
            <a:ext cx="99579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на заседаниях кафедр, цикловых комиссий;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на педагогических советах;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на научно-методических конференциях;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в периодической печати;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в методических разработках;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при участии в педагогических  конкурсах, фестивалях; 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на открытых учебных занятиях;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2800" dirty="0">
                <a:latin typeface="+mj-lt"/>
                <a:cs typeface="Times New Roman" pitchFamily="18" charset="0"/>
              </a:rPr>
              <a:t>во </a:t>
            </a:r>
            <a:r>
              <a:rPr lang="ru-RU" sz="2800" dirty="0" err="1">
                <a:latin typeface="+mj-lt"/>
                <a:cs typeface="Times New Roman" pitchFamily="18" charset="0"/>
              </a:rPr>
              <a:t>внеучебных</a:t>
            </a:r>
            <a:r>
              <a:rPr lang="ru-RU" sz="2800" dirty="0">
                <a:latin typeface="+mj-lt"/>
                <a:cs typeface="Times New Roman" pitchFamily="18" charset="0"/>
              </a:rPr>
              <a:t> мероприятий.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0" y="4049206"/>
            <a:ext cx="3207655" cy="1875301"/>
          </a:xfrm>
          <a:prstGeom prst="rect">
            <a:avLst/>
          </a:prstGeom>
        </p:spPr>
      </p:pic>
      <p:pic>
        <p:nvPicPr>
          <p:cNvPr id="1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C5586D18-7384-499F-A1AA-8A3234AD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1176" y="1304461"/>
            <a:ext cx="106182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be-BY" sz="2400" b="1" dirty="0">
                <a:latin typeface="+mj-lt"/>
                <a:cs typeface="Times New Roman" pitchFamily="18" charset="0"/>
              </a:rPr>
              <a:t>Педагогическая инновация</a:t>
            </a:r>
            <a:r>
              <a:rPr lang="be-BY" sz="2400" dirty="0">
                <a:latin typeface="+mj-lt"/>
                <a:cs typeface="Times New Roman" pitchFamily="18" charset="0"/>
              </a:rPr>
              <a:t> - нововведение в педагогическую деятельность, изменения в содержании и технологии обучения и воспитания, имеющие целью повышение их эффективности.</a:t>
            </a:r>
          </a:p>
          <a:p>
            <a:pPr indent="457200" algn="just"/>
            <a:endParaRPr lang="be-BY" sz="2400" dirty="0">
              <a:latin typeface="+mj-lt"/>
              <a:cs typeface="Times New Roman" pitchFamily="18" charset="0"/>
            </a:endParaRPr>
          </a:p>
          <a:p>
            <a:pPr indent="457200" algn="just"/>
            <a:r>
              <a:rPr lang="ru-RU" sz="2400" dirty="0">
                <a:latin typeface="+mj-lt"/>
                <a:cs typeface="Times New Roman" pitchFamily="18" charset="0"/>
              </a:rPr>
              <a:t> 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История</a:t>
            </a:r>
            <a:r>
              <a:rPr lang="ru-RU" sz="2400" dirty="0">
                <a:latin typeface="+mj-lt"/>
                <a:ea typeface="Calibri"/>
                <a:cs typeface="TimesNewRomanPS-BoldMT"/>
              </a:rPr>
              <a:t> 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развития </a:t>
            </a:r>
            <a:r>
              <a:rPr lang="ru-RU" sz="2400" b="1" dirty="0" err="1">
                <a:latin typeface="+mj-lt"/>
                <a:ea typeface="Calibri"/>
                <a:cs typeface="Times New Roman"/>
              </a:rPr>
              <a:t>инноватики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 как предмета изучения</a:t>
            </a:r>
            <a:r>
              <a:rPr lang="ru-RU" sz="2400" dirty="0">
                <a:latin typeface="+mj-lt"/>
                <a:ea typeface="Calibri"/>
                <a:cs typeface="TimesNewRomanPS-BoldMT"/>
              </a:rPr>
              <a:t>: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 в 30-ые годы </a:t>
            </a:r>
            <a:r>
              <a:rPr lang="ru-RU" sz="2400" dirty="0" err="1">
                <a:latin typeface="+mj-lt"/>
                <a:ea typeface="Calibri"/>
                <a:cs typeface="Times New Roman"/>
              </a:rPr>
              <a:t>ХХв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. - экономические  закономерности создания, внедрения и распространения научно-технических новшеств; в 50-ые годы – различные социальные  новшества; в 70-ые годы – разветвленная отрасль знаний, охватывающая философию, социологию, культурологию, психологию, педагогику менеджмент, методологию и пр. </a:t>
            </a:r>
          </a:p>
          <a:p>
            <a:pPr indent="457200" algn="just"/>
            <a:r>
              <a:rPr lang="ru-RU" sz="2400" dirty="0">
                <a:latin typeface="+mj-lt"/>
                <a:ea typeface="Calibri"/>
                <a:cs typeface="Times New Roman"/>
              </a:rPr>
              <a:t>Конец </a:t>
            </a:r>
            <a:r>
              <a:rPr lang="ru-RU" sz="2400" dirty="0" err="1">
                <a:latin typeface="+mj-lt"/>
                <a:ea typeface="Calibri"/>
                <a:cs typeface="Times New Roman"/>
              </a:rPr>
              <a:t>ХХв</a:t>
            </a:r>
            <a:r>
              <a:rPr lang="ru-RU" sz="2400" dirty="0">
                <a:latin typeface="+mj-lt"/>
                <a:ea typeface="Calibri"/>
                <a:cs typeface="Times New Roman"/>
              </a:rPr>
              <a:t>. – оформляется в самостоятельное  направление науки, занимающейся областью междисциплинарных  исследований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70CEF10-FAFD-4DD7-A888-73DBFC7A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Педагогические инновации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391885" y="1286001"/>
            <a:ext cx="11056775" cy="525658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Инновации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творчески-социальная среда, образовательное пространство по созданию нового: воспитательного процесса; воспитательной услуги; воспитательного продукта (как индивидуального, так и коллективного)воспитательной технологии.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 «инновацией в воспитании» в широком смысле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понимается обновление педагогического процесса или воспитательных услуг, воспитательных продуктов на основе внедрения достижений науки, технологии; закономерный, объективный процесс совершенствования образовательного процесса.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узком смысле «инновация в воспитании»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есть процесс создания, диффузии и использования новшеств в сфере воспитательной деятельности.</a:t>
            </a:r>
          </a:p>
          <a:p>
            <a:pPr marL="0" indent="0" algn="just">
              <a:buNone/>
            </a:pPr>
            <a:endParaRPr lang="be-BY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11608F5-9CFF-488E-AD18-5B4963A6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Инновации воспитания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0893" y="111966"/>
            <a:ext cx="818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  <a:latin typeface="+mj-lt"/>
              </a:rPr>
              <a:t>Тенденции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системы образования в РБ, ориентированные на мировое образовательное  пространство: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571" y="1436348"/>
            <a:ext cx="1143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1.</a:t>
            </a:r>
            <a:r>
              <a:rPr lang="ru-RU" sz="2800" dirty="0">
                <a:solidFill>
                  <a:schemeClr val="bg1"/>
                </a:solidFill>
                <a:latin typeface="+mj-lt"/>
              </a:rPr>
              <a:t>и</a:t>
            </a:r>
            <a:r>
              <a:rPr lang="ru-RU" sz="2800" dirty="0">
                <a:latin typeface="+mj-lt"/>
              </a:rPr>
              <a:t>Возможность получения качественного образования остается одной из важнейших </a:t>
            </a:r>
            <a:r>
              <a:rPr lang="ru-RU" sz="2800" b="1" i="1" dirty="0">
                <a:latin typeface="+mj-lt"/>
              </a:rPr>
              <a:t>жизненных ценностей </a:t>
            </a:r>
            <a:r>
              <a:rPr lang="ru-RU" sz="2800" dirty="0">
                <a:latin typeface="+mj-lt"/>
              </a:rPr>
              <a:t>граждан, является решающим фактором социальной справедливости и политической стабильности;</a:t>
            </a:r>
          </a:p>
          <a:p>
            <a:pPr indent="457200" algn="just"/>
            <a:r>
              <a:rPr lang="en-US" sz="2800" dirty="0">
                <a:latin typeface="+mj-lt"/>
              </a:rPr>
              <a:t>2.</a:t>
            </a:r>
            <a:r>
              <a:rPr lang="ru-RU" sz="2800" dirty="0" err="1">
                <a:solidFill>
                  <a:schemeClr val="bg1"/>
                </a:solidFill>
                <a:latin typeface="+mj-lt"/>
              </a:rPr>
              <a:t>и</a:t>
            </a:r>
            <a:r>
              <a:rPr lang="ru-RU" sz="2800" dirty="0" err="1">
                <a:latin typeface="+mj-lt"/>
              </a:rPr>
              <a:t>Обеспечение</a:t>
            </a:r>
            <a:r>
              <a:rPr lang="ru-RU" sz="2800" dirty="0">
                <a:latin typeface="+mj-lt"/>
              </a:rPr>
              <a:t>  права на образование, </a:t>
            </a:r>
            <a:r>
              <a:rPr lang="ru-RU" sz="2800" b="1" i="1" dirty="0">
                <a:latin typeface="+mj-lt"/>
              </a:rPr>
              <a:t>доступность и возможность получения образования </a:t>
            </a:r>
            <a:r>
              <a:rPr lang="ru-RU" sz="2800" dirty="0">
                <a:latin typeface="+mj-lt"/>
              </a:rPr>
              <a:t>в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учреждении любого типа,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независимо от национальной  принадлежности;</a:t>
            </a:r>
          </a:p>
          <a:p>
            <a:pPr indent="457200" algn="just"/>
            <a:r>
              <a:rPr lang="en-US" sz="2800" dirty="0">
                <a:latin typeface="+mj-lt"/>
              </a:rPr>
              <a:t>3.</a:t>
            </a:r>
            <a:r>
              <a:rPr lang="ru-RU" sz="2800" dirty="0" err="1">
                <a:solidFill>
                  <a:schemeClr val="bg1"/>
                </a:solidFill>
                <a:latin typeface="+mj-lt"/>
              </a:rPr>
              <a:t>и</a:t>
            </a:r>
            <a:r>
              <a:rPr lang="ru-RU" sz="2800" dirty="0" err="1">
                <a:latin typeface="+mj-lt"/>
              </a:rPr>
              <a:t>Влияние</a:t>
            </a:r>
            <a:r>
              <a:rPr lang="ru-RU" sz="2800" dirty="0">
                <a:latin typeface="+mj-lt"/>
              </a:rPr>
              <a:t> социально-экономических факторов: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образование для получения профессии, востребованной на рынке труда и образование как самоцель для индивида.</a:t>
            </a:r>
          </a:p>
          <a:p>
            <a:pPr algn="just"/>
            <a:endParaRPr lang="ru-RU" sz="2400" dirty="0">
              <a:latin typeface="+mj-lt"/>
            </a:endParaRPr>
          </a:p>
          <a:p>
            <a:pPr algn="just"/>
            <a:endParaRPr lang="ru-RU" sz="2400" dirty="0">
              <a:latin typeface="+mj-lt"/>
            </a:endParaRPr>
          </a:p>
          <a:p>
            <a:pPr algn="just"/>
            <a:endParaRPr lang="ru-RU" sz="2400" dirty="0">
              <a:latin typeface="+mj-lt"/>
            </a:endParaRPr>
          </a:p>
        </p:txBody>
      </p:sp>
      <p:pic>
        <p:nvPicPr>
          <p:cNvPr id="1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A141ED7-E2AB-4399-B55E-24BCB5D8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07569" y="3357562"/>
            <a:ext cx="7619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.</a:t>
            </a:r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12" y="727787"/>
            <a:ext cx="1088179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b="1" i="1" dirty="0">
              <a:latin typeface="+mj-lt"/>
            </a:endParaRPr>
          </a:p>
          <a:p>
            <a:endParaRPr lang="ru-RU" sz="3200" b="1" i="1" dirty="0">
              <a:latin typeface="+mj-lt"/>
            </a:endParaRPr>
          </a:p>
          <a:p>
            <a:r>
              <a:rPr lang="ru-RU" sz="3200" b="1" i="1" dirty="0">
                <a:latin typeface="+mj-lt"/>
              </a:rPr>
              <a:t>Новый облик учреждений образования на основании новых тенденций: 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+mj-lt"/>
              </a:rPr>
              <a:t>поиск инновационных идей;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+mj-lt"/>
              </a:rPr>
              <a:t>конкуренция как стимул инноваций;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+mj-lt"/>
              </a:rPr>
              <a:t>переосмысление и поиск новых форм взаимодействия;</a:t>
            </a:r>
          </a:p>
          <a:p>
            <a:pPr marL="457200" indent="-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+mj-lt"/>
              </a:rPr>
              <a:t>УО – основа развития человеческого капитала как фактора развития общества</a:t>
            </a:r>
            <a:r>
              <a:rPr lang="en-US" sz="3200" dirty="0">
                <a:latin typeface="+mj-lt"/>
              </a:rPr>
              <a:t>.</a:t>
            </a:r>
            <a:endParaRPr lang="ru-RU" sz="3200" dirty="0">
              <a:latin typeface="+mj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48EFC09-6446-4537-B6C0-1F43B00B82BA}"/>
              </a:ext>
            </a:extLst>
          </p:cNvPr>
          <p:cNvSpPr/>
          <p:nvPr/>
        </p:nvSpPr>
        <p:spPr>
          <a:xfrm>
            <a:off x="90893" y="111966"/>
            <a:ext cx="818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  <a:latin typeface="+mj-lt"/>
              </a:rPr>
              <a:t>Тенденции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системы образования в РБ, ориентированные на мировое образовательное  пространство: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45BF608-61D2-4F87-848C-12988BF4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4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9655" y="298970"/>
            <a:ext cx="7835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Факторы влияющие на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качество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образования: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66" y="1673512"/>
            <a:ext cx="11047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1</a:t>
            </a:r>
            <a:r>
              <a:rPr lang="ru-RU" sz="2800" b="1" i="1" dirty="0">
                <a:latin typeface="+mj-lt"/>
              </a:rPr>
              <a:t>.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b</a:t>
            </a:r>
            <a:r>
              <a:rPr lang="ru-RU" sz="2800" b="1" i="1" dirty="0">
                <a:latin typeface="+mj-lt"/>
              </a:rPr>
              <a:t>Концепция образования </a:t>
            </a:r>
            <a:r>
              <a:rPr lang="ru-RU" sz="2800" i="1" dirty="0">
                <a:latin typeface="+mj-lt"/>
              </a:rPr>
              <a:t>(определяет стратегию создания и развития системы образования)</a:t>
            </a:r>
            <a:r>
              <a:rPr lang="ru-RU" sz="2800" dirty="0">
                <a:latin typeface="+mj-lt"/>
              </a:rPr>
              <a:t>; </a:t>
            </a:r>
          </a:p>
          <a:p>
            <a:pPr indent="457200" algn="just"/>
            <a:r>
              <a:rPr lang="ru-RU" sz="2800" dirty="0">
                <a:latin typeface="+mj-lt"/>
              </a:rPr>
              <a:t>2.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b</a:t>
            </a:r>
            <a:r>
              <a:rPr lang="ru-RU" sz="2800" b="1" i="1" dirty="0">
                <a:latin typeface="+mj-lt"/>
              </a:rPr>
              <a:t>Организация и содержание образования </a:t>
            </a:r>
            <a:r>
              <a:rPr lang="ru-RU" sz="2800" dirty="0">
                <a:latin typeface="+mj-lt"/>
              </a:rPr>
              <a:t>(технологии, формы, методы, средства); </a:t>
            </a:r>
          </a:p>
          <a:p>
            <a:pPr indent="457200" algn="just"/>
            <a:r>
              <a:rPr lang="ru-RU" sz="2800" dirty="0">
                <a:latin typeface="+mj-lt"/>
              </a:rPr>
              <a:t>3.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b</a:t>
            </a:r>
            <a:r>
              <a:rPr lang="ru-RU" sz="2800" b="1" i="1" dirty="0">
                <a:latin typeface="+mj-lt"/>
              </a:rPr>
              <a:t>Информационно-образовательная среда </a:t>
            </a:r>
            <a:r>
              <a:rPr lang="ru-RU" sz="2800" dirty="0">
                <a:latin typeface="+mj-lt"/>
              </a:rPr>
              <a:t>(образовательные технологии в контексте  концепции); </a:t>
            </a:r>
          </a:p>
          <a:p>
            <a:pPr indent="457200" algn="just"/>
            <a:r>
              <a:rPr lang="ru-RU" sz="2800" dirty="0">
                <a:latin typeface="+mj-lt"/>
              </a:rPr>
              <a:t>4</a:t>
            </a:r>
            <a:r>
              <a:rPr lang="ru-RU" sz="2800" b="1" dirty="0">
                <a:latin typeface="+mj-lt"/>
              </a:rPr>
              <a:t>.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b</a:t>
            </a:r>
            <a:r>
              <a:rPr lang="ru-RU" sz="2800" b="1" i="1" dirty="0">
                <a:latin typeface="+mj-lt"/>
              </a:rPr>
              <a:t>Профессионализм преподавателя</a:t>
            </a:r>
            <a:r>
              <a:rPr lang="ru-RU" sz="2800" dirty="0">
                <a:latin typeface="+mj-lt"/>
              </a:rPr>
              <a:t> (высокая компетентность, непрерывность его профессионального образования)</a:t>
            </a:r>
            <a:r>
              <a:rPr lang="en-US" sz="2800" dirty="0">
                <a:latin typeface="+mj-lt"/>
              </a:rPr>
              <a:t>.</a:t>
            </a:r>
            <a:endParaRPr lang="ru-RU" sz="2800" dirty="0">
              <a:latin typeface="+mj-lt"/>
            </a:endParaRPr>
          </a:p>
          <a:p>
            <a:pPr algn="just"/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91545" y="2852936"/>
            <a:ext cx="78350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91544" y="2996952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 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23BA66A-F241-4F9E-BA03-8CC23EB6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7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0614" y="1506797"/>
            <a:ext cx="11108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AutoNum type="arabicPeriod"/>
            </a:pPr>
            <a:r>
              <a:rPr lang="ru-RU" sz="2800" b="1" dirty="0" smtClean="0">
                <a:latin typeface="+mj-lt"/>
              </a:rPr>
              <a:t>Усиление конкуренции </a:t>
            </a:r>
            <a:r>
              <a:rPr lang="ru-RU" sz="2800" dirty="0" smtClean="0">
                <a:latin typeface="+mj-lt"/>
              </a:rPr>
              <a:t>в </a:t>
            </a:r>
            <a:r>
              <a:rPr lang="ru-RU" sz="2800" dirty="0">
                <a:latin typeface="+mj-lt"/>
              </a:rPr>
              <a:t>образовательной системе (управление, </a:t>
            </a:r>
            <a:r>
              <a:rPr lang="ru-RU" sz="2800" dirty="0" smtClean="0">
                <a:latin typeface="+mj-lt"/>
              </a:rPr>
              <a:t>поддержка </a:t>
            </a:r>
            <a:r>
              <a:rPr lang="ru-RU" sz="2800" dirty="0">
                <a:latin typeface="+mj-lt"/>
              </a:rPr>
              <a:t>инноваций, развитие человеческого потенциала);</a:t>
            </a:r>
          </a:p>
          <a:p>
            <a:pPr indent="457200" algn="just">
              <a:buAutoNum type="arabicPeriod"/>
            </a:pPr>
            <a:r>
              <a:rPr lang="ru-RU" sz="2800" dirty="0">
                <a:latin typeface="+mj-lt"/>
              </a:rPr>
              <a:t>Ожидаемая новая </a:t>
            </a:r>
            <a:r>
              <a:rPr lang="ru-RU" sz="2800" b="1" dirty="0">
                <a:latin typeface="+mj-lt"/>
              </a:rPr>
              <a:t>волна технологических </a:t>
            </a:r>
            <a:r>
              <a:rPr lang="ru-RU" sz="2800" dirty="0">
                <a:latin typeface="+mj-lt"/>
              </a:rPr>
              <a:t>изменений, </a:t>
            </a:r>
            <a:r>
              <a:rPr lang="ru-RU" sz="2800" b="1" dirty="0">
                <a:latin typeface="+mj-lt"/>
              </a:rPr>
              <a:t>усиление роли инноваций</a:t>
            </a:r>
            <a:r>
              <a:rPr lang="ru-RU" sz="2800" dirty="0">
                <a:latin typeface="+mj-lt"/>
              </a:rPr>
              <a:t> и снижение влияния традиционных факторов; </a:t>
            </a:r>
          </a:p>
          <a:p>
            <a:pPr indent="457200" algn="just">
              <a:buAutoNum type="arabicPeriod"/>
            </a:pPr>
            <a:r>
              <a:rPr lang="ru-RU" sz="2800" dirty="0">
                <a:latin typeface="+mj-lt"/>
              </a:rPr>
              <a:t>Возрастание роли </a:t>
            </a:r>
            <a:r>
              <a:rPr lang="ru-RU" sz="2800" b="1" dirty="0">
                <a:latin typeface="+mj-lt"/>
              </a:rPr>
              <a:t>человеческого капитала </a:t>
            </a:r>
            <a:r>
              <a:rPr lang="ru-RU" sz="2800" dirty="0">
                <a:latin typeface="+mj-lt"/>
              </a:rPr>
              <a:t>как основного фактора развития системы образования и общества;</a:t>
            </a:r>
          </a:p>
          <a:p>
            <a:pPr indent="457200" algn="just">
              <a:buAutoNum type="arabicPeriod"/>
            </a:pPr>
            <a:r>
              <a:rPr lang="ru-RU" sz="2800" b="1" dirty="0">
                <a:latin typeface="+mj-lt"/>
              </a:rPr>
              <a:t>Отход от </a:t>
            </a:r>
            <a:r>
              <a:rPr lang="ru-RU" sz="2800" b="1" dirty="0" err="1">
                <a:latin typeface="+mj-lt"/>
              </a:rPr>
              <a:t>знаниевой</a:t>
            </a:r>
            <a:r>
              <a:rPr lang="ru-RU" sz="2800" b="1" dirty="0">
                <a:latin typeface="+mj-lt"/>
              </a:rPr>
              <a:t> модели </a:t>
            </a:r>
            <a:r>
              <a:rPr lang="ru-RU" sz="2800" dirty="0">
                <a:latin typeface="+mj-lt"/>
              </a:rPr>
              <a:t>развития системы образования (</a:t>
            </a:r>
            <a:r>
              <a:rPr lang="ru-RU" sz="2800" dirty="0" err="1">
                <a:latin typeface="+mj-lt"/>
              </a:rPr>
              <a:t>ЗУНы</a:t>
            </a:r>
            <a:r>
              <a:rPr lang="ru-RU" sz="2800" dirty="0">
                <a:latin typeface="+mj-lt"/>
              </a:rPr>
              <a:t>) и переход </a:t>
            </a:r>
            <a:r>
              <a:rPr lang="ru-RU" sz="2800" b="1" dirty="0">
                <a:latin typeface="+mj-lt"/>
              </a:rPr>
              <a:t>к парадигме </a:t>
            </a:r>
            <a:r>
              <a:rPr lang="ru-RU" sz="2800" b="1" dirty="0" err="1">
                <a:latin typeface="+mj-lt"/>
              </a:rPr>
              <a:t>деятельностной</a:t>
            </a:r>
            <a:r>
              <a:rPr lang="ru-RU" sz="2800" b="1" dirty="0">
                <a:latin typeface="+mj-lt"/>
              </a:rPr>
              <a:t> педагогики </a:t>
            </a:r>
            <a:r>
              <a:rPr lang="ru-RU" sz="2800" dirty="0">
                <a:latin typeface="+mj-lt"/>
              </a:rPr>
              <a:t>и формированию  компетенций.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FB3BD-BD2C-4691-A71B-0E2D85B5C76A}"/>
              </a:ext>
            </a:extLst>
          </p:cNvPr>
          <p:cNvSpPr txBox="1"/>
          <p:nvPr/>
        </p:nvSpPr>
        <p:spPr>
          <a:xfrm>
            <a:off x="352230" y="165232"/>
            <a:ext cx="7793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Необходимость инноваций системы образования: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1E7650A8-9F7B-4310-BBE9-9D711F9A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6204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2019</Words>
  <Application>Microsoft Office PowerPoint</Application>
  <PresentationFormat>Широкоэкранный</PresentationFormat>
  <Paragraphs>280</Paragraphs>
  <Slides>33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TimesNewRomanPS-BoldMT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Понятие инноваций</vt:lpstr>
      <vt:lpstr>Педагогические инновации</vt:lpstr>
      <vt:lpstr>Инновации воспитания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инновационному обеспечению  образовательного процесса (Образовательный стандарт высшего    образования первая ступень, ОСВО 1-08 01 01-2018)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Инновации в воспитании осуществляются путем:</vt:lpstr>
      <vt:lpstr>Презентация PowerPoint</vt:lpstr>
      <vt:lpstr>Цели инноваций в воспитании: </vt:lpstr>
      <vt:lpstr>Задачи инновационной деятельности: </vt:lpstr>
      <vt:lpstr>Классификация видов инноваций: </vt:lpstr>
      <vt:lpstr>Классификация видов инноваций: </vt:lpstr>
      <vt:lpstr>Организационно-педагогические  условия  повышения инновационной деятельности  </vt:lpstr>
      <vt:lpstr>Классификация инновационного  педагогического опыта: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инновационной деятельности преподавателя представляются: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40</cp:revision>
  <dcterms:created xsi:type="dcterms:W3CDTF">2021-07-01T13:14:03Z</dcterms:created>
  <dcterms:modified xsi:type="dcterms:W3CDTF">2022-02-24T08:20:03Z</dcterms:modified>
</cp:coreProperties>
</file>