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9"/>
  </p:notesMasterIdLst>
  <p:sldIdLst>
    <p:sldId id="268" r:id="rId3"/>
    <p:sldId id="269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71" r:id="rId15"/>
    <p:sldId id="355" r:id="rId16"/>
    <p:sldId id="368" r:id="rId17"/>
    <p:sldId id="370" r:id="rId18"/>
    <p:sldId id="367" r:id="rId19"/>
    <p:sldId id="369" r:id="rId20"/>
    <p:sldId id="356" r:id="rId21"/>
    <p:sldId id="359" r:id="rId22"/>
    <p:sldId id="360" r:id="rId23"/>
    <p:sldId id="361" r:id="rId24"/>
    <p:sldId id="362" r:id="rId25"/>
    <p:sldId id="363" r:id="rId26"/>
    <p:sldId id="365" r:id="rId27"/>
    <p:sldId id="34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A56B0-5144-4C15-9129-FAEC4066053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22FD4B2-25D0-4A79-B1DF-2F9E81BF5677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i="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цели, выраженные в концепции</a:t>
          </a:r>
          <a:r>
            <a:rPr lang="ru-RU" i="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</a:rPr>
            <a:t>;</a:t>
          </a:r>
          <a:endParaRPr lang="ru-RU" b="1" i="0" dirty="0">
            <a:latin typeface="+mj-lt"/>
          </a:endParaRPr>
        </a:p>
      </dgm:t>
    </dgm:pt>
    <dgm:pt modelId="{22C5E97D-1413-4C02-80D4-F6C6F88EB079}" type="parTrans" cxnId="{126DAEAA-A225-4CED-B812-7D3D31B0A4B8}">
      <dgm:prSet/>
      <dgm:spPr/>
      <dgm:t>
        <a:bodyPr/>
        <a:lstStyle/>
        <a:p>
          <a:endParaRPr lang="ru-RU"/>
        </a:p>
      </dgm:t>
    </dgm:pt>
    <dgm:pt modelId="{530337E9-41D5-4D36-A609-16BDA67FFFBA}" type="sibTrans" cxnId="{126DAEAA-A225-4CED-B812-7D3D31B0A4B8}">
      <dgm:prSet/>
      <dgm:spPr/>
      <dgm:t>
        <a:bodyPr/>
        <a:lstStyle/>
        <a:p>
          <a:endParaRPr lang="ru-RU"/>
        </a:p>
      </dgm:t>
    </dgm:pt>
    <dgm:pt modelId="{749AE6C6-D7C7-4533-AC41-1DBB0BEA8A2B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i="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деятельность по реализации концепции;</a:t>
          </a:r>
          <a:endParaRPr lang="ru-RU" i="0" dirty="0">
            <a:solidFill>
              <a:schemeClr val="bg1"/>
            </a:solidFill>
            <a:latin typeface="+mj-lt"/>
          </a:endParaRPr>
        </a:p>
      </dgm:t>
    </dgm:pt>
    <dgm:pt modelId="{7CDF16A2-0B9A-4588-BFDF-8C7B0575ECDD}" type="parTrans" cxnId="{A7DC7260-E895-43D4-8721-80DFAC233DE7}">
      <dgm:prSet/>
      <dgm:spPr/>
      <dgm:t>
        <a:bodyPr/>
        <a:lstStyle/>
        <a:p>
          <a:endParaRPr lang="ru-RU"/>
        </a:p>
      </dgm:t>
    </dgm:pt>
    <dgm:pt modelId="{FDD5A4BA-82AC-42F4-97FF-7CF4883AE74D}" type="sibTrans" cxnId="{A7DC7260-E895-43D4-8721-80DFAC233DE7}">
      <dgm:prSet/>
      <dgm:spPr/>
      <dgm:t>
        <a:bodyPr/>
        <a:lstStyle/>
        <a:p>
          <a:endParaRPr lang="ru-RU"/>
        </a:p>
      </dgm:t>
    </dgm:pt>
    <dgm:pt modelId="{0547D21D-4F11-492C-9F16-4D9EF5017430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i="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субъекты деятельности;</a:t>
          </a:r>
          <a:endParaRPr lang="ru-RU" i="0" dirty="0">
            <a:solidFill>
              <a:schemeClr val="bg1"/>
            </a:solidFill>
            <a:latin typeface="+mj-lt"/>
          </a:endParaRPr>
        </a:p>
      </dgm:t>
    </dgm:pt>
    <dgm:pt modelId="{DF040DA6-5E46-421D-9BBA-0303985B8A7F}" type="parTrans" cxnId="{12A76C7E-AAD9-4707-BF43-F98431DD1FD1}">
      <dgm:prSet/>
      <dgm:spPr/>
      <dgm:t>
        <a:bodyPr/>
        <a:lstStyle/>
        <a:p>
          <a:endParaRPr lang="ru-RU"/>
        </a:p>
      </dgm:t>
    </dgm:pt>
    <dgm:pt modelId="{5938F51E-9F9F-4831-A841-89EA525870C5}" type="sibTrans" cxnId="{12A76C7E-AAD9-4707-BF43-F98431DD1FD1}">
      <dgm:prSet/>
      <dgm:spPr/>
      <dgm:t>
        <a:bodyPr/>
        <a:lstStyle/>
        <a:p>
          <a:endParaRPr lang="ru-RU"/>
        </a:p>
      </dgm:t>
    </dgm:pt>
    <dgm:pt modelId="{4B8D21DD-C77F-4300-90B5-EFADC592DFDE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i="0" dirty="0" smtClean="0">
              <a:latin typeface="+mj-lt"/>
            </a:rPr>
            <a:t>среду системы; </a:t>
          </a:r>
          <a:endParaRPr lang="ru-RU" i="0" dirty="0">
            <a:solidFill>
              <a:schemeClr val="bg1"/>
            </a:solidFill>
            <a:latin typeface="+mj-lt"/>
          </a:endParaRPr>
        </a:p>
      </dgm:t>
    </dgm:pt>
    <dgm:pt modelId="{4D52066B-BEF5-4292-A839-48DA9B078549}" type="parTrans" cxnId="{ECB48362-B0A3-4779-B98C-1B3BE955625B}">
      <dgm:prSet/>
      <dgm:spPr/>
      <dgm:t>
        <a:bodyPr/>
        <a:lstStyle/>
        <a:p>
          <a:endParaRPr lang="ru-RU"/>
        </a:p>
      </dgm:t>
    </dgm:pt>
    <dgm:pt modelId="{6EB327D5-90EC-4F86-9D37-F104153EDC6A}" type="sibTrans" cxnId="{ECB48362-B0A3-4779-B98C-1B3BE955625B}">
      <dgm:prSet/>
      <dgm:spPr/>
      <dgm:t>
        <a:bodyPr/>
        <a:lstStyle/>
        <a:p>
          <a:endParaRPr lang="ru-RU"/>
        </a:p>
      </dgm:t>
    </dgm:pt>
    <dgm:pt modelId="{39936180-5ADA-458E-AB13-B66756066C89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i="0" dirty="0" smtClean="0">
              <a:latin typeface="+mj-lt"/>
            </a:rPr>
            <a:t>управление, обеспечивающее интеграцию компонентов.</a:t>
          </a:r>
          <a:endParaRPr lang="ru-RU" i="0" dirty="0">
            <a:solidFill>
              <a:schemeClr val="bg1"/>
            </a:solidFill>
            <a:latin typeface="+mj-lt"/>
          </a:endParaRPr>
        </a:p>
      </dgm:t>
    </dgm:pt>
    <dgm:pt modelId="{A423C9F9-5E97-4630-A77E-157E912256F2}" type="parTrans" cxnId="{EFFDDF14-39BF-44B0-944F-300B57893736}">
      <dgm:prSet/>
      <dgm:spPr/>
      <dgm:t>
        <a:bodyPr/>
        <a:lstStyle/>
        <a:p>
          <a:endParaRPr lang="ru-RU"/>
        </a:p>
      </dgm:t>
    </dgm:pt>
    <dgm:pt modelId="{03FD93D1-F2D7-40B1-831B-0FA3B416C3AD}" type="sibTrans" cxnId="{EFFDDF14-39BF-44B0-944F-300B57893736}">
      <dgm:prSet/>
      <dgm:spPr/>
      <dgm:t>
        <a:bodyPr/>
        <a:lstStyle/>
        <a:p>
          <a:endParaRPr lang="ru-RU"/>
        </a:p>
      </dgm:t>
    </dgm:pt>
    <dgm:pt modelId="{FCB1B24E-7C8C-45AE-89CB-B3AED936E8B2}" type="pres">
      <dgm:prSet presAssocID="{487A56B0-5144-4C15-9129-FAEC40660532}" presName="Name0" presStyleCnt="0">
        <dgm:presLayoutVars>
          <dgm:chMax val="7"/>
          <dgm:chPref val="7"/>
          <dgm:dir/>
        </dgm:presLayoutVars>
      </dgm:prSet>
      <dgm:spPr/>
    </dgm:pt>
    <dgm:pt modelId="{A33CE65E-4F39-4B9E-8E4F-B1125DC50800}" type="pres">
      <dgm:prSet presAssocID="{487A56B0-5144-4C15-9129-FAEC40660532}" presName="Name1" presStyleCnt="0"/>
      <dgm:spPr/>
    </dgm:pt>
    <dgm:pt modelId="{5713BFC4-4EDF-441B-B603-B619E582529F}" type="pres">
      <dgm:prSet presAssocID="{487A56B0-5144-4C15-9129-FAEC40660532}" presName="cycle" presStyleCnt="0"/>
      <dgm:spPr/>
    </dgm:pt>
    <dgm:pt modelId="{EB4C7E30-76F3-42C3-A741-8A5891B01D25}" type="pres">
      <dgm:prSet presAssocID="{487A56B0-5144-4C15-9129-FAEC40660532}" presName="srcNode" presStyleLbl="node1" presStyleIdx="0" presStyleCnt="5"/>
      <dgm:spPr/>
    </dgm:pt>
    <dgm:pt modelId="{3C433F0F-30D4-49AD-828E-976D8EC4F4D9}" type="pres">
      <dgm:prSet presAssocID="{487A56B0-5144-4C15-9129-FAEC40660532}" presName="conn" presStyleLbl="parChTrans1D2" presStyleIdx="0" presStyleCnt="1"/>
      <dgm:spPr/>
    </dgm:pt>
    <dgm:pt modelId="{2226088B-3E80-428A-B7E4-3BA4F48082E1}" type="pres">
      <dgm:prSet presAssocID="{487A56B0-5144-4C15-9129-FAEC40660532}" presName="extraNode" presStyleLbl="node1" presStyleIdx="0" presStyleCnt="5"/>
      <dgm:spPr/>
    </dgm:pt>
    <dgm:pt modelId="{90E4EDEC-C534-49D3-90DB-C8B371DE7709}" type="pres">
      <dgm:prSet presAssocID="{487A56B0-5144-4C15-9129-FAEC40660532}" presName="dstNode" presStyleLbl="node1" presStyleIdx="0" presStyleCnt="5"/>
      <dgm:spPr/>
    </dgm:pt>
    <dgm:pt modelId="{A83D9F2D-4002-4DD7-A2BE-DDFA21E3F0E1}" type="pres">
      <dgm:prSet presAssocID="{022FD4B2-25D0-4A79-B1DF-2F9E81BF567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0332DA-BC07-4996-A457-250D44F31C95}" type="pres">
      <dgm:prSet presAssocID="{022FD4B2-25D0-4A79-B1DF-2F9E81BF5677}" presName="accent_1" presStyleCnt="0"/>
      <dgm:spPr/>
    </dgm:pt>
    <dgm:pt modelId="{17D869D3-3C67-491D-9A6D-4A81D805922C}" type="pres">
      <dgm:prSet presAssocID="{022FD4B2-25D0-4A79-B1DF-2F9E81BF5677}" presName="accentRepeatNode" presStyleLbl="solidFgAcc1" presStyleIdx="0" presStyleCnt="5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CEB8F745-BAF5-4162-BB87-24737B6D5FB7}" type="pres">
      <dgm:prSet presAssocID="{749AE6C6-D7C7-4533-AC41-1DBB0BEA8A2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99A2D9-11FC-4AD8-9B6B-5E6ED6536096}" type="pres">
      <dgm:prSet presAssocID="{749AE6C6-D7C7-4533-AC41-1DBB0BEA8A2B}" presName="accent_2" presStyleCnt="0"/>
      <dgm:spPr/>
    </dgm:pt>
    <dgm:pt modelId="{91439541-74B7-48E6-A66B-8E53C82E83A5}" type="pres">
      <dgm:prSet presAssocID="{749AE6C6-D7C7-4533-AC41-1DBB0BEA8A2B}" presName="accentRepeatNode" presStyleLbl="solidFgAcc1" presStyleIdx="1" presStyleCnt="5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D681CBEA-DC97-4228-8662-E1BB28E10B6E}" type="pres">
      <dgm:prSet presAssocID="{0547D21D-4F11-492C-9F16-4D9EF501743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31B2D-75B6-4DDD-93BA-E418DE171152}" type="pres">
      <dgm:prSet presAssocID="{0547D21D-4F11-492C-9F16-4D9EF5017430}" presName="accent_3" presStyleCnt="0"/>
      <dgm:spPr/>
    </dgm:pt>
    <dgm:pt modelId="{528F6D4D-9876-4DDF-A1B8-2BBD944C077F}" type="pres">
      <dgm:prSet presAssocID="{0547D21D-4F11-492C-9F16-4D9EF5017430}" presName="accentRepeatNode" presStyleLbl="solidFgAcc1" presStyleIdx="2" presStyleCnt="5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B9ACF77F-3E00-409F-9C90-38A63D2EBA99}" type="pres">
      <dgm:prSet presAssocID="{4B8D21DD-C77F-4300-90B5-EFADC592DFDE}" presName="text_4" presStyleLbl="node1" presStyleIdx="3" presStyleCnt="5">
        <dgm:presLayoutVars>
          <dgm:bulletEnabled val="1"/>
        </dgm:presLayoutVars>
      </dgm:prSet>
      <dgm:spPr/>
    </dgm:pt>
    <dgm:pt modelId="{22858FCE-EA12-4733-98EC-6CF74E5A6C04}" type="pres">
      <dgm:prSet presAssocID="{4B8D21DD-C77F-4300-90B5-EFADC592DFDE}" presName="accent_4" presStyleCnt="0"/>
      <dgm:spPr/>
    </dgm:pt>
    <dgm:pt modelId="{89903325-28B0-4DF9-BA53-E5C4BAD033EE}" type="pres">
      <dgm:prSet presAssocID="{4B8D21DD-C77F-4300-90B5-EFADC592DFDE}" presName="accentRepeatNode" presStyleLbl="solidFgAcc1" presStyleIdx="3" presStyleCnt="5"/>
      <dgm:spPr/>
    </dgm:pt>
    <dgm:pt modelId="{4A4D1B12-7C20-4C51-88DF-7F492F9B6763}" type="pres">
      <dgm:prSet presAssocID="{39936180-5ADA-458E-AB13-B66756066C89}" presName="text_5" presStyleLbl="node1" presStyleIdx="4" presStyleCnt="5">
        <dgm:presLayoutVars>
          <dgm:bulletEnabled val="1"/>
        </dgm:presLayoutVars>
      </dgm:prSet>
      <dgm:spPr/>
    </dgm:pt>
    <dgm:pt modelId="{34D6BF85-1A93-491C-BCE1-27C61A2DFD90}" type="pres">
      <dgm:prSet presAssocID="{39936180-5ADA-458E-AB13-B66756066C89}" presName="accent_5" presStyleCnt="0"/>
      <dgm:spPr/>
    </dgm:pt>
    <dgm:pt modelId="{1A9C89B0-C3D9-446D-9ED9-FF6833A55E62}" type="pres">
      <dgm:prSet presAssocID="{39936180-5ADA-458E-AB13-B66756066C89}" presName="accentRepeatNode" presStyleLbl="solidFgAcc1" presStyleIdx="4" presStyleCnt="5"/>
      <dgm:spPr/>
    </dgm:pt>
  </dgm:ptLst>
  <dgm:cxnLst>
    <dgm:cxn modelId="{46796CD6-478E-425F-AC16-9DADEB0FB6B4}" type="presOf" srcId="{749AE6C6-D7C7-4533-AC41-1DBB0BEA8A2B}" destId="{CEB8F745-BAF5-4162-BB87-24737B6D5FB7}" srcOrd="0" destOrd="0" presId="urn:microsoft.com/office/officeart/2008/layout/VerticalCurvedList"/>
    <dgm:cxn modelId="{D09EDFC4-A38F-4BB9-864D-50AF17FABCC8}" type="presOf" srcId="{4B8D21DD-C77F-4300-90B5-EFADC592DFDE}" destId="{B9ACF77F-3E00-409F-9C90-38A63D2EBA99}" srcOrd="0" destOrd="0" presId="urn:microsoft.com/office/officeart/2008/layout/VerticalCurvedList"/>
    <dgm:cxn modelId="{A7DC7260-E895-43D4-8721-80DFAC233DE7}" srcId="{487A56B0-5144-4C15-9129-FAEC40660532}" destId="{749AE6C6-D7C7-4533-AC41-1DBB0BEA8A2B}" srcOrd="1" destOrd="0" parTransId="{7CDF16A2-0B9A-4588-BFDF-8C7B0575ECDD}" sibTransId="{FDD5A4BA-82AC-42F4-97FF-7CF4883AE74D}"/>
    <dgm:cxn modelId="{9F897DC0-4B2D-4307-BA49-7AC8FF6419A1}" type="presOf" srcId="{487A56B0-5144-4C15-9129-FAEC40660532}" destId="{FCB1B24E-7C8C-45AE-89CB-B3AED936E8B2}" srcOrd="0" destOrd="0" presId="urn:microsoft.com/office/officeart/2008/layout/VerticalCurvedList"/>
    <dgm:cxn modelId="{ECB48362-B0A3-4779-B98C-1B3BE955625B}" srcId="{487A56B0-5144-4C15-9129-FAEC40660532}" destId="{4B8D21DD-C77F-4300-90B5-EFADC592DFDE}" srcOrd="3" destOrd="0" parTransId="{4D52066B-BEF5-4292-A839-48DA9B078549}" sibTransId="{6EB327D5-90EC-4F86-9D37-F104153EDC6A}"/>
    <dgm:cxn modelId="{92133943-045A-46B3-BD65-C3102504C20A}" type="presOf" srcId="{530337E9-41D5-4D36-A609-16BDA67FFFBA}" destId="{3C433F0F-30D4-49AD-828E-976D8EC4F4D9}" srcOrd="0" destOrd="0" presId="urn:microsoft.com/office/officeart/2008/layout/VerticalCurvedList"/>
    <dgm:cxn modelId="{12A76C7E-AAD9-4707-BF43-F98431DD1FD1}" srcId="{487A56B0-5144-4C15-9129-FAEC40660532}" destId="{0547D21D-4F11-492C-9F16-4D9EF5017430}" srcOrd="2" destOrd="0" parTransId="{DF040DA6-5E46-421D-9BBA-0303985B8A7F}" sibTransId="{5938F51E-9F9F-4831-A841-89EA525870C5}"/>
    <dgm:cxn modelId="{EFFDDF14-39BF-44B0-944F-300B57893736}" srcId="{487A56B0-5144-4C15-9129-FAEC40660532}" destId="{39936180-5ADA-458E-AB13-B66756066C89}" srcOrd="4" destOrd="0" parTransId="{A423C9F9-5E97-4630-A77E-157E912256F2}" sibTransId="{03FD93D1-F2D7-40B1-831B-0FA3B416C3AD}"/>
    <dgm:cxn modelId="{F8E2E8FC-5A8E-4DD8-8092-7115678905AC}" type="presOf" srcId="{0547D21D-4F11-492C-9F16-4D9EF5017430}" destId="{D681CBEA-DC97-4228-8662-E1BB28E10B6E}" srcOrd="0" destOrd="0" presId="urn:microsoft.com/office/officeart/2008/layout/VerticalCurvedList"/>
    <dgm:cxn modelId="{72325B85-78E3-420C-91E0-1314EF916F59}" type="presOf" srcId="{39936180-5ADA-458E-AB13-B66756066C89}" destId="{4A4D1B12-7C20-4C51-88DF-7F492F9B6763}" srcOrd="0" destOrd="0" presId="urn:microsoft.com/office/officeart/2008/layout/VerticalCurvedList"/>
    <dgm:cxn modelId="{0D0B2ADE-380F-47C1-88CC-1DD63D6C5F03}" type="presOf" srcId="{022FD4B2-25D0-4A79-B1DF-2F9E81BF5677}" destId="{A83D9F2D-4002-4DD7-A2BE-DDFA21E3F0E1}" srcOrd="0" destOrd="0" presId="urn:microsoft.com/office/officeart/2008/layout/VerticalCurvedList"/>
    <dgm:cxn modelId="{126DAEAA-A225-4CED-B812-7D3D31B0A4B8}" srcId="{487A56B0-5144-4C15-9129-FAEC40660532}" destId="{022FD4B2-25D0-4A79-B1DF-2F9E81BF5677}" srcOrd="0" destOrd="0" parTransId="{22C5E97D-1413-4C02-80D4-F6C6F88EB079}" sibTransId="{530337E9-41D5-4D36-A609-16BDA67FFFBA}"/>
    <dgm:cxn modelId="{DB96EB2C-E5D5-4954-B6E7-9F895360D577}" type="presParOf" srcId="{FCB1B24E-7C8C-45AE-89CB-B3AED936E8B2}" destId="{A33CE65E-4F39-4B9E-8E4F-B1125DC50800}" srcOrd="0" destOrd="0" presId="urn:microsoft.com/office/officeart/2008/layout/VerticalCurvedList"/>
    <dgm:cxn modelId="{E0F6B420-10E0-46FE-8DC3-CE67CCFB2A2C}" type="presParOf" srcId="{A33CE65E-4F39-4B9E-8E4F-B1125DC50800}" destId="{5713BFC4-4EDF-441B-B603-B619E582529F}" srcOrd="0" destOrd="0" presId="urn:microsoft.com/office/officeart/2008/layout/VerticalCurvedList"/>
    <dgm:cxn modelId="{B1417D1F-62AF-4481-9307-7D40FADD86B0}" type="presParOf" srcId="{5713BFC4-4EDF-441B-B603-B619E582529F}" destId="{EB4C7E30-76F3-42C3-A741-8A5891B01D25}" srcOrd="0" destOrd="0" presId="urn:microsoft.com/office/officeart/2008/layout/VerticalCurvedList"/>
    <dgm:cxn modelId="{FEAD8007-199B-4C71-AC12-4A5542FA650D}" type="presParOf" srcId="{5713BFC4-4EDF-441B-B603-B619E582529F}" destId="{3C433F0F-30D4-49AD-828E-976D8EC4F4D9}" srcOrd="1" destOrd="0" presId="urn:microsoft.com/office/officeart/2008/layout/VerticalCurvedList"/>
    <dgm:cxn modelId="{F1450211-D36E-4575-8C02-5150EA814FC0}" type="presParOf" srcId="{5713BFC4-4EDF-441B-B603-B619E582529F}" destId="{2226088B-3E80-428A-B7E4-3BA4F48082E1}" srcOrd="2" destOrd="0" presId="urn:microsoft.com/office/officeart/2008/layout/VerticalCurvedList"/>
    <dgm:cxn modelId="{9F6E9FBC-BB10-458E-9B09-DC19682B0C24}" type="presParOf" srcId="{5713BFC4-4EDF-441B-B603-B619E582529F}" destId="{90E4EDEC-C534-49D3-90DB-C8B371DE7709}" srcOrd="3" destOrd="0" presId="urn:microsoft.com/office/officeart/2008/layout/VerticalCurvedList"/>
    <dgm:cxn modelId="{635874FA-772C-4E26-A401-AD9CA757D3F8}" type="presParOf" srcId="{A33CE65E-4F39-4B9E-8E4F-B1125DC50800}" destId="{A83D9F2D-4002-4DD7-A2BE-DDFA21E3F0E1}" srcOrd="1" destOrd="0" presId="urn:microsoft.com/office/officeart/2008/layout/VerticalCurvedList"/>
    <dgm:cxn modelId="{4F744056-651E-4BA1-8248-4647292994E0}" type="presParOf" srcId="{A33CE65E-4F39-4B9E-8E4F-B1125DC50800}" destId="{460332DA-BC07-4996-A457-250D44F31C95}" srcOrd="2" destOrd="0" presId="urn:microsoft.com/office/officeart/2008/layout/VerticalCurvedList"/>
    <dgm:cxn modelId="{075924B2-357D-45E6-A62C-C872CC69EB16}" type="presParOf" srcId="{460332DA-BC07-4996-A457-250D44F31C95}" destId="{17D869D3-3C67-491D-9A6D-4A81D805922C}" srcOrd="0" destOrd="0" presId="urn:microsoft.com/office/officeart/2008/layout/VerticalCurvedList"/>
    <dgm:cxn modelId="{6F38FE62-DE06-4B2B-B4F3-F839D9922542}" type="presParOf" srcId="{A33CE65E-4F39-4B9E-8E4F-B1125DC50800}" destId="{CEB8F745-BAF5-4162-BB87-24737B6D5FB7}" srcOrd="3" destOrd="0" presId="urn:microsoft.com/office/officeart/2008/layout/VerticalCurvedList"/>
    <dgm:cxn modelId="{263A5F90-FEAA-4279-82FF-A72647F642F5}" type="presParOf" srcId="{A33CE65E-4F39-4B9E-8E4F-B1125DC50800}" destId="{5E99A2D9-11FC-4AD8-9B6B-5E6ED6536096}" srcOrd="4" destOrd="0" presId="urn:microsoft.com/office/officeart/2008/layout/VerticalCurvedList"/>
    <dgm:cxn modelId="{D50EC60B-9631-44A3-8371-36DB78B8C4BF}" type="presParOf" srcId="{5E99A2D9-11FC-4AD8-9B6B-5E6ED6536096}" destId="{91439541-74B7-48E6-A66B-8E53C82E83A5}" srcOrd="0" destOrd="0" presId="urn:microsoft.com/office/officeart/2008/layout/VerticalCurvedList"/>
    <dgm:cxn modelId="{835837F1-7959-4351-B9D4-2EC6B5BD3632}" type="presParOf" srcId="{A33CE65E-4F39-4B9E-8E4F-B1125DC50800}" destId="{D681CBEA-DC97-4228-8662-E1BB28E10B6E}" srcOrd="5" destOrd="0" presId="urn:microsoft.com/office/officeart/2008/layout/VerticalCurvedList"/>
    <dgm:cxn modelId="{744A96C6-EC1A-4953-BC65-8FA7E3850558}" type="presParOf" srcId="{A33CE65E-4F39-4B9E-8E4F-B1125DC50800}" destId="{9B931B2D-75B6-4DDD-93BA-E418DE171152}" srcOrd="6" destOrd="0" presId="urn:microsoft.com/office/officeart/2008/layout/VerticalCurvedList"/>
    <dgm:cxn modelId="{47A60B74-0D31-4F7D-933B-62D9FA5D48A2}" type="presParOf" srcId="{9B931B2D-75B6-4DDD-93BA-E418DE171152}" destId="{528F6D4D-9876-4DDF-A1B8-2BBD944C077F}" srcOrd="0" destOrd="0" presId="urn:microsoft.com/office/officeart/2008/layout/VerticalCurvedList"/>
    <dgm:cxn modelId="{496F1D73-91D5-4238-A523-668BA9941FD7}" type="presParOf" srcId="{A33CE65E-4F39-4B9E-8E4F-B1125DC50800}" destId="{B9ACF77F-3E00-409F-9C90-38A63D2EBA99}" srcOrd="7" destOrd="0" presId="urn:microsoft.com/office/officeart/2008/layout/VerticalCurvedList"/>
    <dgm:cxn modelId="{9892DF05-84E3-4871-9B48-E537AF67CF86}" type="presParOf" srcId="{A33CE65E-4F39-4B9E-8E4F-B1125DC50800}" destId="{22858FCE-EA12-4733-98EC-6CF74E5A6C04}" srcOrd="8" destOrd="0" presId="urn:microsoft.com/office/officeart/2008/layout/VerticalCurvedList"/>
    <dgm:cxn modelId="{2F27CF16-1D96-4E43-A87A-825DB9E7D81C}" type="presParOf" srcId="{22858FCE-EA12-4733-98EC-6CF74E5A6C04}" destId="{89903325-28B0-4DF9-BA53-E5C4BAD033EE}" srcOrd="0" destOrd="0" presId="urn:microsoft.com/office/officeart/2008/layout/VerticalCurvedList"/>
    <dgm:cxn modelId="{FD33D813-9BBA-4157-96FD-0FA2A193A444}" type="presParOf" srcId="{A33CE65E-4F39-4B9E-8E4F-B1125DC50800}" destId="{4A4D1B12-7C20-4C51-88DF-7F492F9B6763}" srcOrd="9" destOrd="0" presId="urn:microsoft.com/office/officeart/2008/layout/VerticalCurvedList"/>
    <dgm:cxn modelId="{D3A28C33-A7CB-448A-AA6A-E727830C57E4}" type="presParOf" srcId="{A33CE65E-4F39-4B9E-8E4F-B1125DC50800}" destId="{34D6BF85-1A93-491C-BCE1-27C61A2DFD90}" srcOrd="10" destOrd="0" presId="urn:microsoft.com/office/officeart/2008/layout/VerticalCurvedList"/>
    <dgm:cxn modelId="{39254D57-7B62-4D20-88EE-2BA72B71F3BB}" type="presParOf" srcId="{34D6BF85-1A93-491C-BCE1-27C61A2DFD90}" destId="{1A9C89B0-C3D9-446D-9ED9-FF6833A55E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A56B0-5144-4C15-9129-FAEC4066053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22FD4B2-25D0-4A79-B1DF-2F9E81BF5677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latin typeface="+mj-lt"/>
            </a:rPr>
            <a:t>целенаправленны;</a:t>
          </a:r>
          <a:endParaRPr lang="ru-RU" b="1" dirty="0">
            <a:latin typeface="+mj-lt"/>
          </a:endParaRPr>
        </a:p>
      </dgm:t>
    </dgm:pt>
    <dgm:pt modelId="{22C5E97D-1413-4C02-80D4-F6C6F88EB079}" type="parTrans" cxnId="{126DAEAA-A225-4CED-B812-7D3D31B0A4B8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530337E9-41D5-4D36-A609-16BDA67FFFBA}" type="sibTrans" cxnId="{126DAEAA-A225-4CED-B812-7D3D31B0A4B8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E3DCE9A8-9F24-4C49-A31C-8FC78F2C5006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latin typeface="+mj-lt"/>
            </a:rPr>
            <a:t> динамичны; </a:t>
          </a:r>
          <a:endParaRPr lang="ru-RU" b="1" dirty="0">
            <a:latin typeface="+mj-lt"/>
          </a:endParaRPr>
        </a:p>
      </dgm:t>
    </dgm:pt>
    <dgm:pt modelId="{5F3D7326-B2DA-47BF-BD17-F87D3A7A79B8}" type="parTrans" cxnId="{2EAA566D-61EA-4CC7-BBB7-694CC1C304EA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FE211C60-45EA-4A20-B670-140AD885C170}" type="sibTrans" cxnId="{2EAA566D-61EA-4CC7-BBB7-694CC1C304EA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C03E20FF-76CA-4B6E-AF77-8E0ABAA196B4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latin typeface="+mj-lt"/>
            </a:rPr>
            <a:t>способны к </a:t>
          </a:r>
          <a:r>
            <a:rPr lang="ru-RU" b="1" dirty="0" err="1" smtClean="0">
              <a:latin typeface="+mj-lt"/>
            </a:rPr>
            <a:t>саморегуляции</a:t>
          </a:r>
          <a:r>
            <a:rPr lang="ru-RU" b="1" dirty="0" smtClean="0">
              <a:latin typeface="+mj-lt"/>
            </a:rPr>
            <a:t>; </a:t>
          </a:r>
          <a:endParaRPr lang="ru-RU" b="1" dirty="0">
            <a:latin typeface="+mj-lt"/>
          </a:endParaRPr>
        </a:p>
      </dgm:t>
    </dgm:pt>
    <dgm:pt modelId="{65A2FEFA-36D6-49FC-A79E-90760519E7AB}" type="parTrans" cxnId="{A946290A-7546-4D7E-9863-C926F82C65EA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70342237-DDC2-4AB5-85E9-A91E05F5C863}" type="sibTrans" cxnId="{A946290A-7546-4D7E-9863-C926F82C65EA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14F60E50-017B-42FB-91EF-D6FCDB06AC5F}">
      <dgm:prSet phldrT="[Текст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latin typeface="+mj-lt"/>
            </a:rPr>
            <a:t>самоорганизации.</a:t>
          </a:r>
          <a:r>
            <a:rPr lang="ru-RU" b="1" i="1" dirty="0" smtClean="0">
              <a:latin typeface="+mj-lt"/>
            </a:rPr>
            <a:t> </a:t>
          </a:r>
          <a:endParaRPr lang="ru-RU" b="1" dirty="0">
            <a:latin typeface="+mj-lt"/>
          </a:endParaRPr>
        </a:p>
      </dgm:t>
    </dgm:pt>
    <dgm:pt modelId="{95DA1495-B61B-4B5C-AFB4-E229950D0101}" type="parTrans" cxnId="{231F6E55-1AF3-490F-9EBF-02628B2D5E4C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5D09C2E7-2504-4226-8DD0-9D7815A2299F}" type="sibTrans" cxnId="{231F6E55-1AF3-490F-9EBF-02628B2D5E4C}">
      <dgm:prSet/>
      <dgm:spPr/>
      <dgm:t>
        <a:bodyPr/>
        <a:lstStyle/>
        <a:p>
          <a:endParaRPr lang="ru-RU" b="1">
            <a:latin typeface="+mj-lt"/>
          </a:endParaRPr>
        </a:p>
      </dgm:t>
    </dgm:pt>
    <dgm:pt modelId="{FCB1B24E-7C8C-45AE-89CB-B3AED936E8B2}" type="pres">
      <dgm:prSet presAssocID="{487A56B0-5144-4C15-9129-FAEC40660532}" presName="Name0" presStyleCnt="0">
        <dgm:presLayoutVars>
          <dgm:chMax val="7"/>
          <dgm:chPref val="7"/>
          <dgm:dir/>
        </dgm:presLayoutVars>
      </dgm:prSet>
      <dgm:spPr/>
    </dgm:pt>
    <dgm:pt modelId="{A33CE65E-4F39-4B9E-8E4F-B1125DC50800}" type="pres">
      <dgm:prSet presAssocID="{487A56B0-5144-4C15-9129-FAEC40660532}" presName="Name1" presStyleCnt="0"/>
      <dgm:spPr/>
    </dgm:pt>
    <dgm:pt modelId="{5713BFC4-4EDF-441B-B603-B619E582529F}" type="pres">
      <dgm:prSet presAssocID="{487A56B0-5144-4C15-9129-FAEC40660532}" presName="cycle" presStyleCnt="0"/>
      <dgm:spPr/>
    </dgm:pt>
    <dgm:pt modelId="{EB4C7E30-76F3-42C3-A741-8A5891B01D25}" type="pres">
      <dgm:prSet presAssocID="{487A56B0-5144-4C15-9129-FAEC40660532}" presName="srcNode" presStyleLbl="node1" presStyleIdx="0" presStyleCnt="4"/>
      <dgm:spPr/>
    </dgm:pt>
    <dgm:pt modelId="{3C433F0F-30D4-49AD-828E-976D8EC4F4D9}" type="pres">
      <dgm:prSet presAssocID="{487A56B0-5144-4C15-9129-FAEC40660532}" presName="conn" presStyleLbl="parChTrans1D2" presStyleIdx="0" presStyleCnt="1"/>
      <dgm:spPr/>
    </dgm:pt>
    <dgm:pt modelId="{2226088B-3E80-428A-B7E4-3BA4F48082E1}" type="pres">
      <dgm:prSet presAssocID="{487A56B0-5144-4C15-9129-FAEC40660532}" presName="extraNode" presStyleLbl="node1" presStyleIdx="0" presStyleCnt="4"/>
      <dgm:spPr/>
    </dgm:pt>
    <dgm:pt modelId="{90E4EDEC-C534-49D3-90DB-C8B371DE7709}" type="pres">
      <dgm:prSet presAssocID="{487A56B0-5144-4C15-9129-FAEC40660532}" presName="dstNode" presStyleLbl="node1" presStyleIdx="0" presStyleCnt="4"/>
      <dgm:spPr/>
    </dgm:pt>
    <dgm:pt modelId="{A83D9F2D-4002-4DD7-A2BE-DDFA21E3F0E1}" type="pres">
      <dgm:prSet presAssocID="{022FD4B2-25D0-4A79-B1DF-2F9E81BF567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0332DA-BC07-4996-A457-250D44F31C95}" type="pres">
      <dgm:prSet presAssocID="{022FD4B2-25D0-4A79-B1DF-2F9E81BF5677}" presName="accent_1" presStyleCnt="0"/>
      <dgm:spPr/>
    </dgm:pt>
    <dgm:pt modelId="{17D869D3-3C67-491D-9A6D-4A81D805922C}" type="pres">
      <dgm:prSet presAssocID="{022FD4B2-25D0-4A79-B1DF-2F9E81BF5677}" presName="accentRepeatNode" presStyleLbl="solidF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  <dgm:pt modelId="{100155FC-DEA2-45BD-90EE-15E6E9F5D4B4}" type="pres">
      <dgm:prSet presAssocID="{E3DCE9A8-9F24-4C49-A31C-8FC78F2C5006}" presName="text_2" presStyleLbl="node1" presStyleIdx="1" presStyleCnt="4">
        <dgm:presLayoutVars>
          <dgm:bulletEnabled val="1"/>
        </dgm:presLayoutVars>
      </dgm:prSet>
      <dgm:spPr/>
    </dgm:pt>
    <dgm:pt modelId="{0006C61F-2A67-40BE-9157-2D26803D2F01}" type="pres">
      <dgm:prSet presAssocID="{E3DCE9A8-9F24-4C49-A31C-8FC78F2C5006}" presName="accent_2" presStyleCnt="0"/>
      <dgm:spPr/>
    </dgm:pt>
    <dgm:pt modelId="{F1F8BB1A-ED59-4DC1-92A5-2F3B50AF6BED}" type="pres">
      <dgm:prSet presAssocID="{E3DCE9A8-9F24-4C49-A31C-8FC78F2C5006}" presName="accentRepeatNode" presStyleLbl="solidFgAcc1" presStyleIdx="1" presStyleCnt="4"/>
      <dgm:spPr/>
    </dgm:pt>
    <dgm:pt modelId="{F0A14F77-592E-4959-BE4B-E04019A1A7E0}" type="pres">
      <dgm:prSet presAssocID="{C03E20FF-76CA-4B6E-AF77-8E0ABAA196B4}" presName="text_3" presStyleLbl="node1" presStyleIdx="2" presStyleCnt="4">
        <dgm:presLayoutVars>
          <dgm:bulletEnabled val="1"/>
        </dgm:presLayoutVars>
      </dgm:prSet>
      <dgm:spPr/>
    </dgm:pt>
    <dgm:pt modelId="{FD7695DE-F48C-4E5E-B791-5D333CA1A893}" type="pres">
      <dgm:prSet presAssocID="{C03E20FF-76CA-4B6E-AF77-8E0ABAA196B4}" presName="accent_3" presStyleCnt="0"/>
      <dgm:spPr/>
    </dgm:pt>
    <dgm:pt modelId="{CDEFDC18-CB67-4425-900E-CA8B9A96B193}" type="pres">
      <dgm:prSet presAssocID="{C03E20FF-76CA-4B6E-AF77-8E0ABAA196B4}" presName="accentRepeatNode" presStyleLbl="solidFgAcc1" presStyleIdx="2" presStyleCnt="4"/>
      <dgm:spPr/>
    </dgm:pt>
    <dgm:pt modelId="{DE636427-CD5E-470B-B0C6-50C28F5B0A4E}" type="pres">
      <dgm:prSet presAssocID="{14F60E50-017B-42FB-91EF-D6FCDB06AC5F}" presName="text_4" presStyleLbl="node1" presStyleIdx="3" presStyleCnt="4">
        <dgm:presLayoutVars>
          <dgm:bulletEnabled val="1"/>
        </dgm:presLayoutVars>
      </dgm:prSet>
      <dgm:spPr/>
    </dgm:pt>
    <dgm:pt modelId="{04CFF754-E4CB-4F75-A0FB-64AF19437002}" type="pres">
      <dgm:prSet presAssocID="{14F60E50-017B-42FB-91EF-D6FCDB06AC5F}" presName="accent_4" presStyleCnt="0"/>
      <dgm:spPr/>
    </dgm:pt>
    <dgm:pt modelId="{111B5DE7-B249-4ACC-A4E8-EB2CBE24EFA8}" type="pres">
      <dgm:prSet presAssocID="{14F60E50-017B-42FB-91EF-D6FCDB06AC5F}" presName="accentRepeatNode" presStyleLbl="solidFgAcc1" presStyleIdx="3" presStyleCnt="4"/>
      <dgm:spPr/>
    </dgm:pt>
  </dgm:ptLst>
  <dgm:cxnLst>
    <dgm:cxn modelId="{DBCF1CFA-43E3-4DCA-B449-B2B90E00F4BE}" type="presOf" srcId="{14F60E50-017B-42FB-91EF-D6FCDB06AC5F}" destId="{DE636427-CD5E-470B-B0C6-50C28F5B0A4E}" srcOrd="0" destOrd="0" presId="urn:microsoft.com/office/officeart/2008/layout/VerticalCurvedList"/>
    <dgm:cxn modelId="{FB2130B5-DA71-48A2-9250-88CDFC412FD4}" type="presOf" srcId="{530337E9-41D5-4D36-A609-16BDA67FFFBA}" destId="{3C433F0F-30D4-49AD-828E-976D8EC4F4D9}" srcOrd="0" destOrd="0" presId="urn:microsoft.com/office/officeart/2008/layout/VerticalCurvedList"/>
    <dgm:cxn modelId="{FBE6A9A4-67B4-4A70-850B-8DD4D933E67E}" type="presOf" srcId="{487A56B0-5144-4C15-9129-FAEC40660532}" destId="{FCB1B24E-7C8C-45AE-89CB-B3AED936E8B2}" srcOrd="0" destOrd="0" presId="urn:microsoft.com/office/officeart/2008/layout/VerticalCurvedList"/>
    <dgm:cxn modelId="{2EAA566D-61EA-4CC7-BBB7-694CC1C304EA}" srcId="{487A56B0-5144-4C15-9129-FAEC40660532}" destId="{E3DCE9A8-9F24-4C49-A31C-8FC78F2C5006}" srcOrd="1" destOrd="0" parTransId="{5F3D7326-B2DA-47BF-BD17-F87D3A7A79B8}" sibTransId="{FE211C60-45EA-4A20-B670-140AD885C170}"/>
    <dgm:cxn modelId="{F2A67E69-2665-4898-9373-108F320D318B}" type="presOf" srcId="{E3DCE9A8-9F24-4C49-A31C-8FC78F2C5006}" destId="{100155FC-DEA2-45BD-90EE-15E6E9F5D4B4}" srcOrd="0" destOrd="0" presId="urn:microsoft.com/office/officeart/2008/layout/VerticalCurvedList"/>
    <dgm:cxn modelId="{126DAEAA-A225-4CED-B812-7D3D31B0A4B8}" srcId="{487A56B0-5144-4C15-9129-FAEC40660532}" destId="{022FD4B2-25D0-4A79-B1DF-2F9E81BF5677}" srcOrd="0" destOrd="0" parTransId="{22C5E97D-1413-4C02-80D4-F6C6F88EB079}" sibTransId="{530337E9-41D5-4D36-A609-16BDA67FFFBA}"/>
    <dgm:cxn modelId="{A946290A-7546-4D7E-9863-C926F82C65EA}" srcId="{487A56B0-5144-4C15-9129-FAEC40660532}" destId="{C03E20FF-76CA-4B6E-AF77-8E0ABAA196B4}" srcOrd="2" destOrd="0" parTransId="{65A2FEFA-36D6-49FC-A79E-90760519E7AB}" sibTransId="{70342237-DDC2-4AB5-85E9-A91E05F5C863}"/>
    <dgm:cxn modelId="{ABD5E855-87B7-4A46-AF31-6EB07A36DCAD}" type="presOf" srcId="{C03E20FF-76CA-4B6E-AF77-8E0ABAA196B4}" destId="{F0A14F77-592E-4959-BE4B-E04019A1A7E0}" srcOrd="0" destOrd="0" presId="urn:microsoft.com/office/officeart/2008/layout/VerticalCurvedList"/>
    <dgm:cxn modelId="{7826EF5D-7A04-4CCD-A056-537C0C94233D}" type="presOf" srcId="{022FD4B2-25D0-4A79-B1DF-2F9E81BF5677}" destId="{A83D9F2D-4002-4DD7-A2BE-DDFA21E3F0E1}" srcOrd="0" destOrd="0" presId="urn:microsoft.com/office/officeart/2008/layout/VerticalCurvedList"/>
    <dgm:cxn modelId="{231F6E55-1AF3-490F-9EBF-02628B2D5E4C}" srcId="{487A56B0-5144-4C15-9129-FAEC40660532}" destId="{14F60E50-017B-42FB-91EF-D6FCDB06AC5F}" srcOrd="3" destOrd="0" parTransId="{95DA1495-B61B-4B5C-AFB4-E229950D0101}" sibTransId="{5D09C2E7-2504-4226-8DD0-9D7815A2299F}"/>
    <dgm:cxn modelId="{311D0FFC-7241-42C2-A0C7-D41E4E7DB72A}" type="presParOf" srcId="{FCB1B24E-7C8C-45AE-89CB-B3AED936E8B2}" destId="{A33CE65E-4F39-4B9E-8E4F-B1125DC50800}" srcOrd="0" destOrd="0" presId="urn:microsoft.com/office/officeart/2008/layout/VerticalCurvedList"/>
    <dgm:cxn modelId="{E04FDA40-1D64-400C-A232-9E8ACE1DD55A}" type="presParOf" srcId="{A33CE65E-4F39-4B9E-8E4F-B1125DC50800}" destId="{5713BFC4-4EDF-441B-B603-B619E582529F}" srcOrd="0" destOrd="0" presId="urn:microsoft.com/office/officeart/2008/layout/VerticalCurvedList"/>
    <dgm:cxn modelId="{34ED2A1C-B25E-4C4A-B153-4873814A9F6E}" type="presParOf" srcId="{5713BFC4-4EDF-441B-B603-B619E582529F}" destId="{EB4C7E30-76F3-42C3-A741-8A5891B01D25}" srcOrd="0" destOrd="0" presId="urn:microsoft.com/office/officeart/2008/layout/VerticalCurvedList"/>
    <dgm:cxn modelId="{014455BC-2174-402F-B91D-ACE56483B226}" type="presParOf" srcId="{5713BFC4-4EDF-441B-B603-B619E582529F}" destId="{3C433F0F-30D4-49AD-828E-976D8EC4F4D9}" srcOrd="1" destOrd="0" presId="urn:microsoft.com/office/officeart/2008/layout/VerticalCurvedList"/>
    <dgm:cxn modelId="{4A8DE568-C329-47B0-B1C0-C2784FB6F4B4}" type="presParOf" srcId="{5713BFC4-4EDF-441B-B603-B619E582529F}" destId="{2226088B-3E80-428A-B7E4-3BA4F48082E1}" srcOrd="2" destOrd="0" presId="urn:microsoft.com/office/officeart/2008/layout/VerticalCurvedList"/>
    <dgm:cxn modelId="{0BCC9D8F-57E1-4DE8-9B74-3C4E1056277C}" type="presParOf" srcId="{5713BFC4-4EDF-441B-B603-B619E582529F}" destId="{90E4EDEC-C534-49D3-90DB-C8B371DE7709}" srcOrd="3" destOrd="0" presId="urn:microsoft.com/office/officeart/2008/layout/VerticalCurvedList"/>
    <dgm:cxn modelId="{FF8236F0-D3C9-4BB5-AB28-B6C10B45525E}" type="presParOf" srcId="{A33CE65E-4F39-4B9E-8E4F-B1125DC50800}" destId="{A83D9F2D-4002-4DD7-A2BE-DDFA21E3F0E1}" srcOrd="1" destOrd="0" presId="urn:microsoft.com/office/officeart/2008/layout/VerticalCurvedList"/>
    <dgm:cxn modelId="{E61DAE67-D73E-4AAC-A1FA-4DC9A5DF83EC}" type="presParOf" srcId="{A33CE65E-4F39-4B9E-8E4F-B1125DC50800}" destId="{460332DA-BC07-4996-A457-250D44F31C95}" srcOrd="2" destOrd="0" presId="urn:microsoft.com/office/officeart/2008/layout/VerticalCurvedList"/>
    <dgm:cxn modelId="{FDF42FF9-B3D7-4E26-82F2-C9CAD61A910E}" type="presParOf" srcId="{460332DA-BC07-4996-A457-250D44F31C95}" destId="{17D869D3-3C67-491D-9A6D-4A81D805922C}" srcOrd="0" destOrd="0" presId="urn:microsoft.com/office/officeart/2008/layout/VerticalCurvedList"/>
    <dgm:cxn modelId="{B84B4D0D-9C66-4705-8E61-ED461BBEA030}" type="presParOf" srcId="{A33CE65E-4F39-4B9E-8E4F-B1125DC50800}" destId="{100155FC-DEA2-45BD-90EE-15E6E9F5D4B4}" srcOrd="3" destOrd="0" presId="urn:microsoft.com/office/officeart/2008/layout/VerticalCurvedList"/>
    <dgm:cxn modelId="{55FE2762-8C48-4D3E-AE45-DDACFFD40542}" type="presParOf" srcId="{A33CE65E-4F39-4B9E-8E4F-B1125DC50800}" destId="{0006C61F-2A67-40BE-9157-2D26803D2F01}" srcOrd="4" destOrd="0" presId="urn:microsoft.com/office/officeart/2008/layout/VerticalCurvedList"/>
    <dgm:cxn modelId="{A93F2767-0D86-4F92-B276-1991603CF8AE}" type="presParOf" srcId="{0006C61F-2A67-40BE-9157-2D26803D2F01}" destId="{F1F8BB1A-ED59-4DC1-92A5-2F3B50AF6BED}" srcOrd="0" destOrd="0" presId="urn:microsoft.com/office/officeart/2008/layout/VerticalCurvedList"/>
    <dgm:cxn modelId="{2DE91C6E-111A-4BD6-9E0F-663DB6040B0C}" type="presParOf" srcId="{A33CE65E-4F39-4B9E-8E4F-B1125DC50800}" destId="{F0A14F77-592E-4959-BE4B-E04019A1A7E0}" srcOrd="5" destOrd="0" presId="urn:microsoft.com/office/officeart/2008/layout/VerticalCurvedList"/>
    <dgm:cxn modelId="{5DA229A2-A073-428F-BB9B-ECB6189B4507}" type="presParOf" srcId="{A33CE65E-4F39-4B9E-8E4F-B1125DC50800}" destId="{FD7695DE-F48C-4E5E-B791-5D333CA1A893}" srcOrd="6" destOrd="0" presId="urn:microsoft.com/office/officeart/2008/layout/VerticalCurvedList"/>
    <dgm:cxn modelId="{1CA4EACE-D04C-41CD-935A-F0637920FFF8}" type="presParOf" srcId="{FD7695DE-F48C-4E5E-B791-5D333CA1A893}" destId="{CDEFDC18-CB67-4425-900E-CA8B9A96B193}" srcOrd="0" destOrd="0" presId="urn:microsoft.com/office/officeart/2008/layout/VerticalCurvedList"/>
    <dgm:cxn modelId="{8B713261-70BE-408F-988C-52C54E8F3B30}" type="presParOf" srcId="{A33CE65E-4F39-4B9E-8E4F-B1125DC50800}" destId="{DE636427-CD5E-470B-B0C6-50C28F5B0A4E}" srcOrd="7" destOrd="0" presId="urn:microsoft.com/office/officeart/2008/layout/VerticalCurvedList"/>
    <dgm:cxn modelId="{88E9F16D-9C57-49EC-AB84-5A00010D504A}" type="presParOf" srcId="{A33CE65E-4F39-4B9E-8E4F-B1125DC50800}" destId="{04CFF754-E4CB-4F75-A0FB-64AF19437002}" srcOrd="8" destOrd="0" presId="urn:microsoft.com/office/officeart/2008/layout/VerticalCurvedList"/>
    <dgm:cxn modelId="{7157CE46-484B-42E0-8C78-B5848938C1B5}" type="presParOf" srcId="{04CFF754-E4CB-4F75-A0FB-64AF19437002}" destId="{111B5DE7-B249-4ACC-A4E8-EB2CBE24EF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33F0F-30D4-49AD-828E-976D8EC4F4D9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9F2D-4002-4DD7-A2BE-DDFA21E3F0E1}">
      <dsp:nvSpPr>
        <dsp:cNvPr id="0" name=""/>
        <dsp:cNvSpPr/>
      </dsp:nvSpPr>
      <dsp:spPr>
        <a:xfrm>
          <a:off x="427226" y="282782"/>
          <a:ext cx="10483090" cy="565926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4920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цели, выраженные в концепции</a:t>
          </a:r>
          <a:r>
            <a:rPr lang="ru-RU" sz="3100" i="0" kern="120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</a:rPr>
            <a:t>;</a:t>
          </a:r>
          <a:endParaRPr lang="ru-RU" sz="3100" b="1" i="0" kern="1200" dirty="0">
            <a:latin typeface="+mj-lt"/>
          </a:endParaRPr>
        </a:p>
      </dsp:txBody>
      <dsp:txXfrm>
        <a:off x="427226" y="282782"/>
        <a:ext cx="10483090" cy="565926"/>
      </dsp:txXfrm>
    </dsp:sp>
    <dsp:sp modelId="{17D869D3-3C67-491D-9A6D-4A81D805922C}">
      <dsp:nvSpPr>
        <dsp:cNvPr id="0" name=""/>
        <dsp:cNvSpPr/>
      </dsp:nvSpPr>
      <dsp:spPr>
        <a:xfrm>
          <a:off x="73522" y="212041"/>
          <a:ext cx="707408" cy="7074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CEB8F745-BAF5-4162-BB87-24737B6D5FB7}">
      <dsp:nvSpPr>
        <dsp:cNvPr id="0" name=""/>
        <dsp:cNvSpPr/>
      </dsp:nvSpPr>
      <dsp:spPr>
        <a:xfrm>
          <a:off x="832752" y="1131400"/>
          <a:ext cx="10077564" cy="565926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4920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деятельность по реализации концепции;</a:t>
          </a:r>
          <a:endParaRPr lang="ru-RU" sz="3100" i="0" kern="1200" dirty="0">
            <a:solidFill>
              <a:schemeClr val="bg1"/>
            </a:solidFill>
            <a:latin typeface="+mj-lt"/>
          </a:endParaRPr>
        </a:p>
      </dsp:txBody>
      <dsp:txXfrm>
        <a:off x="832752" y="1131400"/>
        <a:ext cx="10077564" cy="565926"/>
      </dsp:txXfrm>
    </dsp:sp>
    <dsp:sp modelId="{91439541-74B7-48E6-A66B-8E53C82E83A5}">
      <dsp:nvSpPr>
        <dsp:cNvPr id="0" name=""/>
        <dsp:cNvSpPr/>
      </dsp:nvSpPr>
      <dsp:spPr>
        <a:xfrm>
          <a:off x="479048" y="1060659"/>
          <a:ext cx="707408" cy="7074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D681CBEA-DC97-4228-8662-E1BB28E10B6E}">
      <dsp:nvSpPr>
        <dsp:cNvPr id="0" name=""/>
        <dsp:cNvSpPr/>
      </dsp:nvSpPr>
      <dsp:spPr>
        <a:xfrm>
          <a:off x="957216" y="1980018"/>
          <a:ext cx="9953100" cy="565926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4920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dirty="0" smtClean="0">
              <a:solidFill>
                <a:schemeClr val="bg1"/>
              </a:solidFill>
              <a:latin typeface="+mj-lt"/>
              <a:ea typeface="Times New Roman" panose="02020603050405020304" pitchFamily="18" charset="0"/>
            </a:rPr>
            <a:t>субъекты деятельности;</a:t>
          </a:r>
          <a:endParaRPr lang="ru-RU" sz="3100" i="0" kern="1200" dirty="0">
            <a:solidFill>
              <a:schemeClr val="bg1"/>
            </a:solidFill>
            <a:latin typeface="+mj-lt"/>
          </a:endParaRPr>
        </a:p>
      </dsp:txBody>
      <dsp:txXfrm>
        <a:off x="957216" y="1980018"/>
        <a:ext cx="9953100" cy="565926"/>
      </dsp:txXfrm>
    </dsp:sp>
    <dsp:sp modelId="{528F6D4D-9876-4DDF-A1B8-2BBD944C077F}">
      <dsp:nvSpPr>
        <dsp:cNvPr id="0" name=""/>
        <dsp:cNvSpPr/>
      </dsp:nvSpPr>
      <dsp:spPr>
        <a:xfrm>
          <a:off x="603512" y="1909277"/>
          <a:ext cx="707408" cy="70740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B9ACF77F-3E00-409F-9C90-38A63D2EBA99}">
      <dsp:nvSpPr>
        <dsp:cNvPr id="0" name=""/>
        <dsp:cNvSpPr/>
      </dsp:nvSpPr>
      <dsp:spPr>
        <a:xfrm>
          <a:off x="832752" y="2828636"/>
          <a:ext cx="10077564" cy="565926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4920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dirty="0" smtClean="0">
              <a:latin typeface="+mj-lt"/>
            </a:rPr>
            <a:t>среду системы; </a:t>
          </a:r>
          <a:endParaRPr lang="ru-RU" sz="3100" i="0" kern="1200" dirty="0">
            <a:solidFill>
              <a:schemeClr val="bg1"/>
            </a:solidFill>
            <a:latin typeface="+mj-lt"/>
          </a:endParaRPr>
        </a:p>
      </dsp:txBody>
      <dsp:txXfrm>
        <a:off x="832752" y="2828636"/>
        <a:ext cx="10077564" cy="565926"/>
      </dsp:txXfrm>
    </dsp:sp>
    <dsp:sp modelId="{89903325-28B0-4DF9-BA53-E5C4BAD033EE}">
      <dsp:nvSpPr>
        <dsp:cNvPr id="0" name=""/>
        <dsp:cNvSpPr/>
      </dsp:nvSpPr>
      <dsp:spPr>
        <a:xfrm>
          <a:off x="479048" y="2757895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D1B12-7C20-4C51-88DF-7F492F9B6763}">
      <dsp:nvSpPr>
        <dsp:cNvPr id="0" name=""/>
        <dsp:cNvSpPr/>
      </dsp:nvSpPr>
      <dsp:spPr>
        <a:xfrm>
          <a:off x="427226" y="3677254"/>
          <a:ext cx="10483090" cy="565926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49204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dirty="0" smtClean="0">
              <a:latin typeface="+mj-lt"/>
            </a:rPr>
            <a:t>управление, обеспечивающее интеграцию компонентов.</a:t>
          </a:r>
          <a:endParaRPr lang="ru-RU" sz="3100" i="0" kern="1200" dirty="0">
            <a:solidFill>
              <a:schemeClr val="bg1"/>
            </a:solidFill>
            <a:latin typeface="+mj-lt"/>
          </a:endParaRPr>
        </a:p>
      </dsp:txBody>
      <dsp:txXfrm>
        <a:off x="427226" y="3677254"/>
        <a:ext cx="10483090" cy="565926"/>
      </dsp:txXfrm>
    </dsp:sp>
    <dsp:sp modelId="{1A9C89B0-C3D9-446D-9ED9-FF6833A55E62}">
      <dsp:nvSpPr>
        <dsp:cNvPr id="0" name=""/>
        <dsp:cNvSpPr/>
      </dsp:nvSpPr>
      <dsp:spPr>
        <a:xfrm>
          <a:off x="73522" y="3606513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33F0F-30D4-49AD-828E-976D8EC4F4D9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9F2D-4002-4DD7-A2BE-DDFA21E3F0E1}">
      <dsp:nvSpPr>
        <dsp:cNvPr id="0" name=""/>
        <dsp:cNvSpPr/>
      </dsp:nvSpPr>
      <dsp:spPr>
        <a:xfrm>
          <a:off x="511409" y="347956"/>
          <a:ext cx="10398907" cy="696274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5266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dirty="0" smtClean="0">
              <a:latin typeface="+mj-lt"/>
            </a:rPr>
            <a:t>целенаправленны;</a:t>
          </a:r>
          <a:endParaRPr lang="ru-RU" sz="3800" b="1" kern="1200" dirty="0">
            <a:latin typeface="+mj-lt"/>
          </a:endParaRPr>
        </a:p>
      </dsp:txBody>
      <dsp:txXfrm>
        <a:off x="511409" y="347956"/>
        <a:ext cx="10398907" cy="696274"/>
      </dsp:txXfrm>
    </dsp:sp>
    <dsp:sp modelId="{17D869D3-3C67-491D-9A6D-4A81D805922C}">
      <dsp:nvSpPr>
        <dsp:cNvPr id="0" name=""/>
        <dsp:cNvSpPr/>
      </dsp:nvSpPr>
      <dsp:spPr>
        <a:xfrm>
          <a:off x="76237" y="260921"/>
          <a:ext cx="870342" cy="8703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</dsp:sp>
    <dsp:sp modelId="{100155FC-DEA2-45BD-90EE-15E6E9F5D4B4}">
      <dsp:nvSpPr>
        <dsp:cNvPr id="0" name=""/>
        <dsp:cNvSpPr/>
      </dsp:nvSpPr>
      <dsp:spPr>
        <a:xfrm>
          <a:off x="910599" y="1392548"/>
          <a:ext cx="9999717" cy="696274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5266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dirty="0" smtClean="0">
              <a:latin typeface="+mj-lt"/>
            </a:rPr>
            <a:t> динамичны; </a:t>
          </a:r>
          <a:endParaRPr lang="ru-RU" sz="3800" b="1" kern="1200" dirty="0">
            <a:latin typeface="+mj-lt"/>
          </a:endParaRPr>
        </a:p>
      </dsp:txBody>
      <dsp:txXfrm>
        <a:off x="910599" y="1392548"/>
        <a:ext cx="9999717" cy="696274"/>
      </dsp:txXfrm>
    </dsp:sp>
    <dsp:sp modelId="{F1F8BB1A-ED59-4DC1-92A5-2F3B50AF6BED}">
      <dsp:nvSpPr>
        <dsp:cNvPr id="0" name=""/>
        <dsp:cNvSpPr/>
      </dsp:nvSpPr>
      <dsp:spPr>
        <a:xfrm>
          <a:off x="475427" y="1305514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4F77-592E-4959-BE4B-E04019A1A7E0}">
      <dsp:nvSpPr>
        <dsp:cNvPr id="0" name=""/>
        <dsp:cNvSpPr/>
      </dsp:nvSpPr>
      <dsp:spPr>
        <a:xfrm>
          <a:off x="910599" y="2437140"/>
          <a:ext cx="9999717" cy="696274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5266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dirty="0" smtClean="0">
              <a:latin typeface="+mj-lt"/>
            </a:rPr>
            <a:t>способны к </a:t>
          </a:r>
          <a:r>
            <a:rPr lang="ru-RU" sz="3800" b="1" kern="1200" dirty="0" err="1" smtClean="0">
              <a:latin typeface="+mj-lt"/>
            </a:rPr>
            <a:t>саморегуляции</a:t>
          </a:r>
          <a:r>
            <a:rPr lang="ru-RU" sz="3800" b="1" kern="1200" dirty="0" smtClean="0">
              <a:latin typeface="+mj-lt"/>
            </a:rPr>
            <a:t>; </a:t>
          </a:r>
          <a:endParaRPr lang="ru-RU" sz="3800" b="1" kern="1200" dirty="0">
            <a:latin typeface="+mj-lt"/>
          </a:endParaRPr>
        </a:p>
      </dsp:txBody>
      <dsp:txXfrm>
        <a:off x="910599" y="2437140"/>
        <a:ext cx="9999717" cy="696274"/>
      </dsp:txXfrm>
    </dsp:sp>
    <dsp:sp modelId="{CDEFDC18-CB67-4425-900E-CA8B9A96B193}">
      <dsp:nvSpPr>
        <dsp:cNvPr id="0" name=""/>
        <dsp:cNvSpPr/>
      </dsp:nvSpPr>
      <dsp:spPr>
        <a:xfrm>
          <a:off x="475427" y="2350106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36427-CD5E-470B-B0C6-50C28F5B0A4E}">
      <dsp:nvSpPr>
        <dsp:cNvPr id="0" name=""/>
        <dsp:cNvSpPr/>
      </dsp:nvSpPr>
      <dsp:spPr>
        <a:xfrm>
          <a:off x="511409" y="3481732"/>
          <a:ext cx="10398907" cy="696274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52668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dirty="0" smtClean="0">
              <a:latin typeface="+mj-lt"/>
            </a:rPr>
            <a:t>самоорганизации.</a:t>
          </a:r>
          <a:r>
            <a:rPr lang="ru-RU" sz="3800" b="1" i="1" kern="1200" dirty="0" smtClean="0">
              <a:latin typeface="+mj-lt"/>
            </a:rPr>
            <a:t> </a:t>
          </a:r>
          <a:endParaRPr lang="ru-RU" sz="3800" b="1" kern="1200" dirty="0">
            <a:latin typeface="+mj-lt"/>
          </a:endParaRPr>
        </a:p>
      </dsp:txBody>
      <dsp:txXfrm>
        <a:off x="511409" y="3481732"/>
        <a:ext cx="10398907" cy="696274"/>
      </dsp:txXfrm>
    </dsp:sp>
    <dsp:sp modelId="{111B5DE7-B249-4ACC-A4E8-EB2CBE24EFA8}">
      <dsp:nvSpPr>
        <dsp:cNvPr id="0" name=""/>
        <dsp:cNvSpPr/>
      </dsp:nvSpPr>
      <dsp:spPr>
        <a:xfrm>
          <a:off x="76237" y="3394698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dirty="0" smtClean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«Учреждение профессионального образования как воспитательная система»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08008" y="4334636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" y="1313440"/>
            <a:ext cx="1184599" cy="12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7383" y="1400023"/>
            <a:ext cx="116062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На </a:t>
            </a:r>
            <a:r>
              <a:rPr lang="ru-RU" sz="2800" b="1" dirty="0">
                <a:latin typeface="+mj-lt"/>
              </a:rPr>
              <a:t>этапе </a:t>
            </a:r>
            <a:r>
              <a:rPr lang="ru-RU" sz="2800" b="1" i="1" dirty="0">
                <a:latin typeface="+mj-lt"/>
              </a:rPr>
              <a:t>становления </a:t>
            </a:r>
            <a:r>
              <a:rPr lang="ru-RU" sz="2800" dirty="0">
                <a:latin typeface="+mj-lt"/>
              </a:rPr>
              <a:t>воспитательной системы главная задача состоит     в  упорядочении системы, преодолении старого, зарождении нового: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вовлечении </a:t>
            </a:r>
            <a:r>
              <a:rPr lang="ru-RU" sz="2800" dirty="0">
                <a:latin typeface="+mj-lt"/>
              </a:rPr>
              <a:t>педагогов в обсуждение ведущей идеи системы, привлекательной для всех;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выработке </a:t>
            </a:r>
            <a:r>
              <a:rPr lang="ru-RU" sz="2800" dirty="0">
                <a:latin typeface="+mj-lt"/>
              </a:rPr>
              <a:t>базовых ценностных ориентаций внутренней жизнедеятельности  УПО;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i="1" dirty="0" smtClean="0">
                <a:latin typeface="+mj-lt"/>
              </a:rPr>
              <a:t>обновлении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- введение инноваций и закрепление их в виде традиций;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i="1" dirty="0" smtClean="0">
                <a:latin typeface="+mj-lt"/>
              </a:rPr>
              <a:t>разработке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структуры содержания воспитательной деятельности;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преобладании  организационных    аспектов </a:t>
            </a:r>
            <a:r>
              <a:rPr lang="ru-RU" sz="2800" dirty="0">
                <a:latin typeface="+mj-lt"/>
              </a:rPr>
              <a:t>в </a:t>
            </a:r>
            <a:r>
              <a:rPr lang="ru-RU" sz="2800" dirty="0" smtClean="0">
                <a:latin typeface="+mj-lt"/>
              </a:rPr>
              <a:t>управлении; </a:t>
            </a:r>
            <a:endParaRPr lang="ru-RU" sz="2800" dirty="0">
              <a:latin typeface="+mj-lt"/>
            </a:endParaRP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преобладании </a:t>
            </a:r>
            <a:r>
              <a:rPr lang="ru-RU" sz="2800" dirty="0" smtClean="0">
                <a:latin typeface="+mj-lt"/>
              </a:rPr>
              <a:t>недостаточной прочности системы.</a:t>
            </a:r>
            <a:endParaRPr lang="ru-RU" sz="2800" dirty="0">
              <a:latin typeface="+mj-lt"/>
            </a:endParaRPr>
          </a:p>
          <a:p>
            <a:pPr algn="just"/>
            <a:endParaRPr lang="ru-RU" sz="2400" b="1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676309" y="118307"/>
            <a:ext cx="9144000" cy="678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Авторская воспитательная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12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821" y="953589"/>
            <a:ext cx="111134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endParaRPr lang="ru-RU" sz="2800" b="1" dirty="0">
              <a:latin typeface="+mj-lt"/>
            </a:endParaRPr>
          </a:p>
          <a:p>
            <a:pPr indent="457200" algn="just"/>
            <a:r>
              <a:rPr lang="ru-RU" sz="2800" b="1" dirty="0">
                <a:latin typeface="+mj-lt"/>
              </a:rPr>
              <a:t>На этапе </a:t>
            </a:r>
            <a:r>
              <a:rPr lang="ru-RU" sz="2800" b="1" i="1" dirty="0">
                <a:latin typeface="+mj-lt"/>
              </a:rPr>
              <a:t>функционирования</a:t>
            </a:r>
            <a:r>
              <a:rPr lang="ru-RU" sz="2800" b="1" dirty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происходит:</a:t>
            </a:r>
          </a:p>
          <a:p>
            <a:pPr marL="3420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стабилизация </a:t>
            </a:r>
            <a:r>
              <a:rPr lang="ru-RU" sz="2800" dirty="0">
                <a:latin typeface="+mj-lt"/>
              </a:rPr>
              <a:t>жизни  </a:t>
            </a:r>
            <a:r>
              <a:rPr lang="ru-RU" sz="2800" dirty="0" smtClean="0">
                <a:latin typeface="+mj-lt"/>
              </a:rPr>
              <a:t>коллектива;</a:t>
            </a:r>
            <a:endParaRPr lang="ru-RU" sz="2800" dirty="0">
              <a:latin typeface="+mj-lt"/>
            </a:endParaRP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отрабатывается содержание деятельности, структура воспитания;</a:t>
            </a: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возрастает интерес обучающихся к внутренней жизни  УПО;</a:t>
            </a: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создание возможности </a:t>
            </a:r>
            <a:r>
              <a:rPr lang="ru-RU" sz="2800" dirty="0">
                <a:latin typeface="+mj-lt"/>
              </a:rPr>
              <a:t>для самореализации </a:t>
            </a:r>
            <a:r>
              <a:rPr lang="ru-RU" sz="2800" dirty="0" smtClean="0">
                <a:latin typeface="+mj-lt"/>
              </a:rPr>
              <a:t>личности каждого;</a:t>
            </a:r>
            <a:endParaRPr lang="ru-RU" sz="2800" dirty="0">
              <a:latin typeface="+mj-lt"/>
            </a:endParaRP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заканчивается формирование воспитатель­ной системы, </a:t>
            </a: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устанавливается взаимодействие, кол­лектив УПО предстает как содружество педагогов и обучающихся,</a:t>
            </a: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доминирует педагогика сотрудничества, </a:t>
            </a:r>
          </a:p>
          <a:p>
            <a:pPr marL="34290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возрастает интенсивность процессов самоана­лиза и рефлексии.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676309" y="118307"/>
            <a:ext cx="9144000" cy="678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Авторская воспитательная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3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5429" y="1166820"/>
            <a:ext cx="11225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>
                <a:latin typeface="+mj-lt"/>
              </a:rPr>
              <a:t>На  этапе </a:t>
            </a:r>
            <a:r>
              <a:rPr lang="ru-RU" sz="2400" b="1" i="1" dirty="0" smtClean="0">
                <a:latin typeface="+mj-lt"/>
              </a:rPr>
              <a:t>обновления: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вносятся </a:t>
            </a:r>
            <a:r>
              <a:rPr lang="ru-RU" sz="2400" dirty="0">
                <a:latin typeface="+mj-lt"/>
              </a:rPr>
              <a:t>коррективы в со­держание </a:t>
            </a:r>
            <a:r>
              <a:rPr lang="ru-RU" sz="2400" dirty="0" smtClean="0">
                <a:latin typeface="+mj-lt"/>
              </a:rPr>
              <a:t>деятельности;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организуются </a:t>
            </a:r>
            <a:r>
              <a:rPr lang="ru-RU" sz="2400" dirty="0">
                <a:latin typeface="+mj-lt"/>
              </a:rPr>
              <a:t>новые виды </a:t>
            </a:r>
            <a:r>
              <a:rPr lang="ru-RU" sz="2400" dirty="0" smtClean="0">
                <a:latin typeface="+mj-lt"/>
              </a:rPr>
              <a:t>деятельности;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многое  </a:t>
            </a:r>
            <a:r>
              <a:rPr lang="ru-RU" sz="2400" dirty="0">
                <a:latin typeface="+mj-lt"/>
              </a:rPr>
              <a:t>приобретает характер </a:t>
            </a:r>
            <a:r>
              <a:rPr lang="ru-RU" sz="2400" dirty="0" smtClean="0">
                <a:latin typeface="+mj-lt"/>
              </a:rPr>
              <a:t>традиций;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задача не допустить </a:t>
            </a:r>
            <a:r>
              <a:rPr lang="ru-RU" sz="2400" dirty="0">
                <a:latin typeface="+mj-lt"/>
              </a:rPr>
              <a:t>появле­ния </a:t>
            </a:r>
            <a:r>
              <a:rPr lang="ru-RU" sz="2400" dirty="0" smtClean="0">
                <a:latin typeface="+mj-lt"/>
              </a:rPr>
              <a:t>симптомов кризиса системы.</a:t>
            </a:r>
          </a:p>
          <a:p>
            <a:pPr marL="342900" algn="just">
              <a:buClr>
                <a:srgbClr val="244187"/>
              </a:buClr>
            </a:pPr>
            <a:endParaRPr lang="ru-RU" sz="2400" dirty="0" smtClean="0">
              <a:latin typeface="+mj-lt"/>
            </a:endParaRPr>
          </a:p>
          <a:p>
            <a:pPr marL="342900" algn="just">
              <a:buClr>
                <a:srgbClr val="244187"/>
              </a:buClr>
            </a:pPr>
            <a:r>
              <a:rPr lang="ru-RU" sz="2400" b="1" dirty="0" smtClean="0">
                <a:latin typeface="+mj-lt"/>
              </a:rPr>
              <a:t>Становление </a:t>
            </a:r>
            <a:r>
              <a:rPr lang="ru-RU" sz="2400" b="1" dirty="0">
                <a:latin typeface="+mj-lt"/>
              </a:rPr>
              <a:t>воспитательной </a:t>
            </a:r>
            <a:r>
              <a:rPr lang="ru-RU" sz="2400" b="1" dirty="0" smtClean="0">
                <a:latin typeface="+mj-lt"/>
              </a:rPr>
              <a:t>системы должно </a:t>
            </a:r>
            <a:r>
              <a:rPr lang="ru-RU" sz="2400" b="1" dirty="0">
                <a:latin typeface="+mj-lt"/>
              </a:rPr>
              <a:t>быть </a:t>
            </a:r>
            <a:r>
              <a:rPr lang="ru-RU" sz="2400" b="1" dirty="0" smtClean="0">
                <a:latin typeface="+mj-lt"/>
              </a:rPr>
              <a:t>управляемым</a:t>
            </a:r>
            <a:r>
              <a:rPr lang="ru-RU" sz="2400" dirty="0" smtClean="0">
                <a:latin typeface="+mj-lt"/>
              </a:rPr>
              <a:t>:</a:t>
            </a:r>
            <a:endParaRPr lang="ru-RU" sz="2400" dirty="0">
              <a:latin typeface="+mj-lt"/>
            </a:endParaRP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последовательно корректироваться цели </a:t>
            </a:r>
            <a:r>
              <a:rPr lang="ru-RU" sz="2400" dirty="0">
                <a:latin typeface="+mj-lt"/>
              </a:rPr>
              <a:t>и задач воспитания;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расширяться ведущие виды </a:t>
            </a:r>
            <a:r>
              <a:rPr lang="ru-RU" sz="2400" dirty="0">
                <a:latin typeface="+mj-lt"/>
              </a:rPr>
              <a:t>деятельности обучающихся в связи с услож­нением задач;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+mj-lt"/>
              </a:rPr>
              <a:t>введение инноваций в воспитательную работу с ее последующей корректировкой и совершенствованием.</a:t>
            </a:r>
            <a:endParaRPr lang="ru-RU" sz="2400" i="1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676309" y="118307"/>
            <a:ext cx="9144000" cy="678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Авторская воспитательная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49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5845" y="1365921"/>
            <a:ext cx="10479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целенаправленность</a:t>
            </a:r>
            <a:r>
              <a:rPr lang="ru-RU" sz="2800" dirty="0">
                <a:latin typeface="+mj-lt"/>
              </a:rPr>
              <a:t>, связь воспитания с жизнью;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воспитание в процессе деятельности;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личностный подход;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сочетание единства требований и уважения к личности;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опора на позитивное;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комплексное воздействие;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соответствие воспитания возрастным и индиви­дуальным особенностям;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latin typeface="+mj-lt"/>
              </a:rPr>
              <a:t> согласованность влияний обучения и воспитания на развитие обучающегося.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640" y="348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+mj-lt"/>
              </a:rPr>
              <a:t>Определены и реализуются принципы воспитательной работы:</a:t>
            </a:r>
          </a:p>
        </p:txBody>
      </p:sp>
    </p:spTree>
    <p:extLst>
      <p:ext uri="{BB962C8B-B14F-4D97-AF65-F5344CB8AC3E}">
        <p14:creationId xmlns:p14="http://schemas.microsoft.com/office/powerpoint/2010/main" val="31593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512" y="1413648"/>
            <a:ext cx="10622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100" dirty="0" smtClean="0">
                <a:latin typeface="+mj-lt"/>
              </a:rPr>
              <a:t>Примеры  </a:t>
            </a:r>
            <a:r>
              <a:rPr lang="ru-RU" sz="2100" b="1" dirty="0" smtClean="0">
                <a:latin typeface="+mj-lt"/>
              </a:rPr>
              <a:t>концептуальных </a:t>
            </a:r>
            <a:r>
              <a:rPr lang="ru-RU" sz="2100" b="1" dirty="0">
                <a:latin typeface="+mj-lt"/>
              </a:rPr>
              <a:t>(</a:t>
            </a:r>
            <a:r>
              <a:rPr lang="ru-RU" sz="2100" b="1" dirty="0" smtClean="0">
                <a:latin typeface="+mj-lt"/>
              </a:rPr>
              <a:t>теоретических) идей:</a:t>
            </a:r>
            <a:endParaRPr lang="ru-RU" sz="2100" b="1" dirty="0">
              <a:latin typeface="+mj-lt"/>
            </a:endParaRP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система С.Т. </a:t>
            </a:r>
            <a:r>
              <a:rPr lang="ru-RU" sz="2100" dirty="0" err="1">
                <a:latin typeface="+mj-lt"/>
              </a:rPr>
              <a:t>Шацкого</a:t>
            </a:r>
            <a:r>
              <a:rPr lang="ru-RU" sz="2100" dirty="0">
                <a:latin typeface="+mj-lt"/>
              </a:rPr>
              <a:t> основана на идее включения учащихся в преобразование окружающей среды на основе знаний;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система М.М. </a:t>
            </a:r>
            <a:r>
              <a:rPr lang="ru-RU" sz="2100" dirty="0" err="1">
                <a:latin typeface="+mj-lt"/>
              </a:rPr>
              <a:t>Пистрака</a:t>
            </a:r>
            <a:r>
              <a:rPr lang="ru-RU" sz="2100" dirty="0">
                <a:latin typeface="+mj-lt"/>
              </a:rPr>
              <a:t> - на идее изучения трудовой деятельности людей, органи­зации жизнедеятельности коллектива на принципах самоуправления;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система В.Н. Сороки-</a:t>
            </a:r>
            <a:r>
              <a:rPr lang="ru-RU" sz="2100" dirty="0" err="1">
                <a:latin typeface="+mj-lt"/>
              </a:rPr>
              <a:t>Росинского</a:t>
            </a:r>
            <a:r>
              <a:rPr lang="ru-RU" sz="2100" dirty="0">
                <a:latin typeface="+mj-lt"/>
              </a:rPr>
              <a:t> - для беспризорных асоциальных де­тей и подростков была нацелена на развитие у учащихся мотивации преоб­разования себя в условиях превращения учения в увлекательный процесс;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концепции В.П. Созонова - вос­питание на основе потребностей человека;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Н.Е. </a:t>
            </a:r>
            <a:r>
              <a:rPr lang="ru-RU" sz="2100" dirty="0" err="1">
                <a:latin typeface="+mj-lt"/>
              </a:rPr>
              <a:t>Щурковой</a:t>
            </a:r>
            <a:r>
              <a:rPr lang="ru-RU" sz="2100" dirty="0">
                <a:latin typeface="+mj-lt"/>
              </a:rPr>
              <a:t> - формирование образа жизни, достойной Человека;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>
                <a:latin typeface="+mj-lt"/>
              </a:rPr>
              <a:t>Е.В. </a:t>
            </a:r>
            <a:r>
              <a:rPr lang="ru-RU" sz="2100" dirty="0" err="1">
                <a:latin typeface="+mj-lt"/>
              </a:rPr>
              <a:t>Бондаревской</a:t>
            </a:r>
            <a:r>
              <a:rPr lang="ru-RU" sz="2100" dirty="0">
                <a:latin typeface="+mj-lt"/>
              </a:rPr>
              <a:t> - воспитание учащегося как человека культуры;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100" dirty="0" err="1">
                <a:latin typeface="+mj-lt"/>
              </a:rPr>
              <a:t>Н.М.Таланчука</a:t>
            </a:r>
            <a:r>
              <a:rPr lang="ru-RU" sz="2100" dirty="0">
                <a:latin typeface="+mj-lt"/>
              </a:rPr>
              <a:t>-системно-ролевая теория формирования личности.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76892" y="614491"/>
            <a:ext cx="793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 </a:t>
            </a:r>
            <a:endParaRPr lang="ru-RU" b="1" dirty="0"/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8597" y="155510"/>
            <a:ext cx="9144000" cy="799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 smtClean="0">
                <a:latin typeface="+mj-lt"/>
              </a:rPr>
              <a:t>Концептуальные </a:t>
            </a:r>
            <a:r>
              <a:rPr lang="ru-RU" sz="2800" b="1" dirty="0">
                <a:latin typeface="+mj-lt"/>
              </a:rPr>
              <a:t>идеи как основа создания  воспитательной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61160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Система воспитания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4" y="1436914"/>
            <a:ext cx="11242766" cy="4079649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воспитания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совокупность целей, принципов, методов воспитания, и их реализация в рамках логики выполнения социального заказа (семьи, УПО, УВО, государства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indent="0" algn="just">
              <a:spcAft>
                <a:spcPts val="0"/>
              </a:spcAft>
              <a:buNone/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Ведущая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идея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воспитательной системы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</a:p>
          <a:p>
            <a:pPr marL="800091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личность обучающегося,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091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способностей,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091" indent="-457200" algn="just"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условий для саморазвития, самообучения и самореализации в условиях педагогической поддержки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5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98597" y="155510"/>
            <a:ext cx="9144000" cy="799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 smtClean="0">
                <a:latin typeface="+mj-lt"/>
              </a:rPr>
              <a:t>Концептуальные </a:t>
            </a:r>
            <a:r>
              <a:rPr lang="ru-RU" sz="2800" b="1" dirty="0">
                <a:latin typeface="+mj-lt"/>
              </a:rPr>
              <a:t>идеи как основа создания  воспитательной системы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7" y="1318497"/>
            <a:ext cx="115998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>
                <a:latin typeface="+mj-lt"/>
              </a:rPr>
              <a:t>Основой системы </a:t>
            </a:r>
            <a:r>
              <a:rPr lang="ru-RU" sz="2400" b="1" dirty="0" smtClean="0">
                <a:latin typeface="+mj-lt"/>
              </a:rPr>
              <a:t>воспитания является</a:t>
            </a:r>
            <a:r>
              <a:rPr lang="ru-RU" sz="3600" b="1" dirty="0" smtClean="0">
                <a:latin typeface="+mj-lt"/>
              </a:rPr>
              <a:t> концеп­ция</a:t>
            </a:r>
            <a:r>
              <a:rPr lang="ru-RU" sz="2400" b="1" dirty="0" smtClean="0">
                <a:latin typeface="+mj-lt"/>
              </a:rPr>
              <a:t>, </a:t>
            </a:r>
            <a:r>
              <a:rPr lang="ru-RU" sz="2400" b="1" dirty="0">
                <a:latin typeface="+mj-lt"/>
              </a:rPr>
              <a:t>которая </a:t>
            </a:r>
            <a:r>
              <a:rPr lang="ru-RU" sz="2400" b="1" dirty="0" smtClean="0">
                <a:latin typeface="+mj-lt"/>
              </a:rPr>
              <a:t>определяет: 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стратегию</a:t>
            </a:r>
            <a:r>
              <a:rPr lang="ru-RU" sz="2400" dirty="0" smtClean="0">
                <a:latin typeface="+mj-lt"/>
              </a:rPr>
              <a:t> восп</a:t>
            </a:r>
            <a:r>
              <a:rPr lang="ru-RU" sz="2400" dirty="0" smtClean="0">
                <a:latin typeface="+mj-lt"/>
              </a:rPr>
              <a:t>и</a:t>
            </a:r>
            <a:r>
              <a:rPr lang="ru-RU" sz="2400" dirty="0" smtClean="0">
                <a:latin typeface="+mj-lt"/>
              </a:rPr>
              <a:t>тания;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создание коллектива;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+mj-lt"/>
              </a:rPr>
              <a:t>задачи</a:t>
            </a:r>
            <a:r>
              <a:rPr lang="ru-RU" sz="2400" b="1" dirty="0">
                <a:latin typeface="+mj-lt"/>
              </a:rPr>
              <a:t>,  содержание и формы работы. </a:t>
            </a:r>
          </a:p>
          <a:p>
            <a:pPr indent="457200" algn="just"/>
            <a:endParaRPr lang="ru-RU" sz="2400" b="1" dirty="0" smtClean="0">
              <a:latin typeface="+mj-lt"/>
            </a:endParaRPr>
          </a:p>
          <a:p>
            <a:pPr indent="457200" algn="just"/>
            <a:r>
              <a:rPr lang="ru-RU" sz="2400" b="1" dirty="0" smtClean="0">
                <a:latin typeface="+mj-lt"/>
              </a:rPr>
              <a:t>Основу </a:t>
            </a:r>
            <a:r>
              <a:rPr lang="ru-RU" sz="2400" b="1" dirty="0">
                <a:latin typeface="+mj-lt"/>
              </a:rPr>
              <a:t>содержания </a:t>
            </a:r>
            <a:r>
              <a:rPr lang="ru-RU" sz="2400" b="1" dirty="0" smtClean="0">
                <a:latin typeface="+mj-lt"/>
              </a:rPr>
              <a:t>воспитания: 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составили </a:t>
            </a:r>
            <a:r>
              <a:rPr lang="ru-RU" sz="2400" b="1" dirty="0">
                <a:latin typeface="+mj-lt"/>
              </a:rPr>
              <a:t>общечеловеческие ценности </a:t>
            </a:r>
            <a:r>
              <a:rPr lang="ru-RU" sz="2400" dirty="0">
                <a:latin typeface="+mj-lt"/>
              </a:rPr>
              <a:t>(че­ловек, труд, семья, знания, </a:t>
            </a:r>
            <a:r>
              <a:rPr lang="ru-RU" sz="2400" dirty="0" smtClean="0">
                <a:latin typeface="+mj-lt"/>
              </a:rPr>
              <a:t>культура);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создание </a:t>
            </a:r>
            <a:r>
              <a:rPr lang="ru-RU" sz="2400" b="1" dirty="0">
                <a:latin typeface="+mj-lt"/>
              </a:rPr>
              <a:t>целевых программ </a:t>
            </a:r>
            <a:r>
              <a:rPr lang="ru-RU" sz="2400" dirty="0">
                <a:latin typeface="+mj-lt"/>
              </a:rPr>
              <a:t>воспитания («Семья - нравственная ценность </a:t>
            </a:r>
            <a:r>
              <a:rPr lang="ru-RU" sz="2400" dirty="0" smtClean="0">
                <a:latin typeface="+mj-lt"/>
              </a:rPr>
              <a:t>человека»); 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проведение </a:t>
            </a:r>
            <a:r>
              <a:rPr lang="ru-RU" sz="2400" dirty="0">
                <a:latin typeface="+mj-lt"/>
              </a:rPr>
              <a:t>на их основе ключевых </a:t>
            </a:r>
            <a:r>
              <a:rPr lang="ru-RU" sz="2400" b="1" dirty="0">
                <a:latin typeface="+mj-lt"/>
              </a:rPr>
              <a:t>комплексных </a:t>
            </a:r>
            <a:r>
              <a:rPr lang="ru-RU" sz="2400" b="1" dirty="0" smtClean="0">
                <a:latin typeface="+mj-lt"/>
              </a:rPr>
              <a:t>дел</a:t>
            </a:r>
            <a:r>
              <a:rPr lang="ru-RU" sz="2400" dirty="0" smtClean="0">
                <a:latin typeface="+mj-lt"/>
              </a:rPr>
              <a:t>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средством </a:t>
            </a:r>
            <a:r>
              <a:rPr lang="ru-RU" sz="2400" dirty="0">
                <a:latin typeface="+mj-lt"/>
              </a:rPr>
              <a:t>объединения стало проведение фестивалей, ставших  действующей </a:t>
            </a:r>
            <a:r>
              <a:rPr lang="ru-RU" sz="2400" b="1" dirty="0">
                <a:latin typeface="+mj-lt"/>
              </a:rPr>
              <a:t>моделью  человеческих отношений</a:t>
            </a:r>
            <a:r>
              <a:rPr lang="ru-RU" sz="2400" dirty="0">
                <a:latin typeface="+mj-lt"/>
              </a:rPr>
              <a:t>.</a:t>
            </a:r>
          </a:p>
          <a:p>
            <a:pPr indent="457200" algn="just"/>
            <a:r>
              <a:rPr lang="ru-RU" sz="2000" dirty="0">
                <a:latin typeface="+mj-lt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899" y="5739293"/>
            <a:ext cx="69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       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47325"/>
              </p:ext>
            </p:extLst>
          </p:nvPr>
        </p:nvGraphicFramePr>
        <p:xfrm>
          <a:off x="130628" y="140861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-209006" y="245633"/>
            <a:ext cx="7933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Структура воспитательной </a:t>
            </a:r>
            <a:r>
              <a:rPr lang="ru-RU" sz="3200" b="1" dirty="0">
                <a:solidFill>
                  <a:schemeClr val="bg1"/>
                </a:solidFill>
                <a:latin typeface="+mj-lt"/>
              </a:rPr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82482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32294"/>
              </p:ext>
            </p:extLst>
          </p:nvPr>
        </p:nvGraphicFramePr>
        <p:xfrm>
          <a:off x="139337" y="133894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209005"/>
            <a:ext cx="7933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+mj-lt"/>
              </a:rPr>
              <a:t>Характеристика воспитательных систем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07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89176"/>
            <a:ext cx="7933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Структура </a:t>
            </a:r>
            <a:r>
              <a:rPr lang="ru-RU" sz="2800" b="1" dirty="0">
                <a:solidFill>
                  <a:schemeClr val="bg1"/>
                </a:solidFill>
                <a:latin typeface="+mj-lt"/>
              </a:rPr>
              <a:t>модели воспитательной системы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162" y="1271323"/>
            <a:ext cx="11069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>
                <a:latin typeface="+mj-lt"/>
              </a:rPr>
              <a:t>Структуру модели воспитательной системы, базирующуюся на концептуальной идее </a:t>
            </a:r>
            <a:r>
              <a:rPr lang="ru-RU" sz="2800" dirty="0" err="1">
                <a:latin typeface="+mj-lt"/>
              </a:rPr>
              <a:t>деятельностно</a:t>
            </a:r>
            <a:r>
              <a:rPr lang="ru-RU" sz="2800" dirty="0">
                <a:latin typeface="+mj-lt"/>
              </a:rPr>
              <a:t>-ролевого подхода, можно предста­вить в виде последовательно связанных компонентов:</a:t>
            </a:r>
          </a:p>
          <a:p>
            <a:pPr indent="457200" algn="just"/>
            <a:endParaRPr lang="ru-RU" sz="2800" dirty="0">
              <a:latin typeface="+mj-lt"/>
            </a:endParaRPr>
          </a:p>
          <a:p>
            <a:pPr algn="just"/>
            <a:r>
              <a:rPr lang="ru-RU" sz="2800" dirty="0" smtClean="0">
                <a:latin typeface="+mj-lt"/>
              </a:rPr>
              <a:t>1. Концептуальные основы </a:t>
            </a:r>
            <a:r>
              <a:rPr lang="ru-RU" sz="2800" dirty="0">
                <a:latin typeface="+mj-lt"/>
              </a:rPr>
              <a:t>создания воспитательной </a:t>
            </a:r>
            <a:r>
              <a:rPr lang="ru-RU" sz="2800" dirty="0" smtClean="0">
                <a:latin typeface="+mj-lt"/>
              </a:rPr>
              <a:t>системы.</a:t>
            </a:r>
          </a:p>
          <a:p>
            <a:pPr algn="just"/>
            <a:r>
              <a:rPr lang="ru-RU" sz="2800" dirty="0" smtClean="0">
                <a:latin typeface="+mj-lt"/>
              </a:rPr>
              <a:t>2. Цель </a:t>
            </a:r>
            <a:r>
              <a:rPr lang="ru-RU" sz="2800" dirty="0">
                <a:latin typeface="+mj-lt"/>
              </a:rPr>
              <a:t>и  задачи, связанные с освоением  социальной </a:t>
            </a:r>
            <a:r>
              <a:rPr lang="ru-RU" sz="2800" dirty="0" smtClean="0">
                <a:latin typeface="+mj-lt"/>
              </a:rPr>
              <a:t>роли (семь­янина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smtClean="0">
                <a:latin typeface="+mj-lt"/>
              </a:rPr>
              <a:t>труженика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smtClean="0">
                <a:latin typeface="+mj-lt"/>
              </a:rPr>
              <a:t>гражданина</a:t>
            </a:r>
            <a:r>
              <a:rPr lang="ru-RU" sz="2800" dirty="0">
                <a:latin typeface="+mj-lt"/>
              </a:rPr>
              <a:t>, субъекта </a:t>
            </a:r>
            <a:r>
              <a:rPr lang="ru-RU" sz="2800" dirty="0" smtClean="0">
                <a:latin typeface="+mj-lt"/>
              </a:rPr>
              <a:t>саморазвития</a:t>
            </a:r>
            <a:r>
              <a:rPr lang="ru-RU" sz="2800" dirty="0">
                <a:latin typeface="+mj-lt"/>
              </a:rPr>
              <a:t>; </a:t>
            </a:r>
            <a:r>
              <a:rPr lang="ru-RU" sz="2800" dirty="0" err="1">
                <a:latin typeface="+mj-lt"/>
              </a:rPr>
              <a:t>интериоризацией</a:t>
            </a:r>
            <a:r>
              <a:rPr lang="ru-RU" sz="2800" dirty="0">
                <a:latin typeface="+mj-lt"/>
              </a:rPr>
              <a:t>  социальных ценностей</a:t>
            </a:r>
            <a:r>
              <a:rPr lang="ru-RU" sz="2800" dirty="0" smtClean="0">
                <a:latin typeface="+mj-lt"/>
              </a:rPr>
              <a:t>).</a:t>
            </a:r>
          </a:p>
          <a:p>
            <a:pPr algn="just"/>
            <a:r>
              <a:rPr lang="ru-RU" sz="2800" dirty="0" smtClean="0">
                <a:latin typeface="+mj-lt"/>
              </a:rPr>
              <a:t>3. Взаимосвязь   педагогов и обучающихся</a:t>
            </a:r>
            <a:r>
              <a:rPr lang="ru-RU" sz="2800" dirty="0">
                <a:latin typeface="+mj-lt"/>
              </a:rPr>
              <a:t>,  осно­ванную  на субъект - субъектном взаимодействии.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9" y="1332026"/>
            <a:ext cx="10879770" cy="424236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z="3200" spc="-10" dirty="0" smtClean="0">
                <a:latin typeface="Times New Roman"/>
                <a:ea typeface="Times New Roman"/>
              </a:rPr>
              <a:t>м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Система профессионально-технического образования.     УПО как  воспитательная система.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Концепция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как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основа 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воспитательной    системы.</a:t>
            </a:r>
            <a:endParaRPr lang="ru-RU" sz="3200" spc="-1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3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Структура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, содержания и организационные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аспекты 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модели воспи­тательной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системы.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4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ru-RU" sz="3200" spc="-10" dirty="0" err="1" smtClean="0">
                <a:latin typeface="Times New Roman"/>
                <a:ea typeface="Times New Roman"/>
              </a:rPr>
              <a:t>м</a:t>
            </a:r>
            <a:r>
              <a:rPr lang="ru-RU" sz="3200" spc="-1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Методическая</a:t>
            </a:r>
            <a:r>
              <a:rPr lang="ru-RU" sz="3200" spc="-1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spc="-10" dirty="0">
                <a:solidFill>
                  <a:schemeClr val="tx1"/>
                </a:solidFill>
                <a:latin typeface="Times New Roman"/>
                <a:ea typeface="Times New Roman"/>
              </a:rPr>
              <a:t>работа в УПО как фактор повышения профессионально-педагогической культуры педагога. 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81000" y="155510"/>
            <a:ext cx="9144000" cy="79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>
                <a:latin typeface="+mj-lt"/>
              </a:rPr>
              <a:t>Содержательный аспект </a:t>
            </a:r>
            <a:endParaRPr lang="ru-RU" sz="2800" b="1" dirty="0" smtClean="0">
              <a:latin typeface="+mj-lt"/>
            </a:endParaRPr>
          </a:p>
          <a:p>
            <a:r>
              <a:rPr lang="ru-RU" sz="2800" b="1" dirty="0" smtClean="0">
                <a:latin typeface="+mj-lt"/>
              </a:rPr>
              <a:t>воспитательной </a:t>
            </a:r>
            <a:r>
              <a:rPr lang="ru-RU" sz="2800" b="1" dirty="0">
                <a:latin typeface="+mj-lt"/>
              </a:rPr>
              <a:t>системы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08" y="1061528"/>
            <a:ext cx="109112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200" dirty="0">
                <a:latin typeface="+mj-lt"/>
              </a:rPr>
              <a:t>В соответствии с целью могут быть </a:t>
            </a:r>
            <a:r>
              <a:rPr lang="ru-RU" sz="2200" b="1" dirty="0">
                <a:latin typeface="+mj-lt"/>
              </a:rPr>
              <a:t>определены основные задачи: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са­мосознания гражданина суверенной Республики Беларусь, готовности к выполнению функций гражданина, патриота;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устойчивых интеллектуальных интересов, от­ветственного отношения к овладению основами наук и профессией, готов­ности к продолжению образования и  труду в обществе;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ответственного семьянина;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содействие всестороннему творческому развитию индивидуальности, стимулирование  саморазвития, самореализации, самоопределения.</a:t>
            </a:r>
          </a:p>
          <a:p>
            <a:pPr marL="285750" indent="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sz="2200" b="1" dirty="0">
              <a:latin typeface="+mj-lt"/>
            </a:endParaRPr>
          </a:p>
          <a:p>
            <a:pPr indent="457200" algn="just"/>
            <a:r>
              <a:rPr lang="ru-RU" sz="2200" b="1" dirty="0">
                <a:latin typeface="+mj-lt"/>
              </a:rPr>
              <a:t>      Задачи определяют основные блоки воспитательной работы</a:t>
            </a:r>
            <a:r>
              <a:rPr lang="ru-RU" sz="2200" dirty="0">
                <a:latin typeface="+mj-lt"/>
              </a:rPr>
              <a:t>: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гражданина-патриота;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профессионала;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ответственного отношения к </a:t>
            </a:r>
            <a:r>
              <a:rPr lang="ru-RU" sz="2200" dirty="0" err="1">
                <a:latin typeface="+mj-lt"/>
              </a:rPr>
              <a:t>самосозиданию</a:t>
            </a:r>
            <a:r>
              <a:rPr lang="ru-RU" sz="2200" dirty="0">
                <a:latin typeface="+mj-lt"/>
              </a:rPr>
              <a:t> своего «Я»;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содействие становлению  семьянина.</a:t>
            </a:r>
          </a:p>
          <a:p>
            <a:pPr lvl="0" algn="just"/>
            <a:endParaRPr lang="ru-RU" dirty="0">
              <a:latin typeface="+mj-lt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4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500" y="1114282"/>
            <a:ext cx="106650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200" b="1" dirty="0">
                <a:latin typeface="+mj-lt"/>
              </a:rPr>
              <a:t>Каждый  блок может конкретизиро­ваться </a:t>
            </a:r>
            <a:r>
              <a:rPr lang="ru-RU" sz="2200" dirty="0">
                <a:latin typeface="+mj-lt"/>
              </a:rPr>
              <a:t>в соответствии с направлениями ВР в УПО, ука­занными в Концепции непрерывного воспитания детей и учащейся моло­дежи РБ, путем формулирования частных задач с учетом периода обучения, уровня  культуры, специфики </a:t>
            </a:r>
            <a:r>
              <a:rPr lang="ru-RU" sz="2200" dirty="0" smtClean="0">
                <a:latin typeface="+mj-lt"/>
              </a:rPr>
              <a:t>УПО (обеспечивается </a:t>
            </a:r>
            <a:r>
              <a:rPr lang="ru-RU" sz="2200" dirty="0">
                <a:latin typeface="+mj-lt"/>
              </a:rPr>
              <a:t>последовательность, усложнение содержания и форм </a:t>
            </a:r>
            <a:r>
              <a:rPr lang="ru-RU" sz="2200" dirty="0" smtClean="0">
                <a:latin typeface="+mj-lt"/>
              </a:rPr>
              <a:t>работы). </a:t>
            </a:r>
            <a:r>
              <a:rPr lang="ru-RU" sz="2200" dirty="0">
                <a:latin typeface="+mj-lt"/>
              </a:rPr>
              <a:t>Например, в таком  направлении ВР, </a:t>
            </a:r>
            <a:r>
              <a:rPr lang="ru-RU" sz="2200" b="1" dirty="0">
                <a:latin typeface="+mj-lt"/>
              </a:rPr>
              <a:t>как воспитание профессионала</a:t>
            </a:r>
            <a:r>
              <a:rPr lang="ru-RU" sz="2200" dirty="0">
                <a:latin typeface="+mj-lt"/>
              </a:rPr>
              <a:t>, могут быть выделены соответствующие </a:t>
            </a:r>
            <a:r>
              <a:rPr lang="ru-RU" sz="2200" dirty="0" err="1">
                <a:latin typeface="+mj-lt"/>
              </a:rPr>
              <a:t>поднаправления</a:t>
            </a:r>
            <a:r>
              <a:rPr lang="ru-RU" sz="2200" dirty="0">
                <a:latin typeface="+mj-lt"/>
              </a:rPr>
              <a:t>: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адаптация к новым условиям обучения, режиму труда и отдыха, сис­теме межличностных отношений;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использование возможности учебных дисциплин в воспитании от­ветственного отношения к профессиональной подготовке;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формирование социально значимой мотивации в учебно-познава­тельной и трудовой деятельности;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формирование потребности  к инновационной дея­тельности;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воспитание любви к будущей профессии  и др.</a:t>
            </a:r>
          </a:p>
          <a:p>
            <a:pPr marL="285750" indent="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1000" y="155510"/>
            <a:ext cx="9144000" cy="79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>
                <a:latin typeface="+mj-lt"/>
              </a:rPr>
              <a:t>Содержательный аспект </a:t>
            </a:r>
            <a:endParaRPr lang="ru-RU" sz="2800" b="1" dirty="0" smtClean="0">
              <a:latin typeface="+mj-lt"/>
            </a:endParaRPr>
          </a:p>
          <a:p>
            <a:r>
              <a:rPr lang="ru-RU" sz="2800" b="1" dirty="0" smtClean="0">
                <a:latin typeface="+mj-lt"/>
              </a:rPr>
              <a:t>воспитательной </a:t>
            </a:r>
            <a:r>
              <a:rPr lang="ru-RU" sz="2800" b="1" dirty="0">
                <a:latin typeface="+mj-lt"/>
              </a:rPr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50955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5206" y="1271323"/>
            <a:ext cx="104617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200" dirty="0">
                <a:latin typeface="+mj-lt"/>
              </a:rPr>
              <a:t>Воспитательная система в УПО, помимо содержательного, пред­полагает также организационный аспект. </a:t>
            </a:r>
          </a:p>
          <a:p>
            <a:pPr indent="457200" algn="just"/>
            <a:r>
              <a:rPr lang="ru-RU" sz="2200" b="1" i="1" dirty="0">
                <a:latin typeface="+mj-lt"/>
              </a:rPr>
              <a:t>Организационный аспект</a:t>
            </a:r>
            <a:r>
              <a:rPr lang="ru-RU" sz="2200" dirty="0">
                <a:latin typeface="+mj-lt"/>
              </a:rPr>
              <a:t> систе­мы  связан с управлением  воспитательным процессом и включает: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i="1" dirty="0">
                <a:latin typeface="+mj-lt"/>
              </a:rPr>
              <a:t>Выявление  субъектов педагогического воздействия на обучающих­ся и их воспитательных возможностей; обеспечение координации и согла­сованности их действий. 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Это может быть достигнуто созданием </a:t>
            </a:r>
            <a:r>
              <a:rPr lang="ru-RU" sz="2200" b="1" dirty="0">
                <a:latin typeface="+mj-lt"/>
              </a:rPr>
              <a:t>четкой структуры управления</a:t>
            </a:r>
            <a:r>
              <a:rPr lang="ru-RU" sz="2200" dirty="0">
                <a:latin typeface="+mj-lt"/>
              </a:rPr>
              <a:t> и взаимодействия системы управления с органами самоуправления, что может быть отражено в соответствующей схеме.</a:t>
            </a:r>
          </a:p>
          <a:p>
            <a:pPr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dirty="0">
                <a:latin typeface="+mj-lt"/>
              </a:rPr>
              <a:t> Создание организацион­ной схемы структуры управления и самоуправления в коллек­тиве - предпосылка для обеспе­чения возможностей установления взаимодействия и сотрудничества  всех субъектов воспитательного процесса.</a:t>
            </a:r>
            <a:endParaRPr lang="ru-RU" sz="2200" i="1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81000" y="155510"/>
            <a:ext cx="9144000" cy="79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 smtClean="0">
                <a:latin typeface="+mj-lt"/>
              </a:rPr>
              <a:t>Организационный </a:t>
            </a:r>
            <a:r>
              <a:rPr lang="ru-RU" sz="2800" b="1" dirty="0">
                <a:latin typeface="+mj-lt"/>
              </a:rPr>
              <a:t>аспект </a:t>
            </a:r>
            <a:endParaRPr lang="ru-RU" sz="2800" b="1" dirty="0" smtClean="0">
              <a:latin typeface="+mj-lt"/>
            </a:endParaRPr>
          </a:p>
          <a:p>
            <a:r>
              <a:rPr lang="ru-RU" sz="2800" b="1" dirty="0" smtClean="0">
                <a:latin typeface="+mj-lt"/>
              </a:rPr>
              <a:t>воспитательной </a:t>
            </a:r>
            <a:r>
              <a:rPr lang="ru-RU" sz="2800" b="1" dirty="0">
                <a:latin typeface="+mj-lt"/>
              </a:rPr>
              <a:t>системы</a:t>
            </a:r>
          </a:p>
        </p:txBody>
      </p:sp>
    </p:spTree>
    <p:extLst>
      <p:ext uri="{BB962C8B-B14F-4D97-AF65-F5344CB8AC3E}">
        <p14:creationId xmlns:p14="http://schemas.microsoft.com/office/powerpoint/2010/main" val="63891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2738" y="155510"/>
            <a:ext cx="9144000" cy="764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2600" b="1" dirty="0">
                <a:solidFill>
                  <a:schemeClr val="bg1"/>
                </a:solidFill>
                <a:latin typeface="+mj-lt"/>
              </a:rPr>
              <a:t>Логика в отборе и использовании различ­ных форм воспитательной работы: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77227" y="1014601"/>
            <a:ext cx="793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 </a:t>
            </a:r>
            <a:endParaRPr lang="ru-RU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369" y="1214656"/>
            <a:ext cx="107969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>
                <a:latin typeface="+mj-lt"/>
              </a:rPr>
              <a:t>Соблюдение определенной логики в отборе и использовании различ­ных форм воспитательной работы</a:t>
            </a:r>
            <a:r>
              <a:rPr lang="ru-RU" sz="2200" i="1" dirty="0">
                <a:latin typeface="+mj-lt"/>
              </a:rPr>
              <a:t>:</a:t>
            </a:r>
          </a:p>
          <a:p>
            <a:pPr marL="800100" lvl="1" indent="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+mj-lt"/>
              </a:rPr>
              <a:t>отбор форм работы, которые создают основу для выработки  социальных умений и навыков, необходимых для участия в  деятельности;</a:t>
            </a:r>
          </a:p>
          <a:p>
            <a:pPr marL="800100" lvl="1" indent="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+mj-lt"/>
              </a:rPr>
              <a:t>обеспечение условий для перевода обучающегося из позиции слу­шателя к позиции активного участника  деятельности;</a:t>
            </a:r>
          </a:p>
          <a:p>
            <a:pPr marL="800100" lvl="1" indent="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+mj-lt"/>
              </a:rPr>
              <a:t>переход обучающихся от исполнительских функций к выполне­нию функции организатора;</a:t>
            </a:r>
          </a:p>
          <a:p>
            <a:pPr marL="800100" lvl="1" indent="457200" algn="just">
              <a:buClr>
                <a:srgbClr val="244187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+mj-lt"/>
              </a:rPr>
              <a:t>от воспитательного воздействия педагогов к активному стимулиро­ванию самовоспитания, саморазвития, потребности самосовершенствования.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>
                <a:latin typeface="+mj-lt"/>
              </a:rPr>
              <a:t>Систематическое диагностирование уровня воспитанности обучаю­щихся, учет уровня при организации воспитания.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200" b="1" i="1" dirty="0">
                <a:latin typeface="+mj-lt"/>
              </a:rPr>
              <a:t>Планирование воспитательной работы с учетом достигнутого уровня воспитанности и поставленных задач.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1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76892" y="614491"/>
            <a:ext cx="793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211" y="1271323"/>
            <a:ext cx="117803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ориентация в воспитании на позитивное отношение обучающихся к социально-культурным ценностям;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следование </a:t>
            </a:r>
            <a:r>
              <a:rPr lang="ru-RU" sz="2000" dirty="0">
                <a:latin typeface="+mj-lt"/>
              </a:rPr>
              <a:t>принципу </a:t>
            </a:r>
            <a:r>
              <a:rPr lang="ru-RU" sz="2000" dirty="0" err="1">
                <a:latin typeface="+mj-lt"/>
              </a:rPr>
              <a:t>субъектности</a:t>
            </a:r>
            <a:r>
              <a:rPr lang="ru-RU" sz="2000" dirty="0">
                <a:latin typeface="+mj-lt"/>
              </a:rPr>
              <a:t>: поддержка способности осознавать свое «Я», ос­мысливать свои действия, </a:t>
            </a:r>
            <a:r>
              <a:rPr lang="ru-RU" sz="2000" dirty="0" smtClean="0">
                <a:latin typeface="+mj-lt"/>
              </a:rPr>
              <a:t>их </a:t>
            </a:r>
            <a:r>
              <a:rPr lang="ru-RU" sz="2000" dirty="0">
                <a:latin typeface="+mj-lt"/>
              </a:rPr>
              <a:t>последствия, </a:t>
            </a:r>
            <a:r>
              <a:rPr lang="ru-RU" sz="2000" dirty="0" smtClean="0">
                <a:latin typeface="+mj-lt"/>
              </a:rPr>
              <a:t>и придания </a:t>
            </a:r>
            <a:r>
              <a:rPr lang="ru-RU" sz="2000" dirty="0">
                <a:latin typeface="+mj-lt"/>
              </a:rPr>
              <a:t>воспитанию диалогического </a:t>
            </a:r>
            <a:r>
              <a:rPr lang="ru-RU" sz="2000" dirty="0" smtClean="0">
                <a:latin typeface="+mj-lt"/>
              </a:rPr>
              <a:t>характера;</a:t>
            </a:r>
            <a:endParaRPr lang="ru-RU" sz="2000" dirty="0"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признание за обучающимся права быть таким, какой он есть,  права на неповторимость, самобытность, принятие </a:t>
            </a:r>
            <a:r>
              <a:rPr lang="ru-RU" sz="2000" dirty="0" err="1">
                <a:latin typeface="+mj-lt"/>
              </a:rPr>
              <a:t>самоценности</a:t>
            </a:r>
            <a:r>
              <a:rPr lang="ru-RU" sz="2000" dirty="0">
                <a:latin typeface="+mj-lt"/>
              </a:rPr>
              <a:t> его лич­ности;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добровольность; 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обеспечение свободного выбора обучающимися форм и способов дея­тельности во </a:t>
            </a:r>
            <a:r>
              <a:rPr lang="ru-RU" sz="2000" dirty="0" err="1">
                <a:latin typeface="+mj-lt"/>
              </a:rPr>
              <a:t>внеучебное</a:t>
            </a:r>
            <a:r>
              <a:rPr lang="ru-RU" sz="2000" dirty="0">
                <a:latin typeface="+mj-lt"/>
              </a:rPr>
              <a:t>  время</a:t>
            </a:r>
            <a:r>
              <a:rPr lang="ru-RU" sz="2000" dirty="0" smtClean="0">
                <a:latin typeface="+mj-lt"/>
              </a:rPr>
              <a:t>;</a:t>
            </a:r>
          </a:p>
          <a:p>
            <a:pPr marL="2844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открытость воспитательной системы, выход ее за рамки УПО, взаимо­действие с другими;</a:t>
            </a:r>
          </a:p>
          <a:p>
            <a:pPr marL="2844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перспективность</a:t>
            </a:r>
            <a:r>
              <a:rPr lang="ru-RU" sz="2000" dirty="0">
                <a:latin typeface="+mj-lt"/>
              </a:rPr>
              <a:t>, нацеленность воспитания на дости­жение значимой для обучающихся  цели;</a:t>
            </a:r>
          </a:p>
          <a:p>
            <a:pPr marL="2844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+mj-lt"/>
              </a:rPr>
              <a:t>отклик </a:t>
            </a:r>
            <a:r>
              <a:rPr lang="ru-RU" sz="2000" dirty="0">
                <a:latin typeface="+mj-lt"/>
              </a:rPr>
              <a:t>на появление новых тенденций в молодежной среде, потребностей, </a:t>
            </a:r>
            <a:r>
              <a:rPr lang="ru-RU" sz="2000" dirty="0" smtClean="0">
                <a:latin typeface="+mj-lt"/>
              </a:rPr>
              <a:t>интересов;</a:t>
            </a:r>
            <a:endParaRPr lang="ru-RU" sz="2000" dirty="0">
              <a:latin typeface="+mj-lt"/>
            </a:endParaRPr>
          </a:p>
          <a:p>
            <a:pPr marL="2844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реализация содержания воспитательной работы на основе системы самоуправления, обеспечивающего возможности каждому для </a:t>
            </a:r>
            <a:r>
              <a:rPr lang="ru-RU" sz="2000" dirty="0" smtClean="0">
                <a:latin typeface="+mj-lt"/>
              </a:rPr>
              <a:t>самореализации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pPr marL="2844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sz="24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81000" y="155510"/>
            <a:ext cx="9144000" cy="79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>
                <a:latin typeface="+mj-lt"/>
              </a:rPr>
              <a:t>Условия решения организационных </a:t>
            </a:r>
            <a:r>
              <a:rPr lang="ru-RU" sz="2800" b="1" dirty="0" smtClean="0">
                <a:latin typeface="+mj-lt"/>
              </a:rPr>
              <a:t>вопросов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054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71499" y="260978"/>
            <a:ext cx="6464507" cy="452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</a:rPr>
              <a:t>Участники </a:t>
            </a:r>
          </a:p>
          <a:p>
            <a:pPr eaLnBrk="1" hangingPunct="1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j-lt"/>
              </a:rPr>
              <a:t>воспитательного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процесса 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6139" y="1181645"/>
            <a:ext cx="107969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b="1" dirty="0">
                <a:latin typeface="+mj-lt"/>
              </a:rPr>
              <a:t> </a:t>
            </a:r>
            <a:r>
              <a:rPr lang="ru-RU" sz="2000" b="1" dirty="0">
                <a:latin typeface="+mj-lt"/>
              </a:rPr>
              <a:t>Участниками воспитательного процесса в УПО являются</a:t>
            </a:r>
            <a:r>
              <a:rPr lang="ru-RU" sz="2000" dirty="0">
                <a:latin typeface="+mj-lt"/>
              </a:rPr>
              <a:t> директор, заместитель директора по ВР, педагог-психолог, педагог социальный, преподаватели, мастера производственного обучения, кураторы учебных групп, </a:t>
            </a:r>
            <a:r>
              <a:rPr lang="ru-RU" sz="2000" dirty="0" err="1">
                <a:latin typeface="+mj-lt"/>
              </a:rPr>
              <a:t>культорганизатор</a:t>
            </a:r>
            <a:r>
              <a:rPr lang="ru-RU" sz="2000" dirty="0">
                <a:latin typeface="+mj-lt"/>
              </a:rPr>
              <a:t>, воспитатели общежитий, библиотекари, обучающиеся,  родители обучающихся, социальные партнеры и др., все участники выполняют определенные функции.</a:t>
            </a:r>
          </a:p>
          <a:p>
            <a:pPr indent="457200" algn="just"/>
            <a:endParaRPr lang="ru-RU" sz="2000" dirty="0">
              <a:latin typeface="+mj-lt"/>
            </a:endParaRPr>
          </a:p>
          <a:p>
            <a:pPr indent="457200" algn="just"/>
            <a:r>
              <a:rPr lang="ru-RU" sz="2000" b="1" dirty="0">
                <a:latin typeface="+mj-lt"/>
              </a:rPr>
              <a:t> Организационная структура  воспитательной работы в УПО может включать следующие компоненты</a:t>
            </a:r>
            <a:r>
              <a:rPr lang="ru-RU" sz="2000" dirty="0">
                <a:latin typeface="+mj-lt"/>
              </a:rPr>
              <a:t>: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latin typeface="+mj-lt"/>
              </a:rPr>
              <a:t>органы самоуправления обучающихся;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latin typeface="+mj-lt"/>
              </a:rPr>
              <a:t>совет </a:t>
            </a:r>
            <a:r>
              <a:rPr lang="ru-RU" sz="2000" b="1" dirty="0">
                <a:latin typeface="+mj-lt"/>
              </a:rPr>
              <a:t>профилактики;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latin typeface="+mj-lt"/>
              </a:rPr>
              <a:t>комиссию по социальной защите обучающихся;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latin typeface="+mj-lt"/>
              </a:rPr>
              <a:t>методические объединения кураторов;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latin typeface="+mj-lt"/>
              </a:rPr>
              <a:t>клубные объединения обучающихся;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>
                <a:latin typeface="+mj-lt"/>
              </a:rPr>
              <a:t>библиотеку;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000" b="1" dirty="0" smtClean="0">
                <a:latin typeface="+mj-lt"/>
              </a:rPr>
              <a:t>взаимодействие </a:t>
            </a:r>
            <a:r>
              <a:rPr lang="ru-RU" sz="2000" b="1" dirty="0">
                <a:latin typeface="+mj-lt"/>
              </a:rPr>
              <a:t>с общественными организациями </a:t>
            </a:r>
            <a:r>
              <a:rPr lang="ru-RU" sz="2000" b="1" i="1" dirty="0">
                <a:latin typeface="+mj-lt"/>
              </a:rPr>
              <a:t> (</a:t>
            </a:r>
            <a:r>
              <a:rPr lang="ru-RU" sz="2000" b="1" dirty="0">
                <a:latin typeface="+mj-lt"/>
              </a:rPr>
              <a:t>ОО «БРСМ», профсоюзы, социальные партнеры и др.).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9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84286" y="155510"/>
            <a:ext cx="7813429" cy="8145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 smtClean="0">
                <a:latin typeface="+mj-lt"/>
              </a:rPr>
              <a:t>Учреждение </a:t>
            </a:r>
            <a:r>
              <a:rPr lang="ru-RU" sz="2800" b="1" dirty="0">
                <a:latin typeface="+mj-lt"/>
              </a:rPr>
              <a:t>профессионального образования как воспитательная </a:t>
            </a:r>
            <a:r>
              <a:rPr lang="ru-RU" sz="2800" b="1" dirty="0" smtClean="0">
                <a:latin typeface="+mj-lt"/>
              </a:rPr>
              <a:t>система </a:t>
            </a:r>
            <a:endParaRPr lang="ru-RU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857" y="1271323"/>
            <a:ext cx="109552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>
                <a:latin typeface="+mj-lt"/>
              </a:rPr>
              <a:t>Основное назначение УПО </a:t>
            </a:r>
            <a:r>
              <a:rPr lang="ru-RU" sz="2400" dirty="0">
                <a:latin typeface="+mj-lt"/>
              </a:rPr>
              <a:t>- подготовка высококвалифицированных, </a:t>
            </a:r>
            <a:r>
              <a:rPr lang="ru-RU" sz="2400" dirty="0" err="1">
                <a:latin typeface="+mj-lt"/>
              </a:rPr>
              <a:t>конкурентноспособных</a:t>
            </a:r>
            <a:r>
              <a:rPr lang="ru-RU" sz="2400" dirty="0">
                <a:latin typeface="+mj-lt"/>
              </a:rPr>
              <a:t>, мобильных рабочих кадров - «рабочей элиты» общества. </a:t>
            </a:r>
          </a:p>
          <a:p>
            <a:pPr indent="457200" algn="just"/>
            <a:r>
              <a:rPr lang="ru-RU" sz="2400" b="1" dirty="0">
                <a:latin typeface="+mj-lt"/>
              </a:rPr>
              <a:t>Важной задачей </a:t>
            </a:r>
            <a:r>
              <a:rPr lang="ru-RU" sz="2400" dirty="0">
                <a:latin typeface="+mj-lt"/>
              </a:rPr>
              <a:t>является воспитание будущих рабочих и специалистов как патриотов и граждан страны, выполняющих свой профессиональный и гражданский долг. </a:t>
            </a:r>
          </a:p>
          <a:p>
            <a:pPr indent="457200" algn="just"/>
            <a:endParaRPr lang="ru-RU" sz="2400" dirty="0">
              <a:latin typeface="+mj-lt"/>
            </a:endParaRPr>
          </a:p>
          <a:p>
            <a:pPr indent="457200" algn="just"/>
            <a:r>
              <a:rPr lang="ru-RU" sz="2400" dirty="0">
                <a:latin typeface="+mj-lt"/>
              </a:rPr>
              <a:t>Решение  социально значимых задач возможно  при условии, если </a:t>
            </a:r>
            <a:r>
              <a:rPr lang="ru-RU" sz="2400" b="1" dirty="0">
                <a:latin typeface="+mj-lt"/>
              </a:rPr>
              <a:t>УПО</a:t>
            </a:r>
            <a:r>
              <a:rPr lang="ru-RU" sz="2400" dirty="0">
                <a:latin typeface="+mj-lt"/>
              </a:rPr>
              <a:t> функционируют как </a:t>
            </a:r>
            <a:r>
              <a:rPr lang="ru-RU" sz="2400" b="1" i="1" dirty="0">
                <a:latin typeface="+mj-lt"/>
              </a:rPr>
              <a:t>целостная образовательная система, включающая:</a:t>
            </a:r>
          </a:p>
          <a:p>
            <a:pPr indent="457200" algn="just"/>
            <a:endParaRPr lang="ru-RU" sz="2400" b="1" dirty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+mj-lt"/>
              </a:rPr>
              <a:t> </a:t>
            </a:r>
            <a:r>
              <a:rPr lang="ru-RU" sz="2400" b="1" i="1" dirty="0">
                <a:latin typeface="+mj-lt"/>
              </a:rPr>
              <a:t>обучающий,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1" dirty="0">
                <a:latin typeface="+mj-lt"/>
              </a:rPr>
              <a:t>социально­-ориентированный (воспитательный) 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i="1" dirty="0">
                <a:latin typeface="+mj-lt"/>
              </a:rPr>
              <a:t>институциональный блоки.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735624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Целостная система образования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749" y="1410660"/>
            <a:ext cx="10638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b="1" i="1" dirty="0">
                <a:latin typeface="+mj-lt"/>
              </a:rPr>
              <a:t>Обучающий блок</a:t>
            </a:r>
            <a:r>
              <a:rPr lang="ru-RU" sz="2800" dirty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в </a:t>
            </a:r>
            <a:r>
              <a:rPr lang="ru-RU" sz="2800" dirty="0">
                <a:latin typeface="+mj-lt"/>
              </a:rPr>
              <a:t>воспитании </a:t>
            </a:r>
            <a:r>
              <a:rPr lang="ru-RU" sz="2800" dirty="0" smtClean="0">
                <a:latin typeface="+mj-lt"/>
              </a:rPr>
              <a:t>лич­ности обеспечивает:</a:t>
            </a:r>
            <a:endParaRPr lang="en-US" sz="2800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овладение ключе­выми профессиональными компетенциями;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err="1" smtClean="0">
                <a:latin typeface="+mj-lt"/>
              </a:rPr>
              <a:t>сформированность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уме­ния мыслить нестандартно; </a:t>
            </a:r>
            <a:endParaRPr lang="ru-RU" sz="2800" dirty="0" smtClean="0">
              <a:latin typeface="+mj-lt"/>
            </a:endParaRP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проявление </a:t>
            </a:r>
            <a:r>
              <a:rPr lang="ru-RU" sz="2800" dirty="0">
                <a:latin typeface="+mj-lt"/>
              </a:rPr>
              <a:t>творческого подхода к решению задач</a:t>
            </a:r>
            <a:r>
              <a:rPr lang="ru-RU" sz="2800" dirty="0" smtClean="0">
                <a:latin typeface="+mj-lt"/>
              </a:rPr>
              <a:t>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способность </a:t>
            </a:r>
            <a:r>
              <a:rPr lang="ru-RU" sz="2800" dirty="0">
                <a:latin typeface="+mj-lt"/>
              </a:rPr>
              <a:t>реализации  в качестве конкуренто­способного  профессионала-труженика;</a:t>
            </a:r>
          </a:p>
          <a:p>
            <a:pPr marL="3429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формирование </a:t>
            </a:r>
            <a:r>
              <a:rPr lang="ru-RU" sz="2800" dirty="0">
                <a:latin typeface="+mj-lt"/>
              </a:rPr>
              <a:t>навыков, умений аналитической, конструктивной мыслительной деятельности с позиции гуманистических и социальных ценностей.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8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603738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Целостная образовательная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9352" y="1408177"/>
            <a:ext cx="7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838" y="1592843"/>
            <a:ext cx="10902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 smtClean="0">
                <a:latin typeface="+mj-lt"/>
              </a:rPr>
              <a:t>Результат </a:t>
            </a:r>
            <a:r>
              <a:rPr lang="ru-RU" sz="2800" dirty="0">
                <a:latin typeface="+mj-lt"/>
              </a:rPr>
              <a:t>образовательного процесса в </a:t>
            </a:r>
            <a:r>
              <a:rPr lang="ru-RU" sz="2800" dirty="0" smtClean="0">
                <a:latin typeface="+mj-lt"/>
              </a:rPr>
              <a:t>УПО обеспечивает: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dirty="0" err="1" smtClean="0">
                <a:latin typeface="+mj-lt"/>
              </a:rPr>
              <a:t>сформированность</a:t>
            </a:r>
            <a:r>
              <a:rPr lang="ru-RU" sz="2800" b="1" dirty="0" smtClean="0">
                <a:latin typeface="+mj-lt"/>
              </a:rPr>
              <a:t> </a:t>
            </a:r>
            <a:r>
              <a:rPr lang="ru-RU" sz="2800" b="1" i="1" dirty="0">
                <a:latin typeface="+mj-lt"/>
              </a:rPr>
              <a:t>социально-личностной компетентности  будущего </a:t>
            </a:r>
            <a:r>
              <a:rPr lang="ru-RU" sz="2800" b="1" i="1" dirty="0" smtClean="0">
                <a:latin typeface="+mj-lt"/>
              </a:rPr>
              <a:t>ра­бочего</a:t>
            </a:r>
            <a:r>
              <a:rPr lang="ru-RU" sz="2800" i="1" dirty="0" smtClean="0">
                <a:latin typeface="+mj-lt"/>
              </a:rPr>
              <a:t>;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конструктивность мышления; </a:t>
            </a:r>
          </a:p>
          <a:p>
            <a:pPr marL="457200" indent="-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+mj-lt"/>
              </a:rPr>
              <a:t>формирование культуры </a:t>
            </a:r>
            <a:r>
              <a:rPr lang="ru-RU" sz="2800" dirty="0">
                <a:latin typeface="+mj-lt"/>
              </a:rPr>
              <a:t>чувств и </a:t>
            </a:r>
            <a:r>
              <a:rPr lang="ru-RU" sz="2800" dirty="0" smtClean="0">
                <a:latin typeface="+mj-lt"/>
              </a:rPr>
              <a:t>потребностей.</a:t>
            </a:r>
            <a:endParaRPr lang="ru-RU" sz="2800" dirty="0">
              <a:latin typeface="+mj-lt"/>
            </a:endParaRPr>
          </a:p>
          <a:p>
            <a:pPr indent="457200" algn="just"/>
            <a:endParaRPr lang="ru-RU" sz="2800" dirty="0">
              <a:latin typeface="+mj-lt"/>
            </a:endParaRPr>
          </a:p>
          <a:p>
            <a:pPr indent="457200" algn="just"/>
            <a:r>
              <a:rPr lang="ru-RU" sz="2800" dirty="0">
                <a:latin typeface="+mj-lt"/>
              </a:rPr>
              <a:t>Однако диалектика развития </a:t>
            </a:r>
            <a:r>
              <a:rPr lang="ru-RU" sz="2800" b="1" dirty="0">
                <a:latin typeface="+mj-lt"/>
              </a:rPr>
              <a:t>социально-личностной компетентности  состоит в том, что она утверждается в прак­тической активности и проверяется  </a:t>
            </a:r>
            <a:r>
              <a:rPr lang="ru-RU" sz="2800" b="1" dirty="0" smtClean="0">
                <a:latin typeface="+mj-lt"/>
              </a:rPr>
              <a:t>практикой.</a:t>
            </a:r>
            <a:endParaRPr lang="ru-RU" sz="2800" b="1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8328" y="1363512"/>
            <a:ext cx="104422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i="1" dirty="0">
                <a:latin typeface="+mj-lt"/>
              </a:rPr>
              <a:t>Социально-</a:t>
            </a:r>
            <a:r>
              <a:rPr lang="ru-RU" sz="2400" b="1" i="1" dirty="0" err="1">
                <a:latin typeface="+mj-lt"/>
              </a:rPr>
              <a:t>ориентированнный</a:t>
            </a:r>
            <a:r>
              <a:rPr lang="ru-RU" sz="2400" dirty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или </a:t>
            </a:r>
            <a:r>
              <a:rPr lang="ru-RU" sz="2400" b="1" i="1" dirty="0">
                <a:latin typeface="+mj-lt"/>
              </a:rPr>
              <a:t> воспи­тательный блок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включает: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организацию </a:t>
            </a:r>
            <a:r>
              <a:rPr lang="ru-RU" sz="2400" dirty="0">
                <a:latin typeface="+mj-lt"/>
              </a:rPr>
              <a:t>педагогических условий жизнедеятельности </a:t>
            </a:r>
            <a:r>
              <a:rPr lang="ru-RU" sz="2400" dirty="0" smtClean="0">
                <a:latin typeface="+mj-lt"/>
              </a:rPr>
              <a:t>обучающегося;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формирование всесторонне </a:t>
            </a:r>
            <a:r>
              <a:rPr lang="ru-RU" sz="2400" dirty="0">
                <a:latin typeface="+mj-lt"/>
              </a:rPr>
              <a:t>развитая </a:t>
            </a:r>
            <a:r>
              <a:rPr lang="ru-RU" sz="2400" dirty="0" smtClean="0">
                <a:latin typeface="+mj-lt"/>
              </a:rPr>
              <a:t>личности;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позитивное самоопреде­ление, самореализацию, самосовершенствование;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самостоятельную постановку </a:t>
            </a:r>
            <a:r>
              <a:rPr lang="ru-RU" sz="2400" dirty="0">
                <a:latin typeface="+mj-lt"/>
              </a:rPr>
              <a:t>задач, </a:t>
            </a:r>
            <a:r>
              <a:rPr lang="ru-RU" sz="2400" dirty="0" smtClean="0">
                <a:latin typeface="+mj-lt"/>
              </a:rPr>
              <a:t>усвоение </a:t>
            </a:r>
            <a:r>
              <a:rPr lang="ru-RU" sz="2400" dirty="0">
                <a:latin typeface="+mj-lt"/>
              </a:rPr>
              <a:t>социальных и культурных цен­ностей.</a:t>
            </a:r>
          </a:p>
          <a:p>
            <a:pPr indent="457200" algn="just"/>
            <a:endParaRPr lang="ru-RU" sz="2400" b="1" i="1" dirty="0">
              <a:latin typeface="+mj-lt"/>
            </a:endParaRPr>
          </a:p>
          <a:p>
            <a:pPr indent="457200" algn="just"/>
            <a:r>
              <a:rPr lang="ru-RU" sz="2400" b="1" i="1" dirty="0">
                <a:latin typeface="+mj-lt"/>
              </a:rPr>
              <a:t>Институциональный блок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отражает: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сложившиеся </a:t>
            </a:r>
            <a:r>
              <a:rPr lang="ru-RU" sz="2400" dirty="0">
                <a:latin typeface="+mj-lt"/>
              </a:rPr>
              <a:t>в коллективе нормы и правила  </a:t>
            </a:r>
            <a:r>
              <a:rPr lang="ru-RU" sz="2400" dirty="0" smtClean="0">
                <a:latin typeface="+mj-lt"/>
              </a:rPr>
              <a:t>жизни;  </a:t>
            </a:r>
          </a:p>
          <a:p>
            <a:pPr marL="342900" indent="-3429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+mj-lt"/>
              </a:rPr>
              <a:t>нравственно-правовое </a:t>
            </a:r>
            <a:r>
              <a:rPr lang="ru-RU" sz="2400" dirty="0">
                <a:latin typeface="+mj-lt"/>
              </a:rPr>
              <a:t>пространство, </a:t>
            </a:r>
            <a:r>
              <a:rPr lang="ru-RU" sz="2400" dirty="0" smtClean="0">
                <a:latin typeface="+mj-lt"/>
              </a:rPr>
              <a:t>которое </a:t>
            </a:r>
            <a:r>
              <a:rPr lang="ru-RU" sz="2400" dirty="0">
                <a:latin typeface="+mj-lt"/>
              </a:rPr>
              <a:t>является </a:t>
            </a:r>
            <a:r>
              <a:rPr lang="ru-RU" sz="2400" dirty="0" smtClean="0">
                <a:latin typeface="+mj-lt"/>
              </a:rPr>
              <a:t>основой формирования соци­ального </a:t>
            </a:r>
            <a:r>
              <a:rPr lang="ru-RU" sz="2400" dirty="0">
                <a:latin typeface="+mj-lt"/>
              </a:rPr>
              <a:t>опыта жизни в гражданском обществе, </a:t>
            </a:r>
            <a:r>
              <a:rPr lang="ru-RU" sz="2400" dirty="0" smtClean="0">
                <a:latin typeface="+mj-lt"/>
              </a:rPr>
              <a:t>становле­ния зрелой  </a:t>
            </a:r>
            <a:r>
              <a:rPr lang="ru-RU" sz="2400" dirty="0">
                <a:latin typeface="+mj-lt"/>
              </a:rPr>
              <a:t>гражданской позиции.</a:t>
            </a:r>
          </a:p>
          <a:p>
            <a:pPr indent="457200" algn="just"/>
            <a:endParaRPr lang="ru-RU" dirty="0">
              <a:latin typeface="+mj-lt"/>
            </a:endParaRPr>
          </a:p>
          <a:p>
            <a:pPr indent="457200" algn="just"/>
            <a:endParaRPr lang="ru-RU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603738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Целостная образовательная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69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3051" y="1354020"/>
            <a:ext cx="10541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dirty="0" smtClean="0">
                <a:latin typeface="+mj-lt"/>
              </a:rPr>
              <a:t>Понятие «</a:t>
            </a:r>
            <a:r>
              <a:rPr lang="ru-RU" sz="2800" dirty="0">
                <a:latin typeface="+mj-lt"/>
              </a:rPr>
              <a:t>система» обозначает целое, состоящее из взаимосвязанных частей, согласующихся между собой </a:t>
            </a:r>
            <a:r>
              <a:rPr lang="ru-RU" sz="2800" dirty="0" smtClean="0">
                <a:latin typeface="+mj-lt"/>
              </a:rPr>
              <a:t>элементов, котора</a:t>
            </a:r>
            <a:r>
              <a:rPr lang="ru-RU" sz="2800" dirty="0">
                <a:latin typeface="+mj-lt"/>
              </a:rPr>
              <a:t>я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b="1" dirty="0" smtClean="0">
                <a:latin typeface="+mj-lt"/>
              </a:rPr>
              <a:t>оп­ределяется </a:t>
            </a:r>
            <a:r>
              <a:rPr lang="ru-RU" sz="2800" b="1" dirty="0">
                <a:latin typeface="+mj-lt"/>
              </a:rPr>
              <a:t>не просто как совокупность ее отдельных элементов, а как целостность, обладающая   интегративными качествами</a:t>
            </a:r>
            <a:r>
              <a:rPr lang="ru-RU" sz="2800" dirty="0">
                <a:latin typeface="+mj-lt"/>
              </a:rPr>
              <a:t>. </a:t>
            </a:r>
            <a:endParaRPr lang="ru-RU" sz="2800" dirty="0" smtClean="0">
              <a:latin typeface="+mj-lt"/>
            </a:endParaRPr>
          </a:p>
          <a:p>
            <a:pPr indent="457200" algn="just"/>
            <a:r>
              <a:rPr lang="ru-RU" sz="2800" dirty="0" smtClean="0">
                <a:latin typeface="+mj-lt"/>
              </a:rPr>
              <a:t>На </a:t>
            </a:r>
            <a:r>
              <a:rPr lang="ru-RU" sz="2800" dirty="0">
                <a:latin typeface="+mj-lt"/>
              </a:rPr>
              <a:t>этом основании  возможно определить </a:t>
            </a:r>
            <a:r>
              <a:rPr lang="ru-RU" sz="2800" b="1" i="1" dirty="0">
                <a:latin typeface="+mj-lt"/>
              </a:rPr>
              <a:t>воспитательную</a:t>
            </a:r>
            <a:r>
              <a:rPr lang="ru-RU" sz="2800" dirty="0">
                <a:latin typeface="+mj-lt"/>
              </a:rPr>
              <a:t> </a:t>
            </a:r>
            <a:r>
              <a:rPr lang="ru-RU" sz="2800" b="1" i="1" dirty="0">
                <a:latin typeface="+mj-lt"/>
              </a:rPr>
              <a:t>систему </a:t>
            </a:r>
            <a:r>
              <a:rPr lang="ru-RU" sz="2800" b="1" dirty="0">
                <a:latin typeface="+mj-lt"/>
              </a:rPr>
              <a:t> как  единство взаимосвязанных между собой компонентов процесса воспитания</a:t>
            </a:r>
            <a:r>
              <a:rPr lang="ru-RU" sz="2800" dirty="0">
                <a:latin typeface="+mj-lt"/>
              </a:rPr>
              <a:t> (цели,  задач,  содержания,  форм, методов, приемов, средств) </a:t>
            </a:r>
            <a:r>
              <a:rPr lang="ru-RU" sz="2800" b="1" dirty="0">
                <a:latin typeface="+mj-lt"/>
              </a:rPr>
              <a:t>и управление его организацией, основанное на взаимодействии педагогов и обучающихся.</a:t>
            </a:r>
            <a:endParaRPr lang="ru-RU" sz="2800" dirty="0">
              <a:latin typeface="+mj-lt"/>
            </a:endParaRPr>
          </a:p>
          <a:p>
            <a:pPr algn="just"/>
            <a:endParaRPr lang="ru-RU" sz="2800" dirty="0"/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-603738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Целостная </a:t>
            </a:r>
            <a:r>
              <a:rPr lang="ru-RU" sz="3600" b="1" dirty="0" smtClean="0">
                <a:solidFill>
                  <a:schemeClr val="bg1"/>
                </a:solidFill>
                <a:latin typeface="+mj-lt"/>
              </a:rPr>
              <a:t>воспитательная </a:t>
            </a:r>
            <a:r>
              <a:rPr lang="ru-RU" sz="3600" b="1" dirty="0">
                <a:solidFill>
                  <a:schemeClr val="bg1"/>
                </a:solidFill>
                <a:latin typeface="+mj-lt"/>
              </a:rPr>
              <a:t>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58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3474" y="1053609"/>
            <a:ext cx="11155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b="1" dirty="0">
                <a:latin typeface="+mj-lt"/>
              </a:rPr>
              <a:t> Понятие «воспитательная система» </a:t>
            </a:r>
            <a:r>
              <a:rPr lang="ru-RU" sz="2800" dirty="0">
                <a:latin typeface="+mj-lt"/>
              </a:rPr>
              <a:t>-  термин более узкий, чем понятие «система воспитательной </a:t>
            </a:r>
            <a:r>
              <a:rPr lang="ru-RU" sz="2800" dirty="0" smtClean="0">
                <a:latin typeface="+mj-lt"/>
              </a:rPr>
              <a:t>работы», его </a:t>
            </a:r>
            <a:r>
              <a:rPr lang="ru-RU" sz="2800" dirty="0">
                <a:latin typeface="+mj-lt"/>
              </a:rPr>
              <a:t>употребление предполагает авторский вариант реализации общих подходов в организации воспитательной работы. 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Система </a:t>
            </a:r>
            <a:r>
              <a:rPr lang="ru-RU" sz="2800" b="1" dirty="0">
                <a:latin typeface="+mj-lt"/>
              </a:rPr>
              <a:t>воспитательной работы </a:t>
            </a:r>
            <a:r>
              <a:rPr lang="ru-RU" sz="2800" dirty="0">
                <a:latin typeface="+mj-lt"/>
              </a:rPr>
              <a:t>- это модель обще­го подхода к организации воспитания молодежи во </a:t>
            </a:r>
            <a:r>
              <a:rPr lang="ru-RU" sz="2800" dirty="0" err="1">
                <a:latin typeface="+mj-lt"/>
              </a:rPr>
              <a:t>внеучебное</a:t>
            </a:r>
            <a:r>
              <a:rPr lang="ru-RU" sz="2800" dirty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время.</a:t>
            </a:r>
          </a:p>
          <a:p>
            <a:pPr indent="457200" algn="just"/>
            <a:r>
              <a:rPr lang="ru-RU" sz="2800" b="1" dirty="0" smtClean="0">
                <a:latin typeface="+mj-lt"/>
              </a:rPr>
              <a:t>Вос­питательная </a:t>
            </a:r>
            <a:r>
              <a:rPr lang="ru-RU" sz="2800" b="1" dirty="0">
                <a:latin typeface="+mj-lt"/>
              </a:rPr>
              <a:t>система </a:t>
            </a:r>
            <a:r>
              <a:rPr lang="ru-RU" sz="2800" dirty="0">
                <a:latin typeface="+mj-lt"/>
              </a:rPr>
              <a:t>- конкретное воплощение целостной системы в условиях УПО на основе авторской </a:t>
            </a:r>
            <a:r>
              <a:rPr lang="ru-RU" sz="2800" dirty="0" smtClean="0">
                <a:latin typeface="+mj-lt"/>
              </a:rPr>
              <a:t>концепции, в которой воплощается </a:t>
            </a:r>
            <a:r>
              <a:rPr lang="ru-RU" sz="2800" dirty="0">
                <a:latin typeface="+mj-lt"/>
              </a:rPr>
              <a:t>творчество ее создателей, зрелость  коллектива,  способного выдвинуть концептуальную идею организации воспитательной работы  и воплотить ее в   модель для реализации  в УПО</a:t>
            </a:r>
            <a:r>
              <a:rPr lang="ru-RU" sz="2800" dirty="0" smtClean="0">
                <a:latin typeface="+mj-lt"/>
              </a:rPr>
              <a:t>.</a:t>
            </a:r>
            <a:endParaRPr lang="ru-RU" sz="2800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-603738" y="155510"/>
            <a:ext cx="9144000" cy="704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Целостная образовательная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42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676309" y="118307"/>
            <a:ext cx="9144000" cy="678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Авторская воспитательная система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644" y="1271323"/>
            <a:ext cx="111034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800" b="1" dirty="0" smtClean="0">
                <a:latin typeface="+mj-lt"/>
              </a:rPr>
              <a:t>Авторская </a:t>
            </a:r>
            <a:r>
              <a:rPr lang="ru-RU" sz="2800" b="1" dirty="0">
                <a:latin typeface="+mj-lt"/>
              </a:rPr>
              <a:t>воспитательная система </a:t>
            </a:r>
            <a:r>
              <a:rPr lang="ru-RU" sz="2400" dirty="0">
                <a:latin typeface="+mj-lt"/>
              </a:rPr>
              <a:t>не возникает самопроизвольно, до ее создания коллектив должен «дорасти» на основе творческого поиска путей повышения эффективности воспи­тательной работы, у конкретной воспитательной системы должен быть автор (персональный или коллективный), который предлагает собственную идею  организации процесса воспитания. </a:t>
            </a:r>
          </a:p>
          <a:p>
            <a:pPr indent="457200" algn="just"/>
            <a:endParaRPr lang="ru-RU" sz="2400" dirty="0">
              <a:latin typeface="+mj-lt"/>
            </a:endParaRPr>
          </a:p>
          <a:p>
            <a:pPr indent="457200" algn="just"/>
            <a:r>
              <a:rPr lang="ru-RU" sz="2800" b="1" dirty="0">
                <a:latin typeface="+mj-lt"/>
              </a:rPr>
              <a:t>Воспитательная система проходит несколько этапов: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i="1" dirty="0">
                <a:latin typeface="+mj-lt"/>
              </a:rPr>
              <a:t>становление</a:t>
            </a:r>
            <a:r>
              <a:rPr lang="ru-RU" sz="2400" dirty="0">
                <a:latin typeface="+mj-lt"/>
              </a:rPr>
              <a:t> - выдвижение воспитательной концепции, выработка  ориентиров коллектива, отработка структуры содержания его дея­тельности;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i="1" dirty="0">
                <a:latin typeface="+mj-lt"/>
              </a:rPr>
              <a:t>функционирование</a:t>
            </a:r>
            <a:r>
              <a:rPr lang="ru-RU" sz="2400" dirty="0">
                <a:latin typeface="+mj-lt"/>
              </a:rPr>
              <a:t> - воплощение в практику разрабо­танной модели;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i="1" dirty="0">
                <a:latin typeface="+mj-lt"/>
              </a:rPr>
              <a:t>обновление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- введение инноваций и закрепление их в виде традиций.</a:t>
            </a:r>
          </a:p>
          <a:p>
            <a:pPr algn="just"/>
            <a:endParaRPr lang="ru-RU" sz="2000" dirty="0"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="" xmlns:a16="http://schemas.microsoft.com/office/drawing/2014/main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87866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1853</Words>
  <Application>Microsoft Office PowerPoint</Application>
  <PresentationFormat>Широкоэкранный</PresentationFormat>
  <Paragraphs>208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Система воспитания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50</cp:revision>
  <dcterms:created xsi:type="dcterms:W3CDTF">2021-07-01T13:14:03Z</dcterms:created>
  <dcterms:modified xsi:type="dcterms:W3CDTF">2022-02-24T10:59:52Z</dcterms:modified>
</cp:coreProperties>
</file>