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25"/>
  </p:notesMasterIdLst>
  <p:sldIdLst>
    <p:sldId id="268" r:id="rId3"/>
    <p:sldId id="269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4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«Педагогический </a:t>
            </a:r>
            <a:r>
              <a:rPr lang="ru-RU" sz="4000" b="1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менеджмент воспитания»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" y="1299617"/>
            <a:ext cx="1254267" cy="13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74485" y="128773"/>
            <a:ext cx="7445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Учреждение 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профессионального образования, его назначение и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статус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4485" y="1271323"/>
            <a:ext cx="114995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latin typeface="+mj-lt"/>
              </a:rPr>
              <a:t>5. </a:t>
            </a:r>
            <a:r>
              <a:rPr lang="ru-RU" sz="2200" b="1" dirty="0">
                <a:latin typeface="+mj-lt"/>
              </a:rPr>
              <a:t>Основным структурным подразделением колледжа</a:t>
            </a:r>
            <a:r>
              <a:rPr lang="ru-RU" sz="2200" dirty="0">
                <a:latin typeface="+mj-lt"/>
              </a:rPr>
              <a:t>, в котором осуществляется подготовка специалистов и рабочих со средним специальным образованием по одной или нескольким специальностям, является </a:t>
            </a:r>
            <a:r>
              <a:rPr lang="ru-RU" sz="2200" b="1" dirty="0">
                <a:latin typeface="+mj-lt"/>
              </a:rPr>
              <a:t>отделение</a:t>
            </a:r>
            <a:r>
              <a:rPr lang="ru-RU" sz="2200" dirty="0">
                <a:latin typeface="+mj-lt"/>
              </a:rPr>
              <a:t> (</a:t>
            </a:r>
            <a:r>
              <a:rPr lang="ru-RU" sz="2200" dirty="0" smtClean="0">
                <a:latin typeface="+mj-lt"/>
              </a:rPr>
              <a:t>дневное, </a:t>
            </a:r>
            <a:r>
              <a:rPr lang="ru-RU" sz="2200" dirty="0">
                <a:latin typeface="+mj-lt"/>
              </a:rPr>
              <a:t>заочное). </a:t>
            </a:r>
            <a:r>
              <a:rPr lang="ru-RU" sz="2200" dirty="0" smtClean="0">
                <a:latin typeface="+mj-lt"/>
              </a:rPr>
              <a:t>Работа </a:t>
            </a:r>
            <a:r>
              <a:rPr lang="ru-RU" sz="2200" dirty="0">
                <a:latin typeface="+mj-lt"/>
              </a:rPr>
              <a:t>отделения </a:t>
            </a:r>
            <a:r>
              <a:rPr lang="ru-RU" sz="2200" dirty="0">
                <a:latin typeface="+mj-lt"/>
              </a:rPr>
              <a:t>организуется </a:t>
            </a:r>
            <a:r>
              <a:rPr lang="ru-RU" sz="2200" b="1" dirty="0" smtClean="0">
                <a:latin typeface="+mj-lt"/>
              </a:rPr>
              <a:t>заведующий отделением </a:t>
            </a:r>
            <a:r>
              <a:rPr lang="ru-RU" sz="2200" dirty="0" smtClean="0">
                <a:latin typeface="+mj-lt"/>
              </a:rPr>
              <a:t>в </a:t>
            </a:r>
            <a:r>
              <a:rPr lang="ru-RU" sz="2200" dirty="0">
                <a:latin typeface="+mj-lt"/>
              </a:rPr>
              <a:t>соответствии с планом, утверждаемым директором колледжа. </a:t>
            </a:r>
            <a:endParaRPr lang="ru-RU" sz="2200" dirty="0" smtClean="0">
              <a:latin typeface="+mj-lt"/>
            </a:endParaRPr>
          </a:p>
          <a:p>
            <a:pPr indent="457200" algn="just"/>
            <a:r>
              <a:rPr lang="ru-RU" sz="2200" dirty="0" smtClean="0">
                <a:latin typeface="+mj-lt"/>
              </a:rPr>
              <a:t>6</a:t>
            </a:r>
            <a:r>
              <a:rPr lang="ru-RU" sz="2200" dirty="0">
                <a:latin typeface="+mj-lt"/>
              </a:rPr>
              <a:t>. Для подготовки специалистов из числа лиц с особенностями психофизического развития в колледже может быть создано </a:t>
            </a:r>
            <a:r>
              <a:rPr lang="ru-RU" sz="2200" b="1" dirty="0">
                <a:latin typeface="+mj-lt"/>
              </a:rPr>
              <a:t>специальное отделение</a:t>
            </a:r>
            <a:r>
              <a:rPr lang="ru-RU" sz="2200" dirty="0">
                <a:latin typeface="+mj-lt"/>
              </a:rPr>
              <a:t>.</a:t>
            </a:r>
          </a:p>
          <a:p>
            <a:pPr indent="457200" algn="just"/>
            <a:r>
              <a:rPr lang="ru-RU" sz="2200" dirty="0">
                <a:latin typeface="+mj-lt"/>
              </a:rPr>
              <a:t>7. В рамках реализации образовательной программы подготовки лиц к поступлению в учреждения образования </a:t>
            </a:r>
            <a:r>
              <a:rPr lang="ru-RU" sz="2200" dirty="0" smtClean="0">
                <a:latin typeface="+mj-lt"/>
              </a:rPr>
              <a:t>РБ в </a:t>
            </a:r>
            <a:r>
              <a:rPr lang="ru-RU" sz="2200" dirty="0">
                <a:latin typeface="+mj-lt"/>
              </a:rPr>
              <a:t>колледже может быть создано </a:t>
            </a:r>
            <a:r>
              <a:rPr lang="ru-RU" sz="2200" b="1" dirty="0">
                <a:latin typeface="+mj-lt"/>
              </a:rPr>
              <a:t>подготовительное отделение</a:t>
            </a:r>
            <a:r>
              <a:rPr lang="ru-RU" sz="2200" dirty="0">
                <a:latin typeface="+mj-lt"/>
              </a:rPr>
              <a:t>.</a:t>
            </a:r>
          </a:p>
          <a:p>
            <a:pPr indent="457200" algn="just"/>
            <a:r>
              <a:rPr lang="ru-RU" sz="2200" dirty="0">
                <a:latin typeface="+mj-lt"/>
              </a:rPr>
              <a:t>8. Для обучения учащихся навыкам работы на современном оборудовании с использованием новейших технологий и </a:t>
            </a:r>
            <a:r>
              <a:rPr lang="ru-RU" sz="2200" dirty="0" smtClean="0">
                <a:latin typeface="+mj-lt"/>
              </a:rPr>
              <a:t>материалов в </a:t>
            </a:r>
            <a:r>
              <a:rPr lang="ru-RU" sz="2200" dirty="0">
                <a:latin typeface="+mj-lt"/>
              </a:rPr>
              <a:t>колледже может создаваться </a:t>
            </a:r>
            <a:r>
              <a:rPr lang="ru-RU" sz="2200" b="1" dirty="0">
                <a:latin typeface="+mj-lt"/>
              </a:rPr>
              <a:t>ресурсный центр </a:t>
            </a:r>
            <a:r>
              <a:rPr lang="ru-RU" sz="2200" dirty="0">
                <a:latin typeface="+mj-lt"/>
              </a:rPr>
              <a:t>.</a:t>
            </a:r>
          </a:p>
          <a:p>
            <a:pPr indent="457200" algn="just"/>
            <a:r>
              <a:rPr lang="ru-RU" sz="2200" dirty="0">
                <a:latin typeface="+mj-lt"/>
              </a:rPr>
              <a:t>9. В целях координации  воспитательного процесса  и социальной защиты учащихся в колледже может создаваться </a:t>
            </a:r>
            <a:r>
              <a:rPr lang="ru-RU" sz="2200" b="1" dirty="0">
                <a:latin typeface="+mj-lt"/>
              </a:rPr>
              <a:t>отдел воспитательной работы с молодежью.</a:t>
            </a:r>
          </a:p>
          <a:p>
            <a:pPr indent="457200" algn="just"/>
            <a:endParaRPr lang="ru-RU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493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310" y="1271323"/>
            <a:ext cx="1101676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1600" b="1" i="1" dirty="0" smtClean="0">
                <a:latin typeface="+mj-lt"/>
              </a:rPr>
              <a:t>Глава </a:t>
            </a:r>
            <a:r>
              <a:rPr lang="ru-RU" sz="1600" b="1" i="1" dirty="0">
                <a:latin typeface="+mj-lt"/>
              </a:rPr>
              <a:t>3  Организация образовательного процесса при реализации     образовательных программ среднего специального образования</a:t>
            </a:r>
            <a:endParaRPr lang="ru-RU" sz="1600" b="1" dirty="0">
              <a:latin typeface="+mj-lt"/>
            </a:endParaRPr>
          </a:p>
          <a:p>
            <a:pPr indent="457200" algn="just"/>
            <a:r>
              <a:rPr lang="ru-RU" sz="1600" dirty="0">
                <a:latin typeface="+mj-lt"/>
              </a:rPr>
              <a:t>11. Образовательный процесс при реализации образовательных программ ССО организуется по учебным </a:t>
            </a:r>
            <a:r>
              <a:rPr lang="ru-RU" sz="1600" dirty="0" smtClean="0">
                <a:latin typeface="+mj-lt"/>
              </a:rPr>
              <a:t>годам, учебный </a:t>
            </a:r>
            <a:r>
              <a:rPr lang="ru-RU" sz="1600" dirty="0">
                <a:latin typeface="+mj-lt"/>
              </a:rPr>
              <a:t>год делится на семестры, которые завершаются экзаменационными сессиями. </a:t>
            </a:r>
            <a:endParaRPr lang="ru-RU" sz="1600" dirty="0" smtClean="0">
              <a:latin typeface="+mj-lt"/>
            </a:endParaRPr>
          </a:p>
          <a:p>
            <a:pPr indent="457200" algn="just"/>
            <a:r>
              <a:rPr lang="ru-RU" sz="1600" dirty="0" smtClean="0">
                <a:latin typeface="+mj-lt"/>
              </a:rPr>
              <a:t>12</a:t>
            </a:r>
            <a:r>
              <a:rPr lang="ru-RU" sz="1600" dirty="0">
                <a:latin typeface="+mj-lt"/>
              </a:rPr>
              <a:t>. Учебная нагрузка учащихся определяется в соответствии с </a:t>
            </a:r>
            <a:r>
              <a:rPr lang="ru-RU" sz="1600" dirty="0" smtClean="0">
                <a:latin typeface="+mj-lt"/>
              </a:rPr>
              <a:t>санитарными правилами, </a:t>
            </a:r>
            <a:r>
              <a:rPr lang="ru-RU" sz="1600" dirty="0">
                <a:latin typeface="+mj-lt"/>
              </a:rPr>
              <a:t>нормами и гигиеническими нормативами, а также образовательными стандартами </a:t>
            </a:r>
            <a:r>
              <a:rPr lang="ru-RU" sz="1600" dirty="0" smtClean="0">
                <a:latin typeface="+mj-lt"/>
              </a:rPr>
              <a:t>ССО.</a:t>
            </a:r>
            <a:endParaRPr lang="ru-RU" sz="1600" dirty="0">
              <a:latin typeface="+mj-lt"/>
            </a:endParaRPr>
          </a:p>
          <a:p>
            <a:pPr indent="457200" algn="just"/>
            <a:r>
              <a:rPr lang="ru-RU" sz="1600" dirty="0">
                <a:latin typeface="+mj-lt"/>
              </a:rPr>
              <a:t>13. Наполняемость учебной группы  определяется в соответствии с пунктом 5 статьи 196 Кодекса </a:t>
            </a:r>
            <a:r>
              <a:rPr lang="ru-RU" sz="1600" dirty="0" smtClean="0">
                <a:latin typeface="+mj-lt"/>
              </a:rPr>
              <a:t>РБ об </a:t>
            </a:r>
            <a:r>
              <a:rPr lang="ru-RU" sz="1600" dirty="0">
                <a:latin typeface="+mj-lt"/>
              </a:rPr>
              <a:t>образовании.</a:t>
            </a:r>
          </a:p>
          <a:p>
            <a:pPr indent="457200" algn="just"/>
            <a:r>
              <a:rPr lang="ru-RU" sz="1600" dirty="0">
                <a:latin typeface="+mj-lt"/>
              </a:rPr>
              <a:t>При проведении лабораторных  занятий, учебных занятий по учебной дисциплине </a:t>
            </a:r>
            <a:r>
              <a:rPr lang="ru-RU" sz="1600" dirty="0" smtClean="0">
                <a:latin typeface="+mj-lt"/>
              </a:rPr>
              <a:t>«Физическая </a:t>
            </a:r>
            <a:r>
              <a:rPr lang="ru-RU" sz="1600" dirty="0">
                <a:latin typeface="+mj-lt"/>
              </a:rPr>
              <a:t>культура и </a:t>
            </a:r>
            <a:r>
              <a:rPr lang="ru-RU" sz="1600" dirty="0" smtClean="0">
                <a:latin typeface="+mj-lt"/>
              </a:rPr>
              <a:t>здоровье» </a:t>
            </a:r>
            <a:r>
              <a:rPr lang="ru-RU" sz="1600" dirty="0">
                <a:latin typeface="+mj-lt"/>
              </a:rPr>
              <a:t>,на период курсового проектирования учебная группа может делиться на подгруппы </a:t>
            </a:r>
            <a:r>
              <a:rPr lang="ru-RU" sz="1600" dirty="0" smtClean="0">
                <a:latin typeface="+mj-lt"/>
              </a:rPr>
              <a:t>(8 человек).</a:t>
            </a:r>
          </a:p>
          <a:p>
            <a:pPr indent="457200" algn="just"/>
            <a:r>
              <a:rPr lang="ru-RU" sz="1600" dirty="0" smtClean="0">
                <a:latin typeface="+mj-lt"/>
              </a:rPr>
              <a:t>14</a:t>
            </a:r>
            <a:r>
              <a:rPr lang="ru-RU" sz="1600" dirty="0">
                <a:latin typeface="+mj-lt"/>
              </a:rPr>
              <a:t>. В целях </a:t>
            </a:r>
            <a:r>
              <a:rPr lang="ru-RU" sz="1600" b="1" dirty="0">
                <a:latin typeface="+mj-lt"/>
              </a:rPr>
              <a:t>удовлетворения индивидуальных запросов учащихся</a:t>
            </a:r>
            <a:r>
              <a:rPr lang="ru-RU" sz="1600" dirty="0">
                <a:latin typeface="+mj-lt"/>
              </a:rPr>
              <a:t>, развития их способностей, углубления знаний и умений  проводятся </a:t>
            </a:r>
            <a:r>
              <a:rPr lang="ru-RU" sz="1600" b="1" dirty="0">
                <a:latin typeface="+mj-lt"/>
              </a:rPr>
              <a:t>факультативные занятия</a:t>
            </a:r>
            <a:r>
              <a:rPr lang="ru-RU" sz="1600" dirty="0">
                <a:latin typeface="+mj-lt"/>
              </a:rPr>
              <a:t>. Результаты </a:t>
            </a:r>
            <a:r>
              <a:rPr lang="ru-RU" sz="1600" dirty="0" smtClean="0">
                <a:latin typeface="+mj-lt"/>
              </a:rPr>
              <a:t>которых не </a:t>
            </a:r>
            <a:r>
              <a:rPr lang="ru-RU" sz="1600" dirty="0">
                <a:latin typeface="+mj-lt"/>
              </a:rPr>
              <a:t>учитываются при переводе их на следующий курс.</a:t>
            </a:r>
          </a:p>
          <a:p>
            <a:pPr indent="457200" algn="just"/>
            <a:r>
              <a:rPr lang="ru-RU" sz="1600" dirty="0">
                <a:latin typeface="+mj-lt"/>
              </a:rPr>
              <a:t>15. Для оказания помощи учащимся в освоении учебных дисциплин </a:t>
            </a:r>
            <a:r>
              <a:rPr lang="ru-RU" sz="1600" dirty="0" smtClean="0">
                <a:latin typeface="+mj-lt"/>
              </a:rPr>
              <a:t>могут </a:t>
            </a:r>
            <a:r>
              <a:rPr lang="ru-RU" sz="1600" dirty="0">
                <a:latin typeface="+mj-lt"/>
              </a:rPr>
              <a:t>проводиться </a:t>
            </a:r>
            <a:r>
              <a:rPr lang="ru-RU" sz="1600" b="1" dirty="0">
                <a:latin typeface="+mj-lt"/>
              </a:rPr>
              <a:t>консультации</a:t>
            </a:r>
            <a:r>
              <a:rPr lang="ru-RU" sz="1600" b="1" dirty="0" smtClean="0">
                <a:latin typeface="+mj-lt"/>
              </a:rPr>
              <a:t>.</a:t>
            </a:r>
          </a:p>
          <a:p>
            <a:pPr indent="457200" algn="just"/>
            <a:r>
              <a:rPr lang="ru-RU" sz="1600" dirty="0">
                <a:latin typeface="+mj-lt"/>
              </a:rPr>
              <a:t>16. </a:t>
            </a:r>
            <a:r>
              <a:rPr lang="ru-RU" sz="1600" b="1" dirty="0">
                <a:latin typeface="+mj-lt"/>
              </a:rPr>
              <a:t>Воспитание в колледже осуществляется как в учебное, так и во </a:t>
            </a:r>
            <a:r>
              <a:rPr lang="ru-RU" sz="1600" b="1" dirty="0" err="1">
                <a:latin typeface="+mj-lt"/>
              </a:rPr>
              <a:t>внеучебное</a:t>
            </a:r>
            <a:r>
              <a:rPr lang="ru-RU" sz="1600" b="1" dirty="0">
                <a:latin typeface="+mj-lt"/>
              </a:rPr>
              <a:t> время</a:t>
            </a:r>
            <a:r>
              <a:rPr lang="ru-RU" sz="1600" dirty="0">
                <a:latin typeface="+mj-lt"/>
              </a:rPr>
              <a:t>. Непосредственное руководство воспитанием в колледже осуществляет заместитель руководителя по воспитательной работе. В учебной группе колледжа воспитание осуществляет преподаватель, выполняющий обязанности </a:t>
            </a:r>
            <a:r>
              <a:rPr lang="ru-RU" sz="1600" b="1" dirty="0">
                <a:latin typeface="+mj-lt"/>
              </a:rPr>
              <a:t>куратора учебной группы</a:t>
            </a:r>
            <a:r>
              <a:rPr lang="ru-RU" sz="1600" dirty="0">
                <a:latin typeface="+mj-lt"/>
              </a:rPr>
              <a:t>.</a:t>
            </a:r>
          </a:p>
          <a:p>
            <a:pPr indent="457200" algn="just"/>
            <a:r>
              <a:rPr lang="ru-RU" sz="1600" dirty="0">
                <a:latin typeface="+mj-lt"/>
              </a:rPr>
              <a:t>17. Колледж при реализации образовательных программ </a:t>
            </a:r>
            <a:r>
              <a:rPr lang="ru-RU" sz="1600" b="1" dirty="0" smtClean="0">
                <a:latin typeface="+mj-lt"/>
              </a:rPr>
              <a:t>ПТО </a:t>
            </a:r>
            <a:r>
              <a:rPr lang="ru-RU" sz="1600" dirty="0" smtClean="0">
                <a:latin typeface="+mj-lt"/>
              </a:rPr>
              <a:t>руководствуется </a:t>
            </a:r>
            <a:r>
              <a:rPr lang="ru-RU" sz="1600" dirty="0">
                <a:latin typeface="+mj-lt"/>
              </a:rPr>
              <a:t>законодательством, определяющим порядок организации образовательной деятельности в учреждениях образования при реализации образовательных программ </a:t>
            </a:r>
            <a:r>
              <a:rPr lang="ru-RU" sz="1600" dirty="0" smtClean="0">
                <a:latin typeface="+mj-lt"/>
              </a:rPr>
              <a:t>ПТО.</a:t>
            </a:r>
            <a:endParaRPr lang="ru-RU" sz="1600" dirty="0">
              <a:latin typeface="+mj-lt"/>
            </a:endParaRPr>
          </a:p>
          <a:p>
            <a:pPr indent="457200" algn="just"/>
            <a:endParaRPr lang="ru-RU" sz="1600" b="1" dirty="0">
              <a:latin typeface="+mj-lt"/>
            </a:endParaRPr>
          </a:p>
          <a:p>
            <a:pPr indent="457200" algn="just"/>
            <a:endParaRPr lang="ru-RU" sz="1600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74485" y="128773"/>
            <a:ext cx="7445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Учреждение 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профессионального образования, его назначение и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статус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214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637" y="1108910"/>
            <a:ext cx="115618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i="1" dirty="0" smtClean="0">
                <a:latin typeface="+mj-lt"/>
              </a:rPr>
              <a:t>Глава 4</a:t>
            </a:r>
            <a:r>
              <a:rPr lang="ru-RU" sz="2000" b="1" i="1" dirty="0">
                <a:latin typeface="+mj-lt"/>
              </a:rPr>
              <a:t>. Управление учреждением  среднего специального образования</a:t>
            </a:r>
            <a:endParaRPr lang="ru-RU" sz="2000" b="1" dirty="0">
              <a:latin typeface="+mj-lt"/>
            </a:endParaRPr>
          </a:p>
          <a:p>
            <a:pPr indent="457200" algn="just"/>
            <a:r>
              <a:rPr lang="ru-RU" sz="2000" dirty="0">
                <a:latin typeface="+mj-lt"/>
              </a:rPr>
              <a:t>18. Управление колледжем осуществляется в соответствии с Кодексом РБ об образовании,  Положением, актами законодательства, его уставом,  строится на </a:t>
            </a:r>
            <a:r>
              <a:rPr lang="ru-RU" sz="2000" b="1" dirty="0">
                <a:latin typeface="+mj-lt"/>
              </a:rPr>
              <a:t>сочетании принципов единоначалия и самоуправления</a:t>
            </a:r>
            <a:r>
              <a:rPr lang="ru-RU" sz="2000" dirty="0">
                <a:latin typeface="+mj-lt"/>
              </a:rPr>
              <a:t>.</a:t>
            </a:r>
          </a:p>
          <a:p>
            <a:pPr indent="457200" algn="just"/>
            <a:r>
              <a:rPr lang="ru-RU" sz="2000" dirty="0">
                <a:latin typeface="+mj-lt"/>
              </a:rPr>
              <a:t>19. Непосредственное руководство колледжем осуществляет его руководитель, который </a:t>
            </a:r>
            <a:r>
              <a:rPr lang="ru-RU" sz="2000" b="1" dirty="0">
                <a:latin typeface="+mj-lt"/>
              </a:rPr>
              <a:t>назначается на должность и освобождается от должности его учредителем по согласованию с Министерством образования РБ.</a:t>
            </a:r>
          </a:p>
          <a:p>
            <a:pPr indent="457200" algn="just"/>
            <a:r>
              <a:rPr lang="ru-RU" sz="2000" b="1" dirty="0">
                <a:latin typeface="+mj-lt"/>
              </a:rPr>
              <a:t>Заместители руководителя колледжа назначаются руководителем колледжа по согласованию с учредителем колледжа</a:t>
            </a:r>
            <a:r>
              <a:rPr lang="ru-RU" sz="2000" dirty="0">
                <a:latin typeface="+mj-lt"/>
              </a:rPr>
              <a:t>.</a:t>
            </a:r>
          </a:p>
          <a:p>
            <a:pPr indent="457200" algn="just"/>
            <a:r>
              <a:rPr lang="ru-RU" sz="2000" dirty="0">
                <a:latin typeface="+mj-lt"/>
              </a:rPr>
              <a:t>20. Основным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органом самоуправления учреждения образования </a:t>
            </a:r>
            <a:r>
              <a:rPr lang="ru-RU" sz="2000" b="1" dirty="0">
                <a:latin typeface="+mj-lt"/>
              </a:rPr>
              <a:t>является совет учреждения образования</a:t>
            </a:r>
            <a:r>
              <a:rPr lang="ru-RU" sz="2000" dirty="0">
                <a:latin typeface="+mj-lt"/>
              </a:rPr>
              <a:t>, возглавляемый его руководителем.</a:t>
            </a:r>
          </a:p>
          <a:p>
            <a:pPr indent="457200" algn="just"/>
            <a:r>
              <a:rPr lang="ru-RU" sz="2000" dirty="0">
                <a:latin typeface="+mj-lt"/>
              </a:rPr>
              <a:t>21. В целях совершенствования качества образования, повышения педагогического мастерства педагогических работников, научно-методического обеспечения ССО в колледже создаются </a:t>
            </a:r>
            <a:r>
              <a:rPr lang="ru-RU" sz="2000" b="1" dirty="0">
                <a:latin typeface="+mj-lt"/>
              </a:rPr>
              <a:t>педагогический совет и предметные (цикловые) комиссии.</a:t>
            </a:r>
          </a:p>
          <a:p>
            <a:pPr indent="457200" algn="just"/>
            <a:r>
              <a:rPr lang="ru-RU" sz="2000" dirty="0">
                <a:latin typeface="+mj-lt"/>
              </a:rPr>
              <a:t>Педагогический совет колледжа осуществляет свою деятельность в соответствии </a:t>
            </a:r>
            <a:r>
              <a:rPr lang="ru-RU" sz="2000" b="1" dirty="0">
                <a:latin typeface="+mj-lt"/>
              </a:rPr>
              <a:t>с Положением о педагогическом совете </a:t>
            </a:r>
            <a:r>
              <a:rPr lang="ru-RU" sz="2000" dirty="0">
                <a:latin typeface="+mj-lt"/>
              </a:rPr>
              <a:t>учреждения.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74485" y="128773"/>
            <a:ext cx="7445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Учреждение 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профессионального образования, его назначение и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статус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858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9954" y="1324074"/>
            <a:ext cx="109288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+mj-lt"/>
              </a:rPr>
              <a:t>22</a:t>
            </a:r>
            <a:r>
              <a:rPr lang="ru-RU" sz="2000" dirty="0" smtClean="0">
                <a:latin typeface="+mj-lt"/>
              </a:rPr>
              <a:t>. </a:t>
            </a:r>
            <a:r>
              <a:rPr lang="ru-RU" sz="2000" b="1" dirty="0" smtClean="0">
                <a:latin typeface="+mj-lt"/>
              </a:rPr>
              <a:t>Предметные </a:t>
            </a:r>
            <a:r>
              <a:rPr lang="ru-RU" sz="2000" b="1" dirty="0">
                <a:latin typeface="+mj-lt"/>
              </a:rPr>
              <a:t>(цикловые) комиссии </a:t>
            </a:r>
            <a:r>
              <a:rPr lang="ru-RU" sz="2000" dirty="0">
                <a:latin typeface="+mj-lt"/>
              </a:rPr>
              <a:t>формируются численностью не менее пяти педагогических работников, в том числе работающих по совместительству. В состав </a:t>
            </a:r>
            <a:r>
              <a:rPr lang="ru-RU" sz="2000" b="1" dirty="0">
                <a:latin typeface="+mj-lt"/>
              </a:rPr>
              <a:t>предметной комиссии включаются преподаватели одной учебной дисциплины</a:t>
            </a:r>
            <a:r>
              <a:rPr lang="ru-RU" sz="2000" dirty="0">
                <a:latin typeface="+mj-lt"/>
              </a:rPr>
              <a:t>, в состав </a:t>
            </a:r>
            <a:r>
              <a:rPr lang="ru-RU" sz="2000" b="1" dirty="0">
                <a:latin typeface="+mj-lt"/>
              </a:rPr>
              <a:t>цикловой комиссии - преподаватели (мастера производственного обучения) родственных учебных дисциплин (практики).</a:t>
            </a:r>
          </a:p>
          <a:p>
            <a:pPr indent="457200" algn="just"/>
            <a:r>
              <a:rPr lang="ru-RU" sz="2000" dirty="0">
                <a:latin typeface="+mj-lt"/>
              </a:rPr>
              <a:t>Общее руководство предметными  комиссиями, утверждение их планов работы </a:t>
            </a:r>
            <a:r>
              <a:rPr lang="ru-RU" sz="2000" b="1" dirty="0">
                <a:latin typeface="+mj-lt"/>
              </a:rPr>
              <a:t>осуществляет заместитель руководителя по учебной работе.</a:t>
            </a:r>
          </a:p>
          <a:p>
            <a:pPr indent="457200" algn="just"/>
            <a:r>
              <a:rPr lang="ru-RU" sz="2000" dirty="0">
                <a:latin typeface="+mj-lt"/>
              </a:rPr>
              <a:t>Непосредственное руководство по планированию и организации работы предметной (цикловой) комиссии осуществляет </a:t>
            </a:r>
            <a:r>
              <a:rPr lang="ru-RU" sz="2000" b="1" dirty="0">
                <a:latin typeface="+mj-lt"/>
              </a:rPr>
              <a:t>ее председатель</a:t>
            </a:r>
            <a:r>
              <a:rPr lang="ru-RU" sz="2000" dirty="0">
                <a:latin typeface="+mj-lt"/>
              </a:rPr>
              <a:t>.</a:t>
            </a:r>
          </a:p>
          <a:p>
            <a:pPr indent="457200" algn="just"/>
            <a:r>
              <a:rPr lang="ru-RU" sz="2000" dirty="0">
                <a:latin typeface="+mj-lt"/>
              </a:rPr>
              <a:t>Работа предметных (цикловых) комиссий </a:t>
            </a:r>
            <a:r>
              <a:rPr lang="ru-RU" sz="2000" b="1" dirty="0">
                <a:latin typeface="+mj-lt"/>
              </a:rPr>
              <a:t>планируется на учебный год. </a:t>
            </a:r>
            <a:r>
              <a:rPr lang="ru-RU" sz="2000" dirty="0">
                <a:latin typeface="+mj-lt"/>
              </a:rPr>
              <a:t>Заседания проводятся в соответствии с планом работы предметной (цикловой) комиссии, но не реже одного раза в месяц. Предметная (цикловая) комиссия ведет учетно-отчетную документацию, к которой относятся план и отчет работы комиссии, протоколы заседаний</a:t>
            </a:r>
            <a:r>
              <a:rPr lang="ru-RU" sz="2000" dirty="0" smtClean="0">
                <a:latin typeface="+mj-lt"/>
              </a:rPr>
              <a:t>. Материалы</a:t>
            </a:r>
            <a:r>
              <a:rPr lang="ru-RU" sz="2000" dirty="0">
                <a:latin typeface="+mj-lt"/>
              </a:rPr>
              <a:t>, которые отражают деятельность предметной комиссии в  учебном году, хранятся в комиссии.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74485" y="128773"/>
            <a:ext cx="7445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Учреждение 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профессионального образования, его назначение и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статус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083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9866" y="1271323"/>
            <a:ext cx="111222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взаимодействие </a:t>
            </a:r>
            <a:r>
              <a:rPr lang="ru-RU" sz="2400" dirty="0">
                <a:latin typeface="+mj-lt"/>
              </a:rPr>
              <a:t>с отделениями колледжа по вопросам обеспечения качества образования;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проведение воспитательной работы с учащимися;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интеграция образовательного процесса с производством, наукой, культурой;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совершенствование педагогического и методического мастерства, оказание помощи преподавателям и мастерам производственного обучения;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изучение и обобщение положительного педагогического опыта, проведение открытых учебных занятий и воспитательных мероприятий;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изучение учебно-методической документации и учебных изданий, средств обучения, которые применяются в образовательном процессе;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участие в экспериментальной и инновационной деятельности колледжа;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руководство исследовательской и творческой деятельностью учащихся. </a:t>
            </a:r>
          </a:p>
          <a:p>
            <a:pPr indent="457200" algn="just"/>
            <a:r>
              <a:rPr lang="ru-RU" sz="2400" dirty="0">
                <a:latin typeface="+mj-lt"/>
              </a:rPr>
              <a:t> 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72012" y="155510"/>
            <a:ext cx="6572925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chemeClr val="bg1"/>
                </a:solidFill>
                <a:latin typeface="+mj-lt"/>
              </a:rPr>
              <a:t>К компетенции работы предметной (цикловой) комиссии относятся:</a:t>
            </a:r>
          </a:p>
        </p:txBody>
      </p:sp>
    </p:spTree>
    <p:extLst>
      <p:ext uri="{BB962C8B-B14F-4D97-AF65-F5344CB8AC3E}">
        <p14:creationId xmlns:p14="http://schemas.microsoft.com/office/powerpoint/2010/main" val="247459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0631" y="1450505"/>
            <a:ext cx="10585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i="1" dirty="0">
                <a:latin typeface="+mj-lt"/>
              </a:rPr>
              <a:t>Глава 5. Имущество и финансы учреждений среднего специального образования</a:t>
            </a:r>
            <a:endParaRPr lang="ru-RU" sz="2000" b="1" dirty="0">
              <a:latin typeface="+mj-lt"/>
            </a:endParaRPr>
          </a:p>
          <a:p>
            <a:pPr indent="457200" algn="just"/>
            <a:r>
              <a:rPr lang="ru-RU" sz="2000" dirty="0">
                <a:latin typeface="+mj-lt"/>
              </a:rPr>
              <a:t>23. Колледж в отношении закрепленного за ним имущества осуществляет в пределах, установленных законодательством, в соответствии с целями деятельности, осуществляет права владения, пользования, распоряжения им.</a:t>
            </a:r>
          </a:p>
          <a:p>
            <a:pPr indent="457200" algn="just"/>
            <a:r>
              <a:rPr lang="ru-RU" sz="2000" dirty="0">
                <a:latin typeface="+mj-lt"/>
              </a:rPr>
              <a:t>24. Финансирование колледжей государственной формы собственности осуществляется за счет средств республиканского и (или) местного бюджетов, средств учредителей, средств, полученных от приносящей доходы деятельности, безвозмездной (спонсорской) помощи юридических лиц, индивидуальных предпринимателей и иных источников, не запрещенных законодательством Республики Беларусь.</a:t>
            </a:r>
          </a:p>
          <a:p>
            <a:pPr indent="457200" algn="just"/>
            <a:r>
              <a:rPr lang="ru-RU" sz="2000" dirty="0">
                <a:latin typeface="+mj-lt"/>
              </a:rPr>
              <a:t>Финансирование колледжей частной формы собственности осуществляется за счет средств учредителей и иных источников, не запрещенных законодательством Республики Беларусь.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74485" y="128773"/>
            <a:ext cx="7445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Учреждение 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профессионального образования, его назначение и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статус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46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50201" y="124173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Менеджмент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, структура управления воспитанием в учреждении профессионального </a:t>
            </a:r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образования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8554" y="1379282"/>
            <a:ext cx="1097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+mj-lt"/>
              </a:rPr>
              <a:t> </a:t>
            </a:r>
            <a:r>
              <a:rPr lang="ru-RU" sz="2400" b="1" i="1" dirty="0">
                <a:latin typeface="+mj-lt"/>
              </a:rPr>
              <a:t>Эффективность управления связана</a:t>
            </a:r>
            <a:r>
              <a:rPr lang="ru-RU" sz="2400" dirty="0">
                <a:latin typeface="+mj-lt"/>
              </a:rPr>
              <a:t>:  </a:t>
            </a:r>
          </a:p>
          <a:p>
            <a:pPr indent="457200" algn="just"/>
            <a:r>
              <a:rPr lang="ru-RU" sz="2400" dirty="0">
                <a:latin typeface="+mj-lt"/>
              </a:rPr>
              <a:t>-с выявлением  субъектов воздействия, </a:t>
            </a:r>
          </a:p>
          <a:p>
            <a:pPr indent="457200" algn="just"/>
            <a:r>
              <a:rPr lang="ru-RU" sz="2400" dirty="0">
                <a:latin typeface="+mj-lt"/>
              </a:rPr>
              <a:t>-установлением их воспитательных воздействий (семьи, ближайшего окружения, общественных формирований),        </a:t>
            </a:r>
            <a:endParaRPr lang="ru-RU" sz="2400" dirty="0" smtClean="0">
              <a:latin typeface="+mj-lt"/>
            </a:endParaRPr>
          </a:p>
          <a:p>
            <a:pPr indent="457200" algn="just"/>
            <a:r>
              <a:rPr lang="ru-RU" sz="2400" dirty="0" smtClean="0">
                <a:latin typeface="+mj-lt"/>
              </a:rPr>
              <a:t>-</a:t>
            </a:r>
            <a:r>
              <a:rPr lang="ru-RU" sz="2400" dirty="0">
                <a:latin typeface="+mj-lt"/>
              </a:rPr>
              <a:t>координацией их влияния на обучающихся.</a:t>
            </a:r>
          </a:p>
          <a:p>
            <a:pPr indent="457200" algn="just"/>
            <a:r>
              <a:rPr lang="ru-RU" sz="2400" dirty="0">
                <a:latin typeface="+mj-lt"/>
              </a:rPr>
              <a:t> </a:t>
            </a:r>
          </a:p>
          <a:p>
            <a:pPr indent="457200" algn="just"/>
            <a:r>
              <a:rPr lang="ru-RU" sz="2400" b="1" i="1" dirty="0">
                <a:latin typeface="+mj-lt"/>
              </a:rPr>
              <a:t>Для реализации  необходима разработка  структуры управления воспитательным процессом в УПО</a:t>
            </a:r>
            <a:r>
              <a:rPr lang="ru-RU" sz="2400" dirty="0">
                <a:latin typeface="+mj-lt"/>
              </a:rPr>
              <a:t> (рис. 1).</a:t>
            </a:r>
          </a:p>
          <a:p>
            <a:pPr indent="457200" algn="just"/>
            <a:r>
              <a:rPr lang="ru-RU" sz="2400" dirty="0">
                <a:latin typeface="+mj-lt"/>
              </a:rPr>
              <a:t>Каждое учреждение профессионального образования может разработать свою структуру управления воспитательной работой, исходя из накопленного опыта,  традиций и  субъектов воспитания.</a:t>
            </a: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5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home\AppData\Local\Temp\FineReader12.00\media\image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32" y="1354015"/>
            <a:ext cx="6735555" cy="47710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23731"/>
              </p:ext>
            </p:extLst>
          </p:nvPr>
        </p:nvGraphicFramePr>
        <p:xfrm>
          <a:off x="352431" y="235634"/>
          <a:ext cx="6953976" cy="731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539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6401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Структура </a:t>
                      </a: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управления воспитательным процессом в УПТО</a:t>
                      </a: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1201" y="216127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latin typeface="Arial" pitchFamily="34" charset="0"/>
                <a:cs typeface="Arial" pitchFamily="34" charset="0"/>
              </a:rPr>
              <a:t/>
            </a:r>
            <a:br>
              <a:rPr lang="ru-RU">
                <a:latin typeface="Arial" pitchFamily="34" charset="0"/>
                <a:cs typeface="Arial" pitchFamily="34" charset="0"/>
              </a:rPr>
            </a:br>
            <a:endParaRPr lang="ru-RU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83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5973" y="986507"/>
            <a:ext cx="110870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endParaRPr lang="ru-RU" sz="2400" dirty="0" smtClean="0">
              <a:latin typeface="+mj-lt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 рациональной организации труда педагогов;           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упорядоченности расписания их учебной нагрузки;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работы </a:t>
            </a:r>
            <a:r>
              <a:rPr lang="ru-RU" sz="2400" dirty="0">
                <a:latin typeface="+mj-lt"/>
              </a:rPr>
              <a:t>администрации;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поддержки в проведении воспитательных мероприятий; 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контроля за и ходом мероприятий;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системы стимулирования воспитательной деятельности кураторов;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создания условий для организации воспитания.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четкое разграничение функциональных обязанностей основных субъектов педагогического воздействия: заместителя директора по воспитательной работе, социального педагога, педагога-психолога, кураторов  групп, мастера производственного обучения, воспитателей.   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005" y="155510"/>
            <a:ext cx="867169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chemeClr val="bg1"/>
                </a:solidFill>
                <a:latin typeface="+mj-lt"/>
              </a:rPr>
              <a:t>Эффективность управления </a:t>
            </a:r>
            <a:r>
              <a:rPr lang="ru-RU" sz="2400" b="1" dirty="0" err="1">
                <a:solidFill>
                  <a:schemeClr val="bg1"/>
                </a:solidFill>
                <a:latin typeface="+mj-lt"/>
              </a:rPr>
              <a:t>воспитательгой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работой УПО 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обусловлена необходимостью обеспечения:</a:t>
            </a:r>
          </a:p>
        </p:txBody>
      </p:sp>
    </p:spTree>
    <p:extLst>
      <p:ext uri="{BB962C8B-B14F-4D97-AF65-F5344CB8AC3E}">
        <p14:creationId xmlns:p14="http://schemas.microsoft.com/office/powerpoint/2010/main" val="131163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3227" y="1412758"/>
            <a:ext cx="1158826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сбор информации о деятельности  субъектов воспитания: ходе решения задач, опыте, инновациях, проблемах, недостатках;  информация хранится у заместителя директора по воспитательной работе и является основой для получения обратной связи о результативности воспитания;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систематизация </a:t>
            </a:r>
            <a:r>
              <a:rPr lang="ru-RU" sz="2400" dirty="0">
                <a:latin typeface="+mj-lt"/>
              </a:rPr>
              <a:t>собранной информации, ее анализ и получение выводов для прогнозирования последующих действий;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принятие конкретных решений, внесение необходимых корректив.</a:t>
            </a:r>
          </a:p>
          <a:p>
            <a:pPr lvl="0" indent="457200" algn="just">
              <a:buClr>
                <a:schemeClr val="accent1">
                  <a:lumMod val="50000"/>
                </a:schemeClr>
              </a:buClr>
            </a:pPr>
            <a:endParaRPr lang="ru-RU" sz="2400" dirty="0" smtClean="0">
              <a:latin typeface="+mj-lt"/>
            </a:endParaRPr>
          </a:p>
          <a:p>
            <a:pPr lvl="0" indent="457200" algn="just">
              <a:buClr>
                <a:schemeClr val="accent1">
                  <a:lumMod val="50000"/>
                </a:schemeClr>
              </a:buClr>
            </a:pPr>
            <a:r>
              <a:rPr lang="ru-RU" sz="2400" dirty="0" smtClean="0">
                <a:latin typeface="+mj-lt"/>
              </a:rPr>
              <a:t>Эти </a:t>
            </a:r>
            <a:r>
              <a:rPr lang="ru-RU" sz="2400" dirty="0">
                <a:latin typeface="+mj-lt"/>
              </a:rPr>
              <a:t>три этапа связаны в единый, который осуществляется непрерывно, что обеспечивает оперативное знание процесса воспитания, на основе чего прогнозируются последующие воспитательные действия.</a:t>
            </a:r>
          </a:p>
          <a:p>
            <a:pPr marL="342900" indent="457200" algn="just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endParaRPr lang="ru-RU" sz="2200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7730" y="88612"/>
            <a:ext cx="7130274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Этапы системы управления воспитательной работой УПО:</a:t>
            </a:r>
          </a:p>
        </p:txBody>
      </p:sp>
    </p:spTree>
    <p:extLst>
      <p:ext uri="{BB962C8B-B14F-4D97-AF65-F5344CB8AC3E}">
        <p14:creationId xmlns:p14="http://schemas.microsoft.com/office/powerpoint/2010/main" val="115497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ru-RU" sz="3200" spc="-10" dirty="0" smtClean="0">
                <a:latin typeface="Times New Roman"/>
                <a:ea typeface="Times New Roman"/>
              </a:rPr>
              <a:t>м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Актуальность проблемы управления воспитательной работой.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2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z="3200" spc="-10" dirty="0" err="1" smtClean="0">
                <a:latin typeface="Times New Roman"/>
                <a:ea typeface="Times New Roman"/>
              </a:rPr>
              <a:t>м</a:t>
            </a:r>
            <a:r>
              <a:rPr lang="ru-RU" sz="3200" spc="-1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Учреждение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профессионального образования, его назначение и статус.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3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z="3200" spc="-10" dirty="0" err="1" smtClean="0">
                <a:latin typeface="Times New Roman"/>
                <a:ea typeface="Times New Roman"/>
              </a:rPr>
              <a:t>м</a:t>
            </a:r>
            <a:r>
              <a:rPr lang="ru-RU" sz="3200" spc="-1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Менеджмент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, структура управления воспитанием в учреждении профессионального образования.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1378" y="1463830"/>
            <a:ext cx="106738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3429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упорядоченность </a:t>
            </a:r>
            <a:r>
              <a:rPr lang="ru-RU" sz="2400" dirty="0">
                <a:latin typeface="+mj-lt"/>
              </a:rPr>
              <a:t>жизнедеятельности УПО, соответствие содержания, форм, методов, объема воспитательной работы реальным задачам;</a:t>
            </a:r>
          </a:p>
          <a:p>
            <a:pPr marL="800100" indent="-3429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педагогическую целесообразность, логическую последовательность;</a:t>
            </a:r>
          </a:p>
          <a:p>
            <a:pPr marL="800100" indent="-3429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согласованность действий  субъектов воспитательного процесса;</a:t>
            </a:r>
          </a:p>
          <a:p>
            <a:pPr marL="800100" indent="-3429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устойчивые связи  между педагогами и обучающимися;</a:t>
            </a:r>
          </a:p>
          <a:p>
            <a:pPr marL="800100" indent="-342900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четкий ритм, внутренний комфорт в организации жизни УПО.</a:t>
            </a:r>
          </a:p>
          <a:p>
            <a:pPr lvl="0" indent="457200">
              <a:buClr>
                <a:schemeClr val="accent1">
                  <a:lumMod val="50000"/>
                </a:schemeClr>
              </a:buClr>
            </a:pPr>
            <a:r>
              <a:rPr lang="ru-RU" sz="2400" dirty="0">
                <a:latin typeface="+mj-lt"/>
              </a:rPr>
              <a:t>По этим показателям можно судить об управляемости воспитательного процесса и его эффективности.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7178" y="0"/>
            <a:ext cx="6233291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Управление воспитательной работой в призвано обеспечить:</a:t>
            </a:r>
          </a:p>
        </p:txBody>
      </p:sp>
    </p:spTree>
    <p:extLst>
      <p:ext uri="{BB962C8B-B14F-4D97-AF65-F5344CB8AC3E}">
        <p14:creationId xmlns:p14="http://schemas.microsoft.com/office/powerpoint/2010/main" val="147564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20970" y="1175950"/>
            <a:ext cx="103485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dirty="0" smtClean="0">
                <a:latin typeface="+mj-lt"/>
              </a:rPr>
              <a:t>Основные </a:t>
            </a:r>
            <a:r>
              <a:rPr lang="ru-RU" sz="2000" b="1" dirty="0">
                <a:latin typeface="+mj-lt"/>
              </a:rPr>
              <a:t>функции по управлению деятельностью воспитательной системы возлагаются на заместителя директора по воспитательной работе</a:t>
            </a:r>
            <a:r>
              <a:rPr lang="ru-RU" sz="2000" dirty="0">
                <a:latin typeface="+mj-lt"/>
              </a:rPr>
              <a:t> – представителя администрации УПО, начальника отдела ОВР, организующего  внеучебную деятельность обучающихся. </a:t>
            </a:r>
          </a:p>
          <a:p>
            <a:pPr indent="457200" algn="just"/>
            <a:r>
              <a:rPr lang="ru-RU" sz="2000" dirty="0">
                <a:latin typeface="+mj-lt"/>
              </a:rPr>
              <a:t> </a:t>
            </a:r>
            <a:r>
              <a:rPr lang="ru-RU" sz="2000" b="1" i="1" dirty="0">
                <a:latin typeface="+mj-lt"/>
              </a:rPr>
              <a:t>Главная цель заместителя директора по воспитательной работе – создание системы  воспитательной работы</a:t>
            </a:r>
            <a:r>
              <a:rPr lang="ru-RU" sz="2000" dirty="0">
                <a:latin typeface="+mj-lt"/>
              </a:rPr>
              <a:t>:        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  утверждение личности  как абсолютной ценности; 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внедрение  концепции гуманистического воспитания;         создание воспитывающей среды; 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создание программы воспитания; 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обеспечение новых подходов к организации воспитания (системного, гуманистического, культурологического, </a:t>
            </a:r>
            <a:r>
              <a:rPr lang="ru-RU" sz="2000" dirty="0" err="1">
                <a:latin typeface="+mj-lt"/>
              </a:rPr>
              <a:t>деятельностного</a:t>
            </a:r>
            <a:r>
              <a:rPr lang="ru-RU" sz="2000" dirty="0">
                <a:latin typeface="+mj-lt"/>
              </a:rPr>
              <a:t>, комплексного, личностно-ориентированного, </a:t>
            </a:r>
            <a:r>
              <a:rPr lang="ru-RU" sz="2000" dirty="0" err="1">
                <a:latin typeface="+mj-lt"/>
              </a:rPr>
              <a:t>компетентностного</a:t>
            </a:r>
            <a:r>
              <a:rPr lang="ru-RU" sz="2000" dirty="0">
                <a:latin typeface="+mj-lt"/>
              </a:rPr>
              <a:t>);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организации деятельности  самоуправления обучающихся; -выявление уровня воспитанности личности обучающегося. 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4595" y="219240"/>
            <a:ext cx="6980181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Управление процессом </a:t>
            </a:r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воспитания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070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0340" y="143382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Актуальность 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проблемы управления воспитательной работой.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9064" y="1371121"/>
            <a:ext cx="109640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>
                <a:latin typeface="+mj-lt"/>
              </a:rPr>
              <a:t>Формирование личности будущего специалиста - </a:t>
            </a:r>
            <a:r>
              <a:rPr lang="ru-RU" sz="2800" b="1" dirty="0">
                <a:latin typeface="+mj-lt"/>
              </a:rPr>
              <a:t>процесс непрерывный, </a:t>
            </a:r>
            <a:r>
              <a:rPr lang="ru-RU" sz="2800" dirty="0">
                <a:latin typeface="+mj-lt"/>
              </a:rPr>
              <a:t>который включает учебный процесс и внеучебное время. </a:t>
            </a:r>
          </a:p>
          <a:p>
            <a:pPr indent="457200" algn="just"/>
            <a:r>
              <a:rPr lang="ru-RU" sz="2800" b="1" dirty="0">
                <a:latin typeface="+mj-lt"/>
              </a:rPr>
              <a:t>Учебный процесс выступает как воспитательная основа  становления и развития личности.</a:t>
            </a:r>
            <a:r>
              <a:rPr lang="ru-RU" sz="2800" dirty="0">
                <a:latin typeface="+mj-lt"/>
              </a:rPr>
              <a:t> </a:t>
            </a:r>
          </a:p>
          <a:p>
            <a:pPr indent="457200" algn="just"/>
            <a:r>
              <a:rPr lang="ru-RU" sz="2800" dirty="0" smtClean="0">
                <a:latin typeface="+mj-lt"/>
              </a:rPr>
              <a:t>Задача </a:t>
            </a:r>
            <a:r>
              <a:rPr lang="ru-RU" sz="2800" dirty="0">
                <a:latin typeface="+mj-lt"/>
              </a:rPr>
              <a:t>педагога:  сделать процесс </a:t>
            </a:r>
            <a:r>
              <a:rPr lang="ru-RU" sz="2800" b="1" dirty="0">
                <a:latin typeface="+mj-lt"/>
              </a:rPr>
              <a:t>воспитания управляемым. </a:t>
            </a:r>
          </a:p>
          <a:p>
            <a:pPr indent="457200" algn="just"/>
            <a:r>
              <a:rPr lang="ru-RU" sz="2800" b="1" dirty="0">
                <a:latin typeface="+mj-lt"/>
              </a:rPr>
              <a:t>Управление</a:t>
            </a:r>
            <a:r>
              <a:rPr lang="ru-RU" sz="2800" dirty="0">
                <a:latin typeface="+mj-lt"/>
              </a:rPr>
              <a:t> воспитательным процессом – это  </a:t>
            </a:r>
            <a:r>
              <a:rPr lang="ru-RU" sz="2800" b="1" dirty="0">
                <a:latin typeface="+mj-lt"/>
              </a:rPr>
              <a:t>проектирование</a:t>
            </a:r>
            <a:r>
              <a:rPr lang="ru-RU" sz="2800" dirty="0">
                <a:latin typeface="+mj-lt"/>
              </a:rPr>
              <a:t> воспитания. </a:t>
            </a:r>
          </a:p>
          <a:p>
            <a:pPr indent="457200" algn="just"/>
            <a:r>
              <a:rPr lang="ru-RU" sz="2800" b="1" dirty="0" smtClean="0">
                <a:latin typeface="+mj-lt"/>
              </a:rPr>
              <a:t>Управление </a:t>
            </a:r>
            <a:r>
              <a:rPr lang="ru-RU" sz="2800" dirty="0">
                <a:latin typeface="+mj-lt"/>
              </a:rPr>
              <a:t>– это  использование всех активных воздействий на управляемую систему для достижения поставленных  целей.</a:t>
            </a: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91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1626" y="1271323"/>
            <a:ext cx="106914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i="1" dirty="0" smtClean="0">
                <a:latin typeface="+mj-lt"/>
              </a:rPr>
              <a:t>Управление </a:t>
            </a:r>
            <a:r>
              <a:rPr lang="ru-RU" sz="2400" b="1" i="1" dirty="0">
                <a:latin typeface="+mj-lt"/>
              </a:rPr>
              <a:t>предполагает предмет, цель и средства.</a:t>
            </a:r>
            <a:r>
              <a:rPr lang="ru-RU" sz="2400" dirty="0">
                <a:latin typeface="+mj-lt"/>
              </a:rPr>
              <a:t> </a:t>
            </a:r>
            <a:r>
              <a:rPr lang="ru-RU" sz="2400" b="1" i="1" dirty="0">
                <a:latin typeface="+mj-lt"/>
              </a:rPr>
              <a:t>Предметом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 управления  является жизнедеятельность обучающихся;</a:t>
            </a:r>
            <a:r>
              <a:rPr lang="ru-RU" sz="2400" i="1" dirty="0">
                <a:latin typeface="+mj-lt"/>
              </a:rPr>
              <a:t> </a:t>
            </a:r>
          </a:p>
          <a:p>
            <a:pPr indent="457200" algn="just"/>
            <a:r>
              <a:rPr lang="ru-RU" sz="2400" b="1" i="1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- формирование важных личностных и профессиональных качеств;</a:t>
            </a:r>
          </a:p>
          <a:p>
            <a:pPr indent="457200" algn="just"/>
            <a:r>
              <a:rPr lang="ru-RU" sz="2400" b="1" i="1" dirty="0" smtClean="0">
                <a:latin typeface="+mj-lt"/>
              </a:rPr>
              <a:t>средством</a:t>
            </a:r>
            <a:r>
              <a:rPr lang="ru-RU" sz="2400" i="1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- деятельность субъектов управления, реализуемые ими функции, формы и методы.</a:t>
            </a:r>
          </a:p>
          <a:p>
            <a:pPr indent="457200" algn="just"/>
            <a:r>
              <a:rPr lang="ru-RU" sz="2400" b="1" dirty="0">
                <a:latin typeface="+mj-lt"/>
              </a:rPr>
              <a:t>Управлять </a:t>
            </a:r>
            <a:r>
              <a:rPr lang="ru-RU" sz="2400" dirty="0">
                <a:latin typeface="+mj-lt"/>
              </a:rPr>
              <a:t>процессом воспитания необходимо не смотря на: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многофакторность влияния на личность,       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противоречивость   </a:t>
            </a:r>
            <a:r>
              <a:rPr lang="ru-RU" sz="2400" dirty="0">
                <a:latin typeface="+mj-lt"/>
              </a:rPr>
              <a:t>влияния, 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отдаленность  результатов,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активности  самой личности,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сформировавшиеся потребности, моделями поведения,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характер ближайшего окружения. 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7426" y="291428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j-lt"/>
              </a:rPr>
              <a:t>Управление процессом воспитания  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81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6138" y="1286386"/>
            <a:ext cx="104980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i="1" dirty="0" smtClean="0">
                <a:latin typeface="+mj-lt"/>
              </a:rPr>
              <a:t>Педагогическое </a:t>
            </a:r>
            <a:r>
              <a:rPr lang="ru-RU" sz="2400" b="1" i="1" dirty="0">
                <a:latin typeface="+mj-lt"/>
              </a:rPr>
              <a:t>управление воспитанием </a:t>
            </a:r>
            <a:r>
              <a:rPr lang="ru-RU" sz="2400" i="1" dirty="0">
                <a:latin typeface="+mj-lt"/>
              </a:rPr>
              <a:t>- сознательная</a:t>
            </a:r>
            <a:r>
              <a:rPr lang="ru-RU" sz="2000" i="1" dirty="0">
                <a:latin typeface="+mj-lt"/>
              </a:rPr>
              <a:t>, </a:t>
            </a:r>
            <a:r>
              <a:rPr lang="ru-RU" sz="2400" i="1" dirty="0">
                <a:latin typeface="+mj-lt"/>
              </a:rPr>
              <a:t>целенаправленная организация деятельности личности, коллектива, посредством которой обучающиеся включаются в систему социально значимых связей и отношений, и благодаря которой достигаются  важные результаты в различных сферах личности:</a:t>
            </a:r>
            <a:endParaRPr lang="ru-RU" sz="2400" dirty="0">
              <a:latin typeface="+mj-lt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эмоционально-ценностной;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интеллектуально-познавательной;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психомоторной (навыки,действия трудовые,профессиональные и т.д);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физической (в состоянии здоровья, преодоление вредных привычек);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уровне развития способностей, коммуникативности, самооценки, самоопределения и т. д.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0251" y="233887"/>
            <a:ext cx="6980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Управление процессом </a:t>
            </a:r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воспитания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88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4784" y="1190409"/>
            <a:ext cx="109552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i="1" dirty="0">
                <a:latin typeface="+mj-lt"/>
              </a:rPr>
              <a:t>Эффективное управление </a:t>
            </a:r>
            <a:r>
              <a:rPr lang="ru-RU" sz="2400" i="1" dirty="0">
                <a:latin typeface="+mj-lt"/>
              </a:rPr>
              <a:t>возможно при условии его цикличности</a:t>
            </a:r>
            <a:r>
              <a:rPr lang="ru-RU" sz="2400" b="1" dirty="0">
                <a:latin typeface="+mj-lt"/>
              </a:rPr>
              <a:t>: воспитательное воздействие </a:t>
            </a:r>
            <a:r>
              <a:rPr lang="ru-RU" sz="2400" dirty="0">
                <a:latin typeface="+mj-lt"/>
              </a:rPr>
              <a:t>- это логически завершенный цикл, который включает: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начальное диагностирование уровня воспитанности;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формулирование целей и задач на основе  результатов мониторинга;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проектирование развития необходимых качеств личности;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разработка концепции воспитательной системы в УПО и модели процесса;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 разработка  конкретных программ воспитания;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организация воспитательных воздействий; сбор информации об изменениях, происходящих в  личности, коллективе;  внесение  корректив;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итоговое диагностирование, сравнение достигнутых результатов с первоначальным уровнем развития личности (мониторинг качества).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0251" y="233887"/>
            <a:ext cx="6980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Управление процессом </a:t>
            </a:r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воспитания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1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064" y="1518548"/>
            <a:ext cx="109640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+mj-lt"/>
              </a:rPr>
              <a:t> </a:t>
            </a:r>
            <a:r>
              <a:rPr lang="ru-RU" sz="2400" b="1" dirty="0">
                <a:latin typeface="+mj-lt"/>
              </a:rPr>
              <a:t>Составляющие воспитательного воздействия </a:t>
            </a:r>
            <a:r>
              <a:rPr lang="ru-RU" sz="2400" b="1" dirty="0" smtClean="0">
                <a:latin typeface="+mj-lt"/>
              </a:rPr>
              <a:t>включают: 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логическую </a:t>
            </a:r>
            <a:r>
              <a:rPr lang="ru-RU" sz="2400" dirty="0">
                <a:latin typeface="+mj-lt"/>
              </a:rPr>
              <a:t>взаимосвязи, </a:t>
            </a:r>
            <a:endParaRPr lang="ru-RU" sz="2400" dirty="0" smtClean="0">
              <a:latin typeface="+mj-lt"/>
            </a:endParaRP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способствуют </a:t>
            </a:r>
            <a:r>
              <a:rPr lang="ru-RU" sz="2400" dirty="0">
                <a:latin typeface="+mj-lt"/>
              </a:rPr>
              <a:t>достижению </a:t>
            </a:r>
            <a:r>
              <a:rPr lang="ru-RU" sz="2400" dirty="0" smtClean="0">
                <a:latin typeface="+mj-lt"/>
              </a:rPr>
              <a:t>результата, 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позволяют </a:t>
            </a:r>
            <a:r>
              <a:rPr lang="ru-RU" sz="2400" dirty="0">
                <a:latin typeface="+mj-lt"/>
              </a:rPr>
              <a:t>осуществить новый цикл с  более сложными целями, задачами, обеспечивающими дальнейшее личностно-профессиональное развитие личности обучающегося.</a:t>
            </a:r>
          </a:p>
          <a:p>
            <a:pPr indent="457200" algn="just"/>
            <a:endParaRPr lang="ru-RU" sz="2400" dirty="0">
              <a:latin typeface="+mj-lt"/>
            </a:endParaRPr>
          </a:p>
          <a:p>
            <a:pPr indent="457200" algn="just"/>
            <a:r>
              <a:rPr lang="ru-RU" sz="2400" dirty="0">
                <a:latin typeface="+mj-lt"/>
              </a:rPr>
              <a:t>Важным </a:t>
            </a:r>
            <a:r>
              <a:rPr lang="ru-RU" sz="2400" b="1" i="1" dirty="0">
                <a:latin typeface="+mj-lt"/>
              </a:rPr>
              <a:t>условием эффективности управления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является: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знание </a:t>
            </a:r>
            <a:r>
              <a:rPr lang="ru-RU" sz="2400" dirty="0">
                <a:latin typeface="+mj-lt"/>
              </a:rPr>
              <a:t>педагогом внутренней сущности  воспитательного процесса</a:t>
            </a:r>
            <a:r>
              <a:rPr lang="ru-RU" sz="2400" dirty="0" smtClean="0">
                <a:latin typeface="+mj-lt"/>
              </a:rPr>
              <a:t>,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err="1" smtClean="0">
                <a:latin typeface="+mj-lt"/>
              </a:rPr>
              <a:t>психолого­педагогического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механизма воздействия на обучающихся. 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57337" y="251304"/>
            <a:ext cx="702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Условия эффективности управления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78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200299" y="1617020"/>
            <a:ext cx="122703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 smtClean="0">
                <a:latin typeface="+mj-lt"/>
              </a:rPr>
              <a:t>интеллектуальный</a:t>
            </a:r>
            <a:r>
              <a:rPr lang="ru-RU" sz="2800" i="1" dirty="0" smtClean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- развитие у обучающихся нравственного сознания, формирование  мировоззренческих знаний и этических ценностей;</a:t>
            </a:r>
          </a:p>
          <a:p>
            <a:pPr marL="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latin typeface="+mj-lt"/>
              </a:rPr>
              <a:t>потребностно-мотивационный </a:t>
            </a:r>
            <a:r>
              <a:rPr lang="ru-RU" sz="2800" dirty="0">
                <a:latin typeface="+mj-lt"/>
              </a:rPr>
              <a:t>- формирование положительного отношения к усваиваемым знаниям,  нормам, потребности в овладении ими;</a:t>
            </a:r>
          </a:p>
          <a:p>
            <a:pPr marL="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latin typeface="+mj-lt"/>
              </a:rPr>
              <a:t>эмоциональный</a:t>
            </a:r>
            <a:r>
              <a:rPr lang="ru-RU" sz="2800" dirty="0">
                <a:latin typeface="+mj-lt"/>
              </a:rPr>
              <a:t> - развитие и обогащение чувств;</a:t>
            </a:r>
          </a:p>
          <a:p>
            <a:pPr marL="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latin typeface="+mj-lt"/>
              </a:rPr>
              <a:t>волевой</a:t>
            </a:r>
            <a:r>
              <a:rPr lang="ru-RU" sz="2800" dirty="0">
                <a:latin typeface="+mj-lt"/>
              </a:rPr>
              <a:t> - развитие воли, обеспечивающей устойчивость </a:t>
            </a:r>
            <a:r>
              <a:rPr lang="ru-RU" sz="2800" dirty="0" smtClean="0">
                <a:latin typeface="+mj-lt"/>
              </a:rPr>
              <a:t>поведения.</a:t>
            </a:r>
          </a:p>
          <a:p>
            <a:pPr algn="just">
              <a:buClr>
                <a:schemeClr val="accent1">
                  <a:lumMod val="50000"/>
                </a:schemeClr>
              </a:buClr>
            </a:pPr>
            <a:endParaRPr lang="ru-RU" sz="2800" dirty="0" smtClean="0">
              <a:latin typeface="+mj-lt"/>
            </a:endParaRPr>
          </a:p>
          <a:p>
            <a:pPr marL="342000" indent="457200" algn="just">
              <a:buClr>
                <a:schemeClr val="accent1">
                  <a:lumMod val="50000"/>
                </a:schemeClr>
              </a:buClr>
            </a:pPr>
            <a:r>
              <a:rPr lang="ru-RU" sz="2800" dirty="0" smtClean="0">
                <a:latin typeface="+mj-lt"/>
              </a:rPr>
              <a:t>Знание  компонентов воспитательного воздействия помогает педагогу правильно ориентироваться в выборе форм, методов и приемов. </a:t>
            </a:r>
            <a:endParaRPr lang="ru-RU" sz="2800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6377" y="0"/>
            <a:ext cx="65878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Компоненты структуры педагогического воздействия:</a:t>
            </a:r>
          </a:p>
        </p:txBody>
      </p:sp>
    </p:spTree>
    <p:extLst>
      <p:ext uri="{BB962C8B-B14F-4D97-AF65-F5344CB8AC3E}">
        <p14:creationId xmlns:p14="http://schemas.microsoft.com/office/powerpoint/2010/main" val="284280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4485" y="128773"/>
            <a:ext cx="7445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Учреждение 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профессионального образования, его назначение и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статус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1570" y="1492182"/>
            <a:ext cx="1125223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+mj-lt"/>
              </a:rPr>
              <a:t>Постановлением МО РБ от </a:t>
            </a:r>
            <a:r>
              <a:rPr lang="ru-RU" sz="2000" b="1" i="1" dirty="0">
                <a:latin typeface="+mj-lt"/>
              </a:rPr>
              <a:t>22.07.2011 № 106 </a:t>
            </a:r>
            <a:r>
              <a:rPr lang="ru-RU" sz="2000" dirty="0">
                <a:latin typeface="+mj-lt"/>
              </a:rPr>
              <a:t>утверждено «Положение   об учреждении среднего специального образования» (ССО), которое включает (в сокращении):     </a:t>
            </a:r>
          </a:p>
          <a:p>
            <a:pPr indent="457200" algn="just"/>
            <a:r>
              <a:rPr lang="ru-RU" sz="2000" b="1" i="1" dirty="0">
                <a:latin typeface="+mj-lt"/>
              </a:rPr>
              <a:t>Глава 1  Общие положения</a:t>
            </a:r>
            <a:endParaRPr lang="ru-RU" sz="2000" b="1" dirty="0">
              <a:latin typeface="+mj-lt"/>
            </a:endParaRPr>
          </a:p>
          <a:p>
            <a:pPr indent="457200" algn="just"/>
            <a:r>
              <a:rPr lang="ru-RU" sz="2000" dirty="0">
                <a:latin typeface="+mj-lt"/>
              </a:rPr>
              <a:t>1. </a:t>
            </a:r>
            <a:r>
              <a:rPr lang="ru-RU" sz="2000" dirty="0" smtClean="0">
                <a:latin typeface="+mj-lt"/>
              </a:rPr>
              <a:t>Положение </a:t>
            </a:r>
            <a:r>
              <a:rPr lang="ru-RU" sz="2000" dirty="0">
                <a:latin typeface="+mj-lt"/>
              </a:rPr>
              <a:t>обязательно для применения в </a:t>
            </a:r>
            <a:r>
              <a:rPr lang="ru-RU" sz="2000" dirty="0" smtClean="0">
                <a:latin typeface="+mj-lt"/>
              </a:rPr>
              <a:t>организации </a:t>
            </a:r>
            <a:r>
              <a:rPr lang="ru-RU" sz="2000" dirty="0">
                <a:latin typeface="+mj-lt"/>
              </a:rPr>
              <a:t>образовательной деятельности учреждениями образования при реализации ими образовательных программ ССО.</a:t>
            </a:r>
          </a:p>
          <a:p>
            <a:pPr indent="457200" algn="just"/>
            <a:r>
              <a:rPr lang="ru-RU" sz="2000" dirty="0">
                <a:latin typeface="+mj-lt"/>
              </a:rPr>
              <a:t>2. Учреждение ССО осуществляет свою деятельность в соответствии с Кодексом </a:t>
            </a:r>
            <a:r>
              <a:rPr lang="ru-RU" sz="2000" dirty="0" smtClean="0">
                <a:latin typeface="+mj-lt"/>
              </a:rPr>
              <a:t>РБ об </a:t>
            </a:r>
            <a:r>
              <a:rPr lang="ru-RU" sz="2000" dirty="0">
                <a:latin typeface="+mj-lt"/>
              </a:rPr>
              <a:t>образовании, настоящим Положением, иными актами законодательства и его уставом.</a:t>
            </a:r>
          </a:p>
          <a:p>
            <a:pPr indent="457200" algn="just"/>
            <a:r>
              <a:rPr lang="ru-RU" sz="2000" dirty="0">
                <a:latin typeface="+mj-lt"/>
              </a:rPr>
              <a:t>3. Учреждением среднего специального образования </a:t>
            </a:r>
            <a:r>
              <a:rPr lang="ru-RU" sz="2000" b="1" i="1" dirty="0">
                <a:latin typeface="+mj-lt"/>
              </a:rPr>
              <a:t>является колледж</a:t>
            </a:r>
            <a:r>
              <a:rPr lang="ru-RU" sz="2000" dirty="0" smtClean="0">
                <a:latin typeface="+mj-lt"/>
              </a:rPr>
              <a:t>.</a:t>
            </a:r>
          </a:p>
          <a:p>
            <a:pPr indent="457200" algn="just"/>
            <a:r>
              <a:rPr lang="ru-RU" sz="2000" b="1" i="1" dirty="0">
                <a:latin typeface="+mj-lt"/>
              </a:rPr>
              <a:t>Глава 2 Структура колледжа</a:t>
            </a:r>
            <a:endParaRPr lang="ru-RU" sz="2000" b="1" dirty="0">
              <a:latin typeface="+mj-lt"/>
            </a:endParaRPr>
          </a:p>
          <a:p>
            <a:pPr indent="457200" algn="just"/>
            <a:r>
              <a:rPr lang="ru-RU" sz="2000" dirty="0">
                <a:latin typeface="+mj-lt"/>
              </a:rPr>
              <a:t>4. </a:t>
            </a:r>
            <a:r>
              <a:rPr lang="ru-RU" sz="2000" b="1" dirty="0">
                <a:latin typeface="+mj-lt"/>
              </a:rPr>
              <a:t>Колледж может иметь обособленные</a:t>
            </a:r>
            <a:r>
              <a:rPr lang="ru-RU" sz="2000" dirty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подразделения </a:t>
            </a:r>
            <a:r>
              <a:rPr lang="ru-RU" sz="2000" dirty="0">
                <a:latin typeface="+mj-lt"/>
              </a:rPr>
              <a:t>(филиал) и </a:t>
            </a:r>
            <a:r>
              <a:rPr lang="ru-RU" sz="2000" b="1" dirty="0">
                <a:latin typeface="+mj-lt"/>
              </a:rPr>
              <a:t>структурные подразделения </a:t>
            </a:r>
            <a:r>
              <a:rPr lang="ru-RU" sz="2000" dirty="0">
                <a:latin typeface="+mj-lt"/>
              </a:rPr>
              <a:t>(отделение, центр, лаборатория, учебно-производственная мастерская, учебно-опытный участок,  общежитие, библиотека, ресурсный центр, </a:t>
            </a:r>
            <a:r>
              <a:rPr lang="ru-RU" sz="2000" dirty="0" smtClean="0">
                <a:latin typeface="+mj-lt"/>
              </a:rPr>
              <a:t>ОВР с </a:t>
            </a:r>
            <a:r>
              <a:rPr lang="ru-RU" sz="2000" dirty="0">
                <a:latin typeface="+mj-lt"/>
              </a:rPr>
              <a:t>молодежью и другие).</a:t>
            </a:r>
          </a:p>
          <a:p>
            <a:pPr indent="457200" algn="just"/>
            <a:endParaRPr lang="ru-RU" sz="2000" dirty="0">
              <a:latin typeface="+mj-lt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337711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1931</Words>
  <Application>Microsoft Office PowerPoint</Application>
  <PresentationFormat>Широкоэкранный</PresentationFormat>
  <Paragraphs>155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43</cp:revision>
  <dcterms:created xsi:type="dcterms:W3CDTF">2021-07-01T13:14:03Z</dcterms:created>
  <dcterms:modified xsi:type="dcterms:W3CDTF">2022-02-24T13:01:54Z</dcterms:modified>
</cp:coreProperties>
</file>