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5"/>
  </p:notesMasterIdLst>
  <p:sldIdLst>
    <p:sldId id="268" r:id="rId3"/>
    <p:sldId id="2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4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04E6A-0A70-4B49-BA4A-E69BB0F49293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6B19C998-E33E-4222-9C3E-50D17D933F8F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Демографический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структура семьи (большая, включающая других родственников, или </a:t>
          </a:r>
          <a:r>
            <a:rPr lang="ru-RU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нуклеарная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включающая лишь родителей и детей; полная или неполная; однодетная, бездетная или многодетная).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B38B6C-0E3C-4ECF-A346-92A16D9F229A}" type="parTrans" cxnId="{EC933A82-A3FA-4F2D-8D4F-C8BDE29BDBD0}">
      <dgm:prSet/>
      <dgm:spPr/>
      <dgm:t>
        <a:bodyPr/>
        <a:lstStyle/>
        <a:p>
          <a:endParaRPr lang="ru-RU" sz="1400"/>
        </a:p>
      </dgm:t>
    </dgm:pt>
    <dgm:pt modelId="{4B50907C-5E45-47D5-BB95-6056008DAC00}" type="sibTrans" cxnId="{EC933A82-A3FA-4F2D-8D4F-C8BDE29BDBD0}">
      <dgm:prSet/>
      <dgm:spPr/>
      <dgm:t>
        <a:bodyPr/>
        <a:lstStyle/>
        <a:p>
          <a:endParaRPr lang="ru-RU" sz="1400"/>
        </a:p>
      </dgm:t>
    </dgm:pt>
    <dgm:pt modelId="{04C5FB36-1E20-47B3-86D7-DCECB8BA155C}">
      <dgm:prSet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Социально-культурный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образовательный уровень родителей, их участие в жизни общества.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D81BC-A838-4F1E-83DC-B5B85DC99CA4}" type="parTrans" cxnId="{75108F6C-6EC6-4126-A384-49606867E360}">
      <dgm:prSet/>
      <dgm:spPr/>
      <dgm:t>
        <a:bodyPr/>
        <a:lstStyle/>
        <a:p>
          <a:endParaRPr lang="ru-RU" sz="1400"/>
        </a:p>
      </dgm:t>
    </dgm:pt>
    <dgm:pt modelId="{78E96CB5-906C-4A50-93D6-90A8180B4417}" type="sibTrans" cxnId="{75108F6C-6EC6-4126-A384-49606867E360}">
      <dgm:prSet/>
      <dgm:spPr/>
      <dgm:t>
        <a:bodyPr/>
        <a:lstStyle/>
        <a:p>
          <a:endParaRPr lang="ru-RU" sz="1400"/>
        </a:p>
      </dgm:t>
    </dgm:pt>
    <dgm:pt modelId="{1968A1C9-665B-4F6E-BEAE-DA18DBC282A9}">
      <dgm:prSet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 – экономический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имущественные характеристики и занятость родителей на работе.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8E34A-CD47-43D7-87DF-D42266C94156}" type="parTrans" cxnId="{BEB2C221-7B90-4B57-B266-E5564BB57DB6}">
      <dgm:prSet/>
      <dgm:spPr/>
      <dgm:t>
        <a:bodyPr/>
        <a:lstStyle/>
        <a:p>
          <a:endParaRPr lang="ru-RU" sz="1400"/>
        </a:p>
      </dgm:t>
    </dgm:pt>
    <dgm:pt modelId="{6A0A3DE2-D1F6-4F6F-9715-86F51C3644B2}" type="sibTrans" cxnId="{BEB2C221-7B90-4B57-B266-E5564BB57DB6}">
      <dgm:prSet/>
      <dgm:spPr/>
      <dgm:t>
        <a:bodyPr/>
        <a:lstStyle/>
        <a:p>
          <a:endParaRPr lang="ru-RU" sz="1400"/>
        </a:p>
      </dgm:t>
    </dgm:pt>
    <dgm:pt modelId="{42918777-F9BB-4705-8F36-E1823B1BF57C}">
      <dgm:prSet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Технико-бытовой 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условия проживания, </a:t>
          </a:r>
          <a:r>
            <a:rPr lang="ru-RU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оборудованность</a:t>
          </a:r>
          <a:r>
            <a: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жилища, особенности образа жизни.</a:t>
          </a:r>
          <a:endParaRPr lang="ru-RU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02A98D-C930-4A80-9981-B2A33538CC9A}" type="parTrans" cxnId="{06E854F7-FF95-41B5-BA0C-9D0079B9B6FC}">
      <dgm:prSet/>
      <dgm:spPr/>
      <dgm:t>
        <a:bodyPr/>
        <a:lstStyle/>
        <a:p>
          <a:endParaRPr lang="ru-RU" sz="1400"/>
        </a:p>
      </dgm:t>
    </dgm:pt>
    <dgm:pt modelId="{E92C6E7D-09B8-47B2-A71B-72467894F245}" type="sibTrans" cxnId="{06E854F7-FF95-41B5-BA0C-9D0079B9B6FC}">
      <dgm:prSet/>
      <dgm:spPr/>
      <dgm:t>
        <a:bodyPr/>
        <a:lstStyle/>
        <a:p>
          <a:endParaRPr lang="ru-RU" sz="1400"/>
        </a:p>
      </dgm:t>
    </dgm:pt>
    <dgm:pt modelId="{29991C3B-6393-427D-AF31-08D497338D87}" type="pres">
      <dgm:prSet presAssocID="{0FA04E6A-0A70-4B49-BA4A-E69BB0F492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5F30E7-459C-489B-B888-A3CC656D6203}" type="pres">
      <dgm:prSet presAssocID="{6B19C998-E33E-4222-9C3E-50D17D933F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E3B023-8F6C-4B66-9C20-7DCD9DB658D0}" type="pres">
      <dgm:prSet presAssocID="{4B50907C-5E45-47D5-BB95-6056008DAC00}" presName="sibTrans" presStyleCnt="0"/>
      <dgm:spPr/>
      <dgm:t>
        <a:bodyPr/>
        <a:lstStyle/>
        <a:p>
          <a:endParaRPr lang="ru-RU"/>
        </a:p>
      </dgm:t>
    </dgm:pt>
    <dgm:pt modelId="{C4A7F44C-7B10-4787-A3F0-4CBA62137A48}" type="pres">
      <dgm:prSet presAssocID="{04C5FB36-1E20-47B3-86D7-DCECB8BA15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C95795-D51E-4919-B902-00A1C29FC55A}" type="pres">
      <dgm:prSet presAssocID="{78E96CB5-906C-4A50-93D6-90A8180B4417}" presName="sibTrans" presStyleCnt="0"/>
      <dgm:spPr/>
      <dgm:t>
        <a:bodyPr/>
        <a:lstStyle/>
        <a:p>
          <a:endParaRPr lang="ru-RU"/>
        </a:p>
      </dgm:t>
    </dgm:pt>
    <dgm:pt modelId="{5B219790-28B0-4E52-831B-E3A3581DE17D}" type="pres">
      <dgm:prSet presAssocID="{1968A1C9-665B-4F6E-BEAE-DA18DBC282A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0F9E8D-408B-467F-80AF-B68A05F1B992}" type="pres">
      <dgm:prSet presAssocID="{6A0A3DE2-D1F6-4F6F-9715-86F51C3644B2}" presName="sibTrans" presStyleCnt="0"/>
      <dgm:spPr/>
      <dgm:t>
        <a:bodyPr/>
        <a:lstStyle/>
        <a:p>
          <a:endParaRPr lang="ru-RU"/>
        </a:p>
      </dgm:t>
    </dgm:pt>
    <dgm:pt modelId="{1E618E45-3C89-44EC-BC09-05A7576D916E}" type="pres">
      <dgm:prSet presAssocID="{42918777-F9BB-4705-8F36-E1823B1BF5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933A82-A3FA-4F2D-8D4F-C8BDE29BDBD0}" srcId="{0FA04E6A-0A70-4B49-BA4A-E69BB0F49293}" destId="{6B19C998-E33E-4222-9C3E-50D17D933F8F}" srcOrd="0" destOrd="0" parTransId="{88B38B6C-0E3C-4ECF-A346-92A16D9F229A}" sibTransId="{4B50907C-5E45-47D5-BB95-6056008DAC00}"/>
    <dgm:cxn modelId="{2AC25F3B-B36D-452B-B468-9A8FFDA7AA19}" type="presOf" srcId="{0FA04E6A-0A70-4B49-BA4A-E69BB0F49293}" destId="{29991C3B-6393-427D-AF31-08D497338D87}" srcOrd="0" destOrd="0" presId="urn:microsoft.com/office/officeart/2005/8/layout/default"/>
    <dgm:cxn modelId="{10AFBBF5-73B7-4ABC-8453-77A33B98F578}" type="presOf" srcId="{6B19C998-E33E-4222-9C3E-50D17D933F8F}" destId="{A15F30E7-459C-489B-B888-A3CC656D6203}" srcOrd="0" destOrd="0" presId="urn:microsoft.com/office/officeart/2005/8/layout/default"/>
    <dgm:cxn modelId="{06E854F7-FF95-41B5-BA0C-9D0079B9B6FC}" srcId="{0FA04E6A-0A70-4B49-BA4A-E69BB0F49293}" destId="{42918777-F9BB-4705-8F36-E1823B1BF57C}" srcOrd="3" destOrd="0" parTransId="{A902A98D-C930-4A80-9981-B2A33538CC9A}" sibTransId="{E92C6E7D-09B8-47B2-A71B-72467894F245}"/>
    <dgm:cxn modelId="{23D5D68A-3E20-4D1B-B9AF-4EAC28CC9508}" type="presOf" srcId="{04C5FB36-1E20-47B3-86D7-DCECB8BA155C}" destId="{C4A7F44C-7B10-4787-A3F0-4CBA62137A48}" srcOrd="0" destOrd="0" presId="urn:microsoft.com/office/officeart/2005/8/layout/default"/>
    <dgm:cxn modelId="{75108F6C-6EC6-4126-A384-49606867E360}" srcId="{0FA04E6A-0A70-4B49-BA4A-E69BB0F49293}" destId="{04C5FB36-1E20-47B3-86D7-DCECB8BA155C}" srcOrd="1" destOrd="0" parTransId="{F29D81BC-A838-4F1E-83DC-B5B85DC99CA4}" sibTransId="{78E96CB5-906C-4A50-93D6-90A8180B4417}"/>
    <dgm:cxn modelId="{F89C3D04-9C04-4BDA-AF91-02B4BA1FCEEB}" type="presOf" srcId="{42918777-F9BB-4705-8F36-E1823B1BF57C}" destId="{1E618E45-3C89-44EC-BC09-05A7576D916E}" srcOrd="0" destOrd="0" presId="urn:microsoft.com/office/officeart/2005/8/layout/default"/>
    <dgm:cxn modelId="{4B97A135-85DD-418C-B763-896E83816B19}" type="presOf" srcId="{1968A1C9-665B-4F6E-BEAE-DA18DBC282A9}" destId="{5B219790-28B0-4E52-831B-E3A3581DE17D}" srcOrd="0" destOrd="0" presId="urn:microsoft.com/office/officeart/2005/8/layout/default"/>
    <dgm:cxn modelId="{BEB2C221-7B90-4B57-B266-E5564BB57DB6}" srcId="{0FA04E6A-0A70-4B49-BA4A-E69BB0F49293}" destId="{1968A1C9-665B-4F6E-BEAE-DA18DBC282A9}" srcOrd="2" destOrd="0" parTransId="{EE28E34A-CD47-43D7-87DF-D42266C94156}" sibTransId="{6A0A3DE2-D1F6-4F6F-9715-86F51C3644B2}"/>
    <dgm:cxn modelId="{220EED9E-AA9D-45E3-AB72-EBCF8133334F}" type="presParOf" srcId="{29991C3B-6393-427D-AF31-08D497338D87}" destId="{A15F30E7-459C-489B-B888-A3CC656D6203}" srcOrd="0" destOrd="0" presId="urn:microsoft.com/office/officeart/2005/8/layout/default"/>
    <dgm:cxn modelId="{E5FD3E3F-266B-4957-855D-BFD909F99994}" type="presParOf" srcId="{29991C3B-6393-427D-AF31-08D497338D87}" destId="{88E3B023-8F6C-4B66-9C20-7DCD9DB658D0}" srcOrd="1" destOrd="0" presId="urn:microsoft.com/office/officeart/2005/8/layout/default"/>
    <dgm:cxn modelId="{634E186B-8DD7-4D22-BC83-75B2BF3C3A44}" type="presParOf" srcId="{29991C3B-6393-427D-AF31-08D497338D87}" destId="{C4A7F44C-7B10-4787-A3F0-4CBA62137A48}" srcOrd="2" destOrd="0" presId="urn:microsoft.com/office/officeart/2005/8/layout/default"/>
    <dgm:cxn modelId="{5FD663AB-9AEE-4D05-8C16-7B4FC52C49B7}" type="presParOf" srcId="{29991C3B-6393-427D-AF31-08D497338D87}" destId="{C5C95795-D51E-4919-B902-00A1C29FC55A}" srcOrd="3" destOrd="0" presId="urn:microsoft.com/office/officeart/2005/8/layout/default"/>
    <dgm:cxn modelId="{729369E4-011F-4D90-B3DC-521D1FD7B7EC}" type="presParOf" srcId="{29991C3B-6393-427D-AF31-08D497338D87}" destId="{5B219790-28B0-4E52-831B-E3A3581DE17D}" srcOrd="4" destOrd="0" presId="urn:microsoft.com/office/officeart/2005/8/layout/default"/>
    <dgm:cxn modelId="{7EA2B66D-F1A5-4BC9-BACD-9323D56B4A3A}" type="presParOf" srcId="{29991C3B-6393-427D-AF31-08D497338D87}" destId="{250F9E8D-408B-467F-80AF-B68A05F1B992}" srcOrd="5" destOrd="0" presId="urn:microsoft.com/office/officeart/2005/8/layout/default"/>
    <dgm:cxn modelId="{1A3579CE-88AB-4613-BEFB-A2D0D7EFB576}" type="presParOf" srcId="{29991C3B-6393-427D-AF31-08D497338D87}" destId="{1E618E45-3C89-44EC-BC09-05A7576D916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F30E7-459C-489B-B888-A3CC656D6203}">
      <dsp:nvSpPr>
        <dsp:cNvPr id="0" name=""/>
        <dsp:cNvSpPr/>
      </dsp:nvSpPr>
      <dsp:spPr>
        <a:xfrm>
          <a:off x="1790578" y="1000"/>
          <a:ext cx="3655363" cy="2193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Демографический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структура семьи (большая, включающая других родственников, или </a:t>
          </a:r>
          <a:r>
            <a:rPr lang="ru-RU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нуклеарная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включающая лишь родителей и детей; полная или неполная; однодетная, бездетная или многодетная).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0578" y="1000"/>
        <a:ext cx="3655363" cy="2193218"/>
      </dsp:txXfrm>
    </dsp:sp>
    <dsp:sp modelId="{C4A7F44C-7B10-4787-A3F0-4CBA62137A48}">
      <dsp:nvSpPr>
        <dsp:cNvPr id="0" name=""/>
        <dsp:cNvSpPr/>
      </dsp:nvSpPr>
      <dsp:spPr>
        <a:xfrm>
          <a:off x="5811478" y="1000"/>
          <a:ext cx="3655363" cy="2193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</a:t>
          </a: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Социально-культурный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образовательный уровень родителей, их участие в жизни общества.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1478" y="1000"/>
        <a:ext cx="3655363" cy="2193218"/>
      </dsp:txXfrm>
    </dsp:sp>
    <dsp:sp modelId="{5B219790-28B0-4E52-831B-E3A3581DE17D}">
      <dsp:nvSpPr>
        <dsp:cNvPr id="0" name=""/>
        <dsp:cNvSpPr/>
      </dsp:nvSpPr>
      <dsp:spPr>
        <a:xfrm>
          <a:off x="1790578" y="2559754"/>
          <a:ext cx="3655363" cy="2193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4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 – экономический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имущественные характеристики и занятость родителей на работе.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0578" y="2559754"/>
        <a:ext cx="3655363" cy="2193218"/>
      </dsp:txXfrm>
    </dsp:sp>
    <dsp:sp modelId="{1E618E45-3C89-44EC-BC09-05A7576D916E}">
      <dsp:nvSpPr>
        <dsp:cNvPr id="0" name=""/>
        <dsp:cNvSpPr/>
      </dsp:nvSpPr>
      <dsp:spPr>
        <a:xfrm>
          <a:off x="5811478" y="2559754"/>
          <a:ext cx="3655363" cy="2193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Технико-бытовой 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условия проживания, </a:t>
          </a:r>
          <a:r>
            <a:rPr lang="ru-RU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оборудованность</a:t>
          </a:r>
          <a:r>
            <a:rPr lang="ru-RU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жилища, особенности образа жизни.</a:t>
          </a:r>
          <a:endParaRPr lang="ru-RU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1478" y="2559754"/>
        <a:ext cx="3655363" cy="219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334E-EF69-464C-B646-E1A01F8B71C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3E6A-99A1-460C-9F2C-796DFFBB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18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6A12-168F-449F-97AB-D0785D9CBF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87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334E-EF69-464C-B646-E1A01F8B71CA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3E6A-99A1-460C-9F2C-796DFFBB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«Семья как институт социализации»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" y="1184184"/>
            <a:ext cx="1252790" cy="13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7830" y="170343"/>
            <a:ext cx="7651624" cy="7237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- источник 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психологического здоровья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114" y="1271323"/>
            <a:ext cx="11453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latin typeface="+mj-lt"/>
              </a:rPr>
              <a:t>Дисгармоничное развитие </a:t>
            </a:r>
            <a:r>
              <a:rPr lang="ru-RU" sz="2400" dirty="0">
                <a:latin typeface="+mj-lt"/>
              </a:rPr>
              <a:t>характера ребенка </a:t>
            </a:r>
            <a:r>
              <a:rPr lang="ru-RU" sz="2400" dirty="0" smtClean="0">
                <a:latin typeface="+mj-lt"/>
              </a:rPr>
              <a:t> зависит </a:t>
            </a:r>
            <a:r>
              <a:rPr lang="ru-RU" sz="2400" dirty="0">
                <a:latin typeface="+mj-lt"/>
              </a:rPr>
              <a:t>от особенностей семейных </a:t>
            </a:r>
            <a:r>
              <a:rPr lang="ru-RU" sz="2400" dirty="0" smtClean="0">
                <a:latin typeface="+mj-lt"/>
              </a:rPr>
              <a:t>взаимоотношений. Любая </a:t>
            </a:r>
            <a:r>
              <a:rPr lang="ru-RU" sz="2400" dirty="0">
                <a:latin typeface="+mj-lt"/>
              </a:rPr>
              <a:t>деформация семьи приводит к отрицательным последствиям в развитии личности ребенка. </a:t>
            </a:r>
            <a:endParaRPr lang="ru-RU" sz="2400" dirty="0" smtClean="0">
              <a:latin typeface="+mj-lt"/>
            </a:endParaRPr>
          </a:p>
          <a:p>
            <a:pPr indent="457200" algn="just"/>
            <a:endParaRPr lang="ru-RU" sz="2800" b="1" dirty="0" smtClean="0">
              <a:latin typeface="+mj-lt"/>
            </a:endParaRPr>
          </a:p>
          <a:p>
            <a:pPr indent="457200" algn="just"/>
            <a:r>
              <a:rPr lang="ru-RU" sz="2800" b="1" dirty="0" smtClean="0">
                <a:latin typeface="+mj-lt"/>
              </a:rPr>
              <a:t>Выделяют </a:t>
            </a:r>
            <a:r>
              <a:rPr lang="ru-RU" sz="2800" b="1" dirty="0">
                <a:latin typeface="+mj-lt"/>
              </a:rPr>
              <a:t>2 типа деформации семьи: структурную и психологическую</a:t>
            </a:r>
            <a:r>
              <a:rPr lang="ru-RU" sz="2400" dirty="0">
                <a:latin typeface="+mj-lt"/>
              </a:rPr>
              <a:t>. </a:t>
            </a:r>
            <a:endParaRPr lang="ru-RU" sz="2400" dirty="0" smtClean="0">
              <a:latin typeface="+mj-lt"/>
            </a:endParaRPr>
          </a:p>
          <a:p>
            <a:pPr indent="457200" algn="just"/>
            <a:r>
              <a:rPr lang="ru-RU" sz="2400" b="1" dirty="0" smtClean="0">
                <a:latin typeface="+mj-lt"/>
              </a:rPr>
              <a:t>Структурная </a:t>
            </a:r>
            <a:r>
              <a:rPr lang="ru-RU" sz="2400" b="1" dirty="0">
                <a:latin typeface="+mj-lt"/>
              </a:rPr>
              <a:t>деформация семьи </a:t>
            </a:r>
            <a:r>
              <a:rPr lang="ru-RU" sz="2400" dirty="0">
                <a:latin typeface="+mj-lt"/>
              </a:rPr>
              <a:t>– 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нарушение её структурной </a:t>
            </a:r>
            <a:r>
              <a:rPr lang="ru-RU" sz="2400" dirty="0" smtClean="0">
                <a:latin typeface="+mj-lt"/>
              </a:rPr>
              <a:t>ценности (отсутствием </a:t>
            </a:r>
            <a:r>
              <a:rPr lang="ru-RU" sz="2400" dirty="0">
                <a:latin typeface="+mj-lt"/>
              </a:rPr>
              <a:t>одного из </a:t>
            </a:r>
            <a:r>
              <a:rPr lang="ru-RU" sz="2400" dirty="0" smtClean="0">
                <a:latin typeface="+mj-lt"/>
              </a:rPr>
              <a:t>родителей). </a:t>
            </a:r>
          </a:p>
          <a:p>
            <a:pPr indent="457200" algn="just"/>
            <a:r>
              <a:rPr lang="ru-RU" sz="2400" b="1" dirty="0" smtClean="0">
                <a:latin typeface="+mj-lt"/>
              </a:rPr>
              <a:t>Психологическая </a:t>
            </a:r>
            <a:r>
              <a:rPr lang="ru-RU" sz="2400" b="1" dirty="0">
                <a:latin typeface="+mj-lt"/>
              </a:rPr>
              <a:t>деформация семьи 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нарушение </a:t>
            </a:r>
            <a:r>
              <a:rPr lang="ru-RU" sz="2400" dirty="0">
                <a:latin typeface="+mj-lt"/>
              </a:rPr>
              <a:t>системы межличностных отношений, 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системы отрицательных ценностей, асоциальных установок и т.д. сюда можно отнести самые разные факторы – от жажды накопительства до алкоголизма и </a:t>
            </a:r>
            <a:r>
              <a:rPr lang="ru-RU" sz="2400" dirty="0" smtClean="0">
                <a:latin typeface="+mj-lt"/>
              </a:rPr>
              <a:t>наркомании</a:t>
            </a:r>
            <a:r>
              <a:rPr lang="en-US" sz="2400" dirty="0" smtClean="0">
                <a:latin typeface="+mj-lt"/>
              </a:rPr>
              <a:t>.</a:t>
            </a:r>
            <a:endParaRPr lang="ru-RU" sz="2400" b="0" i="0" dirty="0" smtClean="0">
              <a:effectLst/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62" y="0"/>
            <a:ext cx="10972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4800" b="1" dirty="0" smtClean="0"/>
              <a:t>Закончите предложения: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557339"/>
            <a:ext cx="11283999" cy="4573587"/>
          </a:xfrm>
        </p:spPr>
        <p:txBody>
          <a:bodyPr/>
          <a:lstStyle/>
          <a:p>
            <a:pPr eaLnBrk="1" hangingPunct="1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Гендерное воспитание – это …</a:t>
            </a:r>
          </a:p>
          <a:p>
            <a:pPr eaLnBrk="1" hangingPunct="1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мужчина, по моему мнению, …</a:t>
            </a:r>
          </a:p>
          <a:p>
            <a:pPr eaLnBrk="1" hangingPunct="1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Идеальная девушка в моем представлении  …</a:t>
            </a:r>
          </a:p>
          <a:p>
            <a:pPr eaLnBrk="1" hangingPunct="1">
              <a:buClr>
                <a:srgbClr val="244187"/>
              </a:buClr>
              <a:buFont typeface="Wingdings" panose="05000000000000000000" pitchFamily="2" charset="2"/>
              <a:buChar char="v"/>
              <a:defRPr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между  юношей и девушкой должны быть…</a:t>
            </a:r>
          </a:p>
          <a:p>
            <a:pPr eaLnBrk="1" hangingPunct="1">
              <a:defRPr/>
            </a:pPr>
            <a:endParaRPr lang="ru-RU" b="1" i="1" dirty="0" smtClean="0">
              <a:solidFill>
                <a:srgbClr val="FFFF00"/>
              </a:solidFill>
            </a:endParaRPr>
          </a:p>
        </p:txBody>
      </p:sp>
      <p:pic>
        <p:nvPicPr>
          <p:cNvPr id="263172" name="Picture 4" descr="F111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07868" y="4218364"/>
            <a:ext cx="1685731" cy="14484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589" y="0"/>
            <a:ext cx="10085156" cy="1148775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smtClean="0"/>
              <a:t>Гендерное воспитание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98534" y="1599383"/>
            <a:ext cx="11011433" cy="37968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cap="none" dirty="0">
                <a:solidFill>
                  <a:schemeClr val="tx1"/>
                </a:solidFill>
                <a:latin typeface="+mj-lt"/>
              </a:rPr>
              <a:t>К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онцепция воспитания детей и учащейся молодёжи в Республике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Б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еларусь предусматривает </a:t>
            </a:r>
            <a:r>
              <a:rPr lang="ru-RU" b="1" u="sng" cap="none" dirty="0" smtClean="0">
                <a:solidFill>
                  <a:schemeClr val="tx1"/>
                </a:solidFill>
                <a:latin typeface="+mj-lt"/>
              </a:rPr>
              <a:t>воспитание гендерной культуры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, как один из базовых компонентов культуры личности.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Формирование  </a:t>
            </a:r>
            <a:r>
              <a:rPr lang="ru-RU" b="1" u="sng" cap="none" dirty="0">
                <a:solidFill>
                  <a:schemeClr val="tx1"/>
                </a:solidFill>
                <a:latin typeface="+mj-lt"/>
              </a:rPr>
              <a:t>семейных ценностей, принципов гендерного равенства является </a:t>
            </a:r>
            <a:r>
              <a:rPr lang="ru-RU" b="1" u="sng" cap="none" dirty="0" smtClean="0">
                <a:solidFill>
                  <a:schemeClr val="tx1"/>
                </a:solidFill>
                <a:latin typeface="+mj-lt"/>
              </a:rPr>
              <a:t>приоритетным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, т.к. в семье происходит</a:t>
            </a:r>
            <a:r>
              <a:rPr lang="en-US" b="1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формирование гендерной роли и семья является фактором, определяющим половую роль,  примером поведения взрослых.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2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521" y="0"/>
            <a:ext cx="7629725" cy="108065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Гендерное </a:t>
            </a:r>
            <a:r>
              <a:rPr lang="ru-RU" sz="3600" b="1" dirty="0" smtClean="0"/>
              <a:t>воспитание направлено </a:t>
            </a:r>
            <a:r>
              <a:rPr lang="ru-RU" sz="3600" b="1" dirty="0"/>
              <a:t>на: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42946" y="1381836"/>
            <a:ext cx="11017831" cy="51517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457200" algn="just">
              <a:lnSpc>
                <a:spcPct val="114000"/>
              </a:lnSpc>
              <a:spcBef>
                <a:spcPts val="0"/>
              </a:spcBef>
              <a:buClr>
                <a:srgbClr val="244187"/>
              </a:buClr>
              <a:buSzTx/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освоение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женских и мужских ролей; </a:t>
            </a:r>
            <a:endParaRPr lang="ru-RU" b="1" cap="none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lnSpc>
                <a:spcPct val="114000"/>
              </a:lnSpc>
              <a:spcBef>
                <a:spcPts val="0"/>
              </a:spcBef>
              <a:buClr>
                <a:srgbClr val="244187"/>
              </a:buClr>
              <a:buSzTx/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культуры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взаимоотношений с противоположным полом; </a:t>
            </a:r>
            <a:endParaRPr lang="ru-RU" b="1" cap="none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lnSpc>
                <a:spcPct val="114000"/>
              </a:lnSpc>
              <a:spcBef>
                <a:spcPts val="0"/>
              </a:spcBef>
              <a:buClr>
                <a:srgbClr val="244187"/>
              </a:buClr>
              <a:buSzTx/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овладение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навыками, необходимыми для реализации </a:t>
            </a:r>
            <a:r>
              <a:rPr lang="ru-RU" b="1" cap="none" dirty="0" err="1" smtClean="0">
                <a:solidFill>
                  <a:schemeClr val="tx1"/>
                </a:solidFill>
                <a:latin typeface="+mj-lt"/>
              </a:rPr>
              <a:t>гендера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0" lvl="0" indent="457200" algn="just">
              <a:lnSpc>
                <a:spcPct val="114000"/>
              </a:lnSpc>
              <a:spcBef>
                <a:spcPts val="0"/>
              </a:spcBef>
              <a:buClrTx/>
              <a:buSzTx/>
              <a:buNone/>
            </a:pPr>
            <a:endParaRPr lang="ru-RU" b="1" cap="none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Содержание воспитания </a:t>
            </a:r>
            <a:r>
              <a:rPr lang="ru-RU" b="1" u="sng" dirty="0">
                <a:solidFill>
                  <a:schemeClr val="tx1"/>
                </a:solidFill>
                <a:latin typeface="+mj-lt"/>
              </a:rPr>
              <a:t>будущих супругов и родителей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 должно заключаться в формировании мировоззрения, способного принять возможность существования    равных, партнерских отношений и системы взглядов для выбора индивидуальной жизненной модели.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endParaRPr lang="ru-RU" sz="2000" cap="non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0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557" y="-310450"/>
            <a:ext cx="7979420" cy="1695361"/>
          </a:xfrm>
        </p:spPr>
        <p:txBody>
          <a:bodyPr>
            <a:normAutofit/>
          </a:bodyPr>
          <a:lstStyle/>
          <a:p>
            <a:r>
              <a:rPr lang="ru-RU" sz="3600" b="1" dirty="0"/>
              <a:t>Гендер как социальный пол человека </a:t>
            </a:r>
            <a:r>
              <a:rPr lang="ru-RU" sz="3600" b="1" dirty="0" smtClean="0"/>
              <a:t>отражает: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068978" y="2173752"/>
            <a:ext cx="9555480" cy="29915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457200" algn="just">
              <a:spcBef>
                <a:spcPts val="672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социально обусловленную природу мужчин и женщин; </a:t>
            </a:r>
          </a:p>
          <a:p>
            <a:pPr marL="0" indent="457200" algn="just">
              <a:spcBef>
                <a:spcPts val="672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рассматривается как статус индивида в структуре социально-</a:t>
            </a:r>
            <a:r>
              <a:rPr lang="ru-RU" b="1" cap="none" dirty="0" err="1" smtClean="0">
                <a:solidFill>
                  <a:schemeClr val="tx1"/>
                </a:solidFill>
                <a:latin typeface="+mj-lt"/>
              </a:rPr>
              <a:t>полоролевого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взаимодействия;</a:t>
            </a:r>
          </a:p>
          <a:p>
            <a:pPr marL="0" indent="457200" algn="just">
              <a:spcBef>
                <a:spcPts val="672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рассматривается как статус социализации 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и воспитания. 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14833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34298" y="1393243"/>
            <a:ext cx="12048585" cy="58134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1" u="sng" cap="none" dirty="0" err="1" smtClean="0">
                <a:solidFill>
                  <a:schemeClr val="tx1"/>
                </a:solidFill>
                <a:latin typeface="+mj-lt"/>
              </a:rPr>
              <a:t>Гендер</a:t>
            </a:r>
            <a:r>
              <a:rPr lang="ru-RU" b="1" u="sng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оказывает влияние: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на жизнь человека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восприятие информации;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выбор системы ценностей, самоутверждение, саморазвитие;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стиль поведения, хобби; </a:t>
            </a:r>
          </a:p>
          <a:p>
            <a:pPr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образование, профессиональную ориентацию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.</a:t>
            </a:r>
            <a:endParaRPr lang="ru-RU" cap="non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7589" y="0"/>
            <a:ext cx="10085156" cy="1148775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smtClean="0"/>
              <a:t>Гендерное воспитание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95002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67589" y="1697436"/>
            <a:ext cx="11335891" cy="51517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Гендерная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идентичность – </a:t>
            </a:r>
            <a:r>
              <a:rPr lang="ru-RU" cap="none" dirty="0">
                <a:solidFill>
                  <a:schemeClr val="tx1"/>
                </a:solidFill>
                <a:latin typeface="+mj-lt"/>
              </a:rPr>
              <a:t>это сформировавшееся отождествление себя с определенным полом (</a:t>
            </a:r>
            <a:r>
              <a:rPr lang="ru-RU" cap="none" dirty="0" err="1">
                <a:solidFill>
                  <a:schemeClr val="tx1"/>
                </a:solidFill>
                <a:latin typeface="+mj-lt"/>
              </a:rPr>
              <a:t>гендером</a:t>
            </a:r>
            <a:r>
              <a:rPr lang="ru-RU" cap="none" dirty="0">
                <a:solidFill>
                  <a:schemeClr val="tx1"/>
                </a:solidFill>
                <a:latin typeface="+mj-lt"/>
              </a:rPr>
              <a:t>), имеет</a:t>
            </a:r>
            <a:r>
              <a:rPr lang="ru-RU" i="1" cap="none" dirty="0">
                <a:solidFill>
                  <a:schemeClr val="tx1"/>
                </a:solidFill>
                <a:latin typeface="+mj-lt"/>
              </a:rPr>
              <a:t>  место два вида</a:t>
            </a:r>
            <a:r>
              <a:rPr lang="ru-RU" cap="none" dirty="0">
                <a:solidFill>
                  <a:schemeClr val="tx1"/>
                </a:solidFill>
                <a:latin typeface="+mj-lt"/>
              </a:rPr>
              <a:t>: </a:t>
            </a:r>
            <a:endParaRPr lang="ru-RU" cap="none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 err="1" smtClean="0">
                <a:solidFill>
                  <a:schemeClr val="tx1"/>
                </a:solidFill>
                <a:latin typeface="+mj-lt"/>
              </a:rPr>
              <a:t>маскулинность</a:t>
            </a:r>
            <a:r>
              <a:rPr lang="ru-RU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cap="none" dirty="0">
                <a:solidFill>
                  <a:schemeClr val="tx1"/>
                </a:solidFill>
                <a:latin typeface="+mj-lt"/>
              </a:rPr>
              <a:t>– мужественность, характеристика поведения, ожиданий, детерминирующих социальную практику по признаку пола, каким мужчина должен быть в обществе; </a:t>
            </a:r>
            <a:endParaRPr lang="ru-RU" cap="none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 err="1" smtClean="0">
                <a:solidFill>
                  <a:schemeClr val="tx1"/>
                </a:solidFill>
                <a:latin typeface="+mj-lt"/>
              </a:rPr>
              <a:t>фемининность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cap="none" dirty="0">
                <a:solidFill>
                  <a:schemeClr val="tx1"/>
                </a:solidFill>
                <a:latin typeface="+mj-lt"/>
              </a:rPr>
              <a:t>– женственность, характеристика формы поведения, ожидаемой от женщины.</a:t>
            </a:r>
          </a:p>
          <a:p>
            <a:pPr marL="0" indent="0">
              <a:buNone/>
            </a:pPr>
            <a:endParaRPr lang="ru-RU" cap="non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7589" y="0"/>
            <a:ext cx="10085156" cy="1148775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smtClean="0"/>
              <a:t>Гендерное воспитание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26800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15635" y="1706273"/>
            <a:ext cx="10701005" cy="51517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>
                <a:solidFill>
                  <a:schemeClr val="tx1"/>
                </a:solidFill>
                <a:latin typeface="+mj-lt"/>
              </a:rPr>
              <a:t>Согласно Конституции 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РБ  (статья 32) 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брак, семья, материнство, отцовство и детство находятся под защитой государства. </a:t>
            </a:r>
            <a:endParaRPr lang="ru-RU" b="1" cap="none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Женщина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и мужчина по достижении брачного возраста имеют право на добровольной основе вступить в брак и создать семью</a:t>
            </a: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lvl="0" indent="457200" algn="just">
              <a:spcBef>
                <a:spcPts val="0"/>
              </a:spcBef>
              <a:buClrTx/>
              <a:buSzTx/>
              <a:buNone/>
            </a:pPr>
            <a:r>
              <a:rPr lang="ru-RU" b="1" cap="none" dirty="0" smtClean="0">
                <a:solidFill>
                  <a:schemeClr val="tx1"/>
                </a:solidFill>
                <a:latin typeface="+mj-lt"/>
              </a:rPr>
              <a:t>Супруги </a:t>
            </a:r>
            <a:r>
              <a:rPr lang="ru-RU" b="1" cap="none" dirty="0">
                <a:solidFill>
                  <a:schemeClr val="tx1"/>
                </a:solidFill>
                <a:latin typeface="+mj-lt"/>
              </a:rPr>
              <a:t>равноправны в семейных отношениях.</a:t>
            </a:r>
          </a:p>
          <a:p>
            <a:pPr marL="0" lvl="0" indent="0">
              <a:lnSpc>
                <a:spcPct val="90000"/>
              </a:lnSpc>
              <a:buClrTx/>
              <a:buSzTx/>
              <a:buNone/>
            </a:pPr>
            <a:endParaRPr lang="ru-RU" sz="2400" cap="none" dirty="0"/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7589" y="0"/>
            <a:ext cx="10085156" cy="1148775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smtClean="0"/>
              <a:t>Гендерное воспитание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2853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77813"/>
            <a:ext cx="7403123" cy="46831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 smtClean="0"/>
              <a:t>Практическая часть:     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Задания группам</a:t>
            </a:r>
          </a:p>
        </p:txBody>
      </p:sp>
      <p:sp>
        <p:nvSpPr>
          <p:cNvPr id="25603" name="AutoShape 11"/>
          <p:cNvSpPr>
            <a:spLocks noChangeArrowheads="1"/>
          </p:cNvSpPr>
          <p:nvPr/>
        </p:nvSpPr>
        <p:spPr bwMode="auto">
          <a:xfrm>
            <a:off x="3695700" y="1628776"/>
            <a:ext cx="5952067" cy="1655763"/>
          </a:xfrm>
          <a:prstGeom prst="downArrowCallout">
            <a:avLst>
              <a:gd name="adj1" fmla="val 67402"/>
              <a:gd name="adj2" fmla="val 67402"/>
              <a:gd name="adj3" fmla="val 16667"/>
              <a:gd name="adj4" fmla="val 6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000" i="1" dirty="0">
                <a:solidFill>
                  <a:schemeClr val="bg1"/>
                </a:solidFill>
                <a:latin typeface="+mj-lt"/>
              </a:rPr>
              <a:t>Определите, кому подходят </a:t>
            </a:r>
          </a:p>
          <a:p>
            <a:pPr algn="ctr" eaLnBrk="1" hangingPunct="1"/>
            <a:r>
              <a:rPr lang="ru-RU" altLang="ru-RU" sz="2000" i="1" dirty="0">
                <a:solidFill>
                  <a:schemeClr val="bg1"/>
                </a:solidFill>
                <a:latin typeface="+mj-lt"/>
              </a:rPr>
              <a:t>данные утверждения</a:t>
            </a:r>
            <a:r>
              <a:rPr lang="ru-RU" altLang="ru-RU" sz="2400" i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5604" name="AutoShape 14"/>
          <p:cNvSpPr>
            <a:spLocks/>
          </p:cNvSpPr>
          <p:nvPr/>
        </p:nvSpPr>
        <p:spPr bwMode="auto">
          <a:xfrm>
            <a:off x="1007533" y="4292600"/>
            <a:ext cx="3733800" cy="1657350"/>
          </a:xfrm>
          <a:prstGeom prst="borderCallout3">
            <a:avLst>
              <a:gd name="adj1" fmla="val 6898"/>
              <a:gd name="adj2" fmla="val -2722"/>
              <a:gd name="adj3" fmla="val 6898"/>
              <a:gd name="adj4" fmla="val -2722"/>
              <a:gd name="adj5" fmla="val -27681"/>
              <a:gd name="adj6" fmla="val -2722"/>
              <a:gd name="adj7" fmla="val -62644"/>
              <a:gd name="adj8" fmla="val 12023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 b="0">
              <a:latin typeface="+mj-lt"/>
            </a:endParaRPr>
          </a:p>
        </p:txBody>
      </p:sp>
      <p:sp>
        <p:nvSpPr>
          <p:cNvPr id="25605" name="AutoShape 15"/>
          <p:cNvSpPr>
            <a:spLocks/>
          </p:cNvSpPr>
          <p:nvPr/>
        </p:nvSpPr>
        <p:spPr bwMode="auto">
          <a:xfrm>
            <a:off x="7920567" y="4365626"/>
            <a:ext cx="3456517" cy="1584325"/>
          </a:xfrm>
          <a:prstGeom prst="borderCallout3">
            <a:avLst>
              <a:gd name="adj1" fmla="val 7213"/>
              <a:gd name="adj2" fmla="val 102940"/>
              <a:gd name="adj3" fmla="val 7213"/>
              <a:gd name="adj4" fmla="val 110472"/>
              <a:gd name="adj5" fmla="val -29060"/>
              <a:gd name="adj6" fmla="val 110472"/>
              <a:gd name="adj7" fmla="val -65431"/>
              <a:gd name="adj8" fmla="val -343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 b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25606" name="Picture 19" descr="ARROWS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1341439"/>
            <a:ext cx="340783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23"/>
          <p:cNvSpPr txBox="1">
            <a:spLocks noChangeArrowheads="1"/>
          </p:cNvSpPr>
          <p:nvPr/>
        </p:nvSpPr>
        <p:spPr bwMode="auto">
          <a:xfrm>
            <a:off x="2324100" y="47450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ru-RU" altLang="ru-RU" b="0">
              <a:latin typeface="+mj-lt"/>
            </a:endParaRPr>
          </a:p>
        </p:txBody>
      </p:sp>
      <p:sp>
        <p:nvSpPr>
          <p:cNvPr id="25608" name="Text Box 24"/>
          <p:cNvSpPr txBox="1">
            <a:spLocks noChangeArrowheads="1"/>
          </p:cNvSpPr>
          <p:nvPr/>
        </p:nvSpPr>
        <p:spPr bwMode="auto">
          <a:xfrm>
            <a:off x="1574800" y="4691857"/>
            <a:ext cx="364701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ru-RU" altLang="ru-RU" sz="4000" i="1" dirty="0">
                <a:solidFill>
                  <a:schemeClr val="bg1"/>
                </a:solidFill>
                <a:latin typeface="+mj-lt"/>
              </a:rPr>
              <a:t> Девушки</a:t>
            </a:r>
          </a:p>
        </p:txBody>
      </p:sp>
      <p:sp>
        <p:nvSpPr>
          <p:cNvPr id="25609" name="Text Box 25"/>
          <p:cNvSpPr txBox="1">
            <a:spLocks noChangeArrowheads="1"/>
          </p:cNvSpPr>
          <p:nvPr/>
        </p:nvSpPr>
        <p:spPr bwMode="auto">
          <a:xfrm>
            <a:off x="8015818" y="4508501"/>
            <a:ext cx="240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ru-RU" altLang="ru-RU" b="0">
              <a:latin typeface="+mj-lt"/>
            </a:endParaRPr>
          </a:p>
        </p:txBody>
      </p:sp>
      <p:sp>
        <p:nvSpPr>
          <p:cNvPr id="25610" name="Text Box 26"/>
          <p:cNvSpPr txBox="1">
            <a:spLocks noChangeArrowheads="1"/>
          </p:cNvSpPr>
          <p:nvPr/>
        </p:nvSpPr>
        <p:spPr bwMode="auto">
          <a:xfrm>
            <a:off x="8155517" y="4691857"/>
            <a:ext cx="322156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000" i="1" dirty="0">
                <a:solidFill>
                  <a:schemeClr val="bg1"/>
                </a:solidFill>
                <a:latin typeface="+mj-lt"/>
              </a:rPr>
              <a:t>Юноши</a:t>
            </a:r>
          </a:p>
        </p:txBody>
      </p:sp>
      <p:pic>
        <p:nvPicPr>
          <p:cNvPr id="11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4918" y="1557339"/>
            <a:ext cx="5386916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dirty="0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dirty="0" smtClean="0">
              <a:solidFill>
                <a:srgbClr val="008000"/>
              </a:solidFill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7600" y="1600200"/>
            <a:ext cx="5369984" cy="506888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smtClean="0">
              <a:solidFill>
                <a:srgbClr val="FFCC00"/>
              </a:solidFill>
            </a:endParaRPr>
          </a:p>
        </p:txBody>
      </p:sp>
      <p:pic>
        <p:nvPicPr>
          <p:cNvPr id="352260" name="Picture 4" descr="baby1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3" y="5328447"/>
            <a:ext cx="1208617" cy="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41263" y="1281875"/>
            <a:ext cx="1120921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Их </a:t>
            </a:r>
            <a:r>
              <a:rPr lang="ru-RU" altLang="ru-RU" sz="2400" dirty="0">
                <a:latin typeface="+mj-lt"/>
              </a:rPr>
              <a:t>характер более вспыльчив, порывист. В возрасте 15-24 лет  они в 6 раз чаще попадают в передряги, кончающиеся смертельным исходом, в 4 раза чаще провоцируют дорожные происшествия.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Они </a:t>
            </a:r>
            <a:r>
              <a:rPr lang="ru-RU" altLang="ru-RU" sz="2400" dirty="0">
                <a:latin typeface="+mj-lt"/>
              </a:rPr>
              <a:t>предпочитают не говорить о своих желаниях прямо и легче идут на     компромиссы. 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У </a:t>
            </a:r>
            <a:r>
              <a:rPr lang="ru-RU" altLang="ru-RU" sz="2400" dirty="0">
                <a:latin typeface="+mj-lt"/>
              </a:rPr>
              <a:t>них больше развита способность к творческой деятельности.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Сопротивляемость </a:t>
            </a:r>
            <a:r>
              <a:rPr lang="ru-RU" altLang="ru-RU" sz="2400" dirty="0">
                <a:latin typeface="+mj-lt"/>
              </a:rPr>
              <a:t>их организма на алкоголь гораздо слабее, чем у представителей противоположного пола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Несмотря </a:t>
            </a:r>
            <a:r>
              <a:rPr lang="ru-RU" altLang="ru-RU" sz="2400" dirty="0">
                <a:latin typeface="+mj-lt"/>
              </a:rPr>
              <a:t>на большее стремление поддержать своё здоровье, болеют они гораздо чаще представителей  противоположного  пола.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400" dirty="0" smtClean="0">
                <a:latin typeface="+mj-lt"/>
              </a:rPr>
              <a:t>У </a:t>
            </a:r>
            <a:r>
              <a:rPr lang="ru-RU" altLang="ru-RU" sz="2400" dirty="0">
                <a:latin typeface="+mj-lt"/>
              </a:rPr>
              <a:t>них чаще проявляется замкнутость, сосредоточенность на  себе, оторванность от мира.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30193" y="182914"/>
            <a:ext cx="4837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группе № 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240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en-US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Семья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как социальный институт. Роль и функции семьи в развитии, воспитании, социализации личности.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en-US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Виды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и типы семей, особенности их влияния на воспитание детей.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en-US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Модели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семейных взаимоотношений.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en-US" spc="-10" dirty="0" smtClean="0">
                <a:latin typeface="Times New Roman"/>
                <a:ea typeface="Times New Roman"/>
              </a:rPr>
              <a:t>v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Гендерное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воспитание: формирование понимания, принятия, готовности к исполнению своей гендерной роли, ценностного отношения к любви, браку, материнству и отцовству.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4918" y="1557339"/>
            <a:ext cx="5386916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dirty="0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dirty="0" smtClean="0">
              <a:solidFill>
                <a:srgbClr val="008000"/>
              </a:solidFill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7600" y="1600200"/>
            <a:ext cx="5369984" cy="506888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dirty="0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dirty="0" smtClean="0">
              <a:solidFill>
                <a:srgbClr val="FFCC00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0745" y="1388906"/>
            <a:ext cx="1156285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+mj-lt"/>
              </a:rPr>
              <a:t>Они способнее в изучении иностранных </a:t>
            </a:r>
            <a:r>
              <a:rPr lang="ru-RU" altLang="ru-RU" sz="2800" dirty="0" smtClean="0">
                <a:latin typeface="+mj-lt"/>
              </a:rPr>
              <a:t>языков.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 smtClean="0">
                <a:latin typeface="+mj-lt"/>
              </a:rPr>
              <a:t>Они </a:t>
            </a:r>
            <a:r>
              <a:rPr lang="ru-RU" altLang="ru-RU" sz="2800" dirty="0">
                <a:latin typeface="+mj-lt"/>
              </a:rPr>
              <a:t>более склонны к овладению математическими науками.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+mj-lt"/>
              </a:rPr>
              <a:t>Среди тех, кто страдает сезонной депрессией, они составляют 85 </a:t>
            </a:r>
            <a:r>
              <a:rPr lang="ru-RU" altLang="ru-RU" sz="2800" dirty="0" smtClean="0">
                <a:latin typeface="+mj-lt"/>
              </a:rPr>
              <a:t>%.</a:t>
            </a:r>
            <a:endParaRPr lang="ru-RU" altLang="ru-RU" sz="2800" dirty="0">
              <a:latin typeface="+mj-lt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+mj-lt"/>
              </a:rPr>
              <a:t>Они значительно реже заполняют трибуны стадионов, составляя лишь пятую часть зрителей, и меньше интереса проявляют к спортивным телепередачам</a:t>
            </a:r>
            <a:r>
              <a:rPr lang="ru-RU" altLang="ru-RU" sz="2800" dirty="0" smtClean="0">
                <a:latin typeface="+mj-lt"/>
              </a:rPr>
              <a:t>.</a:t>
            </a:r>
            <a:endParaRPr lang="ru-RU" altLang="ru-RU" sz="2800" dirty="0">
              <a:latin typeface="+mj-lt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+mj-lt"/>
              </a:rPr>
              <a:t>Они агрессивнее представителей противоположного пола  в соотношении </a:t>
            </a:r>
            <a:r>
              <a:rPr lang="ru-RU" altLang="ru-RU" sz="2800" dirty="0" smtClean="0">
                <a:latin typeface="+mj-lt"/>
              </a:rPr>
              <a:t>1:15.</a:t>
            </a:r>
            <a:endParaRPr lang="en-US" altLang="ru-RU" sz="2800" dirty="0" smtClean="0">
              <a:latin typeface="+mj-lt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 smtClean="0">
                <a:latin typeface="+mj-lt"/>
              </a:rPr>
              <a:t>При </a:t>
            </a:r>
            <a:r>
              <a:rPr lang="ru-RU" altLang="ru-RU" sz="2800" dirty="0">
                <a:latin typeface="+mj-lt"/>
              </a:rPr>
              <a:t>принятии важных решений они полагаются лишь на себя.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aby1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3" y="5325588"/>
            <a:ext cx="1208617" cy="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30193" y="182914"/>
            <a:ext cx="4837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группе №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685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4918" y="1557339"/>
            <a:ext cx="5386916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dirty="0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dirty="0" smtClean="0">
              <a:solidFill>
                <a:srgbClr val="008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7600" y="1600200"/>
            <a:ext cx="5369984" cy="506888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dirty="0" smtClean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b="1" dirty="0" smtClean="0">
              <a:solidFill>
                <a:srgbClr val="FFCC00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48758" y="1506100"/>
            <a:ext cx="110976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более скромны в оценке своих возможностей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в 2 раза чаще попадают  в психиатрические больницы и в 3 раза чаще пытаются покончить жизнь самоубийством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более чувствительны к боли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 свойственна большая социальная активность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быстрее замечают изменения в 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пространстве.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 eaLnBrk="1" hangingPunct="1">
              <a:buFontTx/>
              <a:buAutoNum type="arabicPeriod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втрое больше вопросов, чем представители противоположного пола.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30193" y="182914"/>
            <a:ext cx="4837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группе №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4000" dirty="0"/>
          </a:p>
        </p:txBody>
      </p:sp>
      <p:pic>
        <p:nvPicPr>
          <p:cNvPr id="10" name="Picture 4" descr="baby1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91" y="4951429"/>
            <a:ext cx="1208617" cy="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945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6207" y="1525863"/>
            <a:ext cx="11070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Семья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основанная на браке и (или) кровном родстве малая социальная группа, члены которой объединены совместным проживанием и ведением домашнего хозяйства, эмоциональной связью и взаимными обязанностями по отношению друг к другу. 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076" y="155510"/>
            <a:ext cx="7144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как социальный институт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0797" y="1271323"/>
            <a:ext cx="11194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Семейное 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(как воспитательная деятельность родителей) - это взаимодействие родителей и ребенка, основанное на родственной эмоциональной близости, любви, заботе, уважении, защищенности ребенка 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благоприятных условий для его полноценного развития.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Семейное 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воспитание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форма социализации и воспитания, соединяющая влияние культуры, традиций, семейно-бытовые условия. Культура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наследуется генетически, а передается из поколения в поколение через социализацию.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1076" y="155510"/>
            <a:ext cx="7144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как социальный институт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3042" y="1271323"/>
            <a:ext cx="1156055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Семья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социальный институт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закладывает:</a:t>
            </a:r>
          </a:p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нравственности и поведения человека, 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стимулирует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социальную, творческую активность, 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раскрывает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индивидуальность, 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способствует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самоутверждению. 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 развития личности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социализация растет.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 программы социального воздействия в сторону их усложнения. </a:t>
            </a:r>
          </a:p>
          <a:p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33586" y="155510"/>
            <a:ext cx="714471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как социальный институт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9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7233" y="1501374"/>
            <a:ext cx="1134687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Социализация</a:t>
            </a:r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процесс, который формирует не просто личность, но и создает человека в целом. 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Семья </a:t>
            </a:r>
            <a:r>
              <a:rPr lang="ru-RU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учреждение образования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ведущие институты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социализации личности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––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по-своему участвуют в воспитании, у каждого из них есть свои особенности видения ребенка и способы воздействия на него. 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7233" y="155510"/>
            <a:ext cx="714471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как социальный институт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5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4326" y="1668440"/>
            <a:ext cx="108939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Задачей 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организация работы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оказанию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педагогической поддержки семейного воспитания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повышению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педагогической культуры 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родителей. 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1378" y="155510"/>
            <a:ext cx="280314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УПО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90146" y="97140"/>
            <a:ext cx="9947563" cy="931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семьи  как института 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социализации 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82349599"/>
              </p:ext>
            </p:extLst>
          </p:nvPr>
        </p:nvGraphicFramePr>
        <p:xfrm>
          <a:off x="290147" y="1271323"/>
          <a:ext cx="11257420" cy="4753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3" y="1128541"/>
            <a:ext cx="113386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b="1" i="0" u="none" strike="noStrike" dirty="0" smtClean="0">
                <a:effectLst/>
                <a:latin typeface="+mj-lt"/>
              </a:rPr>
              <a:t> </a:t>
            </a:r>
            <a:r>
              <a:rPr lang="ru-RU" sz="2400" b="1" dirty="0" smtClean="0">
                <a:latin typeface="+mj-lt"/>
              </a:rPr>
              <a:t>СЕМЬЯ представляет </a:t>
            </a:r>
            <a:r>
              <a:rPr lang="ru-RU" sz="2400" b="1" dirty="0">
                <a:latin typeface="+mj-lt"/>
              </a:rPr>
              <a:t>собой мини модель общественной </a:t>
            </a:r>
            <a:r>
              <a:rPr lang="ru-RU" sz="2400" b="1" dirty="0" smtClean="0">
                <a:latin typeface="+mj-lt"/>
              </a:rPr>
              <a:t>системы; любая </a:t>
            </a:r>
            <a:r>
              <a:rPr lang="ru-RU" sz="2400" b="1" dirty="0">
                <a:latin typeface="+mj-lt"/>
              </a:rPr>
              <a:t>супружеская пара, 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существующая вместе долгое время, выбирает </a:t>
            </a:r>
            <a:r>
              <a:rPr lang="ru-RU" sz="2400" b="1" dirty="0" smtClean="0">
                <a:latin typeface="+mj-lt"/>
              </a:rPr>
              <a:t>свой стиль отношений </a:t>
            </a:r>
            <a:r>
              <a:rPr lang="ru-RU" sz="2400" b="1" dirty="0">
                <a:latin typeface="+mj-lt"/>
              </a:rPr>
              <a:t>и формирования общего </a:t>
            </a:r>
            <a:r>
              <a:rPr lang="ru-RU" sz="2400" b="1" dirty="0" smtClean="0">
                <a:latin typeface="+mj-lt"/>
              </a:rPr>
              <a:t>быта</a:t>
            </a:r>
            <a:r>
              <a:rPr lang="ru-RU" sz="2400" b="1" dirty="0">
                <a:latin typeface="+mj-lt"/>
              </a:rPr>
              <a:t>;</a:t>
            </a:r>
            <a:r>
              <a:rPr lang="ru-RU" sz="2400" b="1" dirty="0" smtClean="0">
                <a:latin typeface="+mj-lt"/>
              </a:rPr>
              <a:t> выбор </a:t>
            </a:r>
            <a:r>
              <a:rPr lang="ru-RU" sz="2400" b="1" dirty="0">
                <a:latin typeface="+mj-lt"/>
              </a:rPr>
              <a:t>стиля зависит от психологических характеристик мужа и жены, особенностей их родительских семей, норм и правил того социального круга, представителями которого они являются</a:t>
            </a:r>
            <a:r>
              <a:rPr lang="ru-RU" sz="2400" b="1" dirty="0" smtClean="0">
                <a:latin typeface="+mj-lt"/>
              </a:rPr>
              <a:t>.</a:t>
            </a:r>
          </a:p>
          <a:p>
            <a:pPr indent="457200" algn="just"/>
            <a:endParaRPr lang="ru-RU" sz="2400" b="1" dirty="0" smtClean="0">
              <a:latin typeface="+mj-lt"/>
            </a:endParaRPr>
          </a:p>
          <a:p>
            <a:pPr indent="457200" algn="just"/>
            <a:r>
              <a:rPr lang="ru-RU" sz="3600" b="1" dirty="0" smtClean="0">
                <a:latin typeface="+mj-lt"/>
              </a:rPr>
              <a:t>Модели </a:t>
            </a:r>
            <a:r>
              <a:rPr lang="ru-RU" sz="3600" b="1" dirty="0">
                <a:latin typeface="+mj-lt"/>
              </a:rPr>
              <a:t>поведения </a:t>
            </a:r>
            <a:r>
              <a:rPr lang="ru-RU" sz="3600" b="1" dirty="0" smtClean="0">
                <a:latin typeface="+mj-lt"/>
              </a:rPr>
              <a:t>супругов</a:t>
            </a:r>
            <a:r>
              <a:rPr lang="ru-RU" sz="3600" b="1" dirty="0">
                <a:latin typeface="+mj-lt"/>
              </a:rPr>
              <a:t> </a:t>
            </a:r>
            <a:r>
              <a:rPr lang="ru-RU" sz="3600" b="1" dirty="0" smtClean="0">
                <a:latin typeface="+mj-lt"/>
              </a:rPr>
              <a:t>в семье:</a:t>
            </a:r>
            <a:endParaRPr lang="ru-RU" sz="2400" b="1" dirty="0">
              <a:latin typeface="+mj-lt"/>
            </a:endParaRPr>
          </a:p>
          <a:p>
            <a:pPr marL="8001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+mj-lt"/>
              </a:rPr>
              <a:t>Романтическая семейная </a:t>
            </a:r>
            <a:r>
              <a:rPr lang="ru-RU" sz="2400" b="1" dirty="0" smtClean="0">
                <a:latin typeface="+mj-lt"/>
              </a:rPr>
              <a:t>модель</a:t>
            </a:r>
          </a:p>
          <a:p>
            <a:pPr marL="8001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Равноправная </a:t>
            </a:r>
            <a:r>
              <a:rPr lang="ru-RU" sz="2400" b="1" dirty="0">
                <a:latin typeface="+mj-lt"/>
              </a:rPr>
              <a:t>модель </a:t>
            </a:r>
            <a:r>
              <a:rPr lang="ru-RU" sz="2400" b="1" dirty="0" smtClean="0">
                <a:latin typeface="+mj-lt"/>
              </a:rPr>
              <a:t>семьи</a:t>
            </a:r>
          </a:p>
          <a:p>
            <a:pPr marL="8001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err="1" smtClean="0">
                <a:latin typeface="+mj-lt"/>
              </a:rPr>
              <a:t>Родительско</a:t>
            </a:r>
            <a:r>
              <a:rPr lang="ru-RU" sz="2400" b="1" dirty="0">
                <a:latin typeface="+mj-lt"/>
              </a:rPr>
              <a:t>-детская </a:t>
            </a:r>
            <a:r>
              <a:rPr lang="ru-RU" sz="2400" b="1" dirty="0" smtClean="0">
                <a:latin typeface="+mj-lt"/>
              </a:rPr>
              <a:t>модель</a:t>
            </a:r>
          </a:p>
          <a:p>
            <a:pPr marL="8001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Приятельская </a:t>
            </a:r>
            <a:r>
              <a:rPr lang="ru-RU" sz="2400" b="1" dirty="0">
                <a:latin typeface="+mj-lt"/>
              </a:rPr>
              <a:t>модель семьи</a:t>
            </a:r>
            <a:endParaRPr lang="ru-RU" sz="2400" b="1" dirty="0" smtClean="0">
              <a:latin typeface="+mj-lt"/>
            </a:endParaRPr>
          </a:p>
          <a:p>
            <a:pPr marL="8001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Автономная модель семьи</a:t>
            </a:r>
          </a:p>
          <a:p>
            <a:pPr indent="457200" algn="just"/>
            <a:endParaRPr lang="ru-RU" sz="2400" b="1" dirty="0" smtClean="0">
              <a:latin typeface="+mj-lt"/>
            </a:endParaRPr>
          </a:p>
          <a:p>
            <a:pPr indent="457200" algn="just"/>
            <a:endParaRPr lang="ru-RU" sz="2400" b="1" dirty="0" smtClean="0">
              <a:latin typeface="+mj-lt"/>
            </a:endParaRPr>
          </a:p>
          <a:p>
            <a:pPr indent="457200" algn="just"/>
            <a:endParaRPr lang="ru-RU" sz="2400" b="1" i="0" dirty="0">
              <a:effectLst/>
              <a:latin typeface="+mj-lt"/>
            </a:endParaRPr>
          </a:p>
          <a:p>
            <a:pPr indent="457200" algn="just"/>
            <a:endParaRPr lang="ru-RU" sz="2400" b="0" i="0" dirty="0">
              <a:effectLst/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37" y="3694698"/>
            <a:ext cx="3318963" cy="19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1463" y="155510"/>
            <a:ext cx="714471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Семья как социальный институт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245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1120</Words>
  <Application>Microsoft Office PowerPoint</Application>
  <PresentationFormat>Широкоэкранный</PresentationFormat>
  <Paragraphs>115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Закончите предложения:</vt:lpstr>
      <vt:lpstr>Гендерное воспитание</vt:lpstr>
      <vt:lpstr>Гендерное воспитание направлено на: </vt:lpstr>
      <vt:lpstr>Гендер как социальный пол человека отражает:</vt:lpstr>
      <vt:lpstr>Гендерное воспитание</vt:lpstr>
      <vt:lpstr>Гендерное воспитание</vt:lpstr>
      <vt:lpstr>Гендерное воспитание</vt:lpstr>
      <vt:lpstr>Практическая часть:       Задания группам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37</cp:revision>
  <dcterms:created xsi:type="dcterms:W3CDTF">2021-07-01T13:14:03Z</dcterms:created>
  <dcterms:modified xsi:type="dcterms:W3CDTF">2022-02-24T13:58:26Z</dcterms:modified>
</cp:coreProperties>
</file>