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8" r:id="rId2"/>
  </p:sldMasterIdLst>
  <p:notesMasterIdLst>
    <p:notesMasterId r:id="rId20"/>
  </p:notesMasterIdLst>
  <p:sldIdLst>
    <p:sldId id="268" r:id="rId3"/>
    <p:sldId id="269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6" r:id="rId15"/>
    <p:sldId id="357" r:id="rId16"/>
    <p:sldId id="358" r:id="rId17"/>
    <p:sldId id="359" r:id="rId18"/>
    <p:sldId id="34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030AC-925B-425F-AF06-3329FB95ECE1}" type="doc">
      <dgm:prSet loTypeId="urn:microsoft.com/office/officeart/2008/layout/VerticalCurvedLis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DEDE7701-DA84-4AD4-A92A-4EC4527C96B3}">
      <dgm:prSet phldrT="[Текст]" custT="1"/>
      <dgm:spPr/>
      <dgm:t>
        <a:bodyPr/>
        <a:lstStyle/>
        <a:p>
          <a:r>
            <a:rPr lang="ru-RU" sz="1800" b="1" dirty="0" smtClean="0">
              <a:latin typeface="+mj-lt"/>
            </a:rPr>
            <a:t>1)</a:t>
          </a:r>
          <a:r>
            <a:rPr lang="en-US" sz="1800" b="1" dirty="0" smtClean="0">
              <a:latin typeface="+mj-lt"/>
            </a:rPr>
            <a:t> </a:t>
          </a:r>
          <a:r>
            <a:rPr lang="ru-RU" sz="1800" b="1" dirty="0" smtClean="0">
              <a:latin typeface="+mj-lt"/>
            </a:rPr>
            <a:t>по количеству детей:  </a:t>
          </a:r>
          <a:r>
            <a:rPr lang="ru-RU" sz="1800" dirty="0" smtClean="0">
              <a:latin typeface="+mj-lt"/>
            </a:rPr>
            <a:t>многодетная,  </a:t>
          </a:r>
          <a:r>
            <a:rPr lang="ru-RU" sz="1800" dirty="0" err="1" smtClean="0">
              <a:latin typeface="+mj-lt"/>
            </a:rPr>
            <a:t>малодетная</a:t>
          </a:r>
          <a:r>
            <a:rPr lang="ru-RU" sz="1800" dirty="0" smtClean="0">
              <a:latin typeface="+mj-lt"/>
            </a:rPr>
            <a:t>, однодетная,  бездетная;</a:t>
          </a:r>
          <a:endParaRPr lang="ru-RU" sz="1800" dirty="0">
            <a:latin typeface="+mj-lt"/>
          </a:endParaRPr>
        </a:p>
      </dgm:t>
    </dgm:pt>
    <dgm:pt modelId="{D40C8602-3DA7-42E0-BE01-AF8E77BB0C4E}" type="parTrans" cxnId="{E340FF36-23D7-4117-9ED7-6E065E8CCBC2}">
      <dgm:prSet/>
      <dgm:spPr/>
      <dgm:t>
        <a:bodyPr/>
        <a:lstStyle/>
        <a:p>
          <a:endParaRPr lang="ru-RU" sz="2000">
            <a:latin typeface="+mj-lt"/>
          </a:endParaRPr>
        </a:p>
      </dgm:t>
    </dgm:pt>
    <dgm:pt modelId="{CAFC439B-837A-444D-B33F-700FC6B688DE}" type="sibTrans" cxnId="{E340FF36-23D7-4117-9ED7-6E065E8CCBC2}">
      <dgm:prSet/>
      <dgm:spPr/>
      <dgm:t>
        <a:bodyPr/>
        <a:lstStyle/>
        <a:p>
          <a:endParaRPr lang="ru-RU" sz="2000">
            <a:latin typeface="+mj-lt"/>
          </a:endParaRPr>
        </a:p>
      </dgm:t>
    </dgm:pt>
    <dgm:pt modelId="{1F68D075-B50E-48AE-8C4B-CACE47D6E8DC}">
      <dgm:prSet custT="1"/>
      <dgm:spPr/>
      <dgm:t>
        <a:bodyPr/>
        <a:lstStyle/>
        <a:p>
          <a:r>
            <a:rPr lang="ru-RU" sz="1800" b="1" dirty="0" smtClean="0">
              <a:latin typeface="+mj-lt"/>
            </a:rPr>
            <a:t> 2)</a:t>
          </a:r>
          <a:r>
            <a:rPr lang="en-US" sz="1800" b="1" dirty="0" smtClean="0">
              <a:latin typeface="+mj-lt"/>
            </a:rPr>
            <a:t> </a:t>
          </a:r>
          <a:r>
            <a:rPr lang="ru-RU" sz="1800" b="1" dirty="0" smtClean="0">
              <a:latin typeface="+mj-lt"/>
            </a:rPr>
            <a:t>по числу поколений: </a:t>
          </a:r>
          <a:r>
            <a:rPr lang="ru-RU" sz="1800" dirty="0" err="1" smtClean="0">
              <a:latin typeface="+mj-lt"/>
            </a:rPr>
            <a:t>однопоколенные</a:t>
          </a:r>
          <a:r>
            <a:rPr lang="ru-RU" sz="1800" dirty="0" smtClean="0">
              <a:latin typeface="+mj-lt"/>
            </a:rPr>
            <a:t> (только супруги),     </a:t>
          </a:r>
          <a:r>
            <a:rPr lang="ru-RU" sz="1800" dirty="0" err="1" smtClean="0">
              <a:latin typeface="+mj-lt"/>
            </a:rPr>
            <a:t>двухпоколенная</a:t>
          </a:r>
          <a:r>
            <a:rPr lang="ru-RU" sz="1800" dirty="0" smtClean="0">
              <a:latin typeface="+mj-lt"/>
            </a:rPr>
            <a:t> (родители и их дети), </a:t>
          </a:r>
          <a:r>
            <a:rPr lang="ru-RU" sz="1800" dirty="0" err="1" smtClean="0">
              <a:latin typeface="+mj-lt"/>
            </a:rPr>
            <a:t>межпоколенные</a:t>
          </a:r>
          <a:r>
            <a:rPr lang="ru-RU" sz="1800" dirty="0" smtClean="0">
              <a:latin typeface="+mj-lt"/>
            </a:rPr>
            <a:t> (дети, родители, </a:t>
          </a:r>
          <a:r>
            <a:rPr lang="ru-RU" sz="1800" dirty="0" smtClean="0">
              <a:latin typeface="+mj-lt"/>
            </a:rPr>
            <a:t>родители родителей)</a:t>
          </a:r>
          <a:endParaRPr lang="ru-RU" sz="1800" dirty="0">
            <a:latin typeface="+mj-lt"/>
          </a:endParaRPr>
        </a:p>
      </dgm:t>
    </dgm:pt>
    <dgm:pt modelId="{D49BF0EC-C0E1-4840-A1AE-52349A3530E0}" type="parTrans" cxnId="{B710A09B-373F-4C8A-B9D8-4EE2AC666019}">
      <dgm:prSet/>
      <dgm:spPr/>
      <dgm:t>
        <a:bodyPr/>
        <a:lstStyle/>
        <a:p>
          <a:endParaRPr lang="ru-RU" sz="2000">
            <a:latin typeface="+mj-lt"/>
          </a:endParaRPr>
        </a:p>
      </dgm:t>
    </dgm:pt>
    <dgm:pt modelId="{05EC35A1-3BCF-4056-8B7D-7EEDA9447786}" type="sibTrans" cxnId="{B710A09B-373F-4C8A-B9D8-4EE2AC666019}">
      <dgm:prSet/>
      <dgm:spPr/>
      <dgm:t>
        <a:bodyPr/>
        <a:lstStyle/>
        <a:p>
          <a:endParaRPr lang="ru-RU" sz="2000">
            <a:latin typeface="+mj-lt"/>
          </a:endParaRPr>
        </a:p>
      </dgm:t>
    </dgm:pt>
    <dgm:pt modelId="{3F05ECB2-74F2-49E6-84BC-483ABF1B0215}">
      <dgm:prSet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3) </a:t>
          </a:r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по признаку полноты:</a:t>
          </a:r>
          <a:endParaRPr lang="ru-RU" sz="1800" dirty="0">
            <a:latin typeface="+mj-lt"/>
          </a:endParaRPr>
        </a:p>
      </dgm:t>
    </dgm:pt>
    <dgm:pt modelId="{44F318C4-785B-49BF-81CE-2A094146F776}" type="parTrans" cxnId="{8E041C8F-FF65-49CE-BDFD-20AD094BEA88}">
      <dgm:prSet/>
      <dgm:spPr/>
      <dgm:t>
        <a:bodyPr/>
        <a:lstStyle/>
        <a:p>
          <a:endParaRPr lang="ru-RU" sz="2000"/>
        </a:p>
      </dgm:t>
    </dgm:pt>
    <dgm:pt modelId="{3FD882BE-2863-469E-BBA9-D81BDC79ADFF}" type="sibTrans" cxnId="{8E041C8F-FF65-49CE-BDFD-20AD094BEA88}">
      <dgm:prSet/>
      <dgm:spPr/>
      <dgm:t>
        <a:bodyPr/>
        <a:lstStyle/>
        <a:p>
          <a:endParaRPr lang="ru-RU" sz="2000"/>
        </a:p>
      </dgm:t>
    </dgm:pt>
    <dgm:pt modelId="{DEFB8BC1-E24E-4B75-9F5B-239CBC5F481D}">
      <dgm:prSet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полная, неполная (один из родителей), внебрачный ребенок;</a:t>
          </a:r>
          <a:endParaRPr lang="ru-RU" sz="18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0B6678-FE9F-4EAD-83AE-46F32A3EBA3D}" type="parTrans" cxnId="{1CD0965B-C01F-4EC1-ABFE-61AD20A52CCE}">
      <dgm:prSet/>
      <dgm:spPr/>
      <dgm:t>
        <a:bodyPr/>
        <a:lstStyle/>
        <a:p>
          <a:endParaRPr lang="ru-RU" sz="2000"/>
        </a:p>
      </dgm:t>
    </dgm:pt>
    <dgm:pt modelId="{460DF44E-CB29-4CF1-8149-4F7557D74614}" type="sibTrans" cxnId="{1CD0965B-C01F-4EC1-ABFE-61AD20A52CCE}">
      <dgm:prSet/>
      <dgm:spPr/>
      <dgm:t>
        <a:bodyPr/>
        <a:lstStyle/>
        <a:p>
          <a:endParaRPr lang="ru-RU" sz="2000"/>
        </a:p>
      </dgm:t>
    </dgm:pt>
    <dgm:pt modelId="{0A06C53B-9096-4806-9F6D-513F9FD49D7B}">
      <dgm:prSet custT="1"/>
      <dgm:spPr/>
      <dgm:t>
        <a:bodyPr/>
        <a:lstStyle/>
        <a:p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4) по характеру взаимоотношений:</a:t>
          </a:r>
          <a:endParaRPr lang="ru-RU" sz="18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B606AE-020F-41FE-962D-B6F5289D9503}" type="parTrans" cxnId="{BA8DF976-2D4E-4134-8D62-AE8AA0BBC682}">
      <dgm:prSet/>
      <dgm:spPr/>
      <dgm:t>
        <a:bodyPr/>
        <a:lstStyle/>
        <a:p>
          <a:endParaRPr lang="ru-RU" sz="2000"/>
        </a:p>
      </dgm:t>
    </dgm:pt>
    <dgm:pt modelId="{E96A6C7C-6287-4F5E-9268-F203E318DB80}" type="sibTrans" cxnId="{BA8DF976-2D4E-4134-8D62-AE8AA0BBC682}">
      <dgm:prSet/>
      <dgm:spPr/>
      <dgm:t>
        <a:bodyPr/>
        <a:lstStyle/>
        <a:p>
          <a:endParaRPr lang="ru-RU" sz="2000"/>
        </a:p>
      </dgm:t>
    </dgm:pt>
    <dgm:pt modelId="{785A8F06-1EAF-499C-9590-3E0828BCDB27}">
      <dgm:prSet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идеальная, средняя, негативная, скандально-раздражительный ребенок;</a:t>
          </a:r>
          <a:endParaRPr lang="ru-RU" sz="18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489295-9642-4B57-88DF-CB8F7218431A}" type="parTrans" cxnId="{ED7BDDA7-6D61-45DF-91C3-E350D996D3CD}">
      <dgm:prSet/>
      <dgm:spPr/>
      <dgm:t>
        <a:bodyPr/>
        <a:lstStyle/>
        <a:p>
          <a:endParaRPr lang="ru-RU" sz="2000"/>
        </a:p>
      </dgm:t>
    </dgm:pt>
    <dgm:pt modelId="{752D558A-F703-4B6D-A76D-14D78EEDE112}" type="sibTrans" cxnId="{ED7BDDA7-6D61-45DF-91C3-E350D996D3CD}">
      <dgm:prSet/>
      <dgm:spPr/>
      <dgm:t>
        <a:bodyPr/>
        <a:lstStyle/>
        <a:p>
          <a:endParaRPr lang="ru-RU" sz="2000"/>
        </a:p>
      </dgm:t>
    </dgm:pt>
    <dgm:pt modelId="{91C4F2F3-03BA-46F0-8C22-21C57CD84096}">
      <dgm:prSet custT="1"/>
      <dgm:spPr/>
      <dgm:t>
        <a:bodyPr/>
        <a:lstStyle/>
        <a:p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5) по устойчивости семейных отношений:</a:t>
          </a:r>
          <a:endParaRPr lang="ru-RU" sz="18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749651-061D-4F62-AD70-091A79BE3070}" type="parTrans" cxnId="{C4C5B287-330B-4370-B1DC-FBCAA216ACD1}">
      <dgm:prSet/>
      <dgm:spPr/>
      <dgm:t>
        <a:bodyPr/>
        <a:lstStyle/>
        <a:p>
          <a:endParaRPr lang="ru-RU" sz="2000"/>
        </a:p>
      </dgm:t>
    </dgm:pt>
    <dgm:pt modelId="{0D5B9079-D527-479A-BC98-B993F526E90C}" type="sibTrans" cxnId="{C4C5B287-330B-4370-B1DC-FBCAA216ACD1}">
      <dgm:prSet/>
      <dgm:spPr/>
      <dgm:t>
        <a:bodyPr/>
        <a:lstStyle/>
        <a:p>
          <a:endParaRPr lang="ru-RU" sz="2000"/>
        </a:p>
      </dgm:t>
    </dgm:pt>
    <dgm:pt modelId="{EAFDC1E9-9C04-4924-A8BC-B7828A9C560D}">
      <dgm:prSet custT="1"/>
      <dgm:spPr/>
    </dgm:pt>
    <dgm:pt modelId="{20006EFA-11E2-42E3-95D1-FAB41C98CFA7}" type="parTrans" cxnId="{9E72C52A-A12F-49FC-935B-03BA1BC6BC5D}">
      <dgm:prSet/>
      <dgm:spPr/>
      <dgm:t>
        <a:bodyPr/>
        <a:lstStyle/>
        <a:p>
          <a:endParaRPr lang="ru-RU" sz="2000"/>
        </a:p>
      </dgm:t>
    </dgm:pt>
    <dgm:pt modelId="{09A13406-68AF-4D53-A414-596C834720C7}" type="sibTrans" cxnId="{9E72C52A-A12F-49FC-935B-03BA1BC6BC5D}">
      <dgm:prSet/>
      <dgm:spPr/>
      <dgm:t>
        <a:bodyPr/>
        <a:lstStyle/>
        <a:p>
          <a:endParaRPr lang="ru-RU" sz="2000"/>
        </a:p>
      </dgm:t>
    </dgm:pt>
    <dgm:pt modelId="{2FE52BC0-6A97-4B7F-913C-7565FE373D08}">
      <dgm:prSet custT="1"/>
      <dgm:spPr/>
    </dgm:pt>
    <dgm:pt modelId="{7C784747-B2D5-465A-AFAB-95685EB67CBB}" type="parTrans" cxnId="{31800113-0B52-4E75-9F7C-5993C2C7649E}">
      <dgm:prSet/>
      <dgm:spPr/>
      <dgm:t>
        <a:bodyPr/>
        <a:lstStyle/>
        <a:p>
          <a:endParaRPr lang="ru-RU" sz="2000"/>
        </a:p>
      </dgm:t>
    </dgm:pt>
    <dgm:pt modelId="{7C7D005F-9284-43FD-BFBB-425C34353DA3}" type="sibTrans" cxnId="{31800113-0B52-4E75-9F7C-5993C2C7649E}">
      <dgm:prSet/>
      <dgm:spPr/>
      <dgm:t>
        <a:bodyPr/>
        <a:lstStyle/>
        <a:p>
          <a:endParaRPr lang="ru-RU" sz="2000"/>
        </a:p>
      </dgm:t>
    </dgm:pt>
    <dgm:pt modelId="{DD8071B0-9F37-43B3-9A7A-772F13F869D3}">
      <dgm:prSet custT="1"/>
      <dgm:spPr/>
    </dgm:pt>
    <dgm:pt modelId="{687AB321-B780-4DD5-BE65-7CB2366A1958}" type="parTrans" cxnId="{D24F2185-D9FD-4C3A-816A-2C203664D6D1}">
      <dgm:prSet/>
      <dgm:spPr/>
      <dgm:t>
        <a:bodyPr/>
        <a:lstStyle/>
        <a:p>
          <a:endParaRPr lang="ru-RU" sz="2000"/>
        </a:p>
      </dgm:t>
    </dgm:pt>
    <dgm:pt modelId="{3919314A-D1D4-4FF4-AE7E-107E2B7B0A60}" type="sibTrans" cxnId="{D24F2185-D9FD-4C3A-816A-2C203664D6D1}">
      <dgm:prSet/>
      <dgm:spPr/>
      <dgm:t>
        <a:bodyPr/>
        <a:lstStyle/>
        <a:p>
          <a:endParaRPr lang="ru-RU" sz="2000"/>
        </a:p>
      </dgm:t>
    </dgm:pt>
    <dgm:pt modelId="{03040B05-36C7-4BD6-B169-323D7CA3B5F0}" type="pres">
      <dgm:prSet presAssocID="{2E9030AC-925B-425F-AF06-3329FB95ECE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0A205530-DF55-42A5-9EC8-85B3739BF944}" type="pres">
      <dgm:prSet presAssocID="{2E9030AC-925B-425F-AF06-3329FB95ECE1}" presName="Name1" presStyleCnt="0"/>
      <dgm:spPr/>
    </dgm:pt>
    <dgm:pt modelId="{EA1C0D60-0B8A-433C-B438-5811668D0ED9}" type="pres">
      <dgm:prSet presAssocID="{2E9030AC-925B-425F-AF06-3329FB95ECE1}" presName="cycle" presStyleCnt="0"/>
      <dgm:spPr/>
    </dgm:pt>
    <dgm:pt modelId="{A27D9290-9C9A-4053-80BE-ADC772CB7CD8}" type="pres">
      <dgm:prSet presAssocID="{2E9030AC-925B-425F-AF06-3329FB95ECE1}" presName="srcNode" presStyleLbl="node1" presStyleIdx="0" presStyleCnt="7"/>
      <dgm:spPr/>
    </dgm:pt>
    <dgm:pt modelId="{F06C7157-464E-4515-9120-E7941E7149DE}" type="pres">
      <dgm:prSet presAssocID="{2E9030AC-925B-425F-AF06-3329FB95ECE1}" presName="conn" presStyleLbl="parChTrans1D2" presStyleIdx="0" presStyleCnt="1"/>
      <dgm:spPr/>
      <dgm:t>
        <a:bodyPr/>
        <a:lstStyle/>
        <a:p>
          <a:endParaRPr lang="ru-RU"/>
        </a:p>
      </dgm:t>
    </dgm:pt>
    <dgm:pt modelId="{FD2C3370-9CCD-470E-B4BE-77596A545FE6}" type="pres">
      <dgm:prSet presAssocID="{2E9030AC-925B-425F-AF06-3329FB95ECE1}" presName="extraNode" presStyleLbl="node1" presStyleIdx="0" presStyleCnt="7"/>
      <dgm:spPr/>
    </dgm:pt>
    <dgm:pt modelId="{F5C017E9-4AA9-4C0F-9B1B-6C6A9CBC304E}" type="pres">
      <dgm:prSet presAssocID="{2E9030AC-925B-425F-AF06-3329FB95ECE1}" presName="dstNode" presStyleLbl="node1" presStyleIdx="0" presStyleCnt="7"/>
      <dgm:spPr/>
    </dgm:pt>
    <dgm:pt modelId="{CA746F2E-B8D0-43E5-93D3-9EC46CD2F4B4}" type="pres">
      <dgm:prSet presAssocID="{DEDE7701-DA84-4AD4-A92A-4EC4527C96B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BD4767-D515-4430-8393-C2E1DA0CDB91}" type="pres">
      <dgm:prSet presAssocID="{DEDE7701-DA84-4AD4-A92A-4EC4527C96B3}" presName="accent_1" presStyleCnt="0"/>
      <dgm:spPr/>
    </dgm:pt>
    <dgm:pt modelId="{D234DD13-9A4D-4E6B-8AC3-4DBE94BC8621}" type="pres">
      <dgm:prSet presAssocID="{DEDE7701-DA84-4AD4-A92A-4EC4527C96B3}" presName="accentRepeatNode" presStyleLbl="solidFgAcc1" presStyleIdx="0" presStyleCnt="7"/>
      <dgm:spPr/>
    </dgm:pt>
    <dgm:pt modelId="{9A37F3C1-0F25-4D0C-A2B6-16BEDA7ED788}" type="pres">
      <dgm:prSet presAssocID="{1F68D075-B50E-48AE-8C4B-CACE47D6E8DC}" presName="text_2" presStyleLbl="node1" presStyleIdx="1" presStyleCnt="7" custScaleY="13739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041357-CDA8-4568-B202-D48738ADFF05}" type="pres">
      <dgm:prSet presAssocID="{1F68D075-B50E-48AE-8C4B-CACE47D6E8DC}" presName="accent_2" presStyleCnt="0"/>
      <dgm:spPr/>
    </dgm:pt>
    <dgm:pt modelId="{38E4A36F-FE08-4269-BE82-C24824838F28}" type="pres">
      <dgm:prSet presAssocID="{1F68D075-B50E-48AE-8C4B-CACE47D6E8DC}" presName="accentRepeatNode" presStyleLbl="solidFgAcc1" presStyleIdx="1" presStyleCnt="7"/>
      <dgm:spPr/>
    </dgm:pt>
    <dgm:pt modelId="{AA3A5140-453F-4D31-8438-B6A7FDF8F33C}" type="pres">
      <dgm:prSet presAssocID="{3F05ECB2-74F2-49E6-84BC-483ABF1B0215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7EA15B-A1D5-4D11-96DF-F09CF7E9810C}" type="pres">
      <dgm:prSet presAssocID="{3F05ECB2-74F2-49E6-84BC-483ABF1B0215}" presName="accent_3" presStyleCnt="0"/>
      <dgm:spPr/>
    </dgm:pt>
    <dgm:pt modelId="{8EBB8141-0F4C-4A7F-95FD-B1CA573DA7B0}" type="pres">
      <dgm:prSet presAssocID="{3F05ECB2-74F2-49E6-84BC-483ABF1B0215}" presName="accentRepeatNode" presStyleLbl="solidFgAcc1" presStyleIdx="2" presStyleCnt="7"/>
      <dgm:spPr/>
    </dgm:pt>
    <dgm:pt modelId="{9419C417-1DF5-4559-AB36-6507EA09659E}" type="pres">
      <dgm:prSet presAssocID="{DEFB8BC1-E24E-4B75-9F5B-239CBC5F481D}" presName="text_4" presStyleLbl="node1" presStyleIdx="3" presStyleCnt="7">
        <dgm:presLayoutVars>
          <dgm:bulletEnabled val="1"/>
        </dgm:presLayoutVars>
      </dgm:prSet>
      <dgm:spPr/>
    </dgm:pt>
    <dgm:pt modelId="{9984D9CC-4C14-4D88-A475-4EB82CC238EC}" type="pres">
      <dgm:prSet presAssocID="{DEFB8BC1-E24E-4B75-9F5B-239CBC5F481D}" presName="accent_4" presStyleCnt="0"/>
      <dgm:spPr/>
    </dgm:pt>
    <dgm:pt modelId="{9D1A8939-BA1D-4FFE-925E-DD50A65427A9}" type="pres">
      <dgm:prSet presAssocID="{DEFB8BC1-E24E-4B75-9F5B-239CBC5F481D}" presName="accentRepeatNode" presStyleLbl="solidFgAcc1" presStyleIdx="3" presStyleCnt="7"/>
      <dgm:spPr/>
    </dgm:pt>
    <dgm:pt modelId="{453F5F62-ECF3-4779-A316-98E69BEE2365}" type="pres">
      <dgm:prSet presAssocID="{0A06C53B-9096-4806-9F6D-513F9FD49D7B}" presName="text_5" presStyleLbl="node1" presStyleIdx="4" presStyleCnt="7">
        <dgm:presLayoutVars>
          <dgm:bulletEnabled val="1"/>
        </dgm:presLayoutVars>
      </dgm:prSet>
      <dgm:spPr/>
    </dgm:pt>
    <dgm:pt modelId="{48A26B87-0D50-4AE2-94BA-591FD0BC333B}" type="pres">
      <dgm:prSet presAssocID="{0A06C53B-9096-4806-9F6D-513F9FD49D7B}" presName="accent_5" presStyleCnt="0"/>
      <dgm:spPr/>
    </dgm:pt>
    <dgm:pt modelId="{A530E852-CD3E-49F9-BE65-7B75C0158F67}" type="pres">
      <dgm:prSet presAssocID="{0A06C53B-9096-4806-9F6D-513F9FD49D7B}" presName="accentRepeatNode" presStyleLbl="solidFgAcc1" presStyleIdx="4" presStyleCnt="7"/>
      <dgm:spPr/>
    </dgm:pt>
    <dgm:pt modelId="{DE5CE337-4993-457F-9066-2E798640212B}" type="pres">
      <dgm:prSet presAssocID="{785A8F06-1EAF-499C-9590-3E0828BCDB27}" presName="text_6" presStyleLbl="node1" presStyleIdx="5" presStyleCnt="7">
        <dgm:presLayoutVars>
          <dgm:bulletEnabled val="1"/>
        </dgm:presLayoutVars>
      </dgm:prSet>
      <dgm:spPr/>
    </dgm:pt>
    <dgm:pt modelId="{971B11A2-F1DB-4976-A17A-66D96432C0D7}" type="pres">
      <dgm:prSet presAssocID="{785A8F06-1EAF-499C-9590-3E0828BCDB27}" presName="accent_6" presStyleCnt="0"/>
      <dgm:spPr/>
    </dgm:pt>
    <dgm:pt modelId="{93E4355E-B30B-44C2-B9B9-AECAC1160764}" type="pres">
      <dgm:prSet presAssocID="{785A8F06-1EAF-499C-9590-3E0828BCDB27}" presName="accentRepeatNode" presStyleLbl="solidFgAcc1" presStyleIdx="5" presStyleCnt="7"/>
      <dgm:spPr/>
    </dgm:pt>
    <dgm:pt modelId="{590205CE-F8A6-4D61-B58B-D7326704BC67}" type="pres">
      <dgm:prSet presAssocID="{91C4F2F3-03BA-46F0-8C22-21C57CD84096}" presName="text_7" presStyleLbl="node1" presStyleIdx="6" presStyleCnt="7">
        <dgm:presLayoutVars>
          <dgm:bulletEnabled val="1"/>
        </dgm:presLayoutVars>
      </dgm:prSet>
      <dgm:spPr/>
    </dgm:pt>
    <dgm:pt modelId="{84D95814-6A10-4CE8-A9F1-B5E15CC25230}" type="pres">
      <dgm:prSet presAssocID="{91C4F2F3-03BA-46F0-8C22-21C57CD84096}" presName="accent_7" presStyleCnt="0"/>
      <dgm:spPr/>
    </dgm:pt>
    <dgm:pt modelId="{60987236-3C84-4954-A1B2-EF4ECDAE0168}" type="pres">
      <dgm:prSet presAssocID="{91C4F2F3-03BA-46F0-8C22-21C57CD84096}" presName="accentRepeatNode" presStyleLbl="solidFgAcc1" presStyleIdx="6" presStyleCnt="7"/>
      <dgm:spPr/>
    </dgm:pt>
  </dgm:ptLst>
  <dgm:cxnLst>
    <dgm:cxn modelId="{C093F976-948A-4B09-9FAE-A246DB37FF6A}" type="presOf" srcId="{0A06C53B-9096-4806-9F6D-513F9FD49D7B}" destId="{453F5F62-ECF3-4779-A316-98E69BEE2365}" srcOrd="0" destOrd="0" presId="urn:microsoft.com/office/officeart/2008/layout/VerticalCurvedList"/>
    <dgm:cxn modelId="{155F9FE8-08EB-4266-B281-603B0C07B09C}" type="presOf" srcId="{DEDE7701-DA84-4AD4-A92A-4EC4527C96B3}" destId="{CA746F2E-B8D0-43E5-93D3-9EC46CD2F4B4}" srcOrd="0" destOrd="0" presId="urn:microsoft.com/office/officeart/2008/layout/VerticalCurvedList"/>
    <dgm:cxn modelId="{C4C5B287-330B-4370-B1DC-FBCAA216ACD1}" srcId="{2E9030AC-925B-425F-AF06-3329FB95ECE1}" destId="{91C4F2F3-03BA-46F0-8C22-21C57CD84096}" srcOrd="6" destOrd="0" parTransId="{A8749651-061D-4F62-AD70-091A79BE3070}" sibTransId="{0D5B9079-D527-479A-BC98-B993F526E90C}"/>
    <dgm:cxn modelId="{9E72C52A-A12F-49FC-935B-03BA1BC6BC5D}" srcId="{2E9030AC-925B-425F-AF06-3329FB95ECE1}" destId="{EAFDC1E9-9C04-4924-A8BC-B7828A9C560D}" srcOrd="7" destOrd="0" parTransId="{20006EFA-11E2-42E3-95D1-FAB41C98CFA7}" sibTransId="{09A13406-68AF-4D53-A414-596C834720C7}"/>
    <dgm:cxn modelId="{D24F2185-D9FD-4C3A-816A-2C203664D6D1}" srcId="{2E9030AC-925B-425F-AF06-3329FB95ECE1}" destId="{DD8071B0-9F37-43B3-9A7A-772F13F869D3}" srcOrd="9" destOrd="0" parTransId="{687AB321-B780-4DD5-BE65-7CB2366A1958}" sibTransId="{3919314A-D1D4-4FF4-AE7E-107E2B7B0A60}"/>
    <dgm:cxn modelId="{5B17C467-B32C-4435-AE59-4310B8454B1E}" type="presOf" srcId="{1F68D075-B50E-48AE-8C4B-CACE47D6E8DC}" destId="{9A37F3C1-0F25-4D0C-A2B6-16BEDA7ED788}" srcOrd="0" destOrd="0" presId="urn:microsoft.com/office/officeart/2008/layout/VerticalCurvedList"/>
    <dgm:cxn modelId="{5D813AAA-D057-4E81-B6E8-F282B48B477D}" type="presOf" srcId="{CAFC439B-837A-444D-B33F-700FC6B688DE}" destId="{F06C7157-464E-4515-9120-E7941E7149DE}" srcOrd="0" destOrd="0" presId="urn:microsoft.com/office/officeart/2008/layout/VerticalCurvedList"/>
    <dgm:cxn modelId="{E340FF36-23D7-4117-9ED7-6E065E8CCBC2}" srcId="{2E9030AC-925B-425F-AF06-3329FB95ECE1}" destId="{DEDE7701-DA84-4AD4-A92A-4EC4527C96B3}" srcOrd="0" destOrd="0" parTransId="{D40C8602-3DA7-42E0-BE01-AF8E77BB0C4E}" sibTransId="{CAFC439B-837A-444D-B33F-700FC6B688DE}"/>
    <dgm:cxn modelId="{31800113-0B52-4E75-9F7C-5993C2C7649E}" srcId="{2E9030AC-925B-425F-AF06-3329FB95ECE1}" destId="{2FE52BC0-6A97-4B7F-913C-7565FE373D08}" srcOrd="8" destOrd="0" parTransId="{7C784747-B2D5-465A-AFAB-95685EB67CBB}" sibTransId="{7C7D005F-9284-43FD-BFBB-425C34353DA3}"/>
    <dgm:cxn modelId="{8FEAC3AA-9EF5-4AC9-AF57-8332C0E9BB8D}" type="presOf" srcId="{DEFB8BC1-E24E-4B75-9F5B-239CBC5F481D}" destId="{9419C417-1DF5-4559-AB36-6507EA09659E}" srcOrd="0" destOrd="0" presId="urn:microsoft.com/office/officeart/2008/layout/VerticalCurvedList"/>
    <dgm:cxn modelId="{ED7BDDA7-6D61-45DF-91C3-E350D996D3CD}" srcId="{2E9030AC-925B-425F-AF06-3329FB95ECE1}" destId="{785A8F06-1EAF-499C-9590-3E0828BCDB27}" srcOrd="5" destOrd="0" parTransId="{C0489295-9642-4B57-88DF-CB8F7218431A}" sibTransId="{752D558A-F703-4B6D-A76D-14D78EEDE112}"/>
    <dgm:cxn modelId="{1CD0965B-C01F-4EC1-ABFE-61AD20A52CCE}" srcId="{2E9030AC-925B-425F-AF06-3329FB95ECE1}" destId="{DEFB8BC1-E24E-4B75-9F5B-239CBC5F481D}" srcOrd="3" destOrd="0" parTransId="{480B6678-FE9F-4EAD-83AE-46F32A3EBA3D}" sibTransId="{460DF44E-CB29-4CF1-8149-4F7557D74614}"/>
    <dgm:cxn modelId="{BA8DF976-2D4E-4134-8D62-AE8AA0BBC682}" srcId="{2E9030AC-925B-425F-AF06-3329FB95ECE1}" destId="{0A06C53B-9096-4806-9F6D-513F9FD49D7B}" srcOrd="4" destOrd="0" parTransId="{39B606AE-020F-41FE-962D-B6F5289D9503}" sibTransId="{E96A6C7C-6287-4F5E-9268-F203E318DB80}"/>
    <dgm:cxn modelId="{ECECC378-5EF8-4BC5-92A6-0686ACFCBA0A}" type="presOf" srcId="{3F05ECB2-74F2-49E6-84BC-483ABF1B0215}" destId="{AA3A5140-453F-4D31-8438-B6A7FDF8F33C}" srcOrd="0" destOrd="0" presId="urn:microsoft.com/office/officeart/2008/layout/VerticalCurvedList"/>
    <dgm:cxn modelId="{C25603DE-FE0B-4B8A-87D8-6BC8C79AB53D}" type="presOf" srcId="{2E9030AC-925B-425F-AF06-3329FB95ECE1}" destId="{03040B05-36C7-4BD6-B169-323D7CA3B5F0}" srcOrd="0" destOrd="0" presId="urn:microsoft.com/office/officeart/2008/layout/VerticalCurvedList"/>
    <dgm:cxn modelId="{FA88BC50-E5CC-4735-9251-01F0525C597E}" type="presOf" srcId="{785A8F06-1EAF-499C-9590-3E0828BCDB27}" destId="{DE5CE337-4993-457F-9066-2E798640212B}" srcOrd="0" destOrd="0" presId="urn:microsoft.com/office/officeart/2008/layout/VerticalCurvedList"/>
    <dgm:cxn modelId="{9F63F14E-C780-4BED-9A74-8CAD64A1879A}" type="presOf" srcId="{91C4F2F3-03BA-46F0-8C22-21C57CD84096}" destId="{590205CE-F8A6-4D61-B58B-D7326704BC67}" srcOrd="0" destOrd="0" presId="urn:microsoft.com/office/officeart/2008/layout/VerticalCurvedList"/>
    <dgm:cxn modelId="{B710A09B-373F-4C8A-B9D8-4EE2AC666019}" srcId="{2E9030AC-925B-425F-AF06-3329FB95ECE1}" destId="{1F68D075-B50E-48AE-8C4B-CACE47D6E8DC}" srcOrd="1" destOrd="0" parTransId="{D49BF0EC-C0E1-4840-A1AE-52349A3530E0}" sibTransId="{05EC35A1-3BCF-4056-8B7D-7EEDA9447786}"/>
    <dgm:cxn modelId="{8E041C8F-FF65-49CE-BDFD-20AD094BEA88}" srcId="{2E9030AC-925B-425F-AF06-3329FB95ECE1}" destId="{3F05ECB2-74F2-49E6-84BC-483ABF1B0215}" srcOrd="2" destOrd="0" parTransId="{44F318C4-785B-49BF-81CE-2A094146F776}" sibTransId="{3FD882BE-2863-469E-BBA9-D81BDC79ADFF}"/>
    <dgm:cxn modelId="{BE772C34-ECF5-415A-9458-DD0BB773F00D}" type="presParOf" srcId="{03040B05-36C7-4BD6-B169-323D7CA3B5F0}" destId="{0A205530-DF55-42A5-9EC8-85B3739BF944}" srcOrd="0" destOrd="0" presId="urn:microsoft.com/office/officeart/2008/layout/VerticalCurvedList"/>
    <dgm:cxn modelId="{F41FA34A-1B7C-44A6-98CC-BED6BBD2BBCF}" type="presParOf" srcId="{0A205530-DF55-42A5-9EC8-85B3739BF944}" destId="{EA1C0D60-0B8A-433C-B438-5811668D0ED9}" srcOrd="0" destOrd="0" presId="urn:microsoft.com/office/officeart/2008/layout/VerticalCurvedList"/>
    <dgm:cxn modelId="{63617C90-DA21-43AE-A04D-A18CC9D3FF82}" type="presParOf" srcId="{EA1C0D60-0B8A-433C-B438-5811668D0ED9}" destId="{A27D9290-9C9A-4053-80BE-ADC772CB7CD8}" srcOrd="0" destOrd="0" presId="urn:microsoft.com/office/officeart/2008/layout/VerticalCurvedList"/>
    <dgm:cxn modelId="{AF5E81F5-3116-450B-8E10-B06792B6D282}" type="presParOf" srcId="{EA1C0D60-0B8A-433C-B438-5811668D0ED9}" destId="{F06C7157-464E-4515-9120-E7941E7149DE}" srcOrd="1" destOrd="0" presId="urn:microsoft.com/office/officeart/2008/layout/VerticalCurvedList"/>
    <dgm:cxn modelId="{E72D10E7-CC52-4689-8C49-AACDB050CC6B}" type="presParOf" srcId="{EA1C0D60-0B8A-433C-B438-5811668D0ED9}" destId="{FD2C3370-9CCD-470E-B4BE-77596A545FE6}" srcOrd="2" destOrd="0" presId="urn:microsoft.com/office/officeart/2008/layout/VerticalCurvedList"/>
    <dgm:cxn modelId="{6AC30749-A42C-4A80-B7BD-282E7E0D2A02}" type="presParOf" srcId="{EA1C0D60-0B8A-433C-B438-5811668D0ED9}" destId="{F5C017E9-4AA9-4C0F-9B1B-6C6A9CBC304E}" srcOrd="3" destOrd="0" presId="urn:microsoft.com/office/officeart/2008/layout/VerticalCurvedList"/>
    <dgm:cxn modelId="{273EAACF-AB53-41A5-8550-A33DBF33F4BB}" type="presParOf" srcId="{0A205530-DF55-42A5-9EC8-85B3739BF944}" destId="{CA746F2E-B8D0-43E5-93D3-9EC46CD2F4B4}" srcOrd="1" destOrd="0" presId="urn:microsoft.com/office/officeart/2008/layout/VerticalCurvedList"/>
    <dgm:cxn modelId="{4275B288-C3C4-422A-AA15-DD0F7E2F7955}" type="presParOf" srcId="{0A205530-DF55-42A5-9EC8-85B3739BF944}" destId="{48BD4767-D515-4430-8393-C2E1DA0CDB91}" srcOrd="2" destOrd="0" presId="urn:microsoft.com/office/officeart/2008/layout/VerticalCurvedList"/>
    <dgm:cxn modelId="{6ED8D84B-ECEA-499E-88D5-1E9A3EE67794}" type="presParOf" srcId="{48BD4767-D515-4430-8393-C2E1DA0CDB91}" destId="{D234DD13-9A4D-4E6B-8AC3-4DBE94BC8621}" srcOrd="0" destOrd="0" presId="urn:microsoft.com/office/officeart/2008/layout/VerticalCurvedList"/>
    <dgm:cxn modelId="{26655744-CF3A-4960-ADE7-5859EB4A7F24}" type="presParOf" srcId="{0A205530-DF55-42A5-9EC8-85B3739BF944}" destId="{9A37F3C1-0F25-4D0C-A2B6-16BEDA7ED788}" srcOrd="3" destOrd="0" presId="urn:microsoft.com/office/officeart/2008/layout/VerticalCurvedList"/>
    <dgm:cxn modelId="{5D7046C3-58F0-480F-A23F-5F70CFC25FE2}" type="presParOf" srcId="{0A205530-DF55-42A5-9EC8-85B3739BF944}" destId="{1F041357-CDA8-4568-B202-D48738ADFF05}" srcOrd="4" destOrd="0" presId="urn:microsoft.com/office/officeart/2008/layout/VerticalCurvedList"/>
    <dgm:cxn modelId="{82B97B08-E11B-4500-A866-5DFB354F9596}" type="presParOf" srcId="{1F041357-CDA8-4568-B202-D48738ADFF05}" destId="{38E4A36F-FE08-4269-BE82-C24824838F28}" srcOrd="0" destOrd="0" presId="urn:microsoft.com/office/officeart/2008/layout/VerticalCurvedList"/>
    <dgm:cxn modelId="{0C9F36B5-C051-4663-806E-63F8D7724934}" type="presParOf" srcId="{0A205530-DF55-42A5-9EC8-85B3739BF944}" destId="{AA3A5140-453F-4D31-8438-B6A7FDF8F33C}" srcOrd="5" destOrd="0" presId="urn:microsoft.com/office/officeart/2008/layout/VerticalCurvedList"/>
    <dgm:cxn modelId="{7F1757BA-1CF4-420E-A8E1-6578AC1045A5}" type="presParOf" srcId="{0A205530-DF55-42A5-9EC8-85B3739BF944}" destId="{257EA15B-A1D5-4D11-96DF-F09CF7E9810C}" srcOrd="6" destOrd="0" presId="urn:microsoft.com/office/officeart/2008/layout/VerticalCurvedList"/>
    <dgm:cxn modelId="{278C3709-C3C7-45B7-A1AD-53FEB2BDB2CF}" type="presParOf" srcId="{257EA15B-A1D5-4D11-96DF-F09CF7E9810C}" destId="{8EBB8141-0F4C-4A7F-95FD-B1CA573DA7B0}" srcOrd="0" destOrd="0" presId="urn:microsoft.com/office/officeart/2008/layout/VerticalCurvedList"/>
    <dgm:cxn modelId="{469E3875-D459-4E33-A421-05417094C239}" type="presParOf" srcId="{0A205530-DF55-42A5-9EC8-85B3739BF944}" destId="{9419C417-1DF5-4559-AB36-6507EA09659E}" srcOrd="7" destOrd="0" presId="urn:microsoft.com/office/officeart/2008/layout/VerticalCurvedList"/>
    <dgm:cxn modelId="{ED595D53-69EF-4CEF-B7CE-5C0E6FACF250}" type="presParOf" srcId="{0A205530-DF55-42A5-9EC8-85B3739BF944}" destId="{9984D9CC-4C14-4D88-A475-4EB82CC238EC}" srcOrd="8" destOrd="0" presId="urn:microsoft.com/office/officeart/2008/layout/VerticalCurvedList"/>
    <dgm:cxn modelId="{0EB90E37-A99D-4998-8A40-903E51A7BB52}" type="presParOf" srcId="{9984D9CC-4C14-4D88-A475-4EB82CC238EC}" destId="{9D1A8939-BA1D-4FFE-925E-DD50A65427A9}" srcOrd="0" destOrd="0" presId="urn:microsoft.com/office/officeart/2008/layout/VerticalCurvedList"/>
    <dgm:cxn modelId="{C533AE2A-90BB-47B8-8986-1E76B1C4B242}" type="presParOf" srcId="{0A205530-DF55-42A5-9EC8-85B3739BF944}" destId="{453F5F62-ECF3-4779-A316-98E69BEE2365}" srcOrd="9" destOrd="0" presId="urn:microsoft.com/office/officeart/2008/layout/VerticalCurvedList"/>
    <dgm:cxn modelId="{39634BAE-6E91-4D92-8774-E3C388A51DBA}" type="presParOf" srcId="{0A205530-DF55-42A5-9EC8-85B3739BF944}" destId="{48A26B87-0D50-4AE2-94BA-591FD0BC333B}" srcOrd="10" destOrd="0" presId="urn:microsoft.com/office/officeart/2008/layout/VerticalCurvedList"/>
    <dgm:cxn modelId="{F335363F-E4CC-462D-8BB8-EDC71B3575E3}" type="presParOf" srcId="{48A26B87-0D50-4AE2-94BA-591FD0BC333B}" destId="{A530E852-CD3E-49F9-BE65-7B75C0158F67}" srcOrd="0" destOrd="0" presId="urn:microsoft.com/office/officeart/2008/layout/VerticalCurvedList"/>
    <dgm:cxn modelId="{1FA9543B-C07C-47C8-BBAE-80F6F06980AB}" type="presParOf" srcId="{0A205530-DF55-42A5-9EC8-85B3739BF944}" destId="{DE5CE337-4993-457F-9066-2E798640212B}" srcOrd="11" destOrd="0" presId="urn:microsoft.com/office/officeart/2008/layout/VerticalCurvedList"/>
    <dgm:cxn modelId="{A021783B-BAE6-446A-915A-DCE0F51441B3}" type="presParOf" srcId="{0A205530-DF55-42A5-9EC8-85B3739BF944}" destId="{971B11A2-F1DB-4976-A17A-66D96432C0D7}" srcOrd="12" destOrd="0" presId="urn:microsoft.com/office/officeart/2008/layout/VerticalCurvedList"/>
    <dgm:cxn modelId="{782CD197-018E-4E93-BCF0-20503218E027}" type="presParOf" srcId="{971B11A2-F1DB-4976-A17A-66D96432C0D7}" destId="{93E4355E-B30B-44C2-B9B9-AECAC1160764}" srcOrd="0" destOrd="0" presId="urn:microsoft.com/office/officeart/2008/layout/VerticalCurvedList"/>
    <dgm:cxn modelId="{88324866-CA95-4347-8FEE-C2070F036D95}" type="presParOf" srcId="{0A205530-DF55-42A5-9EC8-85B3739BF944}" destId="{590205CE-F8A6-4D61-B58B-D7326704BC67}" srcOrd="13" destOrd="0" presId="urn:microsoft.com/office/officeart/2008/layout/VerticalCurvedList"/>
    <dgm:cxn modelId="{9FDEC9CD-446F-47E3-B650-BA25FD9351D0}" type="presParOf" srcId="{0A205530-DF55-42A5-9EC8-85B3739BF944}" destId="{84D95814-6A10-4CE8-A9F1-B5E15CC25230}" srcOrd="14" destOrd="0" presId="urn:microsoft.com/office/officeart/2008/layout/VerticalCurvedList"/>
    <dgm:cxn modelId="{4A7312BD-8A1E-4C6B-9CB8-CCE178D4E78A}" type="presParOf" srcId="{84D95814-6A10-4CE8-A9F1-B5E15CC25230}" destId="{60987236-3C84-4954-A1B2-EF4ECDAE01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C7157-464E-4515-9120-E7941E7149DE}">
      <dsp:nvSpPr>
        <dsp:cNvPr id="0" name=""/>
        <dsp:cNvSpPr/>
      </dsp:nvSpPr>
      <dsp:spPr>
        <a:xfrm>
          <a:off x="-5864936" y="-898133"/>
          <a:ext cx="6986575" cy="6986575"/>
        </a:xfrm>
        <a:prstGeom prst="blockArc">
          <a:avLst>
            <a:gd name="adj1" fmla="val 18900000"/>
            <a:gd name="adj2" fmla="val 2700000"/>
            <a:gd name="adj3" fmla="val 309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46F2E-B8D0-43E5-93D3-9EC46CD2F4B4}">
      <dsp:nvSpPr>
        <dsp:cNvPr id="0" name=""/>
        <dsp:cNvSpPr/>
      </dsp:nvSpPr>
      <dsp:spPr>
        <a:xfrm>
          <a:off x="364100" y="235951"/>
          <a:ext cx="10295569" cy="4716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40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+mj-lt"/>
            </a:rPr>
            <a:t>1)</a:t>
          </a:r>
          <a:r>
            <a:rPr lang="en-US" sz="1800" b="1" kern="1200" dirty="0" smtClean="0">
              <a:latin typeface="+mj-lt"/>
            </a:rPr>
            <a:t> </a:t>
          </a:r>
          <a:r>
            <a:rPr lang="ru-RU" sz="1800" b="1" kern="1200" dirty="0" smtClean="0">
              <a:latin typeface="+mj-lt"/>
            </a:rPr>
            <a:t>по количеству детей:  </a:t>
          </a:r>
          <a:r>
            <a:rPr lang="ru-RU" sz="1800" kern="1200" dirty="0" smtClean="0">
              <a:latin typeface="+mj-lt"/>
            </a:rPr>
            <a:t>многодетная,  </a:t>
          </a:r>
          <a:r>
            <a:rPr lang="ru-RU" sz="1800" kern="1200" dirty="0" err="1" smtClean="0">
              <a:latin typeface="+mj-lt"/>
            </a:rPr>
            <a:t>малодетная</a:t>
          </a:r>
          <a:r>
            <a:rPr lang="ru-RU" sz="1800" kern="1200" dirty="0" smtClean="0">
              <a:latin typeface="+mj-lt"/>
            </a:rPr>
            <a:t>, однодетная,  бездетная;</a:t>
          </a:r>
          <a:endParaRPr lang="ru-RU" sz="1800" kern="1200" dirty="0">
            <a:latin typeface="+mj-lt"/>
          </a:endParaRPr>
        </a:p>
      </dsp:txBody>
      <dsp:txXfrm>
        <a:off x="364100" y="235951"/>
        <a:ext cx="10295569" cy="471695"/>
      </dsp:txXfrm>
    </dsp:sp>
    <dsp:sp modelId="{D234DD13-9A4D-4E6B-8AC3-4DBE94BC8621}">
      <dsp:nvSpPr>
        <dsp:cNvPr id="0" name=""/>
        <dsp:cNvSpPr/>
      </dsp:nvSpPr>
      <dsp:spPr>
        <a:xfrm>
          <a:off x="69290" y="176989"/>
          <a:ext cx="589619" cy="5896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37F3C1-0F25-4D0C-A2B6-16BEDA7ED788}">
      <dsp:nvSpPr>
        <dsp:cNvPr id="0" name=""/>
        <dsp:cNvSpPr/>
      </dsp:nvSpPr>
      <dsp:spPr>
        <a:xfrm>
          <a:off x="791262" y="855704"/>
          <a:ext cx="9868406" cy="6481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40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+mj-lt"/>
            </a:rPr>
            <a:t> 2)</a:t>
          </a:r>
          <a:r>
            <a:rPr lang="en-US" sz="1800" b="1" kern="1200" dirty="0" smtClean="0">
              <a:latin typeface="+mj-lt"/>
            </a:rPr>
            <a:t> </a:t>
          </a:r>
          <a:r>
            <a:rPr lang="ru-RU" sz="1800" b="1" kern="1200" dirty="0" smtClean="0">
              <a:latin typeface="+mj-lt"/>
            </a:rPr>
            <a:t>по числу поколений: </a:t>
          </a:r>
          <a:r>
            <a:rPr lang="ru-RU" sz="1800" kern="1200" dirty="0" err="1" smtClean="0">
              <a:latin typeface="+mj-lt"/>
            </a:rPr>
            <a:t>однопоколенные</a:t>
          </a:r>
          <a:r>
            <a:rPr lang="ru-RU" sz="1800" kern="1200" dirty="0" smtClean="0">
              <a:latin typeface="+mj-lt"/>
            </a:rPr>
            <a:t> (только супруги),     </a:t>
          </a:r>
          <a:r>
            <a:rPr lang="ru-RU" sz="1800" kern="1200" dirty="0" err="1" smtClean="0">
              <a:latin typeface="+mj-lt"/>
            </a:rPr>
            <a:t>двухпоколенная</a:t>
          </a:r>
          <a:r>
            <a:rPr lang="ru-RU" sz="1800" kern="1200" dirty="0" smtClean="0">
              <a:latin typeface="+mj-lt"/>
            </a:rPr>
            <a:t> (родители и их дети), </a:t>
          </a:r>
          <a:r>
            <a:rPr lang="ru-RU" sz="1800" kern="1200" dirty="0" err="1" smtClean="0">
              <a:latin typeface="+mj-lt"/>
            </a:rPr>
            <a:t>межпоколенные</a:t>
          </a:r>
          <a:r>
            <a:rPr lang="ru-RU" sz="1800" kern="1200" dirty="0" smtClean="0">
              <a:latin typeface="+mj-lt"/>
            </a:rPr>
            <a:t> (дети, родители, </a:t>
          </a:r>
          <a:r>
            <a:rPr lang="ru-RU" sz="1800" kern="1200" dirty="0" smtClean="0">
              <a:latin typeface="+mj-lt"/>
            </a:rPr>
            <a:t>родители родителей)</a:t>
          </a:r>
          <a:endParaRPr lang="ru-RU" sz="1800" kern="1200" dirty="0">
            <a:latin typeface="+mj-lt"/>
          </a:endParaRPr>
        </a:p>
      </dsp:txBody>
      <dsp:txXfrm>
        <a:off x="791262" y="855704"/>
        <a:ext cx="9868406" cy="648104"/>
      </dsp:txXfrm>
    </dsp:sp>
    <dsp:sp modelId="{38E4A36F-FE08-4269-BE82-C24824838F28}">
      <dsp:nvSpPr>
        <dsp:cNvPr id="0" name=""/>
        <dsp:cNvSpPr/>
      </dsp:nvSpPr>
      <dsp:spPr>
        <a:xfrm>
          <a:off x="496453" y="884947"/>
          <a:ext cx="589619" cy="5896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3A5140-453F-4D31-8438-B6A7FDF8F33C}">
      <dsp:nvSpPr>
        <dsp:cNvPr id="0" name=""/>
        <dsp:cNvSpPr/>
      </dsp:nvSpPr>
      <dsp:spPr>
        <a:xfrm>
          <a:off x="1025345" y="1651348"/>
          <a:ext cx="9634323" cy="4716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40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3) </a:t>
          </a: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по признаку полноты:</a:t>
          </a:r>
          <a:endParaRPr lang="ru-RU" sz="1800" kern="1200" dirty="0">
            <a:latin typeface="+mj-lt"/>
          </a:endParaRPr>
        </a:p>
      </dsp:txBody>
      <dsp:txXfrm>
        <a:off x="1025345" y="1651348"/>
        <a:ext cx="9634323" cy="471695"/>
      </dsp:txXfrm>
    </dsp:sp>
    <dsp:sp modelId="{8EBB8141-0F4C-4A7F-95FD-B1CA573DA7B0}">
      <dsp:nvSpPr>
        <dsp:cNvPr id="0" name=""/>
        <dsp:cNvSpPr/>
      </dsp:nvSpPr>
      <dsp:spPr>
        <a:xfrm>
          <a:off x="730535" y="1592386"/>
          <a:ext cx="589619" cy="5896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19C417-1DF5-4559-AB36-6507EA09659E}">
      <dsp:nvSpPr>
        <dsp:cNvPr id="0" name=""/>
        <dsp:cNvSpPr/>
      </dsp:nvSpPr>
      <dsp:spPr>
        <a:xfrm>
          <a:off x="1100085" y="2359306"/>
          <a:ext cx="9559583" cy="4716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40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полная, неполная (один из родителей), внебрачный ребенок;</a:t>
          </a:r>
          <a:endParaRPr lang="ru-RU" sz="18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0085" y="2359306"/>
        <a:ext cx="9559583" cy="471695"/>
      </dsp:txXfrm>
    </dsp:sp>
    <dsp:sp modelId="{9D1A8939-BA1D-4FFE-925E-DD50A65427A9}">
      <dsp:nvSpPr>
        <dsp:cNvPr id="0" name=""/>
        <dsp:cNvSpPr/>
      </dsp:nvSpPr>
      <dsp:spPr>
        <a:xfrm>
          <a:off x="805276" y="2300344"/>
          <a:ext cx="589619" cy="5896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3F5F62-ECF3-4779-A316-98E69BEE2365}">
      <dsp:nvSpPr>
        <dsp:cNvPr id="0" name=""/>
        <dsp:cNvSpPr/>
      </dsp:nvSpPr>
      <dsp:spPr>
        <a:xfrm>
          <a:off x="1025345" y="3067265"/>
          <a:ext cx="9634323" cy="4716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40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4) по характеру взаимоотношений:</a:t>
          </a:r>
          <a:endParaRPr lang="ru-RU" sz="18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25345" y="3067265"/>
        <a:ext cx="9634323" cy="471695"/>
      </dsp:txXfrm>
    </dsp:sp>
    <dsp:sp modelId="{A530E852-CD3E-49F9-BE65-7B75C0158F67}">
      <dsp:nvSpPr>
        <dsp:cNvPr id="0" name=""/>
        <dsp:cNvSpPr/>
      </dsp:nvSpPr>
      <dsp:spPr>
        <a:xfrm>
          <a:off x="730535" y="3008303"/>
          <a:ext cx="589619" cy="5896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5CE337-4993-457F-9066-2E798640212B}">
      <dsp:nvSpPr>
        <dsp:cNvPr id="0" name=""/>
        <dsp:cNvSpPr/>
      </dsp:nvSpPr>
      <dsp:spPr>
        <a:xfrm>
          <a:off x="791262" y="3774704"/>
          <a:ext cx="9868406" cy="4716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40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идеальная, средняя, негативная, скандально-раздражительный ребенок;</a:t>
          </a:r>
          <a:endParaRPr lang="ru-RU" sz="18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1262" y="3774704"/>
        <a:ext cx="9868406" cy="471695"/>
      </dsp:txXfrm>
    </dsp:sp>
    <dsp:sp modelId="{93E4355E-B30B-44C2-B9B9-AECAC1160764}">
      <dsp:nvSpPr>
        <dsp:cNvPr id="0" name=""/>
        <dsp:cNvSpPr/>
      </dsp:nvSpPr>
      <dsp:spPr>
        <a:xfrm>
          <a:off x="496453" y="3715742"/>
          <a:ext cx="589619" cy="5896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0205CE-F8A6-4D61-B58B-D7326704BC67}">
      <dsp:nvSpPr>
        <dsp:cNvPr id="0" name=""/>
        <dsp:cNvSpPr/>
      </dsp:nvSpPr>
      <dsp:spPr>
        <a:xfrm>
          <a:off x="364100" y="4482662"/>
          <a:ext cx="10295569" cy="4716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40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5) по устойчивости семейных отношений:</a:t>
          </a:r>
          <a:endParaRPr lang="ru-RU" sz="18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4100" y="4482662"/>
        <a:ext cx="10295569" cy="471695"/>
      </dsp:txXfrm>
    </dsp:sp>
    <dsp:sp modelId="{60987236-3C84-4954-A1B2-EF4ECDAE0168}">
      <dsp:nvSpPr>
        <dsp:cNvPr id="0" name=""/>
        <dsp:cNvSpPr/>
      </dsp:nvSpPr>
      <dsp:spPr>
        <a:xfrm>
          <a:off x="69290" y="4423700"/>
          <a:ext cx="589619" cy="5896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F3AF-4690-43F0-A2EE-A11D0AA1EB3F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5CC5-A54C-4422-96EB-C31432371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8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30527B-63C8-4353-899A-76E057282850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6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30527B-63C8-4353-899A-76E057282850}" type="slidenum">
              <a:rPr lang="ru-RU" altLang="ru-RU" smtClean="0"/>
              <a:pPr/>
              <a:t>16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05444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105a416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105a416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3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6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092000" y="1713800"/>
            <a:ext cx="10008000" cy="4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600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1092000" y="926667"/>
            <a:ext cx="10008000" cy="7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755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70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DDF803-C542-40AE-B2ED-51C11EB006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21D2-198C-47EB-9622-BE45884061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635A8-6A6A-47CB-9056-9778E1FF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4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53FF-7476-4A96-B9EB-CE2E2A6560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13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656A7-49BB-4EC6-9F14-7A1E36C1D84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91265-10D3-42BE-9D30-DB100D366A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3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8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1CBB4-C0CC-49B9-9467-B3D90020AD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1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A3DC5-3727-4FB9-983F-6FED52BF49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26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1117-CBB5-4AA6-8847-DB4E35DA55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45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18F4-69D3-4F41-B42F-FCE685C8F6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5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30285-07B9-4026-AE25-2120B9D13D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8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12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2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51EF35-C4B7-4E17-9CF0-638E90B305C2}" type="slidenum">
              <a:rPr lang="en-US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Прямоугольник 4"/>
          <p:cNvSpPr>
            <a:spLocks noChangeArrowheads="1"/>
          </p:cNvSpPr>
          <p:nvPr/>
        </p:nvSpPr>
        <p:spPr bwMode="auto">
          <a:xfrm>
            <a:off x="3359177" y="728665"/>
            <a:ext cx="66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ru-RU" alt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894" y="169975"/>
            <a:ext cx="9419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Учреждения образования «Белорусский государственный    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университет информатики и радиоэлектроники» 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202" y="101178"/>
            <a:ext cx="351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Кафедра информационых радиотехнологий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6381" y="599409"/>
            <a:ext cx="4500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воспитательной работы в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учреждениях профессионального образования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430540"/>
            <a:ext cx="121771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</a:pP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«Основы семейного воспитания»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08008" y="4334636"/>
            <a:ext cx="5176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altLang="ru-RU" sz="2400" dirty="0">
                <a:latin typeface="Times New Roman" pitchFamily="18" charset="0"/>
              </a:rPr>
              <a:t>Доцент кафедры информационных             радиотехнологий , канд.пед.наук, </a:t>
            </a:r>
            <a:br>
              <a:rPr lang="be-BY" altLang="ru-RU" sz="2400" dirty="0">
                <a:latin typeface="Times New Roman" pitchFamily="18" charset="0"/>
              </a:rPr>
            </a:br>
            <a:r>
              <a:rPr lang="be-BY" altLang="ru-RU" sz="2400" dirty="0">
                <a:latin typeface="Times New Roman" pitchFamily="18" charset="0"/>
              </a:rPr>
              <a:t>доцент </a:t>
            </a:r>
            <a:r>
              <a:rPr lang="ru-RU" altLang="ru-RU" sz="2400" dirty="0" err="1">
                <a:latin typeface="Times New Roman" pitchFamily="18" charset="0"/>
              </a:rPr>
              <a:t>Парафиянович</a:t>
            </a:r>
            <a:r>
              <a:rPr lang="ru-RU" altLang="ru-RU" sz="2400" dirty="0">
                <a:latin typeface="Times New Roman" pitchFamily="18" charset="0"/>
              </a:rPr>
              <a:t> Т. А.</a:t>
            </a:r>
          </a:p>
        </p:txBody>
      </p:sp>
      <p:pic>
        <p:nvPicPr>
          <p:cNvPr id="2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EFAAD35-8D20-4C1B-9E91-1C64C096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50" y="1313441"/>
            <a:ext cx="1174413" cy="1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3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51164" y="-14505"/>
            <a:ext cx="7130562" cy="1052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 smtClean="0">
                <a:latin typeface="Georgia" panose="02040502050405020303" pitchFamily="18" charset="0"/>
              </a:rPr>
              <a:t>Факторы выбора методов  семейного </a:t>
            </a:r>
            <a:r>
              <a:rPr lang="ru-RU" sz="3600" b="1" dirty="0">
                <a:latin typeface="Georgia" panose="02040502050405020303" pitchFamily="18" charset="0"/>
              </a:rPr>
              <a:t>воспитания: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838200" y="1361625"/>
            <a:ext cx="10515600" cy="590047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51164" y="1468581"/>
            <a:ext cx="11374581" cy="59020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11475"/>
            <a:ext cx="11553092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4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Знание родителями 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детей, их положительных и отрицательных качеств: что читают, чем интересуются,  их трудности;</a:t>
            </a:r>
          </a:p>
          <a:p>
            <a:pPr marL="457200"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опыт родителей,  авторитет, характер отношений в семье, стремление воспитывать личным </a:t>
            </a: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примером;</a:t>
            </a:r>
            <a:endParaRPr lang="ru-RU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Семейное воспитание </a:t>
            </a: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самовоспитание родителей:  сложно привить ребенку те качества, </a:t>
            </a:r>
            <a:endParaRPr lang="ru-RU" sz="2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just"/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которыми 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 не обладаешь, </a:t>
            </a: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  <a:p>
            <a:pPr lvl="0" indent="457200" algn="just"/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отучить 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 таких, которые  </a:t>
            </a:r>
            <a:endParaRPr lang="ru-RU" sz="2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just"/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 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демонстрируешь. </a:t>
            </a:r>
          </a:p>
          <a:p>
            <a:pPr lvl="0" algn="just"/>
            <a:endParaRPr lang="ru-RU" sz="29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9" y="3967898"/>
            <a:ext cx="4294035" cy="193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43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3855" y="24244"/>
            <a:ext cx="5776890" cy="1052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atin typeface="Georgia" panose="02040502050405020303" pitchFamily="18" charset="0"/>
              </a:rPr>
              <a:t>Семейные  ценности:</a:t>
            </a:r>
            <a:endParaRPr lang="ru-RU" sz="3600" b="1" dirty="0">
              <a:latin typeface="Georgia" panose="02040502050405020303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838200" y="1361625"/>
            <a:ext cx="10515600" cy="590047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51164" y="1468581"/>
            <a:ext cx="11374581" cy="59020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6418" y="780382"/>
            <a:ext cx="11319163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9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Ценности 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то, что человек особенно ценит в жизни, чему он придает особый, положительный жизненный смысл (</a:t>
            </a: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БЭС); значимость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польза, полезность (Ожегов</a:t>
            </a: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just"/>
            <a:endParaRPr lang="ru-RU" sz="2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just"/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 выделяют 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семейные ценности:</a:t>
            </a:r>
          </a:p>
          <a:p>
            <a:pPr marL="457200"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Ценность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родительства</a:t>
            </a:r>
            <a:endParaRPr lang="ru-RU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Ценность 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родства</a:t>
            </a:r>
          </a:p>
          <a:p>
            <a:pPr marL="457200"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Ценность 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супружества</a:t>
            </a:r>
          </a:p>
          <a:p>
            <a:pPr marL="457200"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Ценность 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здоровья</a:t>
            </a:r>
          </a:p>
          <a:p>
            <a:pPr marL="457200"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Обычаи 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традиции</a:t>
            </a:r>
          </a:p>
          <a:p>
            <a:pPr marL="457200"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Взгляды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  <a:p>
            <a:pPr marL="457200" lvl="0" indent="-457200" algn="just">
              <a:buFont typeface="Wingdings" panose="05000000000000000000" pitchFamily="2" charset="2"/>
              <a:buChar char="§"/>
            </a:pPr>
            <a:endParaRPr lang="ru-RU" sz="29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977" y="4940049"/>
            <a:ext cx="2330415" cy="102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23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858" y="-184638"/>
            <a:ext cx="8030574" cy="1440873"/>
          </a:xfrm>
        </p:spPr>
        <p:txBody>
          <a:bodyPr>
            <a:normAutofit/>
          </a:bodyPr>
          <a:lstStyle/>
          <a:p>
            <a:r>
              <a:rPr lang="be-BY" sz="3200" b="1" dirty="0" smtClean="0">
                <a:latin typeface="Times New Roman" pitchFamily="18" charset="0"/>
                <a:cs typeface="Times New Roman" pitchFamily="18" charset="0"/>
              </a:rPr>
              <a:t>Типы семейного воспитания, особенности их влияния на ребёнка</a:t>
            </a:r>
            <a:endParaRPr lang="be-BY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65133350"/>
              </p:ext>
            </p:extLst>
          </p:nvPr>
        </p:nvGraphicFramePr>
        <p:xfrm>
          <a:off x="1" y="1027610"/>
          <a:ext cx="10728960" cy="5190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91115" y="457199"/>
            <a:ext cx="7995624" cy="80411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91115" y="1261319"/>
            <a:ext cx="11453198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700" b="1" i="0" u="none" strike="noStrike" dirty="0" smtClean="0">
                <a:effectLst/>
                <a:latin typeface="+mj-lt"/>
              </a:rPr>
              <a:t>В зависимости от формы брака выделяют моногамную и полигамную семью: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700" b="1" i="0" dirty="0" smtClean="0">
                <a:effectLst/>
                <a:latin typeface="+mj-lt"/>
              </a:rPr>
              <a:t>моногамия</a:t>
            </a:r>
            <a:r>
              <a:rPr lang="ru-RU" sz="2700" b="0" i="0" dirty="0" smtClean="0">
                <a:effectLst/>
                <a:latin typeface="+mj-lt"/>
              </a:rPr>
              <a:t> — брак одного мужчины с одной женщиной в одно время: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700" b="1" i="0" dirty="0" smtClean="0">
                <a:effectLst/>
                <a:latin typeface="+mj-lt"/>
              </a:rPr>
              <a:t>полигамия</a:t>
            </a:r>
            <a:r>
              <a:rPr lang="ru-RU" sz="2700" b="0" i="0" dirty="0" smtClean="0">
                <a:effectLst/>
                <a:latin typeface="+mj-lt"/>
              </a:rPr>
              <a:t> — брак, предполагающий наличие нескольких партнеров в супружестве. Известны </a:t>
            </a:r>
            <a:r>
              <a:rPr lang="ru-RU" sz="2700" b="1" i="0" dirty="0" smtClean="0">
                <a:effectLst/>
                <a:latin typeface="+mj-lt"/>
              </a:rPr>
              <a:t>три формы полигамного брака:</a:t>
            </a:r>
          </a:p>
          <a:p>
            <a:pPr marL="1257300" lvl="1" indent="-457200" algn="just">
              <a:buClr>
                <a:srgbClr val="244187"/>
              </a:buClr>
              <a:buFont typeface="Arial" panose="020B0604020202020204" pitchFamily="34" charset="0"/>
              <a:buChar char="•"/>
            </a:pPr>
            <a:r>
              <a:rPr lang="ru-RU" sz="2700" b="1" i="0" dirty="0" smtClean="0">
                <a:effectLst/>
                <a:latin typeface="+mj-lt"/>
              </a:rPr>
              <a:t>групповой брак</a:t>
            </a:r>
            <a:r>
              <a:rPr lang="ru-RU" sz="2700" b="0" i="0" dirty="0" smtClean="0">
                <a:effectLst/>
                <a:latin typeface="+mj-lt"/>
              </a:rPr>
              <a:t>, когда несколько мужчин и несколько женщин одновременно находятся в супружеских отношениях </a:t>
            </a:r>
            <a:endParaRPr lang="ru-RU" sz="2700" dirty="0">
              <a:latin typeface="+mj-lt"/>
            </a:endParaRPr>
          </a:p>
          <a:p>
            <a:pPr marL="1257300" lvl="1" indent="-457200" algn="just">
              <a:buClr>
                <a:srgbClr val="244187"/>
              </a:buClr>
              <a:buFont typeface="Arial" panose="020B0604020202020204" pitchFamily="34" charset="0"/>
              <a:buChar char="•"/>
            </a:pPr>
            <a:r>
              <a:rPr lang="ru-RU" sz="2700" b="1" dirty="0">
                <a:latin typeface="+mj-lt"/>
              </a:rPr>
              <a:t>полигиния (многоженство) - </a:t>
            </a:r>
            <a:r>
              <a:rPr lang="ru-RU" sz="2700" dirty="0">
                <a:latin typeface="+mj-lt"/>
              </a:rPr>
              <a:t>самая распространенная среди всех форм полигамного брака, существует в мусульманских </a:t>
            </a:r>
            <a:r>
              <a:rPr lang="ru-RU" sz="2700" dirty="0" smtClean="0">
                <a:latin typeface="+mj-lt"/>
              </a:rPr>
              <a:t>странах;</a:t>
            </a:r>
          </a:p>
          <a:p>
            <a:pPr marL="1257300" lvl="1" indent="-457200" algn="just">
              <a:buClr>
                <a:srgbClr val="244187"/>
              </a:buClr>
              <a:buFont typeface="Arial" panose="020B0604020202020204" pitchFamily="34" charset="0"/>
              <a:buChar char="•"/>
            </a:pPr>
            <a:r>
              <a:rPr lang="ru-RU" sz="2700" b="1" dirty="0" smtClean="0">
                <a:latin typeface="+mj-lt"/>
              </a:rPr>
              <a:t>полиандрия </a:t>
            </a:r>
            <a:r>
              <a:rPr lang="ru-RU" sz="2700" b="1" i="0" dirty="0" smtClean="0">
                <a:effectLst/>
                <a:latin typeface="+mj-lt"/>
              </a:rPr>
              <a:t>(многомужество) -</a:t>
            </a:r>
            <a:r>
              <a:rPr lang="ru-RU" sz="2700" b="0" i="0" dirty="0" smtClean="0">
                <a:effectLst/>
                <a:latin typeface="+mj-lt"/>
              </a:rPr>
              <a:t> редко встречающаяся форма, имеет место в Южных штатах Индии, на Тибете.</a:t>
            </a:r>
          </a:p>
          <a:p>
            <a:pPr lvl="1" algn="just"/>
            <a:endParaRPr lang="ru-RU" sz="2400" b="0" i="0" dirty="0">
              <a:effectLst/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158263" y="246184"/>
            <a:ext cx="5351585" cy="728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3600" b="1" dirty="0" smtClean="0">
                <a:latin typeface="+mj-lt"/>
              </a:rPr>
              <a:t>ТИПЫ   СЕМЕЙ</a:t>
            </a:r>
            <a:endParaRPr lang="ru-RU" sz="3600" b="1" dirty="0"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5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1353" y="1314051"/>
            <a:ext cx="11544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b="1" i="0" u="none" strike="noStrike" dirty="0" smtClean="0">
                <a:effectLst/>
                <a:latin typeface="+mj-lt"/>
              </a:rPr>
              <a:t>Виды семей в зависимости от структуры родственных связей: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0" i="0" dirty="0" err="1" smtClean="0">
                <a:effectLst/>
                <a:latin typeface="+mj-lt"/>
              </a:rPr>
              <a:t>нуклеарная</a:t>
            </a:r>
            <a:r>
              <a:rPr lang="ru-RU" sz="2400" b="0" i="0" dirty="0" smtClean="0">
                <a:effectLst/>
                <a:latin typeface="+mj-lt"/>
              </a:rPr>
              <a:t> (простая), состоящая из родителей и их несовершеннолетних детей;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0" i="0" dirty="0" smtClean="0">
                <a:effectLst/>
                <a:latin typeface="+mj-lt"/>
              </a:rPr>
              <a:t>расширенная (сложная), представленная двумя и более поколениями семей.</a:t>
            </a:r>
          </a:p>
          <a:p>
            <a:pPr indent="457200" algn="just"/>
            <a:r>
              <a:rPr lang="ru-RU" sz="2400" b="1" i="0" u="none" strike="noStrike" dirty="0" smtClean="0">
                <a:effectLst/>
                <a:latin typeface="+mj-lt"/>
              </a:rPr>
              <a:t>Виды семей в зависимости от способов выбора семейного партнера: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i="0" dirty="0" smtClean="0">
                <a:effectLst/>
                <a:latin typeface="+mj-lt"/>
              </a:rPr>
              <a:t>эндогамные</a:t>
            </a:r>
            <a:r>
              <a:rPr lang="ru-RU" sz="2400" b="0" i="0" dirty="0" smtClean="0">
                <a:effectLst/>
                <a:latin typeface="+mj-lt"/>
              </a:rPr>
              <a:t>, предполагающие заключение брака между представителями одной и той же группы (клана, племени т.д.);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i="0" dirty="0" smtClean="0">
                <a:effectLst/>
                <a:latin typeface="+mj-lt"/>
              </a:rPr>
              <a:t>экзогамные</a:t>
            </a:r>
            <a:r>
              <a:rPr lang="ru-RU" sz="2400" b="0" i="0" dirty="0" smtClean="0">
                <a:effectLst/>
                <a:latin typeface="+mj-lt"/>
              </a:rPr>
              <a:t>, где брак внутри определенной узкой группы людей (например, между близкими родственниками, членами одного племени и т.д.) запрещается.</a:t>
            </a:r>
          </a:p>
          <a:p>
            <a:pPr indent="457200" algn="just"/>
            <a:r>
              <a:rPr lang="ru-RU" sz="2400" b="1" i="0" u="none" strike="noStrike" dirty="0" smtClean="0">
                <a:effectLst/>
                <a:latin typeface="+mj-lt"/>
              </a:rPr>
              <a:t>Виды семей в зависимости от местожительства супругов: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i="0" dirty="0" smtClean="0">
                <a:effectLst/>
                <a:latin typeface="+mj-lt"/>
              </a:rPr>
              <a:t>патрилокальные -</a:t>
            </a:r>
            <a:r>
              <a:rPr lang="ru-RU" sz="2400" b="0" i="0" dirty="0" smtClean="0">
                <a:effectLst/>
                <a:latin typeface="+mj-lt"/>
              </a:rPr>
              <a:t> молодые живут в семье мужа;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i="0" dirty="0" err="1" smtClean="0">
                <a:effectLst/>
                <a:latin typeface="+mj-lt"/>
              </a:rPr>
              <a:t>матрилокальные</a:t>
            </a:r>
            <a:r>
              <a:rPr lang="ru-RU" sz="2400" b="1" i="0" dirty="0" smtClean="0">
                <a:effectLst/>
                <a:latin typeface="+mj-lt"/>
              </a:rPr>
              <a:t> -</a:t>
            </a:r>
            <a:r>
              <a:rPr lang="ru-RU" sz="2400" b="0" i="0" dirty="0" smtClean="0">
                <a:effectLst/>
                <a:latin typeface="+mj-lt"/>
              </a:rPr>
              <a:t> в семье родителей жены;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i="0" dirty="0" err="1" smtClean="0">
                <a:effectLst/>
                <a:latin typeface="+mj-lt"/>
              </a:rPr>
              <a:t>неолокальные</a:t>
            </a:r>
            <a:r>
              <a:rPr lang="ru-RU" sz="2400" b="1" i="0" dirty="0" smtClean="0">
                <a:effectLst/>
                <a:latin typeface="+mj-lt"/>
              </a:rPr>
              <a:t> -</a:t>
            </a:r>
            <a:r>
              <a:rPr lang="ru-RU" sz="2400" b="0" i="0" dirty="0" smtClean="0">
                <a:effectLst/>
                <a:latin typeface="+mj-lt"/>
              </a:rPr>
              <a:t> поселяются отдельно от родителей.</a:t>
            </a:r>
            <a:endParaRPr lang="ru-RU" sz="2400" b="0" i="0" dirty="0">
              <a:effectLst/>
              <a:latin typeface="+mj-lt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-158263" y="246184"/>
            <a:ext cx="5351585" cy="728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3600" b="1" dirty="0" smtClean="0">
                <a:latin typeface="+mj-lt"/>
              </a:rPr>
              <a:t>ВИДЫ</a:t>
            </a:r>
            <a:r>
              <a:rPr lang="ru-RU" sz="3600" b="1" dirty="0" smtClean="0">
                <a:latin typeface="+mj-lt"/>
              </a:rPr>
              <a:t>   </a:t>
            </a:r>
            <a:r>
              <a:rPr lang="ru-RU" sz="3600" b="1" dirty="0" smtClean="0">
                <a:latin typeface="+mj-lt"/>
              </a:rPr>
              <a:t>СЕМЕЙ</a:t>
            </a:r>
            <a:endParaRPr lang="ru-RU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4957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3521" y="1679475"/>
            <a:ext cx="74652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i="0" dirty="0" smtClean="0">
                <a:effectLst/>
                <a:latin typeface="+mj-lt"/>
              </a:rPr>
              <a:t>матриархальная</a:t>
            </a:r>
            <a:r>
              <a:rPr lang="ru-RU" sz="2800" b="0" i="0" dirty="0" smtClean="0">
                <a:effectLst/>
                <a:latin typeface="+mj-lt"/>
              </a:rPr>
              <a:t> — власть в семье принадлежит женщине;</a:t>
            </a:r>
          </a:p>
          <a:p>
            <a:pPr marL="4572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i="0" dirty="0" smtClean="0">
                <a:effectLst/>
                <a:latin typeface="+mj-lt"/>
              </a:rPr>
              <a:t>патриархальная -</a:t>
            </a:r>
            <a:r>
              <a:rPr lang="ru-RU" sz="2800" b="0" i="0" dirty="0" smtClean="0">
                <a:effectLst/>
                <a:latin typeface="+mj-lt"/>
              </a:rPr>
              <a:t> во главе стоит мужчина;</a:t>
            </a:r>
          </a:p>
          <a:p>
            <a:pPr marL="4572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i="0" dirty="0" smtClean="0">
                <a:effectLst/>
                <a:latin typeface="+mj-lt"/>
              </a:rPr>
              <a:t>эгалитарная или демократическая семья</a:t>
            </a:r>
            <a:r>
              <a:rPr lang="ru-RU" sz="2800" b="0" i="0" dirty="0" smtClean="0">
                <a:effectLst/>
                <a:latin typeface="+mj-lt"/>
              </a:rPr>
              <a:t>, в которой соблюдается статусное равенство супругов (наиболее распространенная ).</a:t>
            </a:r>
            <a:endParaRPr lang="ru-RU" sz="2800" b="0" i="0" dirty="0">
              <a:effectLst/>
              <a:latin typeface="+mj-lt"/>
            </a:endParaRPr>
          </a:p>
        </p:txBody>
      </p:sp>
      <p:pic>
        <p:nvPicPr>
          <p:cNvPr id="4098" name="Picture 2" descr="Картинки по запросу типы семе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571" y="2418982"/>
            <a:ext cx="3830710" cy="239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1257" y="155510"/>
            <a:ext cx="72890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chemeClr val="bg1"/>
                </a:solidFill>
                <a:latin typeface="+mj-lt"/>
              </a:rPr>
              <a:t>Типы семей в зависимости от критерия семейной власти:</a:t>
            </a:r>
          </a:p>
        </p:txBody>
      </p:sp>
    </p:spTree>
    <p:extLst>
      <p:ext uri="{BB962C8B-B14F-4D97-AF65-F5344CB8AC3E}">
        <p14:creationId xmlns:p14="http://schemas.microsoft.com/office/powerpoint/2010/main" val="119741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1693" y="-9346"/>
            <a:ext cx="8502162" cy="13227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>
              <a:defRPr/>
            </a:pPr>
            <a:r>
              <a:rPr lang="ru-RU" sz="3600" b="1" dirty="0">
                <a:solidFill>
                  <a:schemeClr val="bg1"/>
                </a:solidFill>
                <a:latin typeface="+mj-lt"/>
              </a:rPr>
              <a:t>Дискуссионное обсуждение </a:t>
            </a:r>
            <a:r>
              <a:rPr lang="ru-RU" sz="3600" b="1" dirty="0" smtClean="0">
                <a:solidFill>
                  <a:schemeClr val="bg1"/>
                </a:solidFill>
                <a:latin typeface="+mj-lt"/>
              </a:rPr>
              <a:t>вопросов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/>
            </a:r>
            <a:br>
              <a:rPr lang="ru-RU" sz="4400" b="1" dirty="0">
                <a:solidFill>
                  <a:schemeClr val="bg1"/>
                </a:solidFill>
                <a:latin typeface="+mj-lt"/>
              </a:rPr>
            </a:b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00" name="Прямоугольник 4"/>
          <p:cNvSpPr>
            <a:spLocks noChangeArrowheads="1"/>
          </p:cNvSpPr>
          <p:nvPr/>
        </p:nvSpPr>
        <p:spPr bwMode="auto">
          <a:xfrm>
            <a:off x="3359151" y="728664"/>
            <a:ext cx="66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ru-RU" altLang="ru-RU" sz="3200" dirty="0"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3916" y="1493362"/>
            <a:ext cx="108409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3200" b="1" dirty="0" smtClean="0">
                <a:latin typeface="+mj-lt"/>
                <a:cs typeface="Times New Roman" panose="02020603050405020304" pitchFamily="18" charset="0"/>
              </a:rPr>
              <a:t>а)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b</a:t>
            </a:r>
            <a:r>
              <a:rPr lang="ru-RU" sz="3200" b="1" dirty="0" smtClean="0">
                <a:latin typeface="+mj-lt"/>
                <a:cs typeface="Times New Roman" panose="02020603050405020304" pitchFamily="18" charset="0"/>
              </a:rPr>
              <a:t>Уточнение </a:t>
            </a:r>
            <a:r>
              <a:rPr lang="ru-RU" sz="3200" b="1" dirty="0">
                <a:latin typeface="+mj-lt"/>
                <a:cs typeface="Times New Roman" panose="02020603050405020304" pitchFamily="18" charset="0"/>
              </a:rPr>
              <a:t>понятийного аппарата: «семья», «семейные отношения», «семья как социальный институт», «социализация»;</a:t>
            </a:r>
          </a:p>
          <a:p>
            <a:pPr indent="457200" algn="just">
              <a:spcAft>
                <a:spcPts val="0"/>
              </a:spcAft>
            </a:pPr>
            <a:r>
              <a:rPr lang="ru-RU" sz="3200" b="1" dirty="0" smtClean="0">
                <a:latin typeface="+mj-lt"/>
                <a:cs typeface="Times New Roman" panose="02020603050405020304" pitchFamily="18" charset="0"/>
              </a:rPr>
              <a:t>б)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b</a:t>
            </a:r>
            <a:r>
              <a:rPr lang="ru-RU" sz="3200" b="1" dirty="0" smtClean="0">
                <a:latin typeface="+mj-lt"/>
                <a:cs typeface="Times New Roman" panose="02020603050405020304" pitchFamily="18" charset="0"/>
              </a:rPr>
              <a:t>и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+mj-lt"/>
                <a:cs typeface="Times New Roman" panose="02020603050405020304" pitchFamily="18" charset="0"/>
              </a:rPr>
              <a:t>сравните </a:t>
            </a:r>
            <a:r>
              <a:rPr lang="ru-RU" sz="3200" b="1" dirty="0">
                <a:latin typeface="+mj-lt"/>
                <a:cs typeface="Times New Roman" panose="02020603050405020304" pitchFamily="18" charset="0"/>
              </a:rPr>
              <a:t>понятия «гендерное воспитание» и «гендерная культура</a:t>
            </a:r>
            <a:r>
              <a:rPr lang="ru-RU" sz="3200" b="1" dirty="0" smtClean="0">
                <a:latin typeface="+mj-lt"/>
                <a:cs typeface="Times New Roman" panose="02020603050405020304" pitchFamily="18" charset="0"/>
              </a:rPr>
              <a:t>».</a:t>
            </a:r>
            <a:endParaRPr lang="ru-RU" sz="32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7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1E093DF-379D-45F5-BE36-2A9FEB99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3788" t="4162" r="30304" b="42771"/>
          <a:stretch/>
        </p:blipFill>
        <p:spPr bwMode="auto">
          <a:xfrm>
            <a:off x="4967993" y="1452283"/>
            <a:ext cx="7053644" cy="413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7" name="Google Shape;1147;p68"/>
          <p:cNvSpPr txBox="1">
            <a:spLocks noGrp="1"/>
          </p:cNvSpPr>
          <p:nvPr>
            <p:ph type="subTitle" idx="1"/>
          </p:nvPr>
        </p:nvSpPr>
        <p:spPr>
          <a:xfrm>
            <a:off x="170365" y="2351619"/>
            <a:ext cx="6284924" cy="1077381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SzPts val="1100"/>
            </a:pPr>
            <a:r>
              <a:rPr lang="ru-RU" sz="5333" b="1" dirty="0">
                <a:solidFill>
                  <a:srgbClr val="22356F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5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План лекции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554" y="1458644"/>
            <a:ext cx="11009346" cy="424236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1.</a:t>
            </a:r>
            <a:r>
              <a:rPr lang="en-US" spc="-10" dirty="0" smtClean="0">
                <a:solidFill>
                  <a:schemeClr val="bg1"/>
                </a:solidFill>
                <a:latin typeface="Times New Roman"/>
                <a:ea typeface="Times New Roman"/>
              </a:rPr>
              <a:t>b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Содержание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семейного воспитания.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2.</a:t>
            </a:r>
            <a:r>
              <a:rPr lang="en-US" spc="-10" dirty="0" smtClean="0">
                <a:solidFill>
                  <a:schemeClr val="bg1"/>
                </a:solidFill>
                <a:latin typeface="Times New Roman"/>
                <a:ea typeface="Times New Roman"/>
              </a:rPr>
              <a:t>b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Основные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функции и закономерности развития современной семьи.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3.</a:t>
            </a:r>
            <a:r>
              <a:rPr lang="en-US" spc="-10" dirty="0" smtClean="0">
                <a:solidFill>
                  <a:schemeClr val="bg1"/>
                </a:solidFill>
                <a:latin typeface="Times New Roman"/>
                <a:ea typeface="Times New Roman"/>
              </a:rPr>
              <a:t>b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Ролевое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поведение в семье. Принципы и особенности воспитания детей в семье.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4.</a:t>
            </a:r>
            <a:r>
              <a:rPr lang="en-US" spc="-10" dirty="0" smtClean="0">
                <a:solidFill>
                  <a:schemeClr val="bg1"/>
                </a:solidFill>
                <a:latin typeface="Times New Roman"/>
                <a:ea typeface="Times New Roman"/>
              </a:rPr>
              <a:t>b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Культура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семейных отношений.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5.</a:t>
            </a:r>
            <a:r>
              <a:rPr lang="en-US" spc="-10" dirty="0" smtClean="0">
                <a:solidFill>
                  <a:schemeClr val="bg1"/>
                </a:solidFill>
                <a:latin typeface="Times New Roman"/>
                <a:ea typeface="Times New Roman"/>
              </a:rPr>
              <a:t>b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Правовые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основы семейного воспитания. (Кодекс о браке и семье). 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A5FAF1C4-C3BF-429C-BFC3-B04EAC3B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4446" y="1078228"/>
            <a:ext cx="111750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первичным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социальный институтом,  с которым человек ощущает связь на протяжении всей своей жизни;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фактором социализации личности, формирования основ нравственности, социальных норм поведения, индивидуальных качеств личности;  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средой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существования ребенка и в начальный период жизни превышает любое воспитательное воздействие; </a:t>
            </a:r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успешность формирования его личности.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931" y="4976528"/>
            <a:ext cx="2006382" cy="105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70" y="4966794"/>
            <a:ext cx="2572065" cy="120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04446" y="168774"/>
            <a:ext cx="7048500" cy="728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lvl="0"/>
            <a:r>
              <a:rPr lang="ru-RU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Семья </a:t>
            </a:r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выступает: </a:t>
            </a: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9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32" y="4825705"/>
            <a:ext cx="3507351" cy="1229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67125" y="1143001"/>
            <a:ext cx="11317853" cy="46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700" b="1" dirty="0">
                <a:latin typeface="+mj-lt"/>
              </a:rPr>
              <a:t>репродуктивная</a:t>
            </a:r>
            <a:r>
              <a:rPr lang="ru-RU" sz="2700" dirty="0">
                <a:latin typeface="+mj-lt"/>
              </a:rPr>
              <a:t>, биологическое воспроизводство населения;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700" b="1" dirty="0">
                <a:latin typeface="+mj-lt"/>
              </a:rPr>
              <a:t>социальная </a:t>
            </a:r>
            <a:r>
              <a:rPr lang="ru-RU" sz="2700" dirty="0" smtClean="0">
                <a:latin typeface="+mj-lt"/>
              </a:rPr>
              <a:t>–</a:t>
            </a:r>
            <a:r>
              <a:rPr lang="en-US" sz="2700" dirty="0" smtClean="0">
                <a:latin typeface="+mj-lt"/>
              </a:rPr>
              <a:t> </a:t>
            </a:r>
            <a:r>
              <a:rPr lang="ru-RU" sz="2700" dirty="0" smtClean="0">
                <a:latin typeface="+mj-lt"/>
              </a:rPr>
              <a:t>воспитание </a:t>
            </a:r>
            <a:r>
              <a:rPr lang="ru-RU" sz="2700" dirty="0">
                <a:latin typeface="+mj-lt"/>
              </a:rPr>
              <a:t>гражданина, патриота, будущего семьянина, законопослушного человека;  социализация личности;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700" b="1" dirty="0">
                <a:latin typeface="+mj-lt"/>
              </a:rPr>
              <a:t>экономическая</a:t>
            </a:r>
            <a:r>
              <a:rPr lang="ru-RU" sz="2700" dirty="0">
                <a:latin typeface="+mj-lt"/>
              </a:rPr>
              <a:t> –  поддержка несовершеннолетних и престарелых;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700" b="1" dirty="0">
                <a:latin typeface="+mj-lt"/>
              </a:rPr>
              <a:t>социального контроля </a:t>
            </a:r>
            <a:r>
              <a:rPr lang="ru-RU" sz="2700" dirty="0">
                <a:latin typeface="+mj-lt"/>
              </a:rPr>
              <a:t>– ответственность членов семьи;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700" b="1" dirty="0">
                <a:latin typeface="+mj-lt"/>
              </a:rPr>
              <a:t>духовное общение </a:t>
            </a:r>
            <a:r>
              <a:rPr lang="ru-RU" sz="2700" dirty="0">
                <a:latin typeface="+mj-lt"/>
              </a:rPr>
              <a:t>– духовное обогащение каждого члена семьи;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700" b="1" dirty="0" smtClean="0">
                <a:latin typeface="+mj-lt"/>
              </a:rPr>
              <a:t>эмоциональная</a:t>
            </a:r>
            <a:r>
              <a:rPr lang="en-US" sz="2700" b="1" dirty="0" smtClean="0">
                <a:latin typeface="+mj-lt"/>
              </a:rPr>
              <a:t> </a:t>
            </a:r>
            <a:r>
              <a:rPr lang="ru-RU" sz="2700" dirty="0" smtClean="0">
                <a:latin typeface="+mj-lt"/>
              </a:rPr>
              <a:t>–</a:t>
            </a:r>
            <a:r>
              <a:rPr lang="en-US" sz="2700" dirty="0" smtClean="0">
                <a:latin typeface="+mj-lt"/>
              </a:rPr>
              <a:t> </a:t>
            </a:r>
            <a:r>
              <a:rPr lang="ru-RU" sz="2700" dirty="0" smtClean="0">
                <a:latin typeface="+mj-lt"/>
              </a:rPr>
              <a:t>психологическая </a:t>
            </a:r>
            <a:r>
              <a:rPr lang="ru-RU" sz="2700" dirty="0">
                <a:latin typeface="+mj-lt"/>
              </a:rPr>
              <a:t>защита членов семьи;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700" b="1" dirty="0" smtClean="0">
                <a:latin typeface="+mj-lt"/>
              </a:rPr>
              <a:t>социально-статусная</a:t>
            </a:r>
            <a:r>
              <a:rPr lang="en-US" sz="2700" b="1" dirty="0" smtClean="0">
                <a:latin typeface="+mj-lt"/>
              </a:rPr>
              <a:t> </a:t>
            </a:r>
            <a:r>
              <a:rPr lang="ru-RU" sz="2700" dirty="0" smtClean="0">
                <a:latin typeface="+mj-lt"/>
              </a:rPr>
              <a:t>–</a:t>
            </a:r>
            <a:r>
              <a:rPr lang="en-US" sz="2700" dirty="0" smtClean="0">
                <a:latin typeface="+mj-lt"/>
              </a:rPr>
              <a:t> </a:t>
            </a:r>
            <a:r>
              <a:rPr lang="ru-RU" sz="2700" dirty="0" smtClean="0">
                <a:latin typeface="+mj-lt"/>
              </a:rPr>
              <a:t>социальное </a:t>
            </a:r>
            <a:r>
              <a:rPr lang="ru-RU" sz="2700" dirty="0">
                <a:latin typeface="+mj-lt"/>
              </a:rPr>
              <a:t>положение в обществе;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700" b="1" dirty="0" smtClean="0">
                <a:latin typeface="+mj-lt"/>
              </a:rPr>
              <a:t>досуговая</a:t>
            </a:r>
            <a:r>
              <a:rPr lang="en-US" sz="2700" dirty="0" smtClean="0">
                <a:latin typeface="+mj-lt"/>
              </a:rPr>
              <a:t> </a:t>
            </a:r>
            <a:r>
              <a:rPr lang="ru-RU" sz="2700" dirty="0" smtClean="0">
                <a:latin typeface="+mj-lt"/>
              </a:rPr>
              <a:t>–</a:t>
            </a:r>
            <a:r>
              <a:rPr lang="en-US" sz="2700" dirty="0" smtClean="0">
                <a:latin typeface="+mj-lt"/>
              </a:rPr>
              <a:t> </a:t>
            </a:r>
            <a:r>
              <a:rPr lang="ru-RU" sz="2700" dirty="0" smtClean="0">
                <a:latin typeface="+mj-lt"/>
              </a:rPr>
              <a:t>преемственность </a:t>
            </a:r>
            <a:r>
              <a:rPr lang="ru-RU" sz="2700" dirty="0">
                <a:latin typeface="+mj-lt"/>
              </a:rPr>
              <a:t>традиций, развитие взаимного обогащения интересов членов семьи;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700" b="1" dirty="0">
                <a:latin typeface="+mj-lt"/>
              </a:rPr>
              <a:t>хозяйственно-бытовая.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67125" y="244058"/>
            <a:ext cx="8220808" cy="728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lvl="0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ru-RU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семьи (</a:t>
            </a:r>
            <a:r>
              <a:rPr lang="ru-RU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А.Г.Харчев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0"/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0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93964" y="0"/>
            <a:ext cx="12510655" cy="1122219"/>
          </a:xfrm>
        </p:spPr>
        <p:txBody>
          <a:bodyPr>
            <a:noAutofit/>
          </a:bodyPr>
          <a:lstStyle/>
          <a:p>
            <a:pPr algn="ctr"/>
            <a:r>
              <a:rPr lang="be-BY" sz="3600" b="1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itchFamily="18" charset="0"/>
              </a:rPr>
              <a:t/>
            </a:r>
            <a:br>
              <a:rPr lang="be-BY" sz="3600" b="1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itchFamily="18" charset="0"/>
              </a:rPr>
            </a:br>
            <a:r>
              <a:rPr lang="be-BY" sz="36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itchFamily="18" charset="0"/>
              </a:rPr>
              <a:t/>
            </a:r>
            <a:br>
              <a:rPr lang="be-BY" sz="36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itchFamily="18" charset="0"/>
              </a:rPr>
            </a:br>
            <a:r>
              <a:rPr lang="be-BY" sz="3600" b="1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itchFamily="18" charset="0"/>
              </a:rPr>
              <a:t/>
            </a:r>
            <a:br>
              <a:rPr lang="be-BY" sz="3600" b="1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itchFamily="18" charset="0"/>
              </a:rPr>
            </a:br>
            <a:r>
              <a:rPr lang="be-BY" sz="36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itchFamily="18" charset="0"/>
              </a:rPr>
              <a:t/>
            </a:r>
            <a:br>
              <a:rPr lang="be-BY" sz="36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itchFamily="18" charset="0"/>
              </a:rPr>
            </a:br>
            <a:endParaRPr lang="be-BY" sz="3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480379" y="1335098"/>
            <a:ext cx="11230974" cy="446063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be-BY" sz="3500" b="1" cap="none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создание благоприятных условий для всесторонего развития личности ребенка;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be-BY" sz="3500" b="1" cap="none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обеспечение социально-экономической и психологической защиты ребенка;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be-BY" sz="3500" b="1" cap="none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воспитание  основ базовой культуры личности, ее компонентов;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be-BY" sz="3500" b="1" cap="none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формирование практических умений и навыков у детей (самообслуживание, помощь другим членам семьи и т.д.);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be-BY" sz="3500" b="1" cap="none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воспитание положительной «я-концепции», собственного достоинства, ценности «я».</a:t>
            </a:r>
          </a:p>
          <a:p>
            <a:pPr marL="457200" indent="-457200" algn="just">
              <a:buFont typeface="Wingdings"/>
              <a:buAutoNum type="arabicParenR"/>
            </a:pPr>
            <a:endParaRPr lang="be-BY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/>
              <a:buAutoNum type="arabicParenR"/>
            </a:pPr>
            <a:endParaRPr lang="be-BY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/>
              <a:buAutoNum type="arabicParenR"/>
            </a:pPr>
            <a:endParaRPr lang="be-BY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/>
              <a:buAutoNum type="arabicParenR"/>
            </a:pPr>
            <a:endParaRPr lang="be-BY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/>
              <a:buAutoNum type="arabicParenR"/>
            </a:pPr>
            <a:endParaRPr lang="be-BY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arenR"/>
            </a:pPr>
            <a:endParaRPr lang="be-BY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be-BY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0379" y="-212881"/>
            <a:ext cx="7362359" cy="15479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be-BY" sz="36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Цели </a:t>
            </a:r>
            <a:r>
              <a:rPr lang="be-BY" sz="36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и задачи семейного воспитания</a:t>
            </a:r>
            <a:r>
              <a:rPr lang="be-BY" sz="36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: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6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-1"/>
            <a:ext cx="7913077" cy="1052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latin typeface="+mj-lt"/>
              </a:rPr>
              <a:t>Компоненты семейного воспитания: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838200" y="1361625"/>
            <a:ext cx="10515600" cy="590047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51164" y="1468581"/>
            <a:ext cx="11374581" cy="59020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9455" y="1052944"/>
            <a:ext cx="112424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физическое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основывается на здоровом образе жизни и включает правильную организацию распорядка дня, занятия спортом, закаливание организма и т. д.;</a:t>
            </a:r>
          </a:p>
          <a:p>
            <a:pPr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нравственное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стержень отношений, формирующих личность, моральных ценностей — любви, уважения, доброты, порядочности, честности, справедливости, совести, достоинства, долга;</a:t>
            </a:r>
          </a:p>
          <a:p>
            <a:pPr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интеллектуальное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заинтересованное участие родителей в формировании знаний детей, потребности их  обновления;</a:t>
            </a:r>
          </a:p>
          <a:p>
            <a:pPr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эстетическое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призвано развить таланты детей или  дать им представление о прекрасном, существующем в жизни;</a:t>
            </a:r>
          </a:p>
          <a:p>
            <a:pPr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трудовое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закладывает основу их будущей профессиональной жизни. 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9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77984" y="115841"/>
            <a:ext cx="8361485" cy="866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 smtClean="0">
                <a:latin typeface="Georgia" panose="02040502050405020303" pitchFamily="18" charset="0"/>
              </a:rPr>
              <a:t>Принципы </a:t>
            </a:r>
            <a:r>
              <a:rPr lang="ru-RU" sz="3600" b="1" dirty="0">
                <a:latin typeface="Georgia" panose="02040502050405020303" pitchFamily="18" charset="0"/>
              </a:rPr>
              <a:t>семейного воспитания: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838200" y="1361625"/>
            <a:ext cx="10515600" cy="590047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51164" y="1468581"/>
            <a:ext cx="11374581" cy="59020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3932" y="760137"/>
            <a:ext cx="10969868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гуманное 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к ребенку, оказание помощи, готовность создавать условия для его разностороннего развития.</a:t>
            </a:r>
          </a:p>
          <a:p>
            <a:pPr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вовлечение детей на равных условиях в жизнедеятельность семьи.</a:t>
            </a:r>
          </a:p>
          <a:p>
            <a:pPr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направленность семейного воспитания.</a:t>
            </a:r>
          </a:p>
          <a:p>
            <a:pPr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оптимистичность, открытость, доверительность отношений в семье.</a:t>
            </a:r>
          </a:p>
          <a:p>
            <a:pPr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последовательность, согласованность родителей в требованиях к ребенку.</a:t>
            </a:r>
          </a:p>
          <a:p>
            <a:pPr lvl="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запрещение физических наказаний и наказаний, морально унижающих ребенка</a:t>
            </a: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3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09600" y="100861"/>
            <a:ext cx="8053754" cy="1052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 smtClean="0">
                <a:latin typeface="Georgia" panose="02040502050405020303" pitchFamily="18" charset="0"/>
              </a:rPr>
              <a:t>Методы  семейного </a:t>
            </a:r>
            <a:r>
              <a:rPr lang="ru-RU" sz="3600" b="1" dirty="0">
                <a:latin typeface="Georgia" panose="02040502050405020303" pitchFamily="18" charset="0"/>
              </a:rPr>
              <a:t>воспитания: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838200" y="1361625"/>
            <a:ext cx="10515600" cy="590047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51164" y="1468581"/>
            <a:ext cx="11374581" cy="59020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3810" y="1017775"/>
            <a:ext cx="10624379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just"/>
            <a:r>
              <a:rPr lang="ru-RU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воспитания детей в семье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пути, с помощью которых осуществляется целенаправленное влияние родителей на сознание и поведение детей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457200" algn="just"/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семейного воспитания несут на себе отпечаток личности родителей и неотделимы от них. 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just"/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родителей — столько разновидностей методов.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9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05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2223654" y="89311"/>
            <a:ext cx="12192000" cy="1052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atin typeface="+mj-lt"/>
              </a:rPr>
              <a:t>Методы  семейного </a:t>
            </a:r>
            <a:r>
              <a:rPr lang="ru-RU" sz="3600" b="1" dirty="0">
                <a:latin typeface="+mj-lt"/>
              </a:rPr>
              <a:t>воспитания: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838200" y="1361625"/>
            <a:ext cx="10515600" cy="590047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51164" y="1468581"/>
            <a:ext cx="11374581" cy="59020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3454" y="1361625"/>
            <a:ext cx="1122788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семейного воспитания:</a:t>
            </a:r>
          </a:p>
          <a:p>
            <a:pPr marL="571500" lvl="0" indent="-5715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убеждение (объяснение, внушение, совет);</a:t>
            </a:r>
          </a:p>
          <a:p>
            <a:pPr marL="571500" lvl="0" indent="-5715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пример;</a:t>
            </a:r>
          </a:p>
          <a:p>
            <a:pPr marL="571500" lvl="0" indent="-5715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поощрение (похвала, подарки, интересная для детей перспектива);</a:t>
            </a:r>
          </a:p>
          <a:p>
            <a:pPr marL="571500" lvl="0" indent="-5715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наказание (лишение удовольствий, отказ от дружбы, телесные наказания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9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977" y="4940049"/>
            <a:ext cx="2330415" cy="102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79415"/>
      </p:ext>
    </p:extLst>
  </p:cSld>
  <p:clrMapOvr>
    <a:masterClrMapping/>
  </p:clrMapOvr>
</p:sld>
</file>

<file path=ppt/theme/theme1.xml><?xml version="1.0" encoding="utf-8"?>
<a:theme xmlns:a="http://schemas.openxmlformats.org/drawingml/2006/main" name="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1_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831</Words>
  <Application>Microsoft Office PowerPoint</Application>
  <PresentationFormat>Широкоэкранный</PresentationFormat>
  <Paragraphs>147</Paragraphs>
  <Slides>17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Georgia</vt:lpstr>
      <vt:lpstr>Times New Roman</vt:lpstr>
      <vt:lpstr>TimesNewRomanPSMT</vt:lpstr>
      <vt:lpstr>Wingdings</vt:lpstr>
      <vt:lpstr>postglobal</vt:lpstr>
      <vt:lpstr>21_postglobal</vt:lpstr>
      <vt:lpstr>Презентация PowerPoint</vt:lpstr>
      <vt:lpstr>План лекции</vt:lpstr>
      <vt:lpstr>Презентация PowerPoint</vt:lpstr>
      <vt:lpstr>Презентация PowerPoint</vt:lpstr>
      <vt:lpstr>    </vt:lpstr>
      <vt:lpstr> :  </vt:lpstr>
      <vt:lpstr> :  </vt:lpstr>
      <vt:lpstr> :  </vt:lpstr>
      <vt:lpstr> :  </vt:lpstr>
      <vt:lpstr> :  </vt:lpstr>
      <vt:lpstr> :  </vt:lpstr>
      <vt:lpstr>Типы семейного воспитания, особенности их влияния на ребёнка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Ярик Некер</dc:creator>
  <cp:lastModifiedBy>Пользователь Windows</cp:lastModifiedBy>
  <cp:revision>38</cp:revision>
  <dcterms:created xsi:type="dcterms:W3CDTF">2021-07-01T13:14:03Z</dcterms:created>
  <dcterms:modified xsi:type="dcterms:W3CDTF">2022-02-24T14:02:37Z</dcterms:modified>
</cp:coreProperties>
</file>