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8e04fe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8e04fe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8e04fea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8e04fea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8e04fea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8e04fea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e04feaa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8e04feaa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211cf0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211cf0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8e04feaa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8e04feaa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8e04fea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8e04fea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8e04feaaa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8e04feaa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8e04feaaa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8e04feaaa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e04feaaa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e04feaaa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8e04feaaa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8e04feaaa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8e04feaaa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8e04feaaa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6771275" y="2701200"/>
            <a:ext cx="21645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ОЛЬГА</a:t>
            </a:r>
            <a:endParaRPr b="1" sz="21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ДМИТРИЙ</a:t>
            </a:r>
            <a:endParaRPr b="1" sz="21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ПАВЕЛ</a:t>
            </a:r>
            <a:endParaRPr b="1" sz="21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ЕКАТЕРИНА</a:t>
            </a:r>
            <a:endParaRPr b="1" sz="21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5713" r="14484" t="0"/>
          <a:stretch/>
        </p:blipFill>
        <p:spPr>
          <a:xfrm>
            <a:off x="0" y="0"/>
            <a:ext cx="3167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19500" y="1522050"/>
            <a:ext cx="53868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8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Винтажный анализ в Python</a:t>
            </a:r>
            <a:endParaRPr sz="328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0875"/>
            <a:ext cx="5256075" cy="23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5667050" y="1252275"/>
            <a:ext cx="31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104823" y="1301800"/>
            <a:ext cx="160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Проблема</a:t>
            </a:r>
            <a:endParaRPr sz="2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6466835" y="1301800"/>
            <a:ext cx="135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Решение</a:t>
            </a:r>
            <a:endParaRPr sz="2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808638" y="1840875"/>
            <a:ext cx="2971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удалить каждый столбец, значения которого совпадают с последующим, кроме последнего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Избавляемся от назойливого сочинского таксиста</a:t>
            </a:r>
            <a:endParaRPr sz="202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5667050" y="1252275"/>
            <a:ext cx="31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2104802" y="1047100"/>
            <a:ext cx="438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Результат</a:t>
            </a:r>
            <a:endParaRPr sz="2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00" y="1593775"/>
            <a:ext cx="6029693" cy="3121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3"/>
          <p:cNvCxnSpPr/>
          <p:nvPr/>
        </p:nvCxnSpPr>
        <p:spPr>
          <a:xfrm>
            <a:off x="6063250" y="1372550"/>
            <a:ext cx="0" cy="341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Избавляемся от назойливого сочинского таксиста</a:t>
            </a:r>
            <a:endParaRPr sz="202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5667050" y="1252275"/>
            <a:ext cx="31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474026" y="1124925"/>
            <a:ext cx="8171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план добавления функций в порядке приоритета:</a:t>
            </a:r>
            <a:endParaRPr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ru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убрать ограничение на порядок колонок во входной таблице, </a:t>
            </a:r>
            <a:endParaRPr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возможность выбора любой одной колонки для группировки</a:t>
            </a:r>
            <a:endParaRPr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6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программа сама разделяет датированные колонки (берет только две колонки: одну с самыми ранними значениями, другую - с самыми поздними, остальные - отсекает), все недатированные колонки, кроме колонки id определяются как группировочные с названием </a:t>
            </a:r>
            <a:r>
              <a:rPr lang="ru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‘group_attr_(n)’</a:t>
            </a:r>
            <a:endParaRPr sz="12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возможность выбора до двух колонок для группировки</a:t>
            </a:r>
            <a:endParaRPr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возможность выбора параметров визуализации</a:t>
            </a:r>
            <a:endParaRPr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План дальнейшего развития программы:</a:t>
            </a:r>
            <a:endParaRPr sz="202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60859" r="10190" t="0"/>
          <a:stretch/>
        </p:blipFill>
        <p:spPr>
          <a:xfrm>
            <a:off x="7035225" y="0"/>
            <a:ext cx="21087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741900" y="1925250"/>
            <a:ext cx="588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B7B7B7"/>
                </a:solidFill>
                <a:latin typeface="Merriweather"/>
                <a:ea typeface="Merriweather"/>
                <a:cs typeface="Merriweather"/>
                <a:sym typeface="Merriweather"/>
              </a:rPr>
              <a:t>Grazie per l'attenzione</a:t>
            </a:r>
            <a:endParaRPr sz="3000">
              <a:solidFill>
                <a:srgbClr val="B7B7B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Требования к файлу *.csv для винтажного анализа в Python</a:t>
            </a:r>
            <a:endParaRPr sz="202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94575"/>
            <a:ext cx="85206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входной файл должен содержать 4 колонки в следующем порядке: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719999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Georgia"/>
              <a:buAutoNum type="arabicPeriod"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id                                                                                                         ‘id’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719999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Georgia"/>
              <a:buAutoNum type="arabicPeriod"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Группировочный признак                                                          ‘group_attr’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719999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Georgia"/>
              <a:buAutoNum type="arabicPeriod"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Дата начала                                                                                     ‘data_start’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719999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Georgia"/>
              <a:buAutoNum type="arabicPeriod"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Дата окончания                                                                             </a:t>
            </a: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‘data_end’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71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требования по наименованию колонок отсутствуют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Особенности текущей версии</a:t>
            </a:r>
            <a:endParaRPr sz="202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94575"/>
            <a:ext cx="85206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выбор из трех демо-таблиц (airport_visit.csv, rassrochka.csv, skymusic.csv)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71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автоматическая винтажная разбивка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71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автоматическая когортная разбивка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71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очистка</a:t>
            </a: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таблицы от винтажей, где не меняются значения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71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выбор между группировкой по признаку или когортам</a:t>
            </a:r>
            <a:endParaRPr i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71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выбор варианта визуализации</a:t>
            </a:r>
            <a:endParaRPr i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Принцип построения винтажей</a:t>
            </a:r>
            <a:endParaRPr sz="202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962050"/>
            <a:ext cx="85206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получаем “длину жизни”: </a:t>
            </a: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‘data_end’ - ‘data_start’ в часах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6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удаляем все нулевые и отрицательные значения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6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по умолчанию “длина жизни” бьется на винтажи по часам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если “длина жизни” &gt; 7 * 24 часов, 			то винтажи по дням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если “длина жизни” &gt; 30 * 24 часов, 			то винтажи по неделям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если “длина жизни” &gt; 3 * 30 * 24 часов, 		то винтажи по месяцам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если “длина жизни” &gt; 12 * 30 * 24 часов, 		то винтажи по кварталам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если “длина жизни” &gt; 3 * 12 * 30 * 24 часов, 	то винтажи по годам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Доступные группировочные признаки демо-таблиц</a:t>
            </a:r>
            <a:endParaRPr sz="202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505250" y="976200"/>
            <a:ext cx="61335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airport_visit.csv 	- аэропорт</a:t>
            </a:r>
            <a:endParaRPr sz="22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rassrochka.csv 	- тип кредита</a:t>
            </a:r>
            <a:endParaRPr sz="22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skymusic.csv 		- тип рекламной акции</a:t>
            </a:r>
            <a:endParaRPr sz="22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Результат работы программы</a:t>
            </a:r>
            <a:endParaRPr sz="202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245440" y="978250"/>
            <a:ext cx="66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винтажный анализ по таблице rassrochka.csv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75768" y="1853600"/>
            <a:ext cx="1951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группировка: тип кредита, 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график: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тепловая карта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668" y="1592350"/>
            <a:ext cx="6069657" cy="291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Результат работы программы</a:t>
            </a:r>
            <a:endParaRPr sz="202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268" y="1468975"/>
            <a:ext cx="3607469" cy="35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74225" y="1468975"/>
            <a:ext cx="2204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группировка: 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когорты (кварталы)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график: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тепловая карта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245440" y="978250"/>
            <a:ext cx="66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винтажный анализ по таблице rassrochka.csv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Результат работы программы</a:t>
            </a:r>
            <a:endParaRPr sz="202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13625" y="1694400"/>
            <a:ext cx="3000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группировка: </a:t>
            </a:r>
            <a:b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когорты</a:t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график:</a:t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линейный </a:t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график с </a:t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интервалами</a:t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погрешности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1969525" y="1017300"/>
            <a:ext cx="562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винтажный анализ по таблице rassrochka.csv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150" y="1818025"/>
            <a:ext cx="3432925" cy="22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113" y="1818025"/>
            <a:ext cx="3432887" cy="22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0" y="0"/>
            <a:ext cx="91440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Результат работы программы</a:t>
            </a:r>
            <a:endParaRPr sz="202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245440" y="978250"/>
            <a:ext cx="66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винтажный анализ по таблице airport_visit.csv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75768" y="1853600"/>
            <a:ext cx="1951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группировка: </a:t>
            </a:r>
            <a:b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когорты</a:t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график:</a:t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линейный график с интервалами погрешности</a:t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325" y="1869250"/>
            <a:ext cx="3435025" cy="2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751" y="1869249"/>
            <a:ext cx="3449575" cy="22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