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6" r:id="rId3"/>
    <p:sldId id="398" r:id="rId5"/>
    <p:sldId id="436" r:id="rId6"/>
    <p:sldId id="437" r:id="rId7"/>
    <p:sldId id="441" r:id="rId8"/>
    <p:sldId id="438" r:id="rId9"/>
    <p:sldId id="439" r:id="rId10"/>
    <p:sldId id="443" r:id="rId11"/>
    <p:sldId id="448" r:id="rId12"/>
    <p:sldId id="444" r:id="rId13"/>
    <p:sldId id="446" r:id="rId14"/>
    <p:sldId id="445" r:id="rId15"/>
    <p:sldId id="447" r:id="rId16"/>
    <p:sldId id="449" r:id="rId17"/>
    <p:sldId id="450" r:id="rId18"/>
    <p:sldId id="451" r:id="rId19"/>
    <p:sldId id="452" r:id="rId20"/>
    <p:sldId id="453" r:id="rId21"/>
    <p:sldId id="457" r:id="rId22"/>
    <p:sldId id="494" r:id="rId23"/>
    <p:sldId id="495" r:id="rId24"/>
    <p:sldId id="496" r:id="rId25"/>
    <p:sldId id="497" r:id="rId26"/>
    <p:sldId id="498" r:id="rId27"/>
    <p:sldId id="499" r:id="rId28"/>
    <p:sldId id="506" r:id="rId29"/>
    <p:sldId id="503" r:id="rId30"/>
    <p:sldId id="504" r:id="rId31"/>
    <p:sldId id="401" r:id="rId32"/>
    <p:sldId id="327" r:id="rId33"/>
    <p:sldId id="532" r:id="rId34"/>
    <p:sldId id="533" r:id="rId35"/>
    <p:sldId id="534" r:id="rId36"/>
    <p:sldId id="535" r:id="rId37"/>
    <p:sldId id="536" r:id="rId38"/>
    <p:sldId id="537" r:id="rId39"/>
    <p:sldId id="509" r:id="rId40"/>
    <p:sldId id="511" r:id="rId41"/>
    <p:sldId id="512" r:id="rId42"/>
    <p:sldId id="513" r:id="rId43"/>
    <p:sldId id="514" r:id="rId44"/>
    <p:sldId id="515" r:id="rId45"/>
    <p:sldId id="539" r:id="rId46"/>
    <p:sldId id="538" r:id="rId47"/>
    <p:sldId id="519" r:id="rId48"/>
  </p:sldIdLst>
  <p:sldSz cx="9144000" cy="514477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4" userDrawn="1">
          <p15:clr>
            <a:srgbClr val="A4A3A4"/>
          </p15:clr>
        </p15:guide>
        <p15:guide id="2" pos="2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2BF"/>
    <a:srgbClr val="FF9900"/>
    <a:srgbClr val="000000"/>
    <a:srgbClr val="003366"/>
    <a:srgbClr val="777777"/>
    <a:srgbClr val="C0C0C0"/>
    <a:srgbClr val="009999"/>
    <a:srgbClr val="465A64"/>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4" autoAdjust="0"/>
    <p:restoredTop sz="94629"/>
  </p:normalViewPr>
  <p:slideViewPr>
    <p:cSldViewPr showGuides="1">
      <p:cViewPr varScale="1">
        <p:scale>
          <a:sx n="138" d="100"/>
          <a:sy n="138" d="100"/>
        </p:scale>
        <p:origin x="1056" y="168"/>
      </p:cViewPr>
      <p:guideLst>
        <p:guide orient="horz" pos="1594"/>
        <p:guide pos="2800"/>
      </p:guideLst>
    </p:cSldViewPr>
  </p:slideViewPr>
  <p:notesTextViewPr>
    <p:cViewPr>
      <p:scale>
        <a:sx n="1" d="1"/>
        <a:sy n="1" d="1"/>
      </p:scale>
      <p:origin x="0" y="0"/>
    </p:cViewPr>
  </p:notesTextViewPr>
  <p:sorterViewPr>
    <p:cViewPr>
      <p:scale>
        <a:sx n="125" d="100"/>
        <a:sy n="125" d="100"/>
      </p:scale>
      <p:origin x="0" y="0"/>
    </p:cViewPr>
  </p:sorterViewPr>
  <p:notesViewPr>
    <p:cSldViewPr>
      <p:cViewPr varScale="1">
        <p:scale>
          <a:sx n="54" d="100"/>
          <a:sy n="54" d="100"/>
        </p:scale>
        <p:origin x="-2862" y="-102"/>
      </p:cViewPr>
      <p:guideLst>
        <p:guide orient="horz" pos="2833"/>
        <p:guide pos="210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262.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7EC3EC-28B1-438F-93FD-F890653B480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18C319-592B-4604-8379-677AD2D98A7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839D9E-438D-4DA2-8611-486B4E39AC42}"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839D9E-438D-4DA2-8611-486B4E39AC4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839D9E-438D-4DA2-8611-486B4E39AC4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839D9E-438D-4DA2-8611-486B4E39AC4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C18C319-592B-4604-8379-677AD2D98A7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042"/>
            <a:ext cx="2057400" cy="4389999"/>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042"/>
            <a:ext cx="6019800" cy="438999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8735"/>
            <a:ext cx="2133600" cy="273928"/>
          </a:xfrm>
          <a:prstGeom prst="rect">
            <a:avLst/>
          </a:prstGeom>
        </p:spPr>
        <p:txBody>
          <a:bodyPr/>
          <a:lstStyle/>
          <a:p>
            <a:fld id="{CD74CBE9-1128-4CEF-AADF-EC6EFA3DBC2E}" type="datetimeFigureOut">
              <a:rPr lang="zh-CN" altLang="en-US" smtClean="0"/>
            </a:fld>
            <a:endParaRPr lang="zh-CN" altLang="en-US"/>
          </a:p>
        </p:txBody>
      </p:sp>
      <p:sp>
        <p:nvSpPr>
          <p:cNvPr id="5" name="页脚占位符 4"/>
          <p:cNvSpPr>
            <a:spLocks noGrp="1"/>
          </p:cNvSpPr>
          <p:nvPr>
            <p:ph type="ftr" sz="quarter" idx="11"/>
          </p:nvPr>
        </p:nvSpPr>
        <p:spPr>
          <a:xfrm>
            <a:off x="3124200" y="4768735"/>
            <a:ext cx="2895600" cy="273928"/>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8735"/>
            <a:ext cx="2133600" cy="273928"/>
          </a:xfrm>
          <a:prstGeom prst="rect">
            <a:avLst/>
          </a:prstGeom>
        </p:spPr>
        <p:txBody>
          <a:bodyPr/>
          <a:lstStyle/>
          <a:p>
            <a:fld id="{C3472C3F-B7D7-4AA3-87C9-9B3CB6B762A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Tree>
  </p:cSld>
  <p:clrMapOvr>
    <a:masterClrMapping/>
  </p:clrMapOvr>
  <p:transition spd="slow" advClick="0" advTm="300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itle 8"/>
          <p:cNvSpPr>
            <a:spLocks noGrp="1"/>
          </p:cNvSpPr>
          <p:nvPr>
            <p:ph type="title"/>
          </p:nvPr>
        </p:nvSpPr>
        <p:spPr>
          <a:xfrm>
            <a:off x="273050" y="512920"/>
            <a:ext cx="6489700" cy="524037"/>
          </a:xfrm>
          <a:prstGeom prst="rect">
            <a:avLst/>
          </a:prstGeom>
        </p:spPr>
        <p:txBody>
          <a:bodyPr lIns="68580" tIns="34290" rIns="68580" bIns="34290"/>
          <a:lstStyle>
            <a:lvl1pPr algn="l">
              <a:defRPr sz="2400">
                <a:solidFill>
                  <a:schemeClr val="tx1">
                    <a:lumMod val="65000"/>
                    <a:lumOff val="35000"/>
                  </a:schemeClr>
                </a:solidFill>
                <a:latin typeface="Roboto Condensed" panose="02000000000000000000" pitchFamily="2" charset="0"/>
                <a:cs typeface="Roboto Condensed" panose="02000000000000000000" pitchFamily="2" charset="0"/>
              </a:defRPr>
            </a:lvl1pPr>
          </a:lstStyle>
          <a:p>
            <a:r>
              <a:rPr lang="en-US" dirty="0"/>
              <a:t>Click to edit Master title style</a:t>
            </a:r>
            <a:endParaRPr lang="en-US" dirty="0"/>
          </a:p>
        </p:txBody>
      </p:sp>
      <p:sp>
        <p:nvSpPr>
          <p:cNvPr id="6" name="Text Placeholder 27"/>
          <p:cNvSpPr>
            <a:spLocks noGrp="1"/>
          </p:cNvSpPr>
          <p:nvPr>
            <p:ph type="body" sz="quarter" idx="25"/>
          </p:nvPr>
        </p:nvSpPr>
        <p:spPr>
          <a:xfrm>
            <a:off x="273050" y="940384"/>
            <a:ext cx="6489700" cy="285887"/>
          </a:xfrm>
          <a:prstGeom prst="rect">
            <a:avLst/>
          </a:prstGeom>
        </p:spPr>
        <p:txBody>
          <a:bodyPr lIns="68580" tIns="34290" rIns="68580" bIns="34290"/>
          <a:lstStyle>
            <a:lvl1pPr marL="0" indent="0" algn="l">
              <a:buNone/>
              <a:defRPr sz="900" baseline="0">
                <a:solidFill>
                  <a:schemeClr val="bg1">
                    <a:lumMod val="65000"/>
                  </a:schemeClr>
                </a:solidFill>
                <a:latin typeface="Roboto Condensed" panose="02000000000000000000" pitchFamily="2" charset="0"/>
                <a:cs typeface="Roboto Condensed" panose="02000000000000000000" pitchFamily="2" charset="0"/>
              </a:defRPr>
            </a:lvl1pPr>
          </a:lstStyle>
          <a:p>
            <a:pPr lvl="0"/>
            <a:r>
              <a:rPr lang="en-US"/>
              <a:t>Click to edit Master text styles</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矩形 7"/>
          <p:cNvSpPr/>
          <p:nvPr userDrawn="1"/>
        </p:nvSpPr>
        <p:spPr>
          <a:xfrm>
            <a:off x="0" y="0"/>
            <a:ext cx="9144000" cy="514508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723"/>
            <a:ext cx="5486400" cy="308705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4768735"/>
            <a:ext cx="2133600" cy="273928"/>
          </a:xfrm>
          <a:prstGeom prst="rect">
            <a:avLst/>
          </a:prstGeom>
        </p:spPr>
        <p:txBody>
          <a:bodyPr/>
          <a:lstStyle/>
          <a:p>
            <a:fld id="{CD74CBE9-1128-4CEF-AADF-EC6EFA3DBC2E}" type="datetimeFigureOut">
              <a:rPr lang="zh-CN" altLang="en-US" smtClean="0"/>
            </a:fld>
            <a:endParaRPr lang="zh-CN" altLang="en-US"/>
          </a:p>
        </p:txBody>
      </p:sp>
      <p:sp>
        <p:nvSpPr>
          <p:cNvPr id="6" name="页脚占位符 5"/>
          <p:cNvSpPr>
            <a:spLocks noGrp="1"/>
          </p:cNvSpPr>
          <p:nvPr>
            <p:ph type="ftr" sz="quarter" idx="11"/>
          </p:nvPr>
        </p:nvSpPr>
        <p:spPr>
          <a:xfrm>
            <a:off x="3124200" y="4768735"/>
            <a:ext cx="2895600" cy="273928"/>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8735"/>
            <a:ext cx="2133600" cy="273928"/>
          </a:xfrm>
          <a:prstGeom prst="rect">
            <a:avLst/>
          </a:prstGeom>
        </p:spPr>
        <p:txBody>
          <a:bodyPr/>
          <a:lstStyle/>
          <a:p>
            <a:fld id="{C3472C3F-B7D7-4AA3-87C9-9B3CB6B762A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521"/>
            <a:ext cx="8229600" cy="339552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8735"/>
            <a:ext cx="2133600" cy="273928"/>
          </a:xfrm>
          <a:prstGeom prst="rect">
            <a:avLst/>
          </a:prstGeom>
        </p:spPr>
        <p:txBody>
          <a:bodyPr/>
          <a:lstStyle/>
          <a:p>
            <a:fld id="{CD74CBE9-1128-4CEF-AADF-EC6EFA3DBC2E}" type="datetimeFigureOut">
              <a:rPr lang="zh-CN" altLang="en-US" smtClean="0"/>
            </a:fld>
            <a:endParaRPr lang="zh-CN" altLang="en-US"/>
          </a:p>
        </p:txBody>
      </p:sp>
      <p:sp>
        <p:nvSpPr>
          <p:cNvPr id="5" name="页脚占位符 4"/>
          <p:cNvSpPr>
            <a:spLocks noGrp="1"/>
          </p:cNvSpPr>
          <p:nvPr>
            <p:ph type="ftr" sz="quarter" idx="11"/>
          </p:nvPr>
        </p:nvSpPr>
        <p:spPr>
          <a:xfrm>
            <a:off x="3124200" y="4768735"/>
            <a:ext cx="2895600" cy="273928"/>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8735"/>
            <a:ext cx="2133600" cy="273928"/>
          </a:xfrm>
          <a:prstGeom prst="rect">
            <a:avLst/>
          </a:prstGeom>
        </p:spPr>
        <p:txBody>
          <a:bodyPr/>
          <a:lstStyle/>
          <a:p>
            <a:fld id="{C3472C3F-B7D7-4AA3-87C9-9B3CB6B762A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9" Type="http://schemas.openxmlformats.org/officeDocument/2006/relationships/tags" Target="../tags/tag105.xml"/><Relationship Id="rId98" Type="http://schemas.openxmlformats.org/officeDocument/2006/relationships/tags" Target="../tags/tag104.xml"/><Relationship Id="rId97" Type="http://schemas.openxmlformats.org/officeDocument/2006/relationships/tags" Target="../tags/tag103.xml"/><Relationship Id="rId96" Type="http://schemas.openxmlformats.org/officeDocument/2006/relationships/tags" Target="../tags/tag102.xml"/><Relationship Id="rId95" Type="http://schemas.openxmlformats.org/officeDocument/2006/relationships/tags" Target="../tags/tag101.xml"/><Relationship Id="rId94" Type="http://schemas.openxmlformats.org/officeDocument/2006/relationships/tags" Target="../tags/tag100.xml"/><Relationship Id="rId93" Type="http://schemas.openxmlformats.org/officeDocument/2006/relationships/tags" Target="../tags/tag99.xml"/><Relationship Id="rId92" Type="http://schemas.openxmlformats.org/officeDocument/2006/relationships/tags" Target="../tags/tag98.xml"/><Relationship Id="rId91" Type="http://schemas.openxmlformats.org/officeDocument/2006/relationships/tags" Target="../tags/tag97.xml"/><Relationship Id="rId90" Type="http://schemas.openxmlformats.org/officeDocument/2006/relationships/tags" Target="../tags/tag96.xml"/><Relationship Id="rId9" Type="http://schemas.openxmlformats.org/officeDocument/2006/relationships/tags" Target="../tags/tag15.xml"/><Relationship Id="rId89" Type="http://schemas.openxmlformats.org/officeDocument/2006/relationships/tags" Target="../tags/tag95.xml"/><Relationship Id="rId88" Type="http://schemas.openxmlformats.org/officeDocument/2006/relationships/tags" Target="../tags/tag94.xml"/><Relationship Id="rId87" Type="http://schemas.openxmlformats.org/officeDocument/2006/relationships/tags" Target="../tags/tag93.xml"/><Relationship Id="rId86" Type="http://schemas.openxmlformats.org/officeDocument/2006/relationships/tags" Target="../tags/tag92.xml"/><Relationship Id="rId85" Type="http://schemas.openxmlformats.org/officeDocument/2006/relationships/tags" Target="../tags/tag91.xml"/><Relationship Id="rId84" Type="http://schemas.openxmlformats.org/officeDocument/2006/relationships/tags" Target="../tags/tag90.xml"/><Relationship Id="rId83" Type="http://schemas.openxmlformats.org/officeDocument/2006/relationships/tags" Target="../tags/tag89.xml"/><Relationship Id="rId82" Type="http://schemas.openxmlformats.org/officeDocument/2006/relationships/tags" Target="../tags/tag88.xml"/><Relationship Id="rId81" Type="http://schemas.openxmlformats.org/officeDocument/2006/relationships/tags" Target="../tags/tag87.xml"/><Relationship Id="rId80" Type="http://schemas.openxmlformats.org/officeDocument/2006/relationships/tags" Target="../tags/tag86.xml"/><Relationship Id="rId8" Type="http://schemas.openxmlformats.org/officeDocument/2006/relationships/tags" Target="../tags/tag14.xml"/><Relationship Id="rId79" Type="http://schemas.openxmlformats.org/officeDocument/2006/relationships/tags" Target="../tags/tag85.xml"/><Relationship Id="rId78" Type="http://schemas.openxmlformats.org/officeDocument/2006/relationships/tags" Target="../tags/tag84.xml"/><Relationship Id="rId77" Type="http://schemas.openxmlformats.org/officeDocument/2006/relationships/tags" Target="../tags/tag83.xml"/><Relationship Id="rId76" Type="http://schemas.openxmlformats.org/officeDocument/2006/relationships/tags" Target="../tags/tag82.xml"/><Relationship Id="rId75" Type="http://schemas.openxmlformats.org/officeDocument/2006/relationships/tags" Target="../tags/tag81.xml"/><Relationship Id="rId74" Type="http://schemas.openxmlformats.org/officeDocument/2006/relationships/tags" Target="../tags/tag80.xml"/><Relationship Id="rId73" Type="http://schemas.openxmlformats.org/officeDocument/2006/relationships/tags" Target="../tags/tag79.xml"/><Relationship Id="rId72" Type="http://schemas.openxmlformats.org/officeDocument/2006/relationships/tags" Target="../tags/tag78.xml"/><Relationship Id="rId71" Type="http://schemas.openxmlformats.org/officeDocument/2006/relationships/tags" Target="../tags/tag77.xml"/><Relationship Id="rId70" Type="http://schemas.openxmlformats.org/officeDocument/2006/relationships/tags" Target="../tags/tag76.xml"/><Relationship Id="rId7" Type="http://schemas.openxmlformats.org/officeDocument/2006/relationships/tags" Target="../tags/tag13.xml"/><Relationship Id="rId69" Type="http://schemas.openxmlformats.org/officeDocument/2006/relationships/tags" Target="../tags/tag75.xml"/><Relationship Id="rId68" Type="http://schemas.openxmlformats.org/officeDocument/2006/relationships/tags" Target="../tags/tag74.xml"/><Relationship Id="rId67" Type="http://schemas.openxmlformats.org/officeDocument/2006/relationships/tags" Target="../tags/tag73.xml"/><Relationship Id="rId66" Type="http://schemas.openxmlformats.org/officeDocument/2006/relationships/tags" Target="../tags/tag72.xml"/><Relationship Id="rId65" Type="http://schemas.openxmlformats.org/officeDocument/2006/relationships/tags" Target="../tags/tag71.xml"/><Relationship Id="rId64" Type="http://schemas.openxmlformats.org/officeDocument/2006/relationships/tags" Target="../tags/tag70.xml"/><Relationship Id="rId63" Type="http://schemas.openxmlformats.org/officeDocument/2006/relationships/tags" Target="../tags/tag69.xml"/><Relationship Id="rId62" Type="http://schemas.openxmlformats.org/officeDocument/2006/relationships/tags" Target="../tags/tag68.xml"/><Relationship Id="rId61" Type="http://schemas.openxmlformats.org/officeDocument/2006/relationships/tags" Target="../tags/tag67.xml"/><Relationship Id="rId60" Type="http://schemas.openxmlformats.org/officeDocument/2006/relationships/tags" Target="../tags/tag66.xml"/><Relationship Id="rId6" Type="http://schemas.openxmlformats.org/officeDocument/2006/relationships/tags" Target="../tags/tag12.xml"/><Relationship Id="rId59" Type="http://schemas.openxmlformats.org/officeDocument/2006/relationships/tags" Target="../tags/tag65.xml"/><Relationship Id="rId58" Type="http://schemas.openxmlformats.org/officeDocument/2006/relationships/tags" Target="../tags/tag64.xml"/><Relationship Id="rId57" Type="http://schemas.openxmlformats.org/officeDocument/2006/relationships/tags" Target="../tags/tag63.xml"/><Relationship Id="rId56" Type="http://schemas.openxmlformats.org/officeDocument/2006/relationships/tags" Target="../tags/tag62.xml"/><Relationship Id="rId55" Type="http://schemas.openxmlformats.org/officeDocument/2006/relationships/tags" Target="../tags/tag61.xml"/><Relationship Id="rId54" Type="http://schemas.openxmlformats.org/officeDocument/2006/relationships/tags" Target="../tags/tag60.xml"/><Relationship Id="rId53" Type="http://schemas.openxmlformats.org/officeDocument/2006/relationships/tags" Target="../tags/tag59.xml"/><Relationship Id="rId52" Type="http://schemas.openxmlformats.org/officeDocument/2006/relationships/tags" Target="../tags/tag58.xml"/><Relationship Id="rId51" Type="http://schemas.openxmlformats.org/officeDocument/2006/relationships/tags" Target="../tags/tag57.xml"/><Relationship Id="rId50" Type="http://schemas.openxmlformats.org/officeDocument/2006/relationships/tags" Target="../tags/tag56.xml"/><Relationship Id="rId5" Type="http://schemas.openxmlformats.org/officeDocument/2006/relationships/tags" Target="../tags/tag11.xml"/><Relationship Id="rId49" Type="http://schemas.openxmlformats.org/officeDocument/2006/relationships/tags" Target="../tags/tag55.xml"/><Relationship Id="rId48" Type="http://schemas.openxmlformats.org/officeDocument/2006/relationships/tags" Target="../tags/tag54.xml"/><Relationship Id="rId47" Type="http://schemas.openxmlformats.org/officeDocument/2006/relationships/tags" Target="../tags/tag53.xml"/><Relationship Id="rId46" Type="http://schemas.openxmlformats.org/officeDocument/2006/relationships/tags" Target="../tags/tag52.xml"/><Relationship Id="rId45" Type="http://schemas.openxmlformats.org/officeDocument/2006/relationships/tags" Target="../tags/tag51.xml"/><Relationship Id="rId44" Type="http://schemas.openxmlformats.org/officeDocument/2006/relationships/tags" Target="../tags/tag50.xml"/><Relationship Id="rId43" Type="http://schemas.openxmlformats.org/officeDocument/2006/relationships/tags" Target="../tags/tag49.xml"/><Relationship Id="rId42" Type="http://schemas.openxmlformats.org/officeDocument/2006/relationships/tags" Target="../tags/tag48.xml"/><Relationship Id="rId41" Type="http://schemas.openxmlformats.org/officeDocument/2006/relationships/tags" Target="../tags/tag47.xml"/><Relationship Id="rId40" Type="http://schemas.openxmlformats.org/officeDocument/2006/relationships/tags" Target="../tags/tag46.xml"/><Relationship Id="rId4" Type="http://schemas.openxmlformats.org/officeDocument/2006/relationships/tags" Target="../tags/tag10.xml"/><Relationship Id="rId39" Type="http://schemas.openxmlformats.org/officeDocument/2006/relationships/tags" Target="../tags/tag45.xml"/><Relationship Id="rId38" Type="http://schemas.openxmlformats.org/officeDocument/2006/relationships/tags" Target="../tags/tag44.xml"/><Relationship Id="rId37" Type="http://schemas.openxmlformats.org/officeDocument/2006/relationships/tags" Target="../tags/tag43.xml"/><Relationship Id="rId36" Type="http://schemas.openxmlformats.org/officeDocument/2006/relationships/tags" Target="../tags/tag42.xml"/><Relationship Id="rId35" Type="http://schemas.openxmlformats.org/officeDocument/2006/relationships/tags" Target="../tags/tag41.xml"/><Relationship Id="rId34" Type="http://schemas.openxmlformats.org/officeDocument/2006/relationships/tags" Target="../tags/tag40.xml"/><Relationship Id="rId33" Type="http://schemas.openxmlformats.org/officeDocument/2006/relationships/tags" Target="../tags/tag39.xml"/><Relationship Id="rId32" Type="http://schemas.openxmlformats.org/officeDocument/2006/relationships/tags" Target="../tags/tag38.xml"/><Relationship Id="rId31" Type="http://schemas.openxmlformats.org/officeDocument/2006/relationships/tags" Target="../tags/tag37.xml"/><Relationship Id="rId30" Type="http://schemas.openxmlformats.org/officeDocument/2006/relationships/tags" Target="../tags/tag36.xml"/><Relationship Id="rId3" Type="http://schemas.openxmlformats.org/officeDocument/2006/relationships/tags" Target="../tags/tag9.xml"/><Relationship Id="rId29" Type="http://schemas.openxmlformats.org/officeDocument/2006/relationships/tags" Target="../tags/tag35.xml"/><Relationship Id="rId28" Type="http://schemas.openxmlformats.org/officeDocument/2006/relationships/tags" Target="../tags/tag34.xml"/><Relationship Id="rId27" Type="http://schemas.openxmlformats.org/officeDocument/2006/relationships/tags" Target="../tags/tag33.xml"/><Relationship Id="rId26" Type="http://schemas.openxmlformats.org/officeDocument/2006/relationships/tags" Target="../tags/tag32.xml"/><Relationship Id="rId25" Type="http://schemas.openxmlformats.org/officeDocument/2006/relationships/tags" Target="../tags/tag31.xml"/><Relationship Id="rId24" Type="http://schemas.openxmlformats.org/officeDocument/2006/relationships/tags" Target="../tags/tag30.xml"/><Relationship Id="rId23" Type="http://schemas.openxmlformats.org/officeDocument/2006/relationships/tags" Target="../tags/tag29.xml"/><Relationship Id="rId22" Type="http://schemas.openxmlformats.org/officeDocument/2006/relationships/tags" Target="../tags/tag28.xml"/><Relationship Id="rId21" Type="http://schemas.openxmlformats.org/officeDocument/2006/relationships/tags" Target="../tags/tag27.xml"/><Relationship Id="rId20" Type="http://schemas.openxmlformats.org/officeDocument/2006/relationships/tags" Target="../tags/tag26.xml"/><Relationship Id="rId2" Type="http://schemas.openxmlformats.org/officeDocument/2006/relationships/tags" Target="../tags/tag8.xml"/><Relationship Id="rId19" Type="http://schemas.openxmlformats.org/officeDocument/2006/relationships/tags" Target="../tags/tag25.xml"/><Relationship Id="rId18" Type="http://schemas.openxmlformats.org/officeDocument/2006/relationships/tags" Target="../tags/tag24.xml"/><Relationship Id="rId17" Type="http://schemas.openxmlformats.org/officeDocument/2006/relationships/tags" Target="../tags/tag23.xml"/><Relationship Id="rId16" Type="http://schemas.openxmlformats.org/officeDocument/2006/relationships/tags" Target="../tags/tag22.xml"/><Relationship Id="rId15" Type="http://schemas.openxmlformats.org/officeDocument/2006/relationships/tags" Target="../tags/tag21.xml"/><Relationship Id="rId14" Type="http://schemas.openxmlformats.org/officeDocument/2006/relationships/tags" Target="../tags/tag20.xml"/><Relationship Id="rId139" Type="http://schemas.openxmlformats.org/officeDocument/2006/relationships/slideLayout" Target="../slideLayouts/slideLayout13.xml"/><Relationship Id="rId138" Type="http://schemas.openxmlformats.org/officeDocument/2006/relationships/tags" Target="../tags/tag144.xml"/><Relationship Id="rId137" Type="http://schemas.openxmlformats.org/officeDocument/2006/relationships/tags" Target="../tags/tag143.xml"/><Relationship Id="rId136" Type="http://schemas.openxmlformats.org/officeDocument/2006/relationships/tags" Target="../tags/tag142.xml"/><Relationship Id="rId135" Type="http://schemas.openxmlformats.org/officeDocument/2006/relationships/tags" Target="../tags/tag141.xml"/><Relationship Id="rId134" Type="http://schemas.openxmlformats.org/officeDocument/2006/relationships/tags" Target="../tags/tag140.xml"/><Relationship Id="rId133" Type="http://schemas.openxmlformats.org/officeDocument/2006/relationships/tags" Target="../tags/tag139.xml"/><Relationship Id="rId132" Type="http://schemas.openxmlformats.org/officeDocument/2006/relationships/tags" Target="../tags/tag138.xml"/><Relationship Id="rId131" Type="http://schemas.openxmlformats.org/officeDocument/2006/relationships/tags" Target="../tags/tag137.xml"/><Relationship Id="rId130" Type="http://schemas.openxmlformats.org/officeDocument/2006/relationships/tags" Target="../tags/tag136.xml"/><Relationship Id="rId13" Type="http://schemas.openxmlformats.org/officeDocument/2006/relationships/tags" Target="../tags/tag19.xml"/><Relationship Id="rId129" Type="http://schemas.openxmlformats.org/officeDocument/2006/relationships/tags" Target="../tags/tag135.xml"/><Relationship Id="rId128" Type="http://schemas.openxmlformats.org/officeDocument/2006/relationships/tags" Target="../tags/tag134.xml"/><Relationship Id="rId127" Type="http://schemas.openxmlformats.org/officeDocument/2006/relationships/tags" Target="../tags/tag133.xml"/><Relationship Id="rId126" Type="http://schemas.openxmlformats.org/officeDocument/2006/relationships/tags" Target="../tags/tag132.xml"/><Relationship Id="rId125" Type="http://schemas.openxmlformats.org/officeDocument/2006/relationships/tags" Target="../tags/tag131.xml"/><Relationship Id="rId124" Type="http://schemas.openxmlformats.org/officeDocument/2006/relationships/tags" Target="../tags/tag130.xml"/><Relationship Id="rId123" Type="http://schemas.openxmlformats.org/officeDocument/2006/relationships/tags" Target="../tags/tag129.xml"/><Relationship Id="rId122" Type="http://schemas.openxmlformats.org/officeDocument/2006/relationships/tags" Target="../tags/tag128.xml"/><Relationship Id="rId121" Type="http://schemas.openxmlformats.org/officeDocument/2006/relationships/tags" Target="../tags/tag127.xml"/><Relationship Id="rId120" Type="http://schemas.openxmlformats.org/officeDocument/2006/relationships/tags" Target="../tags/tag126.xml"/><Relationship Id="rId12" Type="http://schemas.openxmlformats.org/officeDocument/2006/relationships/tags" Target="../tags/tag18.xml"/><Relationship Id="rId119" Type="http://schemas.openxmlformats.org/officeDocument/2006/relationships/tags" Target="../tags/tag125.xml"/><Relationship Id="rId118" Type="http://schemas.openxmlformats.org/officeDocument/2006/relationships/tags" Target="../tags/tag124.xml"/><Relationship Id="rId117" Type="http://schemas.openxmlformats.org/officeDocument/2006/relationships/tags" Target="../tags/tag123.xml"/><Relationship Id="rId116" Type="http://schemas.openxmlformats.org/officeDocument/2006/relationships/tags" Target="../tags/tag122.xml"/><Relationship Id="rId115" Type="http://schemas.openxmlformats.org/officeDocument/2006/relationships/tags" Target="../tags/tag121.xml"/><Relationship Id="rId114" Type="http://schemas.openxmlformats.org/officeDocument/2006/relationships/tags" Target="../tags/tag120.xml"/><Relationship Id="rId113" Type="http://schemas.openxmlformats.org/officeDocument/2006/relationships/tags" Target="../tags/tag119.xml"/><Relationship Id="rId112" Type="http://schemas.openxmlformats.org/officeDocument/2006/relationships/tags" Target="../tags/tag118.xml"/><Relationship Id="rId111" Type="http://schemas.openxmlformats.org/officeDocument/2006/relationships/tags" Target="../tags/tag117.xml"/><Relationship Id="rId110" Type="http://schemas.openxmlformats.org/officeDocument/2006/relationships/tags" Target="../tags/tag116.xml"/><Relationship Id="rId11" Type="http://schemas.openxmlformats.org/officeDocument/2006/relationships/tags" Target="../tags/tag17.xml"/><Relationship Id="rId109" Type="http://schemas.openxmlformats.org/officeDocument/2006/relationships/tags" Target="../tags/tag115.xml"/><Relationship Id="rId108" Type="http://schemas.openxmlformats.org/officeDocument/2006/relationships/tags" Target="../tags/tag114.xml"/><Relationship Id="rId107" Type="http://schemas.openxmlformats.org/officeDocument/2006/relationships/tags" Target="../tags/tag113.xml"/><Relationship Id="rId106" Type="http://schemas.openxmlformats.org/officeDocument/2006/relationships/tags" Target="../tags/tag112.xml"/><Relationship Id="rId105" Type="http://schemas.openxmlformats.org/officeDocument/2006/relationships/tags" Target="../tags/tag111.xml"/><Relationship Id="rId104" Type="http://schemas.openxmlformats.org/officeDocument/2006/relationships/tags" Target="../tags/tag110.xml"/><Relationship Id="rId103" Type="http://schemas.openxmlformats.org/officeDocument/2006/relationships/tags" Target="../tags/tag109.xml"/><Relationship Id="rId102" Type="http://schemas.openxmlformats.org/officeDocument/2006/relationships/tags" Target="../tags/tag108.xml"/><Relationship Id="rId101" Type="http://schemas.openxmlformats.org/officeDocument/2006/relationships/tags" Target="../tags/tag107.xml"/><Relationship Id="rId100" Type="http://schemas.openxmlformats.org/officeDocument/2006/relationships/tags" Target="../tags/tag106.xml"/><Relationship Id="rId10" Type="http://schemas.openxmlformats.org/officeDocument/2006/relationships/tags" Target="../tags/tag16.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7.xml"/><Relationship Id="rId2" Type="http://schemas.openxmlformats.org/officeDocument/2006/relationships/tags" Target="../tags/tag146.xml"/><Relationship Id="rId1" Type="http://schemas.openxmlformats.org/officeDocument/2006/relationships/tags" Target="../tags/tag14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tags" Target="../tags/tag156.xml"/><Relationship Id="rId4" Type="http://schemas.openxmlformats.org/officeDocument/2006/relationships/image" Target="../media/image5.png"/><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tags" Target="../tags/tag158.xml"/><Relationship Id="rId1" Type="http://schemas.openxmlformats.org/officeDocument/2006/relationships/tags" Target="../tags/tag157.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tags" Target="../tags/tag160.xml"/><Relationship Id="rId1" Type="http://schemas.openxmlformats.org/officeDocument/2006/relationships/tags" Target="../tags/tag159.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tags" Target="../tags/tag162.xml"/><Relationship Id="rId1" Type="http://schemas.openxmlformats.org/officeDocument/2006/relationships/tags" Target="../tags/tag161.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3.xml"/><Relationship Id="rId4" Type="http://schemas.openxmlformats.org/officeDocument/2006/relationships/tags" Target="../tags/tag164.xml"/><Relationship Id="rId3" Type="http://schemas.openxmlformats.org/officeDocument/2006/relationships/tags" Target="../tags/tag163.xml"/><Relationship Id="rId2" Type="http://schemas.microsoft.com/office/2007/relationships/hdphoto" Target="../media/image8.wdp"/><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tags" Target="../tags/tag166.xml"/><Relationship Id="rId1" Type="http://schemas.openxmlformats.org/officeDocument/2006/relationships/tags" Target="../tags/tag16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tags" Target="../tags/tag168.xml"/><Relationship Id="rId1" Type="http://schemas.openxmlformats.org/officeDocument/2006/relationships/tags" Target="../tags/tag167.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4.xml"/><Relationship Id="rId4" Type="http://schemas.openxmlformats.org/officeDocument/2006/relationships/image" Target="../media/image10.png"/><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4.xml"/><Relationship Id="rId4" Type="http://schemas.openxmlformats.org/officeDocument/2006/relationships/image" Target="../media/image11.png"/><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4.xml"/><Relationship Id="rId4" Type="http://schemas.openxmlformats.org/officeDocument/2006/relationships/image" Target="../media/image12.png"/><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tags" Target="../tags/tag178.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3.xml"/><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xml"/><Relationship Id="rId2" Type="http://schemas.openxmlformats.org/officeDocument/2006/relationships/tags" Target="../tags/tag185.xml"/><Relationship Id="rId1" Type="http://schemas.openxmlformats.org/officeDocument/2006/relationships/tags" Target="../tags/tag18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5.xml"/><Relationship Id="rId2" Type="http://schemas.openxmlformats.org/officeDocument/2006/relationships/tags" Target="../tags/tag187.xml"/><Relationship Id="rId1" Type="http://schemas.openxmlformats.org/officeDocument/2006/relationships/tags" Target="../tags/tag18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5.xml"/><Relationship Id="rId2" Type="http://schemas.openxmlformats.org/officeDocument/2006/relationships/tags" Target="../tags/tag189.xml"/><Relationship Id="rId1" Type="http://schemas.openxmlformats.org/officeDocument/2006/relationships/tags" Target="../tags/tag188.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2.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7" Type="http://schemas.openxmlformats.org/officeDocument/2006/relationships/notesSlide" Target="../notesSlides/notesSlide25.xml"/><Relationship Id="rId26" Type="http://schemas.openxmlformats.org/officeDocument/2006/relationships/slideLayout" Target="../slideLayouts/slideLayout3.xml"/><Relationship Id="rId25" Type="http://schemas.openxmlformats.org/officeDocument/2006/relationships/tags" Target="../tags/tag217.xml"/><Relationship Id="rId24" Type="http://schemas.openxmlformats.org/officeDocument/2006/relationships/tags" Target="../tags/tag216.xml"/><Relationship Id="rId23" Type="http://schemas.openxmlformats.org/officeDocument/2006/relationships/tags" Target="../tags/tag215.xml"/><Relationship Id="rId22" Type="http://schemas.openxmlformats.org/officeDocument/2006/relationships/tags" Target="../tags/tag214.xml"/><Relationship Id="rId21" Type="http://schemas.openxmlformats.org/officeDocument/2006/relationships/tags" Target="../tags/tag213.xml"/><Relationship Id="rId20" Type="http://schemas.openxmlformats.org/officeDocument/2006/relationships/tags" Target="../tags/tag212.xml"/><Relationship Id="rId2" Type="http://schemas.openxmlformats.org/officeDocument/2006/relationships/tags" Target="../tags/tag194.xml"/><Relationship Id="rId19" Type="http://schemas.openxmlformats.org/officeDocument/2006/relationships/tags" Target="../tags/tag211.xml"/><Relationship Id="rId18" Type="http://schemas.openxmlformats.org/officeDocument/2006/relationships/tags" Target="../tags/tag210.xml"/><Relationship Id="rId17" Type="http://schemas.openxmlformats.org/officeDocument/2006/relationships/tags" Target="../tags/tag209.xml"/><Relationship Id="rId16" Type="http://schemas.openxmlformats.org/officeDocument/2006/relationships/tags" Target="../tags/tag208.xml"/><Relationship Id="rId15" Type="http://schemas.openxmlformats.org/officeDocument/2006/relationships/tags" Target="../tags/tag20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4.xml"/><Relationship Id="rId2" Type="http://schemas.openxmlformats.org/officeDocument/2006/relationships/tags" Target="../tags/tag219.xml"/><Relationship Id="rId1" Type="http://schemas.openxmlformats.org/officeDocument/2006/relationships/tags" Target="../tags/tag218.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6.xml"/><Relationship Id="rId2" Type="http://schemas.openxmlformats.org/officeDocument/2006/relationships/tags" Target="../tags/tag221.xml"/><Relationship Id="rId1" Type="http://schemas.openxmlformats.org/officeDocument/2006/relationships/tags" Target="../tags/tag220.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5.xml"/><Relationship Id="rId3" Type="http://schemas.openxmlformats.org/officeDocument/2006/relationships/image" Target="../media/image13.jpeg"/><Relationship Id="rId2" Type="http://schemas.openxmlformats.org/officeDocument/2006/relationships/tags" Target="../tags/tag226.xml"/><Relationship Id="rId1" Type="http://schemas.openxmlformats.org/officeDocument/2006/relationships/tags" Target="../tags/tag225.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ags" Target="../tags/tag228.xml"/><Relationship Id="rId1" Type="http://schemas.openxmlformats.org/officeDocument/2006/relationships/tags" Target="../tags/tag227.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3.xml"/><Relationship Id="rId2" Type="http://schemas.openxmlformats.org/officeDocument/2006/relationships/tags" Target="../tags/tag230.xml"/><Relationship Id="rId1" Type="http://schemas.openxmlformats.org/officeDocument/2006/relationships/tags" Target="../tags/tag229.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4.xml"/><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5.xml"/><Relationship Id="rId2" Type="http://schemas.openxmlformats.org/officeDocument/2006/relationships/tags" Target="../tags/tag238.xml"/><Relationship Id="rId1" Type="http://schemas.openxmlformats.org/officeDocument/2006/relationships/tags" Target="../tags/tag23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9" Type="http://schemas.openxmlformats.org/officeDocument/2006/relationships/tags" Target="../tags/tag247.xml"/><Relationship Id="rId8" Type="http://schemas.openxmlformats.org/officeDocument/2006/relationships/tags" Target="../tags/tag246.xml"/><Relationship Id="rId7" Type="http://schemas.openxmlformats.org/officeDocument/2006/relationships/tags" Target="../tags/tag245.xml"/><Relationship Id="rId6" Type="http://schemas.openxmlformats.org/officeDocument/2006/relationships/tags" Target="../tags/tag244.xml"/><Relationship Id="rId5" Type="http://schemas.openxmlformats.org/officeDocument/2006/relationships/tags" Target="../tags/tag243.xml"/><Relationship Id="rId4" Type="http://schemas.openxmlformats.org/officeDocument/2006/relationships/tags" Target="../tags/tag242.xml"/><Relationship Id="rId3" Type="http://schemas.openxmlformats.org/officeDocument/2006/relationships/tags" Target="../tags/tag241.xml"/><Relationship Id="rId2" Type="http://schemas.openxmlformats.org/officeDocument/2006/relationships/tags" Target="../tags/tag240.xml"/><Relationship Id="rId13" Type="http://schemas.openxmlformats.org/officeDocument/2006/relationships/notesSlide" Target="../notesSlides/notesSlide36.xml"/><Relationship Id="rId12" Type="http://schemas.openxmlformats.org/officeDocument/2006/relationships/slideLayout" Target="../slideLayouts/slideLayout6.xml"/><Relationship Id="rId11" Type="http://schemas.openxmlformats.org/officeDocument/2006/relationships/tags" Target="../tags/tag249.xml"/><Relationship Id="rId10" Type="http://schemas.openxmlformats.org/officeDocument/2006/relationships/tags" Target="../tags/tag248.xml"/><Relationship Id="rId1" Type="http://schemas.openxmlformats.org/officeDocument/2006/relationships/tags" Target="../tags/tag239.xml"/></Relationships>
</file>

<file path=ppt/slides/_rels/slide42.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3" Type="http://schemas.openxmlformats.org/officeDocument/2006/relationships/notesSlide" Target="../notesSlides/notesSlide37.xml"/><Relationship Id="rId12" Type="http://schemas.openxmlformats.org/officeDocument/2006/relationships/slideLayout" Target="../slideLayouts/slideLayout6.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tags" Target="../tags/tag26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1"/>
          <p:cNvSpPr txBox="1"/>
          <p:nvPr/>
        </p:nvSpPr>
        <p:spPr>
          <a:xfrm>
            <a:off x="3120390" y="1203960"/>
            <a:ext cx="2903220" cy="683895"/>
          </a:xfrm>
          <a:prstGeom prst="rect">
            <a:avLst/>
          </a:prstGeom>
          <a:noFill/>
        </p:spPr>
        <p:txBody>
          <a:bodyPr wrap="square" lIns="68580" tIns="34290" rIns="68580" bIns="34290">
            <a:spAutoFit/>
          </a:bodyPr>
          <a:lstStyle/>
          <a:p>
            <a:pPr algn="ctr" fontAlgn="auto">
              <a:spcBef>
                <a:spcPts val="0"/>
              </a:spcBef>
              <a:spcAft>
                <a:spcPts val="0"/>
              </a:spcAft>
              <a:defRPr/>
            </a:pPr>
            <a:r>
              <a:rPr lang="en-US" altLang="zh-CN" sz="4000" b="1" dirty="0">
                <a:solidFill>
                  <a:schemeClr val="accent1"/>
                </a:solidFill>
                <a:latin typeface="Agency FB" panose="020B0503020202020204" pitchFamily="34" charset="0"/>
                <a:ea typeface="+mn-ea"/>
              </a:rPr>
              <a:t>BJTU</a:t>
            </a:r>
            <a:endParaRPr lang="en-US" altLang="zh-CN" sz="4000" b="1" dirty="0">
              <a:solidFill>
                <a:schemeClr val="accent1"/>
              </a:solidFill>
              <a:latin typeface="Agency FB" panose="020B0503020202020204" pitchFamily="34" charset="0"/>
              <a:ea typeface="+mn-ea"/>
            </a:endParaRPr>
          </a:p>
        </p:txBody>
      </p:sp>
      <p:sp>
        <p:nvSpPr>
          <p:cNvPr id="33" name="TextBox 32"/>
          <p:cNvSpPr txBox="1"/>
          <p:nvPr/>
        </p:nvSpPr>
        <p:spPr>
          <a:xfrm>
            <a:off x="1357040" y="2196281"/>
            <a:ext cx="6527328" cy="1414780"/>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a:spcBef>
                <a:spcPct val="50000"/>
              </a:spcBef>
            </a:pPr>
            <a:r>
              <a:rPr lang="zh-CN" sz="3500" b="1" spc="-150" dirty="0">
                <a:solidFill>
                  <a:schemeClr val="accent1"/>
                </a:solidFill>
                <a:latin typeface="微软雅黑" panose="020B0503020204020204" pitchFamily="34" charset="-122"/>
                <a:ea typeface="微软雅黑" panose="020B0503020204020204" pitchFamily="34" charset="-122"/>
              </a:rPr>
              <a:t>四大会计师事务所（特殊普通合伙）</a:t>
            </a:r>
            <a:endParaRPr lang="zh-CN" sz="3500" b="1" spc="-150" dirty="0">
              <a:solidFill>
                <a:schemeClr val="accent1"/>
              </a:solidFill>
              <a:latin typeface="微软雅黑" panose="020B0503020204020204" pitchFamily="34" charset="-122"/>
              <a:ea typeface="微软雅黑" panose="020B0503020204020204" pitchFamily="34" charset="-122"/>
            </a:endParaRPr>
          </a:p>
          <a:p>
            <a:pPr algn="ctr">
              <a:spcBef>
                <a:spcPct val="50000"/>
              </a:spcBef>
            </a:pPr>
            <a:r>
              <a:rPr lang="zh-CN" sz="3500" b="1" spc="-150" dirty="0">
                <a:solidFill>
                  <a:schemeClr val="accent1"/>
                </a:solidFill>
                <a:latin typeface="微软雅黑" panose="020B0503020204020204" pitchFamily="34" charset="-122"/>
                <a:ea typeface="微软雅黑" panose="020B0503020204020204" pitchFamily="34" charset="-122"/>
              </a:rPr>
              <a:t>经验分享</a:t>
            </a:r>
            <a:endParaRPr lang="zh-CN" sz="3500" b="1" spc="-150" dirty="0">
              <a:solidFill>
                <a:schemeClr val="accent1"/>
              </a:solidFill>
              <a:latin typeface="微软雅黑" panose="020B0503020204020204" pitchFamily="34" charset="-122"/>
              <a:ea typeface="微软雅黑" panose="020B0503020204020204" pitchFamily="34" charset="-122"/>
            </a:endParaRPr>
          </a:p>
        </p:txBody>
      </p:sp>
      <p:sp>
        <p:nvSpPr>
          <p:cNvPr id="34" name="任意多边形 33"/>
          <p:cNvSpPr/>
          <p:nvPr/>
        </p:nvSpPr>
        <p:spPr>
          <a:xfrm>
            <a:off x="1115941" y="1620217"/>
            <a:ext cx="1856718" cy="1602889"/>
          </a:xfrm>
          <a:custGeom>
            <a:avLst/>
            <a:gdLst>
              <a:gd name="connsiteX0" fmla="*/ 2054711 w 2054711"/>
              <a:gd name="connsiteY0" fmla="*/ 0 h 1602889"/>
              <a:gd name="connsiteX1" fmla="*/ 0 w 2054711"/>
              <a:gd name="connsiteY1" fmla="*/ 0 h 1602889"/>
              <a:gd name="connsiteX2" fmla="*/ 0 w 2054711"/>
              <a:gd name="connsiteY2" fmla="*/ 1602889 h 1602889"/>
              <a:gd name="connsiteX3" fmla="*/ 1097280 w 2054711"/>
              <a:gd name="connsiteY3" fmla="*/ 1602889 h 1602889"/>
            </a:gdLst>
            <a:ahLst/>
            <a:cxnLst>
              <a:cxn ang="0">
                <a:pos x="connsiteX0" y="connsiteY0"/>
              </a:cxn>
              <a:cxn ang="0">
                <a:pos x="connsiteX1" y="connsiteY1"/>
              </a:cxn>
              <a:cxn ang="0">
                <a:pos x="connsiteX2" y="connsiteY2"/>
              </a:cxn>
              <a:cxn ang="0">
                <a:pos x="connsiteX3" y="connsiteY3"/>
              </a:cxn>
            </a:cxnLst>
            <a:rect l="l" t="t" r="r" b="b"/>
            <a:pathLst>
              <a:path w="2054711" h="1602889">
                <a:moveTo>
                  <a:pt x="2054711" y="0"/>
                </a:moveTo>
                <a:lnTo>
                  <a:pt x="0" y="0"/>
                </a:lnTo>
                <a:lnTo>
                  <a:pt x="0" y="1602889"/>
                </a:lnTo>
                <a:lnTo>
                  <a:pt x="1097280" y="1602889"/>
                </a:lnTo>
              </a:path>
            </a:pathLst>
          </a:cu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5" name="任意多边形 34"/>
          <p:cNvSpPr/>
          <p:nvPr/>
        </p:nvSpPr>
        <p:spPr>
          <a:xfrm flipH="1">
            <a:off x="6027485" y="1620217"/>
            <a:ext cx="1856718" cy="1602889"/>
          </a:xfrm>
          <a:custGeom>
            <a:avLst/>
            <a:gdLst>
              <a:gd name="connsiteX0" fmla="*/ 2054711 w 2054711"/>
              <a:gd name="connsiteY0" fmla="*/ 0 h 1602889"/>
              <a:gd name="connsiteX1" fmla="*/ 0 w 2054711"/>
              <a:gd name="connsiteY1" fmla="*/ 0 h 1602889"/>
              <a:gd name="connsiteX2" fmla="*/ 0 w 2054711"/>
              <a:gd name="connsiteY2" fmla="*/ 1602889 h 1602889"/>
              <a:gd name="connsiteX3" fmla="*/ 1097280 w 2054711"/>
              <a:gd name="connsiteY3" fmla="*/ 1602889 h 1602889"/>
            </a:gdLst>
            <a:ahLst/>
            <a:cxnLst>
              <a:cxn ang="0">
                <a:pos x="connsiteX0" y="connsiteY0"/>
              </a:cxn>
              <a:cxn ang="0">
                <a:pos x="connsiteX1" y="connsiteY1"/>
              </a:cxn>
              <a:cxn ang="0">
                <a:pos x="connsiteX2" y="connsiteY2"/>
              </a:cxn>
              <a:cxn ang="0">
                <a:pos x="connsiteX3" y="connsiteY3"/>
              </a:cxn>
            </a:cxnLst>
            <a:rect l="l" t="t" r="r" b="b"/>
            <a:pathLst>
              <a:path w="2054711" h="1602889">
                <a:moveTo>
                  <a:pt x="2054711" y="0"/>
                </a:moveTo>
                <a:lnTo>
                  <a:pt x="0" y="0"/>
                </a:lnTo>
                <a:lnTo>
                  <a:pt x="0" y="1602889"/>
                </a:lnTo>
                <a:lnTo>
                  <a:pt x="1097280" y="1602889"/>
                </a:lnTo>
              </a:path>
            </a:pathLst>
          </a:cu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 name="矩形 4"/>
          <p:cNvSpPr/>
          <p:nvPr/>
        </p:nvSpPr>
        <p:spPr>
          <a:xfrm>
            <a:off x="0" y="1620217"/>
            <a:ext cx="793111" cy="1602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350889" y="1620217"/>
            <a:ext cx="793111" cy="1602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custDataLst>
              <p:tags r:id="rId1"/>
            </p:custDataLst>
          </p:nvPr>
        </p:nvSpPr>
        <p:spPr>
          <a:xfrm>
            <a:off x="5652135" y="4084320"/>
            <a:ext cx="2910840" cy="622300"/>
          </a:xfrm>
          <a:prstGeom prst="rect">
            <a:avLst/>
          </a:prstGeom>
          <a:noFill/>
        </p:spPr>
        <p:txBody>
          <a:bodyPr wrap="square" lIns="68580" tIns="34290" rIns="68580" bIns="34290">
            <a:spAutoFit/>
          </a:bodyPr>
          <a:lstStyle/>
          <a:p>
            <a:pPr algn="ctr" fontAlgn="auto">
              <a:spcBef>
                <a:spcPts val="0"/>
              </a:spcBef>
              <a:spcAft>
                <a:spcPts val="0"/>
              </a:spcAft>
              <a:defRPr/>
            </a:pPr>
            <a:r>
              <a:rPr lang="zh-CN" altLang="en-US" b="1" dirty="0">
                <a:solidFill>
                  <a:schemeClr val="accent1"/>
                </a:solidFill>
                <a:latin typeface="Agency FB" panose="020B0503020202020204" pitchFamily="34" charset="0"/>
                <a:ea typeface="+mn-ea"/>
              </a:rPr>
              <a:t>主讲人：赵晋英哲</a:t>
            </a:r>
            <a:r>
              <a:rPr lang="en-US" altLang="zh-CN" b="1" dirty="0">
                <a:solidFill>
                  <a:schemeClr val="accent1"/>
                </a:solidFill>
                <a:latin typeface="Agency FB" panose="020B0503020202020204" pitchFamily="34" charset="0"/>
                <a:ea typeface="+mn-ea"/>
              </a:rPr>
              <a:t>——KPMG</a:t>
            </a:r>
            <a:br>
              <a:rPr lang="en-US" altLang="zh-CN" b="1" dirty="0">
                <a:solidFill>
                  <a:schemeClr val="accent1"/>
                </a:solidFill>
                <a:latin typeface="Agency FB" panose="020B0503020202020204" pitchFamily="34" charset="0"/>
                <a:ea typeface="+mn-ea"/>
              </a:rPr>
            </a:br>
            <a:r>
              <a:rPr lang="en-US" altLang="zh-CN" b="1" dirty="0">
                <a:solidFill>
                  <a:schemeClr val="accent1"/>
                </a:solidFill>
                <a:latin typeface="Agency FB" panose="020B0503020202020204" pitchFamily="34" charset="0"/>
                <a:ea typeface="+mn-ea"/>
              </a:rPr>
              <a:t>                </a:t>
            </a:r>
            <a:r>
              <a:rPr lang="zh-CN" altLang="en-US" b="1" dirty="0">
                <a:solidFill>
                  <a:schemeClr val="accent1"/>
                </a:solidFill>
                <a:latin typeface="Agency FB" panose="020B0503020202020204" pitchFamily="34" charset="0"/>
                <a:ea typeface="+mn-ea"/>
              </a:rPr>
              <a:t>郭昊轩</a:t>
            </a:r>
            <a:r>
              <a:rPr lang="en-US" altLang="zh-CN" b="1" dirty="0">
                <a:solidFill>
                  <a:schemeClr val="accent1"/>
                </a:solidFill>
                <a:latin typeface="Agency FB" panose="020B0503020202020204" pitchFamily="34" charset="0"/>
                <a:ea typeface="+mn-ea"/>
              </a:rPr>
              <a:t>——PWC</a:t>
            </a:r>
            <a:endParaRPr lang="en-US" altLang="zh-CN" b="1" dirty="0">
              <a:solidFill>
                <a:schemeClr val="accent1"/>
              </a:solidFill>
              <a:latin typeface="Agency FB" panose="020B0503020202020204" pitchFamily="34" charset="0"/>
              <a:ea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11"/>
          <p:cNvSpPr txBox="1"/>
          <p:nvPr>
            <p:custDataLst>
              <p:tags r:id="rId1"/>
            </p:custDataLst>
          </p:nvPr>
        </p:nvSpPr>
        <p:spPr>
          <a:xfrm>
            <a:off x="3921125" y="556260"/>
            <a:ext cx="5192395" cy="4818380"/>
          </a:xfrm>
          <a:prstGeom prst="rect">
            <a:avLst/>
          </a:prstGeom>
          <a:noFill/>
        </p:spPr>
        <p:txBody>
          <a:bodyPr wrap="square" rtlCol="0">
            <a:spAutoFit/>
          </a:bodyPr>
          <a:lstStyle/>
          <a:p>
            <a:pPr marL="285750" indent="-285750" algn="l">
              <a:lnSpc>
                <a:spcPct val="120000"/>
              </a:lnSpc>
              <a:buFont typeface="Arial" panose="020B0604020202020204" pitchFamily="34" charset="0"/>
              <a:buChar char="•"/>
            </a:pPr>
            <a:r>
              <a:rPr lang="zh-CN" altLang="en-US" sz="1350" dirty="0">
                <a:solidFill>
                  <a:schemeClr val="tx1"/>
                </a:solidFill>
                <a:latin typeface="Times New Roman" panose="02020603050405020304" pitchFamily="18" charset="0"/>
                <a:cs typeface="Times New Roman" panose="02020603050405020304" pitchFamily="18" charset="0"/>
                <a:sym typeface="+mn-lt"/>
              </a:rPr>
              <a:t>首先说一下自己的教育背景，学校，专业</a:t>
            </a:r>
            <a:endParaRPr lang="zh-CN" altLang="en-US" sz="1350" dirty="0">
              <a:solidFill>
                <a:schemeClr val="tx1"/>
              </a:solidFill>
              <a:latin typeface="Times New Roman" panose="02020603050405020304" pitchFamily="18" charset="0"/>
              <a:cs typeface="Times New Roman" panose="02020603050405020304" pitchFamily="18" charset="0"/>
              <a:sym typeface="+mn-lt"/>
            </a:endParaRPr>
          </a:p>
          <a:p>
            <a:pPr marL="285750" indent="-285750" algn="l">
              <a:lnSpc>
                <a:spcPct val="120000"/>
              </a:lnSpc>
              <a:buFont typeface="Arial" panose="020B0604020202020204" pitchFamily="34" charset="0"/>
              <a:buChar char="•"/>
            </a:pPr>
            <a:r>
              <a:rPr lang="zh-CN" altLang="en-US" sz="1350" dirty="0">
                <a:solidFill>
                  <a:schemeClr val="tx1"/>
                </a:solidFill>
                <a:latin typeface="Times New Roman" panose="02020603050405020304" pitchFamily="18" charset="0"/>
                <a:cs typeface="Times New Roman" panose="02020603050405020304" pitchFamily="18" charset="0"/>
                <a:sym typeface="+mn-lt"/>
              </a:rPr>
              <a:t>然后说一下自己的实习经验：在哪里有过什么实习，当时都做了什么，几个关键词做一个概括性陈述，抓住在你实习过程中最能体现你的专业性的地方主要说一下。</a:t>
            </a:r>
            <a:endParaRPr lang="zh-CN" altLang="en-US" sz="1350" dirty="0">
              <a:solidFill>
                <a:schemeClr val="tx1"/>
              </a:solidFill>
              <a:latin typeface="Times New Roman" panose="02020603050405020304" pitchFamily="18" charset="0"/>
              <a:cs typeface="Times New Roman" panose="02020603050405020304" pitchFamily="18" charset="0"/>
              <a:sym typeface="+mn-lt"/>
            </a:endParaRPr>
          </a:p>
          <a:p>
            <a:pPr marL="285750" indent="-285750" algn="l">
              <a:lnSpc>
                <a:spcPct val="120000"/>
              </a:lnSpc>
              <a:buFont typeface="Arial" panose="020B0604020202020204" pitchFamily="34" charset="0"/>
              <a:buChar char="•"/>
            </a:pPr>
            <a:r>
              <a:rPr lang="zh-CN" altLang="en-US" sz="1350" dirty="0">
                <a:solidFill>
                  <a:schemeClr val="tx1"/>
                </a:solidFill>
                <a:latin typeface="Times New Roman" panose="02020603050405020304" pitchFamily="18" charset="0"/>
                <a:cs typeface="Times New Roman" panose="02020603050405020304" pitchFamily="18" charset="0"/>
                <a:sym typeface="+mn-lt"/>
              </a:rPr>
              <a:t>此外，可以说一下自己分数比较高的专业课程</a:t>
            </a:r>
            <a:endParaRPr lang="zh-CN" altLang="en-US" sz="1350" dirty="0">
              <a:solidFill>
                <a:schemeClr val="tx1"/>
              </a:solidFill>
              <a:latin typeface="Times New Roman" panose="02020603050405020304" pitchFamily="18" charset="0"/>
              <a:cs typeface="Times New Roman" panose="02020603050405020304" pitchFamily="18" charset="0"/>
              <a:sym typeface="+mn-lt"/>
            </a:endParaRPr>
          </a:p>
          <a:p>
            <a:pPr marL="285750" indent="-285750" algn="l">
              <a:lnSpc>
                <a:spcPct val="120000"/>
              </a:lnSpc>
              <a:buFont typeface="Arial" panose="020B0604020202020204" pitchFamily="34" charset="0"/>
              <a:buChar char="•"/>
            </a:pPr>
            <a:r>
              <a:rPr lang="zh-CN" altLang="en-US" sz="1350" dirty="0">
                <a:solidFill>
                  <a:schemeClr val="tx1"/>
                </a:solidFill>
                <a:latin typeface="Times New Roman" panose="02020603050405020304" pitchFamily="18" charset="0"/>
                <a:cs typeface="Times New Roman" panose="02020603050405020304" pitchFamily="18" charset="0"/>
                <a:sym typeface="+mn-lt"/>
              </a:rPr>
              <a:t>接下来说一下校园活动：比如说课堂内课程的课程作业，小组的leader，不同的小组都是leader。尽可能展现自己有能力胜任这份工作的地方，四大是一个需要</a:t>
            </a:r>
            <a:r>
              <a:rPr lang="en-US" altLang="zh-CN" sz="1350" dirty="0">
                <a:solidFill>
                  <a:schemeClr val="tx1"/>
                </a:solidFill>
                <a:latin typeface="Times New Roman" panose="02020603050405020304" pitchFamily="18" charset="0"/>
                <a:cs typeface="Times New Roman" panose="02020603050405020304" pitchFamily="18" charset="0"/>
                <a:sym typeface="+mn-lt"/>
              </a:rPr>
              <a:t>group work</a:t>
            </a:r>
            <a:r>
              <a:rPr lang="zh-CN" altLang="en-US" sz="1350" dirty="0">
                <a:solidFill>
                  <a:schemeClr val="tx1"/>
                </a:solidFill>
                <a:latin typeface="Times New Roman" panose="02020603050405020304" pitchFamily="18" charset="0"/>
                <a:cs typeface="Times New Roman" panose="02020603050405020304" pitchFamily="18" charset="0"/>
                <a:sym typeface="+mn-lt"/>
              </a:rPr>
              <a:t>的地方，他们更希望一起工作的同事是有一定的领导力和执行力的。</a:t>
            </a:r>
            <a:endParaRPr lang="zh-CN" altLang="en-US" sz="1350" dirty="0">
              <a:solidFill>
                <a:schemeClr val="tx1"/>
              </a:solidFill>
              <a:latin typeface="Times New Roman" panose="02020603050405020304" pitchFamily="18" charset="0"/>
              <a:cs typeface="Times New Roman" panose="02020603050405020304" pitchFamily="18" charset="0"/>
              <a:sym typeface="+mn-lt"/>
            </a:endParaRPr>
          </a:p>
          <a:p>
            <a:pPr marL="285750" indent="-285750" algn="l">
              <a:lnSpc>
                <a:spcPct val="120000"/>
              </a:lnSpc>
              <a:buFont typeface="Arial" panose="020B0604020202020204" pitchFamily="34" charset="0"/>
              <a:buChar char="•"/>
            </a:pPr>
            <a:r>
              <a:rPr lang="zh-CN" altLang="en-US" sz="1350" dirty="0">
                <a:solidFill>
                  <a:schemeClr val="tx1"/>
                </a:solidFill>
                <a:latin typeface="Times New Roman" panose="02020603050405020304" pitchFamily="18" charset="0"/>
                <a:cs typeface="Times New Roman" panose="02020603050405020304" pitchFamily="18" charset="0"/>
                <a:sym typeface="+mn-lt"/>
              </a:rPr>
              <a:t>也可以说一下自己在班级内以及学校担任的职务：部分同学因为年纪还小或者之前没有尽早的准备实习，在实习经验上并没有很多可以说的，这个时候可以说一下自己在学校内的职务。和上面的一样，体现出你作为</a:t>
            </a:r>
            <a:r>
              <a:rPr lang="en-US" altLang="zh-CN" sz="1350" dirty="0">
                <a:solidFill>
                  <a:schemeClr val="tx1"/>
                </a:solidFill>
                <a:latin typeface="Times New Roman" panose="02020603050405020304" pitchFamily="18" charset="0"/>
                <a:cs typeface="Times New Roman" panose="02020603050405020304" pitchFamily="18" charset="0"/>
                <a:sym typeface="+mn-lt"/>
              </a:rPr>
              <a:t>leader</a:t>
            </a:r>
            <a:r>
              <a:rPr lang="zh-CN" altLang="en-US" sz="1350" dirty="0">
                <a:solidFill>
                  <a:schemeClr val="tx1"/>
                </a:solidFill>
                <a:latin typeface="Times New Roman" panose="02020603050405020304" pitchFamily="18" charset="0"/>
                <a:cs typeface="Times New Roman" panose="02020603050405020304" pitchFamily="18" charset="0"/>
                <a:sym typeface="+mn-lt"/>
              </a:rPr>
              <a:t>或者协助者如何出色的完成了任务，体现了你怎么样的能力。</a:t>
            </a:r>
            <a:endParaRPr lang="zh-CN" altLang="en-US" sz="1350" dirty="0">
              <a:solidFill>
                <a:schemeClr val="tx1"/>
              </a:solidFill>
              <a:latin typeface="Times New Roman" panose="02020603050405020304" pitchFamily="18" charset="0"/>
              <a:cs typeface="Times New Roman" panose="02020603050405020304" pitchFamily="18" charset="0"/>
              <a:sym typeface="+mn-lt"/>
            </a:endParaRPr>
          </a:p>
          <a:p>
            <a:pPr marL="285750" indent="-285750" algn="l">
              <a:lnSpc>
                <a:spcPct val="120000"/>
              </a:lnSpc>
              <a:buFont typeface="Arial" panose="020B0604020202020204" pitchFamily="34" charset="0"/>
              <a:buChar char="•"/>
            </a:pPr>
            <a:r>
              <a:rPr lang="zh-CN" altLang="en-US" sz="1350" dirty="0">
                <a:solidFill>
                  <a:schemeClr val="tx1"/>
                </a:solidFill>
                <a:latin typeface="Times New Roman" panose="02020603050405020304" pitchFamily="18" charset="0"/>
                <a:cs typeface="Times New Roman" panose="02020603050405020304" pitchFamily="18" charset="0"/>
                <a:sym typeface="+mn-lt"/>
              </a:rPr>
              <a:t>最后进行一个</a:t>
            </a:r>
            <a:r>
              <a:rPr lang="en-US" altLang="zh-CN" sz="1350" dirty="0">
                <a:solidFill>
                  <a:schemeClr val="tx1"/>
                </a:solidFill>
                <a:latin typeface="Times New Roman" panose="02020603050405020304" pitchFamily="18" charset="0"/>
                <a:cs typeface="Times New Roman" panose="02020603050405020304" pitchFamily="18" charset="0"/>
                <a:sym typeface="+mn-lt"/>
              </a:rPr>
              <a:t>Summary</a:t>
            </a:r>
            <a:r>
              <a:rPr lang="zh-CN" altLang="en-US" sz="1350" dirty="0">
                <a:solidFill>
                  <a:schemeClr val="tx1"/>
                </a:solidFill>
                <a:latin typeface="Times New Roman" panose="02020603050405020304" pitchFamily="18" charset="0"/>
                <a:cs typeface="Times New Roman" panose="02020603050405020304" pitchFamily="18" charset="0"/>
                <a:sym typeface="+mn-lt"/>
              </a:rPr>
              <a:t>总结，结合校园实践活动，学习上的主观能动性，抗压能力，我相信我这样的能力可以在毕马威的岗位上能够实施，将这些能力能够在毕马威审计岗位上实现和突出进行结合，说说自己能用以前的经验可以为毕马威做什么</a:t>
            </a:r>
            <a:br>
              <a:rPr lang="zh-CN" altLang="en-US" sz="1350" dirty="0">
                <a:solidFill>
                  <a:schemeClr val="tx1"/>
                </a:solidFill>
                <a:latin typeface="Times New Roman" panose="02020603050405020304" pitchFamily="18" charset="0"/>
                <a:cs typeface="Times New Roman" panose="02020603050405020304" pitchFamily="18" charset="0"/>
                <a:sym typeface="+mn-lt"/>
              </a:rPr>
            </a:br>
            <a:endParaRPr lang="zh-CN" altLang="en-US" sz="1350" b="1" dirty="0">
              <a:solidFill>
                <a:schemeClr val="tx1"/>
              </a:solidFill>
              <a:latin typeface="Times New Roman" panose="02020603050405020304" pitchFamily="18" charset="0"/>
              <a:cs typeface="Times New Roman" panose="02020603050405020304" pitchFamily="18" charset="0"/>
              <a:sym typeface="+mn-lt"/>
            </a:endParaRPr>
          </a:p>
        </p:txBody>
      </p:sp>
      <p:sp>
        <p:nvSpPr>
          <p:cNvPr id="4" name="TextBox 20"/>
          <p:cNvSpPr>
            <a:spLocks noChangeArrowheads="1"/>
          </p:cNvSpPr>
          <p:nvPr>
            <p:custDataLst>
              <p:tags r:id="rId2"/>
            </p:custDataLst>
          </p:nvPr>
        </p:nvSpPr>
        <p:spPr bwMode="auto">
          <a:xfrm>
            <a:off x="971865" y="210098"/>
            <a:ext cx="3844979"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 </a:t>
            </a:r>
            <a:r>
              <a:rPr lang="zh-CN" altLang="en-US" sz="1800" b="1" dirty="0">
                <a:solidFill>
                  <a:schemeClr val="bg1"/>
                </a:solidFill>
                <a:ea typeface="微软雅黑" panose="020B0503020204020204" pitchFamily="34" charset="-122"/>
                <a:sym typeface="Arial" panose="020B0604020202020204" pitchFamily="34" charset="0"/>
              </a:rPr>
              <a:t>自我介绍</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8" name="矩形 8"/>
          <p:cNvSpPr>
            <a:spLocks noChangeArrowheads="1"/>
          </p:cNvSpPr>
          <p:nvPr>
            <p:custDataLst>
              <p:tags r:id="rId3"/>
            </p:custDataLst>
          </p:nvPr>
        </p:nvSpPr>
        <p:spPr bwMode="auto">
          <a:xfrm>
            <a:off x="135890" y="69850"/>
            <a:ext cx="7048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2.2.1</a:t>
            </a:r>
            <a:endParaRPr lang="en-US" altLang="zh-CN" sz="2400" dirty="0">
              <a:solidFill>
                <a:schemeClr val="accent1"/>
              </a:solidFill>
              <a:latin typeface="Impact" panose="020B0806030902050204" pitchFamily="34" charset="0"/>
              <a:sym typeface="Impact" panose="020B0806030902050204" pitchFamily="34" charset="0"/>
            </a:endParaRPr>
          </a:p>
        </p:txBody>
      </p:sp>
      <p:grpSp>
        <p:nvGrpSpPr>
          <p:cNvPr id="215" name="Group 239"/>
          <p:cNvGrpSpPr/>
          <p:nvPr/>
        </p:nvGrpSpPr>
        <p:grpSpPr>
          <a:xfrm>
            <a:off x="1714200" y="2019104"/>
            <a:ext cx="788194" cy="2690453"/>
            <a:chOff x="5519738" y="2608262"/>
            <a:chExt cx="1050925" cy="3586163"/>
          </a:xfrm>
          <a:solidFill>
            <a:schemeClr val="accent1"/>
          </a:solidFill>
          <a:effectLst>
            <a:outerShdw blurRad="76200" dir="18900000" sy="23000" kx="-1200000" algn="bl" rotWithShape="0">
              <a:prstClr val="black">
                <a:alpha val="5000"/>
              </a:prstClr>
            </a:outerShdw>
          </a:effectLst>
        </p:grpSpPr>
        <p:sp>
          <p:nvSpPr>
            <p:cNvPr id="216" name="Freeform 5"/>
            <p:cNvSpPr/>
            <p:nvPr>
              <p:custDataLst>
                <p:tags r:id="rId4"/>
              </p:custDataLst>
            </p:nvPr>
          </p:nvSpPr>
          <p:spPr bwMode="auto">
            <a:xfrm>
              <a:off x="5962651" y="3090863"/>
              <a:ext cx="15875" cy="53975"/>
            </a:xfrm>
            <a:custGeom>
              <a:avLst/>
              <a:gdLst>
                <a:gd name="T0" fmla="*/ 2 w 2"/>
                <a:gd name="T1" fmla="*/ 0 h 7"/>
                <a:gd name="T2" fmla="*/ 0 w 2"/>
                <a:gd name="T3" fmla="*/ 7 h 7"/>
                <a:gd name="T4" fmla="*/ 2 w 2"/>
                <a:gd name="T5" fmla="*/ 0 h 7"/>
              </a:gdLst>
              <a:ahLst/>
              <a:cxnLst>
                <a:cxn ang="0">
                  <a:pos x="T0" y="T1"/>
                </a:cxn>
                <a:cxn ang="0">
                  <a:pos x="T2" y="T3"/>
                </a:cxn>
                <a:cxn ang="0">
                  <a:pos x="T4" y="T5"/>
                </a:cxn>
              </a:cxnLst>
              <a:rect l="0" t="0" r="r" b="b"/>
              <a:pathLst>
                <a:path w="2" h="7">
                  <a:moveTo>
                    <a:pt x="2" y="0"/>
                  </a:moveTo>
                  <a:cubicBezTo>
                    <a:pt x="1" y="1"/>
                    <a:pt x="0" y="5"/>
                    <a:pt x="0" y="7"/>
                  </a:cubicBezTo>
                  <a:cubicBezTo>
                    <a:pt x="1" y="4"/>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17" name="Freeform 6"/>
            <p:cNvSpPr>
              <a:spLocks noEditPoints="1"/>
            </p:cNvSpPr>
            <p:nvPr>
              <p:custDataLst>
                <p:tags r:id="rId5"/>
              </p:custDataLst>
            </p:nvPr>
          </p:nvSpPr>
          <p:spPr bwMode="auto">
            <a:xfrm>
              <a:off x="5519738" y="2608262"/>
              <a:ext cx="1050925" cy="3586163"/>
            </a:xfrm>
            <a:custGeom>
              <a:avLst/>
              <a:gdLst>
                <a:gd name="T0" fmla="*/ 107 w 133"/>
                <a:gd name="T1" fmla="*/ 73 h 461"/>
                <a:gd name="T2" fmla="*/ 76 w 133"/>
                <a:gd name="T3" fmla="*/ 79 h 461"/>
                <a:gd name="T4" fmla="*/ 68 w 133"/>
                <a:gd name="T5" fmla="*/ 73 h 461"/>
                <a:gd name="T6" fmla="*/ 60 w 133"/>
                <a:gd name="T7" fmla="*/ 104 h 461"/>
                <a:gd name="T8" fmla="*/ 66 w 133"/>
                <a:gd name="T9" fmla="*/ 78 h 461"/>
                <a:gd name="T10" fmla="*/ 68 w 133"/>
                <a:gd name="T11" fmla="*/ 73 h 461"/>
                <a:gd name="T12" fmla="*/ 91 w 133"/>
                <a:gd name="T13" fmla="*/ 62 h 461"/>
                <a:gd name="T14" fmla="*/ 91 w 133"/>
                <a:gd name="T15" fmla="*/ 47 h 461"/>
                <a:gd name="T16" fmla="*/ 68 w 133"/>
                <a:gd name="T17" fmla="*/ 1 h 461"/>
                <a:gd name="T18" fmla="*/ 59 w 133"/>
                <a:gd name="T19" fmla="*/ 56 h 461"/>
                <a:gd name="T20" fmla="*/ 65 w 133"/>
                <a:gd name="T21" fmla="*/ 73 h 461"/>
                <a:gd name="T22" fmla="*/ 54 w 133"/>
                <a:gd name="T23" fmla="*/ 93 h 461"/>
                <a:gd name="T24" fmla="*/ 34 w 133"/>
                <a:gd name="T25" fmla="*/ 80 h 461"/>
                <a:gd name="T26" fmla="*/ 11 w 133"/>
                <a:gd name="T27" fmla="*/ 122 h 461"/>
                <a:gd name="T28" fmla="*/ 1 w 133"/>
                <a:gd name="T29" fmla="*/ 161 h 461"/>
                <a:gd name="T30" fmla="*/ 22 w 133"/>
                <a:gd name="T31" fmla="*/ 176 h 461"/>
                <a:gd name="T32" fmla="*/ 27 w 133"/>
                <a:gd name="T33" fmla="*/ 207 h 461"/>
                <a:gd name="T34" fmla="*/ 29 w 133"/>
                <a:gd name="T35" fmla="*/ 251 h 461"/>
                <a:gd name="T36" fmla="*/ 32 w 133"/>
                <a:gd name="T37" fmla="*/ 288 h 461"/>
                <a:gd name="T38" fmla="*/ 39 w 133"/>
                <a:gd name="T39" fmla="*/ 361 h 461"/>
                <a:gd name="T40" fmla="*/ 37 w 133"/>
                <a:gd name="T41" fmla="*/ 405 h 461"/>
                <a:gd name="T42" fmla="*/ 29 w 133"/>
                <a:gd name="T43" fmla="*/ 428 h 461"/>
                <a:gd name="T44" fmla="*/ 5 w 133"/>
                <a:gd name="T45" fmla="*/ 439 h 461"/>
                <a:gd name="T46" fmla="*/ 52 w 133"/>
                <a:gd name="T47" fmla="*/ 435 h 461"/>
                <a:gd name="T48" fmla="*/ 72 w 133"/>
                <a:gd name="T49" fmla="*/ 436 h 461"/>
                <a:gd name="T50" fmla="*/ 74 w 133"/>
                <a:gd name="T51" fmla="*/ 409 h 461"/>
                <a:gd name="T52" fmla="*/ 76 w 133"/>
                <a:gd name="T53" fmla="*/ 326 h 461"/>
                <a:gd name="T54" fmla="*/ 79 w 133"/>
                <a:gd name="T55" fmla="*/ 281 h 461"/>
                <a:gd name="T56" fmla="*/ 81 w 133"/>
                <a:gd name="T57" fmla="*/ 302 h 461"/>
                <a:gd name="T58" fmla="*/ 87 w 133"/>
                <a:gd name="T59" fmla="*/ 405 h 461"/>
                <a:gd name="T60" fmla="*/ 83 w 133"/>
                <a:gd name="T61" fmla="*/ 443 h 461"/>
                <a:gd name="T62" fmla="*/ 76 w 133"/>
                <a:gd name="T63" fmla="*/ 460 h 461"/>
                <a:gd name="T64" fmla="*/ 112 w 133"/>
                <a:gd name="T65" fmla="*/ 452 h 461"/>
                <a:gd name="T66" fmla="*/ 125 w 133"/>
                <a:gd name="T67" fmla="*/ 449 h 461"/>
                <a:gd name="T68" fmla="*/ 124 w 133"/>
                <a:gd name="T69" fmla="*/ 436 h 461"/>
                <a:gd name="T70" fmla="*/ 123 w 133"/>
                <a:gd name="T71" fmla="*/ 401 h 461"/>
                <a:gd name="T72" fmla="*/ 123 w 133"/>
                <a:gd name="T73" fmla="*/ 307 h 461"/>
                <a:gd name="T74" fmla="*/ 117 w 133"/>
                <a:gd name="T75" fmla="*/ 250 h 461"/>
                <a:gd name="T76" fmla="*/ 118 w 133"/>
                <a:gd name="T77" fmla="*/ 235 h 461"/>
                <a:gd name="T78" fmla="*/ 110 w 133"/>
                <a:gd name="T79" fmla="*/ 156 h 461"/>
                <a:gd name="T80" fmla="*/ 130 w 133"/>
                <a:gd name="T81" fmla="*/ 98 h 461"/>
                <a:gd name="T82" fmla="*/ 54 w 133"/>
                <a:gd name="T83" fmla="*/ 117 h 461"/>
                <a:gd name="T84" fmla="*/ 53 w 133"/>
                <a:gd name="T85" fmla="*/ 11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3" h="461">
                  <a:moveTo>
                    <a:pt x="130" y="98"/>
                  </a:moveTo>
                  <a:cubicBezTo>
                    <a:pt x="133" y="82"/>
                    <a:pt x="119" y="80"/>
                    <a:pt x="107" y="73"/>
                  </a:cubicBezTo>
                  <a:cubicBezTo>
                    <a:pt x="98" y="69"/>
                    <a:pt x="94" y="65"/>
                    <a:pt x="92" y="63"/>
                  </a:cubicBezTo>
                  <a:cubicBezTo>
                    <a:pt x="87" y="67"/>
                    <a:pt x="81" y="73"/>
                    <a:pt x="76" y="79"/>
                  </a:cubicBezTo>
                  <a:cubicBezTo>
                    <a:pt x="68" y="73"/>
                    <a:pt x="68" y="73"/>
                    <a:pt x="68" y="73"/>
                  </a:cubicBezTo>
                  <a:cubicBezTo>
                    <a:pt x="68" y="73"/>
                    <a:pt x="68" y="73"/>
                    <a:pt x="68" y="73"/>
                  </a:cubicBezTo>
                  <a:cubicBezTo>
                    <a:pt x="76" y="80"/>
                    <a:pt x="76" y="80"/>
                    <a:pt x="76" y="80"/>
                  </a:cubicBezTo>
                  <a:cubicBezTo>
                    <a:pt x="70" y="88"/>
                    <a:pt x="64" y="97"/>
                    <a:pt x="60" y="104"/>
                  </a:cubicBezTo>
                  <a:cubicBezTo>
                    <a:pt x="63" y="98"/>
                    <a:pt x="66" y="90"/>
                    <a:pt x="66" y="85"/>
                  </a:cubicBezTo>
                  <a:cubicBezTo>
                    <a:pt x="66" y="81"/>
                    <a:pt x="66" y="78"/>
                    <a:pt x="66" y="78"/>
                  </a:cubicBezTo>
                  <a:cubicBezTo>
                    <a:pt x="66" y="78"/>
                    <a:pt x="70" y="76"/>
                    <a:pt x="69" y="74"/>
                  </a:cubicBezTo>
                  <a:cubicBezTo>
                    <a:pt x="69" y="74"/>
                    <a:pt x="68" y="73"/>
                    <a:pt x="68" y="73"/>
                  </a:cubicBezTo>
                  <a:cubicBezTo>
                    <a:pt x="71" y="71"/>
                    <a:pt x="89" y="59"/>
                    <a:pt x="89" y="59"/>
                  </a:cubicBezTo>
                  <a:cubicBezTo>
                    <a:pt x="89" y="60"/>
                    <a:pt x="90" y="61"/>
                    <a:pt x="91" y="62"/>
                  </a:cubicBezTo>
                  <a:cubicBezTo>
                    <a:pt x="91" y="61"/>
                    <a:pt x="90" y="61"/>
                    <a:pt x="90" y="60"/>
                  </a:cubicBezTo>
                  <a:cubicBezTo>
                    <a:pt x="89" y="58"/>
                    <a:pt x="90" y="52"/>
                    <a:pt x="91" y="47"/>
                  </a:cubicBezTo>
                  <a:cubicBezTo>
                    <a:pt x="93" y="41"/>
                    <a:pt x="96" y="26"/>
                    <a:pt x="96" y="21"/>
                  </a:cubicBezTo>
                  <a:cubicBezTo>
                    <a:pt x="96" y="16"/>
                    <a:pt x="98" y="0"/>
                    <a:pt x="68" y="1"/>
                  </a:cubicBezTo>
                  <a:cubicBezTo>
                    <a:pt x="39" y="1"/>
                    <a:pt x="56" y="44"/>
                    <a:pt x="56" y="46"/>
                  </a:cubicBezTo>
                  <a:cubicBezTo>
                    <a:pt x="56" y="48"/>
                    <a:pt x="57" y="52"/>
                    <a:pt x="59" y="56"/>
                  </a:cubicBezTo>
                  <a:cubicBezTo>
                    <a:pt x="60" y="59"/>
                    <a:pt x="59" y="61"/>
                    <a:pt x="58" y="62"/>
                  </a:cubicBezTo>
                  <a:cubicBezTo>
                    <a:pt x="58" y="62"/>
                    <a:pt x="64" y="72"/>
                    <a:pt x="65" y="73"/>
                  </a:cubicBezTo>
                  <a:cubicBezTo>
                    <a:pt x="64" y="74"/>
                    <a:pt x="63" y="75"/>
                    <a:pt x="63" y="77"/>
                  </a:cubicBezTo>
                  <a:cubicBezTo>
                    <a:pt x="64" y="79"/>
                    <a:pt x="57" y="85"/>
                    <a:pt x="54" y="93"/>
                  </a:cubicBezTo>
                  <a:cubicBezTo>
                    <a:pt x="55" y="81"/>
                    <a:pt x="56" y="71"/>
                    <a:pt x="56" y="70"/>
                  </a:cubicBezTo>
                  <a:cubicBezTo>
                    <a:pt x="56" y="70"/>
                    <a:pt x="48" y="74"/>
                    <a:pt x="34" y="80"/>
                  </a:cubicBezTo>
                  <a:cubicBezTo>
                    <a:pt x="20" y="85"/>
                    <a:pt x="19" y="93"/>
                    <a:pt x="16" y="99"/>
                  </a:cubicBezTo>
                  <a:cubicBezTo>
                    <a:pt x="14" y="106"/>
                    <a:pt x="15" y="112"/>
                    <a:pt x="11" y="122"/>
                  </a:cubicBezTo>
                  <a:cubicBezTo>
                    <a:pt x="8" y="132"/>
                    <a:pt x="4" y="138"/>
                    <a:pt x="2" y="142"/>
                  </a:cubicBezTo>
                  <a:cubicBezTo>
                    <a:pt x="0" y="147"/>
                    <a:pt x="1" y="153"/>
                    <a:pt x="1" y="161"/>
                  </a:cubicBezTo>
                  <a:cubicBezTo>
                    <a:pt x="2" y="169"/>
                    <a:pt x="6" y="173"/>
                    <a:pt x="8" y="174"/>
                  </a:cubicBezTo>
                  <a:cubicBezTo>
                    <a:pt x="11" y="175"/>
                    <a:pt x="19" y="175"/>
                    <a:pt x="22" y="176"/>
                  </a:cubicBezTo>
                  <a:cubicBezTo>
                    <a:pt x="24" y="177"/>
                    <a:pt x="30" y="180"/>
                    <a:pt x="30" y="180"/>
                  </a:cubicBezTo>
                  <a:cubicBezTo>
                    <a:pt x="30" y="181"/>
                    <a:pt x="28" y="195"/>
                    <a:pt x="27" y="207"/>
                  </a:cubicBezTo>
                  <a:cubicBezTo>
                    <a:pt x="27" y="219"/>
                    <a:pt x="27" y="244"/>
                    <a:pt x="27" y="247"/>
                  </a:cubicBezTo>
                  <a:cubicBezTo>
                    <a:pt x="27" y="250"/>
                    <a:pt x="29" y="251"/>
                    <a:pt x="29" y="251"/>
                  </a:cubicBezTo>
                  <a:cubicBezTo>
                    <a:pt x="29" y="251"/>
                    <a:pt x="29" y="254"/>
                    <a:pt x="29" y="260"/>
                  </a:cubicBezTo>
                  <a:cubicBezTo>
                    <a:pt x="29" y="265"/>
                    <a:pt x="31" y="276"/>
                    <a:pt x="32" y="288"/>
                  </a:cubicBezTo>
                  <a:cubicBezTo>
                    <a:pt x="33" y="299"/>
                    <a:pt x="37" y="311"/>
                    <a:pt x="37" y="321"/>
                  </a:cubicBezTo>
                  <a:cubicBezTo>
                    <a:pt x="37" y="331"/>
                    <a:pt x="39" y="354"/>
                    <a:pt x="39" y="361"/>
                  </a:cubicBezTo>
                  <a:cubicBezTo>
                    <a:pt x="39" y="368"/>
                    <a:pt x="40" y="380"/>
                    <a:pt x="39" y="384"/>
                  </a:cubicBezTo>
                  <a:cubicBezTo>
                    <a:pt x="38" y="388"/>
                    <a:pt x="37" y="399"/>
                    <a:pt x="37" y="405"/>
                  </a:cubicBezTo>
                  <a:cubicBezTo>
                    <a:pt x="37" y="412"/>
                    <a:pt x="39" y="413"/>
                    <a:pt x="37" y="414"/>
                  </a:cubicBezTo>
                  <a:cubicBezTo>
                    <a:pt x="35" y="416"/>
                    <a:pt x="35" y="422"/>
                    <a:pt x="29" y="428"/>
                  </a:cubicBezTo>
                  <a:cubicBezTo>
                    <a:pt x="23" y="433"/>
                    <a:pt x="10" y="432"/>
                    <a:pt x="7" y="432"/>
                  </a:cubicBezTo>
                  <a:cubicBezTo>
                    <a:pt x="5" y="432"/>
                    <a:pt x="2" y="438"/>
                    <a:pt x="5" y="439"/>
                  </a:cubicBezTo>
                  <a:cubicBezTo>
                    <a:pt x="8" y="440"/>
                    <a:pt x="12" y="443"/>
                    <a:pt x="26" y="443"/>
                  </a:cubicBezTo>
                  <a:cubicBezTo>
                    <a:pt x="39" y="443"/>
                    <a:pt x="49" y="437"/>
                    <a:pt x="52" y="435"/>
                  </a:cubicBezTo>
                  <a:cubicBezTo>
                    <a:pt x="54" y="433"/>
                    <a:pt x="55" y="435"/>
                    <a:pt x="57" y="437"/>
                  </a:cubicBezTo>
                  <a:cubicBezTo>
                    <a:pt x="58" y="439"/>
                    <a:pt x="68" y="438"/>
                    <a:pt x="72" y="436"/>
                  </a:cubicBezTo>
                  <a:cubicBezTo>
                    <a:pt x="76" y="435"/>
                    <a:pt x="73" y="427"/>
                    <a:pt x="74" y="426"/>
                  </a:cubicBezTo>
                  <a:cubicBezTo>
                    <a:pt x="75" y="425"/>
                    <a:pt x="74" y="415"/>
                    <a:pt x="74" y="409"/>
                  </a:cubicBezTo>
                  <a:cubicBezTo>
                    <a:pt x="74" y="403"/>
                    <a:pt x="73" y="378"/>
                    <a:pt x="73" y="378"/>
                  </a:cubicBezTo>
                  <a:cubicBezTo>
                    <a:pt x="73" y="365"/>
                    <a:pt x="75" y="344"/>
                    <a:pt x="76" y="326"/>
                  </a:cubicBezTo>
                  <a:cubicBezTo>
                    <a:pt x="78" y="309"/>
                    <a:pt x="78" y="301"/>
                    <a:pt x="78" y="295"/>
                  </a:cubicBezTo>
                  <a:cubicBezTo>
                    <a:pt x="78" y="288"/>
                    <a:pt x="79" y="281"/>
                    <a:pt x="79" y="281"/>
                  </a:cubicBezTo>
                  <a:cubicBezTo>
                    <a:pt x="79" y="281"/>
                    <a:pt x="79" y="283"/>
                    <a:pt x="80" y="286"/>
                  </a:cubicBezTo>
                  <a:cubicBezTo>
                    <a:pt x="81" y="290"/>
                    <a:pt x="81" y="295"/>
                    <a:pt x="81" y="302"/>
                  </a:cubicBezTo>
                  <a:cubicBezTo>
                    <a:pt x="81" y="309"/>
                    <a:pt x="84" y="337"/>
                    <a:pt x="84" y="345"/>
                  </a:cubicBezTo>
                  <a:cubicBezTo>
                    <a:pt x="84" y="353"/>
                    <a:pt x="87" y="401"/>
                    <a:pt x="87" y="405"/>
                  </a:cubicBezTo>
                  <a:cubicBezTo>
                    <a:pt x="87" y="409"/>
                    <a:pt x="87" y="427"/>
                    <a:pt x="88" y="431"/>
                  </a:cubicBezTo>
                  <a:cubicBezTo>
                    <a:pt x="89" y="434"/>
                    <a:pt x="89" y="437"/>
                    <a:pt x="83" y="443"/>
                  </a:cubicBezTo>
                  <a:cubicBezTo>
                    <a:pt x="77" y="448"/>
                    <a:pt x="70" y="445"/>
                    <a:pt x="66" y="451"/>
                  </a:cubicBezTo>
                  <a:cubicBezTo>
                    <a:pt x="62" y="456"/>
                    <a:pt x="69" y="458"/>
                    <a:pt x="76" y="460"/>
                  </a:cubicBezTo>
                  <a:cubicBezTo>
                    <a:pt x="82" y="461"/>
                    <a:pt x="93" y="461"/>
                    <a:pt x="98" y="460"/>
                  </a:cubicBezTo>
                  <a:cubicBezTo>
                    <a:pt x="104" y="459"/>
                    <a:pt x="110" y="455"/>
                    <a:pt x="112" y="452"/>
                  </a:cubicBezTo>
                  <a:cubicBezTo>
                    <a:pt x="113" y="450"/>
                    <a:pt x="114" y="452"/>
                    <a:pt x="115" y="453"/>
                  </a:cubicBezTo>
                  <a:cubicBezTo>
                    <a:pt x="115" y="454"/>
                    <a:pt x="124" y="450"/>
                    <a:pt x="125" y="449"/>
                  </a:cubicBezTo>
                  <a:cubicBezTo>
                    <a:pt x="126" y="449"/>
                    <a:pt x="125" y="444"/>
                    <a:pt x="125" y="444"/>
                  </a:cubicBezTo>
                  <a:cubicBezTo>
                    <a:pt x="125" y="444"/>
                    <a:pt x="124" y="440"/>
                    <a:pt x="124" y="436"/>
                  </a:cubicBezTo>
                  <a:cubicBezTo>
                    <a:pt x="124" y="431"/>
                    <a:pt x="122" y="424"/>
                    <a:pt x="121" y="421"/>
                  </a:cubicBezTo>
                  <a:cubicBezTo>
                    <a:pt x="120" y="417"/>
                    <a:pt x="120" y="410"/>
                    <a:pt x="123" y="401"/>
                  </a:cubicBezTo>
                  <a:cubicBezTo>
                    <a:pt x="126" y="391"/>
                    <a:pt x="128" y="367"/>
                    <a:pt x="128" y="354"/>
                  </a:cubicBezTo>
                  <a:cubicBezTo>
                    <a:pt x="128" y="342"/>
                    <a:pt x="124" y="314"/>
                    <a:pt x="123" y="307"/>
                  </a:cubicBezTo>
                  <a:cubicBezTo>
                    <a:pt x="122" y="300"/>
                    <a:pt x="121" y="295"/>
                    <a:pt x="121" y="287"/>
                  </a:cubicBezTo>
                  <a:cubicBezTo>
                    <a:pt x="121" y="280"/>
                    <a:pt x="117" y="253"/>
                    <a:pt x="117" y="250"/>
                  </a:cubicBezTo>
                  <a:cubicBezTo>
                    <a:pt x="116" y="248"/>
                    <a:pt x="116" y="248"/>
                    <a:pt x="118" y="247"/>
                  </a:cubicBezTo>
                  <a:cubicBezTo>
                    <a:pt x="120" y="245"/>
                    <a:pt x="119" y="242"/>
                    <a:pt x="118" y="235"/>
                  </a:cubicBezTo>
                  <a:cubicBezTo>
                    <a:pt x="118" y="227"/>
                    <a:pt x="116" y="209"/>
                    <a:pt x="114" y="197"/>
                  </a:cubicBezTo>
                  <a:cubicBezTo>
                    <a:pt x="112" y="184"/>
                    <a:pt x="109" y="162"/>
                    <a:pt x="110" y="156"/>
                  </a:cubicBezTo>
                  <a:cubicBezTo>
                    <a:pt x="110" y="150"/>
                    <a:pt x="115" y="146"/>
                    <a:pt x="119" y="135"/>
                  </a:cubicBezTo>
                  <a:cubicBezTo>
                    <a:pt x="123" y="123"/>
                    <a:pt x="126" y="115"/>
                    <a:pt x="130" y="98"/>
                  </a:cubicBezTo>
                  <a:close/>
                  <a:moveTo>
                    <a:pt x="53" y="117"/>
                  </a:moveTo>
                  <a:cubicBezTo>
                    <a:pt x="54" y="117"/>
                    <a:pt x="54" y="117"/>
                    <a:pt x="54" y="117"/>
                  </a:cubicBezTo>
                  <a:cubicBezTo>
                    <a:pt x="54" y="117"/>
                    <a:pt x="53" y="117"/>
                    <a:pt x="53" y="117"/>
                  </a:cubicBezTo>
                  <a:cubicBezTo>
                    <a:pt x="53" y="117"/>
                    <a:pt x="53" y="117"/>
                    <a:pt x="53" y="1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18" name="Freeform 7"/>
            <p:cNvSpPr/>
            <p:nvPr>
              <p:custDataLst>
                <p:tags r:id="rId6"/>
              </p:custDataLst>
            </p:nvPr>
          </p:nvSpPr>
          <p:spPr bwMode="auto">
            <a:xfrm>
              <a:off x="5962651" y="3176588"/>
              <a:ext cx="61913" cy="53975"/>
            </a:xfrm>
            <a:custGeom>
              <a:avLst/>
              <a:gdLst>
                <a:gd name="T0" fmla="*/ 39 w 39"/>
                <a:gd name="T1" fmla="*/ 0 h 34"/>
                <a:gd name="T2" fmla="*/ 39 w 39"/>
                <a:gd name="T3" fmla="*/ 0 h 34"/>
                <a:gd name="T4" fmla="*/ 0 w 39"/>
                <a:gd name="T5" fmla="*/ 34 h 34"/>
                <a:gd name="T6" fmla="*/ 0 w 39"/>
                <a:gd name="T7" fmla="*/ 34 h 34"/>
                <a:gd name="T8" fmla="*/ 39 w 39"/>
                <a:gd name="T9" fmla="*/ 0 h 34"/>
              </a:gdLst>
              <a:ahLst/>
              <a:cxnLst>
                <a:cxn ang="0">
                  <a:pos x="T0" y="T1"/>
                </a:cxn>
                <a:cxn ang="0">
                  <a:pos x="T2" y="T3"/>
                </a:cxn>
                <a:cxn ang="0">
                  <a:pos x="T4" y="T5"/>
                </a:cxn>
                <a:cxn ang="0">
                  <a:pos x="T6" y="T7"/>
                </a:cxn>
                <a:cxn ang="0">
                  <a:pos x="T8" y="T9"/>
                </a:cxn>
              </a:cxnLst>
              <a:rect l="0" t="0" r="r" b="b"/>
              <a:pathLst>
                <a:path w="39" h="34">
                  <a:moveTo>
                    <a:pt x="39" y="0"/>
                  </a:moveTo>
                  <a:lnTo>
                    <a:pt x="39" y="0"/>
                  </a:lnTo>
                  <a:lnTo>
                    <a:pt x="0" y="34"/>
                  </a:lnTo>
                  <a:lnTo>
                    <a:pt x="0" y="34"/>
                  </a:lnTo>
                  <a:lnTo>
                    <a:pt x="3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grpSp>
      <p:grpSp>
        <p:nvGrpSpPr>
          <p:cNvPr id="78" name="Group 57"/>
          <p:cNvGrpSpPr/>
          <p:nvPr/>
        </p:nvGrpSpPr>
        <p:grpSpPr>
          <a:xfrm>
            <a:off x="1346141" y="3847822"/>
            <a:ext cx="384683" cy="208339"/>
            <a:chOff x="5003800" y="4403725"/>
            <a:chExt cx="536576" cy="290513"/>
          </a:xfrm>
          <a:solidFill>
            <a:schemeClr val="bg1">
              <a:lumMod val="65000"/>
            </a:schemeClr>
          </a:solidFill>
        </p:grpSpPr>
        <p:sp>
          <p:nvSpPr>
            <p:cNvPr id="79" name="Freeform 192"/>
            <p:cNvSpPr/>
            <p:nvPr>
              <p:custDataLst>
                <p:tags r:id="rId7"/>
              </p:custDataLst>
            </p:nvPr>
          </p:nvSpPr>
          <p:spPr bwMode="auto">
            <a:xfrm>
              <a:off x="5484813" y="4656138"/>
              <a:ext cx="55563" cy="38100"/>
            </a:xfrm>
            <a:custGeom>
              <a:avLst/>
              <a:gdLst>
                <a:gd name="T0" fmla="*/ 4 w 35"/>
                <a:gd name="T1" fmla="*/ 0 h 24"/>
                <a:gd name="T2" fmla="*/ 0 w 35"/>
                <a:gd name="T3" fmla="*/ 13 h 24"/>
                <a:gd name="T4" fmla="*/ 31 w 35"/>
                <a:gd name="T5" fmla="*/ 24 h 24"/>
                <a:gd name="T6" fmla="*/ 35 w 35"/>
                <a:gd name="T7" fmla="*/ 11 h 24"/>
                <a:gd name="T8" fmla="*/ 4 w 35"/>
                <a:gd name="T9" fmla="*/ 0 h 24"/>
              </a:gdLst>
              <a:ahLst/>
              <a:cxnLst>
                <a:cxn ang="0">
                  <a:pos x="T0" y="T1"/>
                </a:cxn>
                <a:cxn ang="0">
                  <a:pos x="T2" y="T3"/>
                </a:cxn>
                <a:cxn ang="0">
                  <a:pos x="T4" y="T5"/>
                </a:cxn>
                <a:cxn ang="0">
                  <a:pos x="T6" y="T7"/>
                </a:cxn>
                <a:cxn ang="0">
                  <a:pos x="T8" y="T9"/>
                </a:cxn>
              </a:cxnLst>
              <a:rect l="0" t="0" r="r" b="b"/>
              <a:pathLst>
                <a:path w="35" h="24">
                  <a:moveTo>
                    <a:pt x="4" y="0"/>
                  </a:moveTo>
                  <a:lnTo>
                    <a:pt x="0" y="13"/>
                  </a:lnTo>
                  <a:lnTo>
                    <a:pt x="31" y="24"/>
                  </a:lnTo>
                  <a:lnTo>
                    <a:pt x="35" y="11"/>
                  </a:lnTo>
                  <a:lnTo>
                    <a:pt x="4" y="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80" name="Freeform 193"/>
            <p:cNvSpPr/>
            <p:nvPr>
              <p:custDataLst>
                <p:tags r:id="rId8"/>
              </p:custDataLst>
            </p:nvPr>
          </p:nvSpPr>
          <p:spPr bwMode="auto">
            <a:xfrm>
              <a:off x="5411788" y="4629150"/>
              <a:ext cx="55563" cy="38100"/>
            </a:xfrm>
            <a:custGeom>
              <a:avLst/>
              <a:gdLst>
                <a:gd name="T0" fmla="*/ 3 w 35"/>
                <a:gd name="T1" fmla="*/ 0 h 24"/>
                <a:gd name="T2" fmla="*/ 0 w 35"/>
                <a:gd name="T3" fmla="*/ 13 h 24"/>
                <a:gd name="T4" fmla="*/ 31 w 35"/>
                <a:gd name="T5" fmla="*/ 24 h 24"/>
                <a:gd name="T6" fmla="*/ 35 w 35"/>
                <a:gd name="T7" fmla="*/ 13 h 24"/>
                <a:gd name="T8" fmla="*/ 3 w 35"/>
                <a:gd name="T9" fmla="*/ 0 h 24"/>
              </a:gdLst>
              <a:ahLst/>
              <a:cxnLst>
                <a:cxn ang="0">
                  <a:pos x="T0" y="T1"/>
                </a:cxn>
                <a:cxn ang="0">
                  <a:pos x="T2" y="T3"/>
                </a:cxn>
                <a:cxn ang="0">
                  <a:pos x="T4" y="T5"/>
                </a:cxn>
                <a:cxn ang="0">
                  <a:pos x="T6" y="T7"/>
                </a:cxn>
                <a:cxn ang="0">
                  <a:pos x="T8" y="T9"/>
                </a:cxn>
              </a:cxnLst>
              <a:rect l="0" t="0" r="r" b="b"/>
              <a:pathLst>
                <a:path w="35" h="24">
                  <a:moveTo>
                    <a:pt x="3" y="0"/>
                  </a:moveTo>
                  <a:lnTo>
                    <a:pt x="0" y="13"/>
                  </a:lnTo>
                  <a:lnTo>
                    <a:pt x="31" y="24"/>
                  </a:lnTo>
                  <a:lnTo>
                    <a:pt x="35" y="13"/>
                  </a:lnTo>
                  <a:lnTo>
                    <a:pt x="3" y="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81" name="Freeform 194"/>
            <p:cNvSpPr/>
            <p:nvPr>
              <p:custDataLst>
                <p:tags r:id="rId9"/>
              </p:custDataLst>
            </p:nvPr>
          </p:nvSpPr>
          <p:spPr bwMode="auto">
            <a:xfrm>
              <a:off x="5338763" y="4600575"/>
              <a:ext cx="55563" cy="41275"/>
            </a:xfrm>
            <a:custGeom>
              <a:avLst/>
              <a:gdLst>
                <a:gd name="T0" fmla="*/ 5 w 35"/>
                <a:gd name="T1" fmla="*/ 0 h 26"/>
                <a:gd name="T2" fmla="*/ 0 w 35"/>
                <a:gd name="T3" fmla="*/ 13 h 26"/>
                <a:gd name="T4" fmla="*/ 31 w 35"/>
                <a:gd name="T5" fmla="*/ 26 h 26"/>
                <a:gd name="T6" fmla="*/ 35 w 35"/>
                <a:gd name="T7" fmla="*/ 13 h 26"/>
                <a:gd name="T8" fmla="*/ 5 w 35"/>
                <a:gd name="T9" fmla="*/ 0 h 26"/>
              </a:gdLst>
              <a:ahLst/>
              <a:cxnLst>
                <a:cxn ang="0">
                  <a:pos x="T0" y="T1"/>
                </a:cxn>
                <a:cxn ang="0">
                  <a:pos x="T2" y="T3"/>
                </a:cxn>
                <a:cxn ang="0">
                  <a:pos x="T4" y="T5"/>
                </a:cxn>
                <a:cxn ang="0">
                  <a:pos x="T6" y="T7"/>
                </a:cxn>
                <a:cxn ang="0">
                  <a:pos x="T8" y="T9"/>
                </a:cxn>
              </a:cxnLst>
              <a:rect l="0" t="0" r="r" b="b"/>
              <a:pathLst>
                <a:path w="35" h="26">
                  <a:moveTo>
                    <a:pt x="5" y="0"/>
                  </a:moveTo>
                  <a:lnTo>
                    <a:pt x="0" y="13"/>
                  </a:lnTo>
                  <a:lnTo>
                    <a:pt x="31" y="26"/>
                  </a:lnTo>
                  <a:lnTo>
                    <a:pt x="35" y="13"/>
                  </a:lnTo>
                  <a:lnTo>
                    <a:pt x="5" y="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82" name="Freeform 195"/>
            <p:cNvSpPr/>
            <p:nvPr>
              <p:custDataLst>
                <p:tags r:id="rId10"/>
              </p:custDataLst>
            </p:nvPr>
          </p:nvSpPr>
          <p:spPr bwMode="auto">
            <a:xfrm>
              <a:off x="5267325" y="4567238"/>
              <a:ext cx="55563" cy="41275"/>
            </a:xfrm>
            <a:custGeom>
              <a:avLst/>
              <a:gdLst>
                <a:gd name="T0" fmla="*/ 3 w 19"/>
                <a:gd name="T1" fmla="*/ 0 h 14"/>
                <a:gd name="T2" fmla="*/ 0 w 19"/>
                <a:gd name="T3" fmla="*/ 6 h 14"/>
                <a:gd name="T4" fmla="*/ 8 w 19"/>
                <a:gd name="T5" fmla="*/ 10 h 14"/>
                <a:gd name="T6" fmla="*/ 16 w 19"/>
                <a:gd name="T7" fmla="*/ 14 h 14"/>
                <a:gd name="T8" fmla="*/ 19 w 19"/>
                <a:gd name="T9" fmla="*/ 7 h 14"/>
                <a:gd name="T10" fmla="*/ 11 w 19"/>
                <a:gd name="T11" fmla="*/ 4 h 14"/>
                <a:gd name="T12" fmla="*/ 3 w 19"/>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3" y="0"/>
                  </a:moveTo>
                  <a:cubicBezTo>
                    <a:pt x="0" y="6"/>
                    <a:pt x="0" y="6"/>
                    <a:pt x="0" y="6"/>
                  </a:cubicBezTo>
                  <a:cubicBezTo>
                    <a:pt x="0" y="6"/>
                    <a:pt x="4" y="8"/>
                    <a:pt x="8" y="10"/>
                  </a:cubicBezTo>
                  <a:cubicBezTo>
                    <a:pt x="12" y="12"/>
                    <a:pt x="16" y="14"/>
                    <a:pt x="16" y="14"/>
                  </a:cubicBezTo>
                  <a:cubicBezTo>
                    <a:pt x="19" y="7"/>
                    <a:pt x="19" y="7"/>
                    <a:pt x="19" y="7"/>
                  </a:cubicBezTo>
                  <a:cubicBezTo>
                    <a:pt x="19" y="7"/>
                    <a:pt x="15" y="5"/>
                    <a:pt x="11" y="4"/>
                  </a:cubicBezTo>
                  <a:cubicBezTo>
                    <a:pt x="7" y="2"/>
                    <a:pt x="3" y="0"/>
                    <a:pt x="3"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83" name="Freeform 196"/>
            <p:cNvSpPr/>
            <p:nvPr>
              <p:custDataLst>
                <p:tags r:id="rId11"/>
              </p:custDataLst>
            </p:nvPr>
          </p:nvSpPr>
          <p:spPr bwMode="auto">
            <a:xfrm>
              <a:off x="5200650" y="4529138"/>
              <a:ext cx="55563" cy="44450"/>
            </a:xfrm>
            <a:custGeom>
              <a:avLst/>
              <a:gdLst>
                <a:gd name="T0" fmla="*/ 3 w 19"/>
                <a:gd name="T1" fmla="*/ 0 h 15"/>
                <a:gd name="T2" fmla="*/ 0 w 19"/>
                <a:gd name="T3" fmla="*/ 6 h 15"/>
                <a:gd name="T4" fmla="*/ 2 w 19"/>
                <a:gd name="T5" fmla="*/ 8 h 15"/>
                <a:gd name="T6" fmla="*/ 8 w 19"/>
                <a:gd name="T7" fmla="*/ 11 h 15"/>
                <a:gd name="T8" fmla="*/ 15 w 19"/>
                <a:gd name="T9" fmla="*/ 15 h 15"/>
                <a:gd name="T10" fmla="*/ 19 w 19"/>
                <a:gd name="T11" fmla="*/ 9 h 15"/>
                <a:gd name="T12" fmla="*/ 11 w 19"/>
                <a:gd name="T13" fmla="*/ 5 h 15"/>
                <a:gd name="T14" fmla="*/ 6 w 19"/>
                <a:gd name="T15" fmla="*/ 2 h 15"/>
                <a:gd name="T16" fmla="*/ 3 w 19"/>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3" y="0"/>
                  </a:moveTo>
                  <a:cubicBezTo>
                    <a:pt x="0" y="6"/>
                    <a:pt x="0" y="6"/>
                    <a:pt x="0" y="6"/>
                  </a:cubicBezTo>
                  <a:cubicBezTo>
                    <a:pt x="0" y="6"/>
                    <a:pt x="1" y="7"/>
                    <a:pt x="2" y="8"/>
                  </a:cubicBezTo>
                  <a:cubicBezTo>
                    <a:pt x="4" y="9"/>
                    <a:pt x="6" y="10"/>
                    <a:pt x="8" y="11"/>
                  </a:cubicBezTo>
                  <a:cubicBezTo>
                    <a:pt x="11" y="13"/>
                    <a:pt x="15" y="15"/>
                    <a:pt x="15" y="15"/>
                  </a:cubicBezTo>
                  <a:cubicBezTo>
                    <a:pt x="19" y="9"/>
                    <a:pt x="19" y="9"/>
                    <a:pt x="19" y="9"/>
                  </a:cubicBezTo>
                  <a:cubicBezTo>
                    <a:pt x="19" y="9"/>
                    <a:pt x="15" y="7"/>
                    <a:pt x="11" y="5"/>
                  </a:cubicBezTo>
                  <a:cubicBezTo>
                    <a:pt x="9" y="4"/>
                    <a:pt x="7" y="2"/>
                    <a:pt x="6" y="2"/>
                  </a:cubicBezTo>
                  <a:cubicBezTo>
                    <a:pt x="4" y="1"/>
                    <a:pt x="3" y="0"/>
                    <a:pt x="3"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87" name="Freeform 197"/>
            <p:cNvSpPr/>
            <p:nvPr>
              <p:custDataLst>
                <p:tags r:id="rId12"/>
              </p:custDataLst>
            </p:nvPr>
          </p:nvSpPr>
          <p:spPr bwMode="auto">
            <a:xfrm>
              <a:off x="5132388" y="4491038"/>
              <a:ext cx="55563" cy="44450"/>
            </a:xfrm>
            <a:custGeom>
              <a:avLst/>
              <a:gdLst>
                <a:gd name="T0" fmla="*/ 4 w 19"/>
                <a:gd name="T1" fmla="*/ 0 h 15"/>
                <a:gd name="T2" fmla="*/ 0 w 19"/>
                <a:gd name="T3" fmla="*/ 6 h 15"/>
                <a:gd name="T4" fmla="*/ 7 w 19"/>
                <a:gd name="T5" fmla="*/ 11 h 15"/>
                <a:gd name="T6" fmla="*/ 15 w 19"/>
                <a:gd name="T7" fmla="*/ 15 h 15"/>
                <a:gd name="T8" fmla="*/ 19 w 19"/>
                <a:gd name="T9" fmla="*/ 9 h 15"/>
                <a:gd name="T10" fmla="*/ 11 w 19"/>
                <a:gd name="T11" fmla="*/ 4 h 15"/>
                <a:gd name="T12" fmla="*/ 4 w 1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4" y="0"/>
                  </a:moveTo>
                  <a:cubicBezTo>
                    <a:pt x="0" y="6"/>
                    <a:pt x="0" y="6"/>
                    <a:pt x="0" y="6"/>
                  </a:cubicBezTo>
                  <a:cubicBezTo>
                    <a:pt x="0" y="6"/>
                    <a:pt x="4" y="8"/>
                    <a:pt x="7" y="11"/>
                  </a:cubicBezTo>
                  <a:cubicBezTo>
                    <a:pt x="11" y="13"/>
                    <a:pt x="15" y="15"/>
                    <a:pt x="15" y="15"/>
                  </a:cubicBezTo>
                  <a:cubicBezTo>
                    <a:pt x="19" y="9"/>
                    <a:pt x="19" y="9"/>
                    <a:pt x="19" y="9"/>
                  </a:cubicBezTo>
                  <a:cubicBezTo>
                    <a:pt x="19" y="9"/>
                    <a:pt x="15" y="7"/>
                    <a:pt x="11" y="4"/>
                  </a:cubicBezTo>
                  <a:cubicBezTo>
                    <a:pt x="7" y="2"/>
                    <a:pt x="4" y="0"/>
                    <a:pt x="4"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88" name="Freeform 198"/>
            <p:cNvSpPr/>
            <p:nvPr>
              <p:custDataLst>
                <p:tags r:id="rId13"/>
              </p:custDataLst>
            </p:nvPr>
          </p:nvSpPr>
          <p:spPr bwMode="auto">
            <a:xfrm>
              <a:off x="5065713" y="4448175"/>
              <a:ext cx="55563" cy="46038"/>
            </a:xfrm>
            <a:custGeom>
              <a:avLst/>
              <a:gdLst>
                <a:gd name="T0" fmla="*/ 5 w 19"/>
                <a:gd name="T1" fmla="*/ 0 h 16"/>
                <a:gd name="T2" fmla="*/ 0 w 19"/>
                <a:gd name="T3" fmla="*/ 6 h 16"/>
                <a:gd name="T4" fmla="*/ 8 w 19"/>
                <a:gd name="T5" fmla="*/ 11 h 16"/>
                <a:gd name="T6" fmla="*/ 15 w 19"/>
                <a:gd name="T7" fmla="*/ 16 h 16"/>
                <a:gd name="T8" fmla="*/ 19 w 19"/>
                <a:gd name="T9" fmla="*/ 10 h 16"/>
                <a:gd name="T10" fmla="*/ 12 w 19"/>
                <a:gd name="T11" fmla="*/ 5 h 16"/>
                <a:gd name="T12" fmla="*/ 5 w 19"/>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19" h="16">
                  <a:moveTo>
                    <a:pt x="5" y="0"/>
                  </a:moveTo>
                  <a:cubicBezTo>
                    <a:pt x="0" y="6"/>
                    <a:pt x="0" y="6"/>
                    <a:pt x="0" y="6"/>
                  </a:cubicBezTo>
                  <a:cubicBezTo>
                    <a:pt x="0" y="6"/>
                    <a:pt x="4" y="9"/>
                    <a:pt x="8" y="11"/>
                  </a:cubicBezTo>
                  <a:cubicBezTo>
                    <a:pt x="12" y="14"/>
                    <a:pt x="15" y="16"/>
                    <a:pt x="15" y="16"/>
                  </a:cubicBezTo>
                  <a:cubicBezTo>
                    <a:pt x="19" y="10"/>
                    <a:pt x="19" y="10"/>
                    <a:pt x="19" y="10"/>
                  </a:cubicBezTo>
                  <a:cubicBezTo>
                    <a:pt x="19" y="10"/>
                    <a:pt x="15" y="8"/>
                    <a:pt x="12" y="5"/>
                  </a:cubicBezTo>
                  <a:cubicBezTo>
                    <a:pt x="8" y="3"/>
                    <a:pt x="5" y="0"/>
                    <a:pt x="5"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89" name="Freeform 199"/>
            <p:cNvSpPr/>
            <p:nvPr>
              <p:custDataLst>
                <p:tags r:id="rId14"/>
              </p:custDataLst>
            </p:nvPr>
          </p:nvSpPr>
          <p:spPr bwMode="auto">
            <a:xfrm>
              <a:off x="5003800" y="4403725"/>
              <a:ext cx="52388" cy="46038"/>
            </a:xfrm>
            <a:custGeom>
              <a:avLst/>
              <a:gdLst>
                <a:gd name="T0" fmla="*/ 4 w 18"/>
                <a:gd name="T1" fmla="*/ 0 h 16"/>
                <a:gd name="T2" fmla="*/ 0 w 18"/>
                <a:gd name="T3" fmla="*/ 6 h 16"/>
                <a:gd name="T4" fmla="*/ 7 w 18"/>
                <a:gd name="T5" fmla="*/ 11 h 16"/>
                <a:gd name="T6" fmla="*/ 12 w 18"/>
                <a:gd name="T7" fmla="*/ 15 h 16"/>
                <a:gd name="T8" fmla="*/ 14 w 18"/>
                <a:gd name="T9" fmla="*/ 16 h 16"/>
                <a:gd name="T10" fmla="*/ 18 w 18"/>
                <a:gd name="T11" fmla="*/ 11 h 16"/>
                <a:gd name="T12" fmla="*/ 16 w 18"/>
                <a:gd name="T13" fmla="*/ 9 h 16"/>
                <a:gd name="T14" fmla="*/ 11 w 18"/>
                <a:gd name="T15" fmla="*/ 5 h 16"/>
                <a:gd name="T16" fmla="*/ 4 w 18"/>
                <a:gd name="T17"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4" y="0"/>
                  </a:moveTo>
                  <a:cubicBezTo>
                    <a:pt x="0" y="6"/>
                    <a:pt x="0" y="6"/>
                    <a:pt x="0" y="6"/>
                  </a:cubicBezTo>
                  <a:cubicBezTo>
                    <a:pt x="0" y="6"/>
                    <a:pt x="3" y="8"/>
                    <a:pt x="7" y="11"/>
                  </a:cubicBezTo>
                  <a:cubicBezTo>
                    <a:pt x="9" y="12"/>
                    <a:pt x="11" y="14"/>
                    <a:pt x="12" y="15"/>
                  </a:cubicBezTo>
                  <a:cubicBezTo>
                    <a:pt x="13" y="16"/>
                    <a:pt x="14" y="16"/>
                    <a:pt x="14" y="16"/>
                  </a:cubicBezTo>
                  <a:cubicBezTo>
                    <a:pt x="18" y="11"/>
                    <a:pt x="18" y="11"/>
                    <a:pt x="18" y="11"/>
                  </a:cubicBezTo>
                  <a:cubicBezTo>
                    <a:pt x="18" y="10"/>
                    <a:pt x="17" y="10"/>
                    <a:pt x="16" y="9"/>
                  </a:cubicBezTo>
                  <a:cubicBezTo>
                    <a:pt x="15" y="8"/>
                    <a:pt x="13" y="7"/>
                    <a:pt x="11" y="5"/>
                  </a:cubicBezTo>
                  <a:cubicBezTo>
                    <a:pt x="8" y="3"/>
                    <a:pt x="4" y="0"/>
                    <a:pt x="4"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grpSp>
      <p:grpSp>
        <p:nvGrpSpPr>
          <p:cNvPr id="90" name="Group 66"/>
          <p:cNvGrpSpPr/>
          <p:nvPr/>
        </p:nvGrpSpPr>
        <p:grpSpPr>
          <a:xfrm>
            <a:off x="864720" y="3061144"/>
            <a:ext cx="277699" cy="593140"/>
            <a:chOff x="4332288" y="3306763"/>
            <a:chExt cx="387350" cy="827088"/>
          </a:xfrm>
          <a:solidFill>
            <a:schemeClr val="bg1">
              <a:lumMod val="65000"/>
            </a:schemeClr>
          </a:solidFill>
        </p:grpSpPr>
        <p:sp>
          <p:nvSpPr>
            <p:cNvPr id="95" name="Freeform 205"/>
            <p:cNvSpPr/>
            <p:nvPr>
              <p:custDataLst>
                <p:tags r:id="rId15"/>
              </p:custDataLst>
            </p:nvPr>
          </p:nvSpPr>
          <p:spPr bwMode="auto">
            <a:xfrm>
              <a:off x="4672013" y="4078288"/>
              <a:ext cx="47625" cy="55563"/>
            </a:xfrm>
            <a:custGeom>
              <a:avLst/>
              <a:gdLst>
                <a:gd name="T0" fmla="*/ 5 w 16"/>
                <a:gd name="T1" fmla="*/ 0 h 19"/>
                <a:gd name="T2" fmla="*/ 0 w 16"/>
                <a:gd name="T3" fmla="*/ 4 h 19"/>
                <a:gd name="T4" fmla="*/ 5 w 16"/>
                <a:gd name="T5" fmla="*/ 12 h 19"/>
                <a:gd name="T6" fmla="*/ 9 w 16"/>
                <a:gd name="T7" fmla="*/ 16 h 19"/>
                <a:gd name="T8" fmla="*/ 11 w 16"/>
                <a:gd name="T9" fmla="*/ 19 h 19"/>
                <a:gd name="T10" fmla="*/ 16 w 16"/>
                <a:gd name="T11" fmla="*/ 14 h 19"/>
                <a:gd name="T12" fmla="*/ 14 w 16"/>
                <a:gd name="T13" fmla="*/ 12 h 19"/>
                <a:gd name="T14" fmla="*/ 11 w 16"/>
                <a:gd name="T15" fmla="*/ 7 h 19"/>
                <a:gd name="T16" fmla="*/ 5 w 16"/>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9">
                  <a:moveTo>
                    <a:pt x="5" y="0"/>
                  </a:moveTo>
                  <a:cubicBezTo>
                    <a:pt x="0" y="4"/>
                    <a:pt x="0" y="4"/>
                    <a:pt x="0" y="4"/>
                  </a:cubicBezTo>
                  <a:cubicBezTo>
                    <a:pt x="0" y="4"/>
                    <a:pt x="2" y="8"/>
                    <a:pt x="5" y="12"/>
                  </a:cubicBezTo>
                  <a:cubicBezTo>
                    <a:pt x="6" y="13"/>
                    <a:pt x="8" y="15"/>
                    <a:pt x="9" y="16"/>
                  </a:cubicBezTo>
                  <a:cubicBezTo>
                    <a:pt x="10" y="18"/>
                    <a:pt x="11" y="19"/>
                    <a:pt x="11" y="19"/>
                  </a:cubicBezTo>
                  <a:cubicBezTo>
                    <a:pt x="16" y="14"/>
                    <a:pt x="16" y="14"/>
                    <a:pt x="16" y="14"/>
                  </a:cubicBezTo>
                  <a:cubicBezTo>
                    <a:pt x="16" y="14"/>
                    <a:pt x="15" y="13"/>
                    <a:pt x="14" y="12"/>
                  </a:cubicBezTo>
                  <a:cubicBezTo>
                    <a:pt x="13" y="11"/>
                    <a:pt x="12" y="9"/>
                    <a:pt x="11" y="7"/>
                  </a:cubicBezTo>
                  <a:cubicBezTo>
                    <a:pt x="8" y="4"/>
                    <a:pt x="5" y="0"/>
                    <a:pt x="5"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96" name="Freeform 206"/>
            <p:cNvSpPr/>
            <p:nvPr>
              <p:custDataLst>
                <p:tags r:id="rId16"/>
              </p:custDataLst>
            </p:nvPr>
          </p:nvSpPr>
          <p:spPr bwMode="auto">
            <a:xfrm>
              <a:off x="4625975" y="4016375"/>
              <a:ext cx="46038" cy="55563"/>
            </a:xfrm>
            <a:custGeom>
              <a:avLst/>
              <a:gdLst>
                <a:gd name="T0" fmla="*/ 11 w 29"/>
                <a:gd name="T1" fmla="*/ 0 h 35"/>
                <a:gd name="T2" fmla="*/ 0 w 29"/>
                <a:gd name="T3" fmla="*/ 7 h 35"/>
                <a:gd name="T4" fmla="*/ 18 w 29"/>
                <a:gd name="T5" fmla="*/ 35 h 35"/>
                <a:gd name="T6" fmla="*/ 29 w 29"/>
                <a:gd name="T7" fmla="*/ 26 h 35"/>
                <a:gd name="T8" fmla="*/ 11 w 29"/>
                <a:gd name="T9" fmla="*/ 0 h 35"/>
              </a:gdLst>
              <a:ahLst/>
              <a:cxnLst>
                <a:cxn ang="0">
                  <a:pos x="T0" y="T1"/>
                </a:cxn>
                <a:cxn ang="0">
                  <a:pos x="T2" y="T3"/>
                </a:cxn>
                <a:cxn ang="0">
                  <a:pos x="T4" y="T5"/>
                </a:cxn>
                <a:cxn ang="0">
                  <a:pos x="T6" y="T7"/>
                </a:cxn>
                <a:cxn ang="0">
                  <a:pos x="T8" y="T9"/>
                </a:cxn>
              </a:cxnLst>
              <a:rect l="0" t="0" r="r" b="b"/>
              <a:pathLst>
                <a:path w="29" h="35">
                  <a:moveTo>
                    <a:pt x="11" y="0"/>
                  </a:moveTo>
                  <a:lnTo>
                    <a:pt x="0" y="7"/>
                  </a:lnTo>
                  <a:lnTo>
                    <a:pt x="18" y="35"/>
                  </a:lnTo>
                  <a:lnTo>
                    <a:pt x="29" y="26"/>
                  </a:lnTo>
                  <a:lnTo>
                    <a:pt x="11" y="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97" name="Freeform 207"/>
            <p:cNvSpPr/>
            <p:nvPr>
              <p:custDataLst>
                <p:tags r:id="rId17"/>
              </p:custDataLst>
            </p:nvPr>
          </p:nvSpPr>
          <p:spPr bwMode="auto">
            <a:xfrm>
              <a:off x="4581525" y="3951288"/>
              <a:ext cx="47625" cy="55563"/>
            </a:xfrm>
            <a:custGeom>
              <a:avLst/>
              <a:gdLst>
                <a:gd name="T0" fmla="*/ 11 w 30"/>
                <a:gd name="T1" fmla="*/ 0 h 35"/>
                <a:gd name="T2" fmla="*/ 0 w 30"/>
                <a:gd name="T3" fmla="*/ 8 h 35"/>
                <a:gd name="T4" fmla="*/ 19 w 30"/>
                <a:gd name="T5" fmla="*/ 35 h 35"/>
                <a:gd name="T6" fmla="*/ 30 w 30"/>
                <a:gd name="T7" fmla="*/ 28 h 35"/>
                <a:gd name="T8" fmla="*/ 11 w 30"/>
                <a:gd name="T9" fmla="*/ 0 h 35"/>
              </a:gdLst>
              <a:ahLst/>
              <a:cxnLst>
                <a:cxn ang="0">
                  <a:pos x="T0" y="T1"/>
                </a:cxn>
                <a:cxn ang="0">
                  <a:pos x="T2" y="T3"/>
                </a:cxn>
                <a:cxn ang="0">
                  <a:pos x="T4" y="T5"/>
                </a:cxn>
                <a:cxn ang="0">
                  <a:pos x="T6" y="T7"/>
                </a:cxn>
                <a:cxn ang="0">
                  <a:pos x="T8" y="T9"/>
                </a:cxn>
              </a:cxnLst>
              <a:rect l="0" t="0" r="r" b="b"/>
              <a:pathLst>
                <a:path w="30" h="35">
                  <a:moveTo>
                    <a:pt x="11" y="0"/>
                  </a:moveTo>
                  <a:lnTo>
                    <a:pt x="0" y="8"/>
                  </a:lnTo>
                  <a:lnTo>
                    <a:pt x="19" y="35"/>
                  </a:lnTo>
                  <a:lnTo>
                    <a:pt x="30" y="28"/>
                  </a:lnTo>
                  <a:lnTo>
                    <a:pt x="11" y="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98" name="Freeform 208"/>
            <p:cNvSpPr/>
            <p:nvPr>
              <p:custDataLst>
                <p:tags r:id="rId18"/>
              </p:custDataLst>
            </p:nvPr>
          </p:nvSpPr>
          <p:spPr bwMode="auto">
            <a:xfrm>
              <a:off x="4540250" y="3887788"/>
              <a:ext cx="44450" cy="52388"/>
            </a:xfrm>
            <a:custGeom>
              <a:avLst/>
              <a:gdLst>
                <a:gd name="T0" fmla="*/ 6 w 15"/>
                <a:gd name="T1" fmla="*/ 0 h 18"/>
                <a:gd name="T2" fmla="*/ 0 w 15"/>
                <a:gd name="T3" fmla="*/ 3 h 18"/>
                <a:gd name="T4" fmla="*/ 1 w 15"/>
                <a:gd name="T5" fmla="*/ 6 h 18"/>
                <a:gd name="T6" fmla="*/ 5 w 15"/>
                <a:gd name="T7" fmla="*/ 11 h 18"/>
                <a:gd name="T8" fmla="*/ 9 w 15"/>
                <a:gd name="T9" fmla="*/ 18 h 18"/>
                <a:gd name="T10" fmla="*/ 15 w 15"/>
                <a:gd name="T11" fmla="*/ 15 h 18"/>
                <a:gd name="T12" fmla="*/ 11 w 15"/>
                <a:gd name="T13" fmla="*/ 7 h 18"/>
                <a:gd name="T14" fmla="*/ 8 w 15"/>
                <a:gd name="T15" fmla="*/ 2 h 18"/>
                <a:gd name="T16" fmla="*/ 6 w 15"/>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6" y="0"/>
                  </a:moveTo>
                  <a:cubicBezTo>
                    <a:pt x="0" y="3"/>
                    <a:pt x="0" y="3"/>
                    <a:pt x="0" y="3"/>
                  </a:cubicBezTo>
                  <a:cubicBezTo>
                    <a:pt x="0" y="3"/>
                    <a:pt x="1" y="4"/>
                    <a:pt x="1" y="6"/>
                  </a:cubicBezTo>
                  <a:cubicBezTo>
                    <a:pt x="2" y="7"/>
                    <a:pt x="3" y="9"/>
                    <a:pt x="5" y="11"/>
                  </a:cubicBezTo>
                  <a:cubicBezTo>
                    <a:pt x="7" y="15"/>
                    <a:pt x="9" y="18"/>
                    <a:pt x="9" y="18"/>
                  </a:cubicBezTo>
                  <a:cubicBezTo>
                    <a:pt x="15" y="15"/>
                    <a:pt x="15" y="15"/>
                    <a:pt x="15" y="15"/>
                  </a:cubicBezTo>
                  <a:cubicBezTo>
                    <a:pt x="15" y="15"/>
                    <a:pt x="13" y="11"/>
                    <a:pt x="11" y="7"/>
                  </a:cubicBezTo>
                  <a:cubicBezTo>
                    <a:pt x="10" y="5"/>
                    <a:pt x="8" y="3"/>
                    <a:pt x="8" y="2"/>
                  </a:cubicBezTo>
                  <a:cubicBezTo>
                    <a:pt x="7" y="1"/>
                    <a:pt x="6" y="0"/>
                    <a:pt x="6"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99" name="Freeform 209"/>
            <p:cNvSpPr/>
            <p:nvPr>
              <p:custDataLst>
                <p:tags r:id="rId19"/>
              </p:custDataLst>
            </p:nvPr>
          </p:nvSpPr>
          <p:spPr bwMode="auto">
            <a:xfrm>
              <a:off x="4502150" y="3816350"/>
              <a:ext cx="44450" cy="55563"/>
            </a:xfrm>
            <a:custGeom>
              <a:avLst/>
              <a:gdLst>
                <a:gd name="T0" fmla="*/ 7 w 15"/>
                <a:gd name="T1" fmla="*/ 0 h 19"/>
                <a:gd name="T2" fmla="*/ 0 w 15"/>
                <a:gd name="T3" fmla="*/ 4 h 19"/>
                <a:gd name="T4" fmla="*/ 4 w 15"/>
                <a:gd name="T5" fmla="*/ 12 h 19"/>
                <a:gd name="T6" fmla="*/ 9 w 15"/>
                <a:gd name="T7" fmla="*/ 19 h 19"/>
                <a:gd name="T8" fmla="*/ 15 w 15"/>
                <a:gd name="T9" fmla="*/ 16 h 19"/>
                <a:gd name="T10" fmla="*/ 11 w 15"/>
                <a:gd name="T11" fmla="*/ 8 h 19"/>
                <a:gd name="T12" fmla="*/ 7 w 15"/>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7" y="0"/>
                  </a:moveTo>
                  <a:cubicBezTo>
                    <a:pt x="0" y="4"/>
                    <a:pt x="0" y="4"/>
                    <a:pt x="0" y="4"/>
                  </a:cubicBezTo>
                  <a:cubicBezTo>
                    <a:pt x="0" y="4"/>
                    <a:pt x="2" y="8"/>
                    <a:pt x="4" y="12"/>
                  </a:cubicBezTo>
                  <a:cubicBezTo>
                    <a:pt x="7" y="15"/>
                    <a:pt x="9" y="19"/>
                    <a:pt x="9" y="19"/>
                  </a:cubicBezTo>
                  <a:cubicBezTo>
                    <a:pt x="15" y="16"/>
                    <a:pt x="15" y="16"/>
                    <a:pt x="15" y="16"/>
                  </a:cubicBezTo>
                  <a:cubicBezTo>
                    <a:pt x="15" y="16"/>
                    <a:pt x="13" y="12"/>
                    <a:pt x="11" y="8"/>
                  </a:cubicBezTo>
                  <a:cubicBezTo>
                    <a:pt x="9" y="4"/>
                    <a:pt x="7" y="0"/>
                    <a:pt x="7"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00" name="Freeform 210"/>
            <p:cNvSpPr/>
            <p:nvPr>
              <p:custDataLst>
                <p:tags r:id="rId20"/>
              </p:custDataLst>
            </p:nvPr>
          </p:nvSpPr>
          <p:spPr bwMode="auto">
            <a:xfrm>
              <a:off x="4470400" y="3749675"/>
              <a:ext cx="41275" cy="55563"/>
            </a:xfrm>
            <a:custGeom>
              <a:avLst/>
              <a:gdLst>
                <a:gd name="T0" fmla="*/ 6 w 14"/>
                <a:gd name="T1" fmla="*/ 0 h 19"/>
                <a:gd name="T2" fmla="*/ 0 w 14"/>
                <a:gd name="T3" fmla="*/ 3 h 19"/>
                <a:gd name="T4" fmla="*/ 3 w 14"/>
                <a:gd name="T5" fmla="*/ 11 h 19"/>
                <a:gd name="T6" fmla="*/ 7 w 14"/>
                <a:gd name="T7" fmla="*/ 19 h 19"/>
                <a:gd name="T8" fmla="*/ 14 w 14"/>
                <a:gd name="T9" fmla="*/ 16 h 19"/>
                <a:gd name="T10" fmla="*/ 10 w 14"/>
                <a:gd name="T11" fmla="*/ 8 h 19"/>
                <a:gd name="T12" fmla="*/ 6 w 14"/>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6" y="0"/>
                  </a:moveTo>
                  <a:cubicBezTo>
                    <a:pt x="0" y="3"/>
                    <a:pt x="0" y="3"/>
                    <a:pt x="0" y="3"/>
                  </a:cubicBezTo>
                  <a:cubicBezTo>
                    <a:pt x="0" y="3"/>
                    <a:pt x="1" y="7"/>
                    <a:pt x="3" y="11"/>
                  </a:cubicBezTo>
                  <a:cubicBezTo>
                    <a:pt x="5" y="15"/>
                    <a:pt x="7" y="19"/>
                    <a:pt x="7" y="19"/>
                  </a:cubicBezTo>
                  <a:cubicBezTo>
                    <a:pt x="14" y="16"/>
                    <a:pt x="14" y="16"/>
                    <a:pt x="14" y="16"/>
                  </a:cubicBezTo>
                  <a:cubicBezTo>
                    <a:pt x="14" y="16"/>
                    <a:pt x="12" y="12"/>
                    <a:pt x="10" y="8"/>
                  </a:cubicBezTo>
                  <a:cubicBezTo>
                    <a:pt x="8" y="4"/>
                    <a:pt x="6" y="0"/>
                    <a:pt x="6"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01" name="Freeform 211"/>
            <p:cNvSpPr/>
            <p:nvPr>
              <p:custDataLst>
                <p:tags r:id="rId21"/>
              </p:custDataLst>
            </p:nvPr>
          </p:nvSpPr>
          <p:spPr bwMode="auto">
            <a:xfrm>
              <a:off x="4438650" y="3679825"/>
              <a:ext cx="38100" cy="55563"/>
            </a:xfrm>
            <a:custGeom>
              <a:avLst/>
              <a:gdLst>
                <a:gd name="T0" fmla="*/ 7 w 13"/>
                <a:gd name="T1" fmla="*/ 0 h 19"/>
                <a:gd name="T2" fmla="*/ 0 w 13"/>
                <a:gd name="T3" fmla="*/ 2 h 19"/>
                <a:gd name="T4" fmla="*/ 3 w 13"/>
                <a:gd name="T5" fmla="*/ 11 h 19"/>
                <a:gd name="T6" fmla="*/ 6 w 13"/>
                <a:gd name="T7" fmla="*/ 16 h 19"/>
                <a:gd name="T8" fmla="*/ 7 w 13"/>
                <a:gd name="T9" fmla="*/ 19 h 19"/>
                <a:gd name="T10" fmla="*/ 13 w 13"/>
                <a:gd name="T11" fmla="*/ 16 h 19"/>
                <a:gd name="T12" fmla="*/ 12 w 13"/>
                <a:gd name="T13" fmla="*/ 13 h 19"/>
                <a:gd name="T14" fmla="*/ 10 w 13"/>
                <a:gd name="T15" fmla="*/ 8 h 19"/>
                <a:gd name="T16" fmla="*/ 7 w 13"/>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7" y="0"/>
                  </a:moveTo>
                  <a:cubicBezTo>
                    <a:pt x="0" y="2"/>
                    <a:pt x="0" y="2"/>
                    <a:pt x="0" y="2"/>
                  </a:cubicBezTo>
                  <a:cubicBezTo>
                    <a:pt x="0" y="2"/>
                    <a:pt x="2" y="6"/>
                    <a:pt x="3" y="11"/>
                  </a:cubicBezTo>
                  <a:cubicBezTo>
                    <a:pt x="4" y="13"/>
                    <a:pt x="5" y="15"/>
                    <a:pt x="6" y="16"/>
                  </a:cubicBezTo>
                  <a:cubicBezTo>
                    <a:pt x="7" y="18"/>
                    <a:pt x="7" y="19"/>
                    <a:pt x="7" y="19"/>
                  </a:cubicBezTo>
                  <a:cubicBezTo>
                    <a:pt x="13" y="16"/>
                    <a:pt x="13" y="16"/>
                    <a:pt x="13" y="16"/>
                  </a:cubicBezTo>
                  <a:cubicBezTo>
                    <a:pt x="13" y="16"/>
                    <a:pt x="13" y="15"/>
                    <a:pt x="12" y="13"/>
                  </a:cubicBezTo>
                  <a:cubicBezTo>
                    <a:pt x="12" y="12"/>
                    <a:pt x="11" y="10"/>
                    <a:pt x="10" y="8"/>
                  </a:cubicBezTo>
                  <a:cubicBezTo>
                    <a:pt x="8" y="4"/>
                    <a:pt x="7" y="0"/>
                    <a:pt x="7"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02" name="Freeform 212"/>
            <p:cNvSpPr/>
            <p:nvPr>
              <p:custDataLst>
                <p:tags r:id="rId22"/>
              </p:custDataLst>
            </p:nvPr>
          </p:nvSpPr>
          <p:spPr bwMode="auto">
            <a:xfrm>
              <a:off x="4408488" y="3605213"/>
              <a:ext cx="38100" cy="55563"/>
            </a:xfrm>
            <a:custGeom>
              <a:avLst/>
              <a:gdLst>
                <a:gd name="T0" fmla="*/ 7 w 13"/>
                <a:gd name="T1" fmla="*/ 0 h 19"/>
                <a:gd name="T2" fmla="*/ 0 w 13"/>
                <a:gd name="T3" fmla="*/ 2 h 19"/>
                <a:gd name="T4" fmla="*/ 4 w 13"/>
                <a:gd name="T5" fmla="*/ 11 h 19"/>
                <a:gd name="T6" fmla="*/ 7 w 13"/>
                <a:gd name="T7" fmla="*/ 19 h 19"/>
                <a:gd name="T8" fmla="*/ 13 w 13"/>
                <a:gd name="T9" fmla="*/ 17 h 19"/>
                <a:gd name="T10" fmla="*/ 10 w 13"/>
                <a:gd name="T11" fmla="*/ 8 h 19"/>
                <a:gd name="T12" fmla="*/ 7 w 13"/>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7" y="0"/>
                  </a:moveTo>
                  <a:cubicBezTo>
                    <a:pt x="0" y="2"/>
                    <a:pt x="0" y="2"/>
                    <a:pt x="0" y="2"/>
                  </a:cubicBezTo>
                  <a:cubicBezTo>
                    <a:pt x="0" y="2"/>
                    <a:pt x="2" y="7"/>
                    <a:pt x="4" y="11"/>
                  </a:cubicBezTo>
                  <a:cubicBezTo>
                    <a:pt x="5" y="15"/>
                    <a:pt x="7" y="19"/>
                    <a:pt x="7" y="19"/>
                  </a:cubicBezTo>
                  <a:cubicBezTo>
                    <a:pt x="13" y="17"/>
                    <a:pt x="13" y="17"/>
                    <a:pt x="13" y="17"/>
                  </a:cubicBezTo>
                  <a:cubicBezTo>
                    <a:pt x="13" y="17"/>
                    <a:pt x="12" y="12"/>
                    <a:pt x="10" y="8"/>
                  </a:cubicBezTo>
                  <a:cubicBezTo>
                    <a:pt x="9" y="4"/>
                    <a:pt x="7" y="0"/>
                    <a:pt x="7"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03" name="Freeform 213"/>
            <p:cNvSpPr/>
            <p:nvPr>
              <p:custDataLst>
                <p:tags r:id="rId23"/>
              </p:custDataLst>
            </p:nvPr>
          </p:nvSpPr>
          <p:spPr bwMode="auto">
            <a:xfrm>
              <a:off x="4384675" y="3532188"/>
              <a:ext cx="34925" cy="55563"/>
            </a:xfrm>
            <a:custGeom>
              <a:avLst/>
              <a:gdLst>
                <a:gd name="T0" fmla="*/ 13 w 22"/>
                <a:gd name="T1" fmla="*/ 0 h 35"/>
                <a:gd name="T2" fmla="*/ 0 w 22"/>
                <a:gd name="T3" fmla="*/ 4 h 35"/>
                <a:gd name="T4" fmla="*/ 11 w 22"/>
                <a:gd name="T5" fmla="*/ 35 h 35"/>
                <a:gd name="T6" fmla="*/ 22 w 22"/>
                <a:gd name="T7" fmla="*/ 32 h 35"/>
                <a:gd name="T8" fmla="*/ 13 w 22"/>
                <a:gd name="T9" fmla="*/ 0 h 35"/>
              </a:gdLst>
              <a:ahLst/>
              <a:cxnLst>
                <a:cxn ang="0">
                  <a:pos x="T0" y="T1"/>
                </a:cxn>
                <a:cxn ang="0">
                  <a:pos x="T2" y="T3"/>
                </a:cxn>
                <a:cxn ang="0">
                  <a:pos x="T4" y="T5"/>
                </a:cxn>
                <a:cxn ang="0">
                  <a:pos x="T6" y="T7"/>
                </a:cxn>
                <a:cxn ang="0">
                  <a:pos x="T8" y="T9"/>
                </a:cxn>
              </a:cxnLst>
              <a:rect l="0" t="0" r="r" b="b"/>
              <a:pathLst>
                <a:path w="22" h="35">
                  <a:moveTo>
                    <a:pt x="13" y="0"/>
                  </a:moveTo>
                  <a:lnTo>
                    <a:pt x="0" y="4"/>
                  </a:lnTo>
                  <a:lnTo>
                    <a:pt x="11" y="35"/>
                  </a:lnTo>
                  <a:lnTo>
                    <a:pt x="22" y="32"/>
                  </a:lnTo>
                  <a:lnTo>
                    <a:pt x="13" y="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04" name="Freeform 214"/>
            <p:cNvSpPr/>
            <p:nvPr>
              <p:custDataLst>
                <p:tags r:id="rId24"/>
              </p:custDataLst>
            </p:nvPr>
          </p:nvSpPr>
          <p:spPr bwMode="auto">
            <a:xfrm>
              <a:off x="4364038" y="3459163"/>
              <a:ext cx="33338" cy="55563"/>
            </a:xfrm>
            <a:custGeom>
              <a:avLst/>
              <a:gdLst>
                <a:gd name="T0" fmla="*/ 13 w 21"/>
                <a:gd name="T1" fmla="*/ 0 h 35"/>
                <a:gd name="T2" fmla="*/ 0 w 21"/>
                <a:gd name="T3" fmla="*/ 2 h 35"/>
                <a:gd name="T4" fmla="*/ 10 w 21"/>
                <a:gd name="T5" fmla="*/ 35 h 35"/>
                <a:gd name="T6" fmla="*/ 21 w 21"/>
                <a:gd name="T7" fmla="*/ 31 h 35"/>
                <a:gd name="T8" fmla="*/ 13 w 21"/>
                <a:gd name="T9" fmla="*/ 0 h 35"/>
              </a:gdLst>
              <a:ahLst/>
              <a:cxnLst>
                <a:cxn ang="0">
                  <a:pos x="T0" y="T1"/>
                </a:cxn>
                <a:cxn ang="0">
                  <a:pos x="T2" y="T3"/>
                </a:cxn>
                <a:cxn ang="0">
                  <a:pos x="T4" y="T5"/>
                </a:cxn>
                <a:cxn ang="0">
                  <a:pos x="T6" y="T7"/>
                </a:cxn>
                <a:cxn ang="0">
                  <a:pos x="T8" y="T9"/>
                </a:cxn>
              </a:cxnLst>
              <a:rect l="0" t="0" r="r" b="b"/>
              <a:pathLst>
                <a:path w="21" h="35">
                  <a:moveTo>
                    <a:pt x="13" y="0"/>
                  </a:moveTo>
                  <a:lnTo>
                    <a:pt x="0" y="2"/>
                  </a:lnTo>
                  <a:lnTo>
                    <a:pt x="10" y="35"/>
                  </a:lnTo>
                  <a:lnTo>
                    <a:pt x="21" y="31"/>
                  </a:lnTo>
                  <a:lnTo>
                    <a:pt x="13" y="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05" name="Freeform 215"/>
            <p:cNvSpPr/>
            <p:nvPr>
              <p:custDataLst>
                <p:tags r:id="rId25"/>
              </p:custDataLst>
            </p:nvPr>
          </p:nvSpPr>
          <p:spPr bwMode="auto">
            <a:xfrm>
              <a:off x="4346575" y="3382963"/>
              <a:ext cx="33338" cy="55563"/>
            </a:xfrm>
            <a:custGeom>
              <a:avLst/>
              <a:gdLst>
                <a:gd name="T0" fmla="*/ 13 w 21"/>
                <a:gd name="T1" fmla="*/ 0 h 35"/>
                <a:gd name="T2" fmla="*/ 0 w 21"/>
                <a:gd name="T3" fmla="*/ 2 h 35"/>
                <a:gd name="T4" fmla="*/ 8 w 21"/>
                <a:gd name="T5" fmla="*/ 35 h 35"/>
                <a:gd name="T6" fmla="*/ 21 w 21"/>
                <a:gd name="T7" fmla="*/ 31 h 35"/>
                <a:gd name="T8" fmla="*/ 13 w 21"/>
                <a:gd name="T9" fmla="*/ 0 h 35"/>
              </a:gdLst>
              <a:ahLst/>
              <a:cxnLst>
                <a:cxn ang="0">
                  <a:pos x="T0" y="T1"/>
                </a:cxn>
                <a:cxn ang="0">
                  <a:pos x="T2" y="T3"/>
                </a:cxn>
                <a:cxn ang="0">
                  <a:pos x="T4" y="T5"/>
                </a:cxn>
                <a:cxn ang="0">
                  <a:pos x="T6" y="T7"/>
                </a:cxn>
                <a:cxn ang="0">
                  <a:pos x="T8" y="T9"/>
                </a:cxn>
              </a:cxnLst>
              <a:rect l="0" t="0" r="r" b="b"/>
              <a:pathLst>
                <a:path w="21" h="35">
                  <a:moveTo>
                    <a:pt x="13" y="0"/>
                  </a:moveTo>
                  <a:lnTo>
                    <a:pt x="0" y="2"/>
                  </a:lnTo>
                  <a:lnTo>
                    <a:pt x="8" y="35"/>
                  </a:lnTo>
                  <a:lnTo>
                    <a:pt x="21" y="31"/>
                  </a:lnTo>
                  <a:lnTo>
                    <a:pt x="13" y="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06" name="Freeform 216"/>
            <p:cNvSpPr/>
            <p:nvPr>
              <p:custDataLst>
                <p:tags r:id="rId26"/>
              </p:custDataLst>
            </p:nvPr>
          </p:nvSpPr>
          <p:spPr bwMode="auto">
            <a:xfrm>
              <a:off x="4332288" y="3306763"/>
              <a:ext cx="30163" cy="55563"/>
            </a:xfrm>
            <a:custGeom>
              <a:avLst/>
              <a:gdLst>
                <a:gd name="T0" fmla="*/ 7 w 10"/>
                <a:gd name="T1" fmla="*/ 0 h 19"/>
                <a:gd name="T2" fmla="*/ 0 w 10"/>
                <a:gd name="T3" fmla="*/ 1 h 19"/>
                <a:gd name="T4" fmla="*/ 0 w 10"/>
                <a:gd name="T5" fmla="*/ 4 h 19"/>
                <a:gd name="T6" fmla="*/ 1 w 10"/>
                <a:gd name="T7" fmla="*/ 10 h 19"/>
                <a:gd name="T8" fmla="*/ 3 w 10"/>
                <a:gd name="T9" fmla="*/ 19 h 19"/>
                <a:gd name="T10" fmla="*/ 10 w 10"/>
                <a:gd name="T11" fmla="*/ 17 h 19"/>
                <a:gd name="T12" fmla="*/ 8 w 10"/>
                <a:gd name="T13" fmla="*/ 9 h 19"/>
                <a:gd name="T14" fmla="*/ 7 w 10"/>
                <a:gd name="T15" fmla="*/ 3 h 19"/>
                <a:gd name="T16" fmla="*/ 7 w 10"/>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9">
                  <a:moveTo>
                    <a:pt x="7" y="0"/>
                  </a:moveTo>
                  <a:cubicBezTo>
                    <a:pt x="0" y="1"/>
                    <a:pt x="0" y="1"/>
                    <a:pt x="0" y="1"/>
                  </a:cubicBezTo>
                  <a:cubicBezTo>
                    <a:pt x="0" y="1"/>
                    <a:pt x="0" y="2"/>
                    <a:pt x="0" y="4"/>
                  </a:cubicBezTo>
                  <a:cubicBezTo>
                    <a:pt x="1" y="6"/>
                    <a:pt x="1" y="8"/>
                    <a:pt x="1" y="10"/>
                  </a:cubicBezTo>
                  <a:cubicBezTo>
                    <a:pt x="2" y="14"/>
                    <a:pt x="3" y="19"/>
                    <a:pt x="3" y="19"/>
                  </a:cubicBezTo>
                  <a:cubicBezTo>
                    <a:pt x="10" y="17"/>
                    <a:pt x="10" y="17"/>
                    <a:pt x="10" y="17"/>
                  </a:cubicBezTo>
                  <a:cubicBezTo>
                    <a:pt x="10" y="17"/>
                    <a:pt x="9" y="13"/>
                    <a:pt x="8" y="9"/>
                  </a:cubicBezTo>
                  <a:cubicBezTo>
                    <a:pt x="8" y="7"/>
                    <a:pt x="8" y="4"/>
                    <a:pt x="7" y="3"/>
                  </a:cubicBezTo>
                  <a:cubicBezTo>
                    <a:pt x="7" y="1"/>
                    <a:pt x="7" y="0"/>
                    <a:pt x="7" y="0"/>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grpSp>
      <p:grpSp>
        <p:nvGrpSpPr>
          <p:cNvPr id="107" name="Group 86"/>
          <p:cNvGrpSpPr/>
          <p:nvPr/>
        </p:nvGrpSpPr>
        <p:grpSpPr>
          <a:xfrm>
            <a:off x="859029" y="1981881"/>
            <a:ext cx="360782" cy="729755"/>
            <a:chOff x="4324350" y="1801813"/>
            <a:chExt cx="503238" cy="1017588"/>
          </a:xfrm>
          <a:solidFill>
            <a:schemeClr val="bg1">
              <a:lumMod val="65000"/>
            </a:schemeClr>
          </a:solidFill>
        </p:grpSpPr>
        <p:sp>
          <p:nvSpPr>
            <p:cNvPr id="108" name="Freeform 223"/>
            <p:cNvSpPr/>
            <p:nvPr>
              <p:custDataLst>
                <p:tags r:id="rId27"/>
              </p:custDataLst>
            </p:nvPr>
          </p:nvSpPr>
          <p:spPr bwMode="auto">
            <a:xfrm>
              <a:off x="4324350" y="2763838"/>
              <a:ext cx="25400" cy="55563"/>
            </a:xfrm>
            <a:custGeom>
              <a:avLst/>
              <a:gdLst>
                <a:gd name="T0" fmla="*/ 16 w 16"/>
                <a:gd name="T1" fmla="*/ 2 h 35"/>
                <a:gd name="T2" fmla="*/ 3 w 16"/>
                <a:gd name="T3" fmla="*/ 0 h 35"/>
                <a:gd name="T4" fmla="*/ 0 w 16"/>
                <a:gd name="T5" fmla="*/ 33 h 35"/>
                <a:gd name="T6" fmla="*/ 12 w 16"/>
                <a:gd name="T7" fmla="*/ 35 h 35"/>
                <a:gd name="T8" fmla="*/ 16 w 16"/>
                <a:gd name="T9" fmla="*/ 2 h 35"/>
              </a:gdLst>
              <a:ahLst/>
              <a:cxnLst>
                <a:cxn ang="0">
                  <a:pos x="T0" y="T1"/>
                </a:cxn>
                <a:cxn ang="0">
                  <a:pos x="T2" y="T3"/>
                </a:cxn>
                <a:cxn ang="0">
                  <a:pos x="T4" y="T5"/>
                </a:cxn>
                <a:cxn ang="0">
                  <a:pos x="T6" y="T7"/>
                </a:cxn>
                <a:cxn ang="0">
                  <a:pos x="T8" y="T9"/>
                </a:cxn>
              </a:cxnLst>
              <a:rect l="0" t="0" r="r" b="b"/>
              <a:pathLst>
                <a:path w="16" h="35">
                  <a:moveTo>
                    <a:pt x="16" y="2"/>
                  </a:moveTo>
                  <a:lnTo>
                    <a:pt x="3" y="0"/>
                  </a:lnTo>
                  <a:lnTo>
                    <a:pt x="0" y="33"/>
                  </a:lnTo>
                  <a:lnTo>
                    <a:pt x="12" y="35"/>
                  </a:lnTo>
                  <a:lnTo>
                    <a:pt x="16" y="2"/>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09" name="Freeform 224"/>
            <p:cNvSpPr/>
            <p:nvPr>
              <p:custDataLst>
                <p:tags r:id="rId28"/>
              </p:custDataLst>
            </p:nvPr>
          </p:nvSpPr>
          <p:spPr bwMode="auto">
            <a:xfrm>
              <a:off x="4332288" y="2687638"/>
              <a:ext cx="30163" cy="55563"/>
            </a:xfrm>
            <a:custGeom>
              <a:avLst/>
              <a:gdLst>
                <a:gd name="T0" fmla="*/ 19 w 19"/>
                <a:gd name="T1" fmla="*/ 2 h 35"/>
                <a:gd name="T2" fmla="*/ 6 w 19"/>
                <a:gd name="T3" fmla="*/ 0 h 35"/>
                <a:gd name="T4" fmla="*/ 0 w 19"/>
                <a:gd name="T5" fmla="*/ 33 h 35"/>
                <a:gd name="T6" fmla="*/ 13 w 19"/>
                <a:gd name="T7" fmla="*/ 35 h 35"/>
                <a:gd name="T8" fmla="*/ 19 w 19"/>
                <a:gd name="T9" fmla="*/ 2 h 35"/>
              </a:gdLst>
              <a:ahLst/>
              <a:cxnLst>
                <a:cxn ang="0">
                  <a:pos x="T0" y="T1"/>
                </a:cxn>
                <a:cxn ang="0">
                  <a:pos x="T2" y="T3"/>
                </a:cxn>
                <a:cxn ang="0">
                  <a:pos x="T4" y="T5"/>
                </a:cxn>
                <a:cxn ang="0">
                  <a:pos x="T6" y="T7"/>
                </a:cxn>
                <a:cxn ang="0">
                  <a:pos x="T8" y="T9"/>
                </a:cxn>
              </a:cxnLst>
              <a:rect l="0" t="0" r="r" b="b"/>
              <a:pathLst>
                <a:path w="19" h="35">
                  <a:moveTo>
                    <a:pt x="19" y="2"/>
                  </a:moveTo>
                  <a:lnTo>
                    <a:pt x="6" y="0"/>
                  </a:lnTo>
                  <a:lnTo>
                    <a:pt x="0" y="33"/>
                  </a:lnTo>
                  <a:lnTo>
                    <a:pt x="13" y="35"/>
                  </a:lnTo>
                  <a:lnTo>
                    <a:pt x="19" y="2"/>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0" name="Freeform 225"/>
            <p:cNvSpPr/>
            <p:nvPr>
              <p:custDataLst>
                <p:tags r:id="rId29"/>
              </p:custDataLst>
            </p:nvPr>
          </p:nvSpPr>
          <p:spPr bwMode="auto">
            <a:xfrm>
              <a:off x="4346575" y="2611438"/>
              <a:ext cx="33338" cy="55563"/>
            </a:xfrm>
            <a:custGeom>
              <a:avLst/>
              <a:gdLst>
                <a:gd name="T0" fmla="*/ 21 w 21"/>
                <a:gd name="T1" fmla="*/ 4 h 35"/>
                <a:gd name="T2" fmla="*/ 8 w 21"/>
                <a:gd name="T3" fmla="*/ 0 h 35"/>
                <a:gd name="T4" fmla="*/ 0 w 21"/>
                <a:gd name="T5" fmla="*/ 31 h 35"/>
                <a:gd name="T6" fmla="*/ 13 w 21"/>
                <a:gd name="T7" fmla="*/ 35 h 35"/>
                <a:gd name="T8" fmla="*/ 21 w 21"/>
                <a:gd name="T9" fmla="*/ 4 h 35"/>
              </a:gdLst>
              <a:ahLst/>
              <a:cxnLst>
                <a:cxn ang="0">
                  <a:pos x="T0" y="T1"/>
                </a:cxn>
                <a:cxn ang="0">
                  <a:pos x="T2" y="T3"/>
                </a:cxn>
                <a:cxn ang="0">
                  <a:pos x="T4" y="T5"/>
                </a:cxn>
                <a:cxn ang="0">
                  <a:pos x="T6" y="T7"/>
                </a:cxn>
                <a:cxn ang="0">
                  <a:pos x="T8" y="T9"/>
                </a:cxn>
              </a:cxnLst>
              <a:rect l="0" t="0" r="r" b="b"/>
              <a:pathLst>
                <a:path w="21" h="35">
                  <a:moveTo>
                    <a:pt x="21" y="4"/>
                  </a:moveTo>
                  <a:lnTo>
                    <a:pt x="8" y="0"/>
                  </a:lnTo>
                  <a:lnTo>
                    <a:pt x="0" y="31"/>
                  </a:lnTo>
                  <a:lnTo>
                    <a:pt x="13" y="35"/>
                  </a:lnTo>
                  <a:lnTo>
                    <a:pt x="21" y="4"/>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1" name="Freeform 226"/>
            <p:cNvSpPr/>
            <p:nvPr>
              <p:custDataLst>
                <p:tags r:id="rId30"/>
              </p:custDataLst>
            </p:nvPr>
          </p:nvSpPr>
          <p:spPr bwMode="auto">
            <a:xfrm>
              <a:off x="4364038" y="2535238"/>
              <a:ext cx="36513" cy="55563"/>
            </a:xfrm>
            <a:custGeom>
              <a:avLst/>
              <a:gdLst>
                <a:gd name="T0" fmla="*/ 23 w 23"/>
                <a:gd name="T1" fmla="*/ 4 h 35"/>
                <a:gd name="T2" fmla="*/ 10 w 23"/>
                <a:gd name="T3" fmla="*/ 0 h 35"/>
                <a:gd name="T4" fmla="*/ 0 w 23"/>
                <a:gd name="T5" fmla="*/ 33 h 35"/>
                <a:gd name="T6" fmla="*/ 13 w 23"/>
                <a:gd name="T7" fmla="*/ 35 h 35"/>
                <a:gd name="T8" fmla="*/ 23 w 23"/>
                <a:gd name="T9" fmla="*/ 4 h 35"/>
              </a:gdLst>
              <a:ahLst/>
              <a:cxnLst>
                <a:cxn ang="0">
                  <a:pos x="T0" y="T1"/>
                </a:cxn>
                <a:cxn ang="0">
                  <a:pos x="T2" y="T3"/>
                </a:cxn>
                <a:cxn ang="0">
                  <a:pos x="T4" y="T5"/>
                </a:cxn>
                <a:cxn ang="0">
                  <a:pos x="T6" y="T7"/>
                </a:cxn>
                <a:cxn ang="0">
                  <a:pos x="T8" y="T9"/>
                </a:cxn>
              </a:cxnLst>
              <a:rect l="0" t="0" r="r" b="b"/>
              <a:pathLst>
                <a:path w="23" h="35">
                  <a:moveTo>
                    <a:pt x="23" y="4"/>
                  </a:moveTo>
                  <a:lnTo>
                    <a:pt x="10" y="0"/>
                  </a:lnTo>
                  <a:lnTo>
                    <a:pt x="0" y="33"/>
                  </a:lnTo>
                  <a:lnTo>
                    <a:pt x="13" y="35"/>
                  </a:lnTo>
                  <a:lnTo>
                    <a:pt x="23" y="4"/>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2" name="Freeform 227"/>
            <p:cNvSpPr/>
            <p:nvPr>
              <p:custDataLst>
                <p:tags r:id="rId31"/>
              </p:custDataLst>
            </p:nvPr>
          </p:nvSpPr>
          <p:spPr bwMode="auto">
            <a:xfrm>
              <a:off x="4387850" y="2462213"/>
              <a:ext cx="34925" cy="55563"/>
            </a:xfrm>
            <a:custGeom>
              <a:avLst/>
              <a:gdLst>
                <a:gd name="T0" fmla="*/ 12 w 12"/>
                <a:gd name="T1" fmla="*/ 2 h 19"/>
                <a:gd name="T2" fmla="*/ 5 w 12"/>
                <a:gd name="T3" fmla="*/ 0 h 19"/>
                <a:gd name="T4" fmla="*/ 2 w 12"/>
                <a:gd name="T5" fmla="*/ 8 h 19"/>
                <a:gd name="T6" fmla="*/ 0 w 12"/>
                <a:gd name="T7" fmla="*/ 14 h 19"/>
                <a:gd name="T8" fmla="*/ 0 w 12"/>
                <a:gd name="T9" fmla="*/ 17 h 19"/>
                <a:gd name="T10" fmla="*/ 6 w 12"/>
                <a:gd name="T11" fmla="*/ 19 h 19"/>
                <a:gd name="T12" fmla="*/ 7 w 12"/>
                <a:gd name="T13" fmla="*/ 16 h 19"/>
                <a:gd name="T14" fmla="*/ 9 w 12"/>
                <a:gd name="T15" fmla="*/ 11 h 19"/>
                <a:gd name="T16" fmla="*/ 12 w 12"/>
                <a:gd name="T17" fmla="*/ 2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9">
                  <a:moveTo>
                    <a:pt x="12" y="2"/>
                  </a:moveTo>
                  <a:cubicBezTo>
                    <a:pt x="5" y="0"/>
                    <a:pt x="5" y="0"/>
                    <a:pt x="5" y="0"/>
                  </a:cubicBezTo>
                  <a:cubicBezTo>
                    <a:pt x="5" y="0"/>
                    <a:pt x="4" y="4"/>
                    <a:pt x="2" y="8"/>
                  </a:cubicBezTo>
                  <a:cubicBezTo>
                    <a:pt x="2" y="11"/>
                    <a:pt x="1" y="13"/>
                    <a:pt x="0" y="14"/>
                  </a:cubicBezTo>
                  <a:cubicBezTo>
                    <a:pt x="0" y="16"/>
                    <a:pt x="0" y="17"/>
                    <a:pt x="0" y="17"/>
                  </a:cubicBezTo>
                  <a:cubicBezTo>
                    <a:pt x="6" y="19"/>
                    <a:pt x="6" y="19"/>
                    <a:pt x="6" y="19"/>
                  </a:cubicBezTo>
                  <a:cubicBezTo>
                    <a:pt x="6" y="19"/>
                    <a:pt x="7" y="18"/>
                    <a:pt x="7" y="16"/>
                  </a:cubicBezTo>
                  <a:cubicBezTo>
                    <a:pt x="8" y="15"/>
                    <a:pt x="8" y="13"/>
                    <a:pt x="9" y="11"/>
                  </a:cubicBezTo>
                  <a:cubicBezTo>
                    <a:pt x="11" y="6"/>
                    <a:pt x="12" y="2"/>
                    <a:pt x="12" y="2"/>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3" name="Freeform 228"/>
            <p:cNvSpPr/>
            <p:nvPr>
              <p:custDataLst>
                <p:tags r:id="rId32"/>
              </p:custDataLst>
            </p:nvPr>
          </p:nvSpPr>
          <p:spPr bwMode="auto">
            <a:xfrm>
              <a:off x="4411663" y="2389188"/>
              <a:ext cx="38100" cy="55563"/>
            </a:xfrm>
            <a:custGeom>
              <a:avLst/>
              <a:gdLst>
                <a:gd name="T0" fmla="*/ 13 w 13"/>
                <a:gd name="T1" fmla="*/ 3 h 19"/>
                <a:gd name="T2" fmla="*/ 6 w 13"/>
                <a:gd name="T3" fmla="*/ 0 h 19"/>
                <a:gd name="T4" fmla="*/ 3 w 13"/>
                <a:gd name="T5" fmla="*/ 8 h 19"/>
                <a:gd name="T6" fmla="*/ 1 w 13"/>
                <a:gd name="T7" fmla="*/ 14 h 19"/>
                <a:gd name="T8" fmla="*/ 0 w 13"/>
                <a:gd name="T9" fmla="*/ 17 h 19"/>
                <a:gd name="T10" fmla="*/ 7 w 13"/>
                <a:gd name="T11" fmla="*/ 19 h 19"/>
                <a:gd name="T12" fmla="*/ 8 w 13"/>
                <a:gd name="T13" fmla="*/ 16 h 19"/>
                <a:gd name="T14" fmla="*/ 10 w 13"/>
                <a:gd name="T15" fmla="*/ 11 h 19"/>
                <a:gd name="T16" fmla="*/ 13 w 13"/>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3" y="3"/>
                  </a:moveTo>
                  <a:cubicBezTo>
                    <a:pt x="6" y="0"/>
                    <a:pt x="6" y="0"/>
                    <a:pt x="6" y="0"/>
                  </a:cubicBezTo>
                  <a:cubicBezTo>
                    <a:pt x="6" y="0"/>
                    <a:pt x="5" y="4"/>
                    <a:pt x="3" y="8"/>
                  </a:cubicBezTo>
                  <a:cubicBezTo>
                    <a:pt x="2" y="10"/>
                    <a:pt x="2" y="12"/>
                    <a:pt x="1" y="14"/>
                  </a:cubicBezTo>
                  <a:cubicBezTo>
                    <a:pt x="0" y="16"/>
                    <a:pt x="0" y="17"/>
                    <a:pt x="0" y="17"/>
                  </a:cubicBezTo>
                  <a:cubicBezTo>
                    <a:pt x="7" y="19"/>
                    <a:pt x="7" y="19"/>
                    <a:pt x="7" y="19"/>
                  </a:cubicBezTo>
                  <a:cubicBezTo>
                    <a:pt x="7" y="19"/>
                    <a:pt x="7" y="18"/>
                    <a:pt x="8" y="16"/>
                  </a:cubicBezTo>
                  <a:cubicBezTo>
                    <a:pt x="8" y="15"/>
                    <a:pt x="9" y="13"/>
                    <a:pt x="10" y="11"/>
                  </a:cubicBezTo>
                  <a:cubicBezTo>
                    <a:pt x="11" y="7"/>
                    <a:pt x="13" y="3"/>
                    <a:pt x="13" y="3"/>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4" name="Freeform 229"/>
            <p:cNvSpPr/>
            <p:nvPr>
              <p:custDataLst>
                <p:tags r:id="rId33"/>
              </p:custDataLst>
            </p:nvPr>
          </p:nvSpPr>
          <p:spPr bwMode="auto">
            <a:xfrm>
              <a:off x="4440238" y="2314575"/>
              <a:ext cx="38100" cy="57150"/>
            </a:xfrm>
            <a:custGeom>
              <a:avLst/>
              <a:gdLst>
                <a:gd name="T0" fmla="*/ 13 w 13"/>
                <a:gd name="T1" fmla="*/ 3 h 19"/>
                <a:gd name="T2" fmla="*/ 7 w 13"/>
                <a:gd name="T3" fmla="*/ 0 h 19"/>
                <a:gd name="T4" fmla="*/ 3 w 13"/>
                <a:gd name="T5" fmla="*/ 8 h 19"/>
                <a:gd name="T6" fmla="*/ 1 w 13"/>
                <a:gd name="T7" fmla="*/ 14 h 19"/>
                <a:gd name="T8" fmla="*/ 0 w 13"/>
                <a:gd name="T9" fmla="*/ 17 h 19"/>
                <a:gd name="T10" fmla="*/ 6 w 13"/>
                <a:gd name="T11" fmla="*/ 19 h 19"/>
                <a:gd name="T12" fmla="*/ 7 w 13"/>
                <a:gd name="T13" fmla="*/ 17 h 19"/>
                <a:gd name="T14" fmla="*/ 10 w 13"/>
                <a:gd name="T15" fmla="*/ 11 h 19"/>
                <a:gd name="T16" fmla="*/ 13 w 13"/>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13" y="3"/>
                  </a:moveTo>
                  <a:cubicBezTo>
                    <a:pt x="7" y="0"/>
                    <a:pt x="7" y="0"/>
                    <a:pt x="7" y="0"/>
                  </a:cubicBezTo>
                  <a:cubicBezTo>
                    <a:pt x="7" y="0"/>
                    <a:pt x="5" y="4"/>
                    <a:pt x="3" y="8"/>
                  </a:cubicBezTo>
                  <a:cubicBezTo>
                    <a:pt x="2" y="11"/>
                    <a:pt x="1" y="13"/>
                    <a:pt x="1" y="14"/>
                  </a:cubicBezTo>
                  <a:cubicBezTo>
                    <a:pt x="0" y="16"/>
                    <a:pt x="0" y="17"/>
                    <a:pt x="0" y="17"/>
                  </a:cubicBezTo>
                  <a:cubicBezTo>
                    <a:pt x="6" y="19"/>
                    <a:pt x="6" y="19"/>
                    <a:pt x="6" y="19"/>
                  </a:cubicBezTo>
                  <a:cubicBezTo>
                    <a:pt x="6" y="19"/>
                    <a:pt x="7" y="18"/>
                    <a:pt x="7" y="17"/>
                  </a:cubicBezTo>
                  <a:cubicBezTo>
                    <a:pt x="8" y="15"/>
                    <a:pt x="9" y="13"/>
                    <a:pt x="10" y="11"/>
                  </a:cubicBezTo>
                  <a:cubicBezTo>
                    <a:pt x="11" y="7"/>
                    <a:pt x="13" y="3"/>
                    <a:pt x="13" y="3"/>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5" name="Freeform 230"/>
            <p:cNvSpPr/>
            <p:nvPr>
              <p:custDataLst>
                <p:tags r:id="rId34"/>
              </p:custDataLst>
            </p:nvPr>
          </p:nvSpPr>
          <p:spPr bwMode="auto">
            <a:xfrm>
              <a:off x="4470400" y="2244725"/>
              <a:ext cx="44450" cy="55563"/>
            </a:xfrm>
            <a:custGeom>
              <a:avLst/>
              <a:gdLst>
                <a:gd name="T0" fmla="*/ 15 w 15"/>
                <a:gd name="T1" fmla="*/ 3 h 19"/>
                <a:gd name="T2" fmla="*/ 8 w 15"/>
                <a:gd name="T3" fmla="*/ 0 h 19"/>
                <a:gd name="T4" fmla="*/ 4 w 15"/>
                <a:gd name="T5" fmla="*/ 8 h 19"/>
                <a:gd name="T6" fmla="*/ 0 w 15"/>
                <a:gd name="T7" fmla="*/ 16 h 19"/>
                <a:gd name="T8" fmla="*/ 7 w 15"/>
                <a:gd name="T9" fmla="*/ 19 h 19"/>
                <a:gd name="T10" fmla="*/ 11 w 15"/>
                <a:gd name="T11" fmla="*/ 11 h 19"/>
                <a:gd name="T12" fmla="*/ 15 w 15"/>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15" y="3"/>
                  </a:moveTo>
                  <a:cubicBezTo>
                    <a:pt x="8" y="0"/>
                    <a:pt x="8" y="0"/>
                    <a:pt x="8" y="0"/>
                  </a:cubicBezTo>
                  <a:cubicBezTo>
                    <a:pt x="8" y="0"/>
                    <a:pt x="6" y="4"/>
                    <a:pt x="4" y="8"/>
                  </a:cubicBezTo>
                  <a:cubicBezTo>
                    <a:pt x="2" y="12"/>
                    <a:pt x="0" y="16"/>
                    <a:pt x="0" y="16"/>
                  </a:cubicBezTo>
                  <a:cubicBezTo>
                    <a:pt x="7" y="19"/>
                    <a:pt x="7" y="19"/>
                    <a:pt x="7" y="19"/>
                  </a:cubicBezTo>
                  <a:cubicBezTo>
                    <a:pt x="7" y="19"/>
                    <a:pt x="9" y="15"/>
                    <a:pt x="11" y="11"/>
                  </a:cubicBezTo>
                  <a:cubicBezTo>
                    <a:pt x="13" y="7"/>
                    <a:pt x="15" y="3"/>
                    <a:pt x="15" y="3"/>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6" name="Freeform 231"/>
            <p:cNvSpPr/>
            <p:nvPr>
              <p:custDataLst>
                <p:tags r:id="rId35"/>
              </p:custDataLst>
            </p:nvPr>
          </p:nvSpPr>
          <p:spPr bwMode="auto">
            <a:xfrm>
              <a:off x="4505325" y="2178050"/>
              <a:ext cx="44450" cy="55563"/>
            </a:xfrm>
            <a:custGeom>
              <a:avLst/>
              <a:gdLst>
                <a:gd name="T0" fmla="*/ 15 w 15"/>
                <a:gd name="T1" fmla="*/ 3 h 19"/>
                <a:gd name="T2" fmla="*/ 9 w 15"/>
                <a:gd name="T3" fmla="*/ 0 h 19"/>
                <a:gd name="T4" fmla="*/ 4 w 15"/>
                <a:gd name="T5" fmla="*/ 7 h 19"/>
                <a:gd name="T6" fmla="*/ 0 w 15"/>
                <a:gd name="T7" fmla="*/ 15 h 19"/>
                <a:gd name="T8" fmla="*/ 7 w 15"/>
                <a:gd name="T9" fmla="*/ 19 h 19"/>
                <a:gd name="T10" fmla="*/ 11 w 15"/>
                <a:gd name="T11" fmla="*/ 11 h 19"/>
                <a:gd name="T12" fmla="*/ 15 w 15"/>
                <a:gd name="T13" fmla="*/ 3 h 19"/>
              </a:gdLst>
              <a:ahLst/>
              <a:cxnLst>
                <a:cxn ang="0">
                  <a:pos x="T0" y="T1"/>
                </a:cxn>
                <a:cxn ang="0">
                  <a:pos x="T2" y="T3"/>
                </a:cxn>
                <a:cxn ang="0">
                  <a:pos x="T4" y="T5"/>
                </a:cxn>
                <a:cxn ang="0">
                  <a:pos x="T6" y="T7"/>
                </a:cxn>
                <a:cxn ang="0">
                  <a:pos x="T8" y="T9"/>
                </a:cxn>
                <a:cxn ang="0">
                  <a:pos x="T10" y="T11"/>
                </a:cxn>
                <a:cxn ang="0">
                  <a:pos x="T12" y="T13"/>
                </a:cxn>
              </a:cxnLst>
              <a:rect l="0" t="0" r="r" b="b"/>
              <a:pathLst>
                <a:path w="15" h="19">
                  <a:moveTo>
                    <a:pt x="15" y="3"/>
                  </a:moveTo>
                  <a:cubicBezTo>
                    <a:pt x="9" y="0"/>
                    <a:pt x="9" y="0"/>
                    <a:pt x="9" y="0"/>
                  </a:cubicBezTo>
                  <a:cubicBezTo>
                    <a:pt x="9" y="0"/>
                    <a:pt x="6" y="4"/>
                    <a:pt x="4" y="7"/>
                  </a:cubicBezTo>
                  <a:cubicBezTo>
                    <a:pt x="2" y="11"/>
                    <a:pt x="0" y="15"/>
                    <a:pt x="0" y="15"/>
                  </a:cubicBezTo>
                  <a:cubicBezTo>
                    <a:pt x="7" y="19"/>
                    <a:pt x="7" y="19"/>
                    <a:pt x="7" y="19"/>
                  </a:cubicBezTo>
                  <a:cubicBezTo>
                    <a:pt x="7" y="19"/>
                    <a:pt x="9" y="15"/>
                    <a:pt x="11" y="11"/>
                  </a:cubicBezTo>
                  <a:cubicBezTo>
                    <a:pt x="13" y="7"/>
                    <a:pt x="15" y="3"/>
                    <a:pt x="15" y="3"/>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7" name="Freeform 232"/>
            <p:cNvSpPr/>
            <p:nvPr>
              <p:custDataLst>
                <p:tags r:id="rId36"/>
              </p:custDataLst>
            </p:nvPr>
          </p:nvSpPr>
          <p:spPr bwMode="auto">
            <a:xfrm>
              <a:off x="4543425" y="2109788"/>
              <a:ext cx="44450" cy="55563"/>
            </a:xfrm>
            <a:custGeom>
              <a:avLst/>
              <a:gdLst>
                <a:gd name="T0" fmla="*/ 15 w 15"/>
                <a:gd name="T1" fmla="*/ 3 h 19"/>
                <a:gd name="T2" fmla="*/ 9 w 15"/>
                <a:gd name="T3" fmla="*/ 0 h 19"/>
                <a:gd name="T4" fmla="*/ 8 w 15"/>
                <a:gd name="T5" fmla="*/ 2 h 19"/>
                <a:gd name="T6" fmla="*/ 5 w 15"/>
                <a:gd name="T7" fmla="*/ 7 h 19"/>
                <a:gd name="T8" fmla="*/ 0 w 15"/>
                <a:gd name="T9" fmla="*/ 15 h 19"/>
                <a:gd name="T10" fmla="*/ 6 w 15"/>
                <a:gd name="T11" fmla="*/ 19 h 19"/>
                <a:gd name="T12" fmla="*/ 11 w 15"/>
                <a:gd name="T13" fmla="*/ 11 h 19"/>
                <a:gd name="T14" fmla="*/ 14 w 15"/>
                <a:gd name="T15" fmla="*/ 6 h 19"/>
                <a:gd name="T16" fmla="*/ 15 w 15"/>
                <a:gd name="T17"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15" y="3"/>
                  </a:moveTo>
                  <a:cubicBezTo>
                    <a:pt x="9" y="0"/>
                    <a:pt x="9" y="0"/>
                    <a:pt x="9" y="0"/>
                  </a:cubicBezTo>
                  <a:cubicBezTo>
                    <a:pt x="9" y="0"/>
                    <a:pt x="9" y="1"/>
                    <a:pt x="8" y="2"/>
                  </a:cubicBezTo>
                  <a:cubicBezTo>
                    <a:pt x="7" y="3"/>
                    <a:pt x="6" y="5"/>
                    <a:pt x="5" y="7"/>
                  </a:cubicBezTo>
                  <a:cubicBezTo>
                    <a:pt x="2" y="11"/>
                    <a:pt x="0" y="15"/>
                    <a:pt x="0" y="15"/>
                  </a:cubicBezTo>
                  <a:cubicBezTo>
                    <a:pt x="6" y="19"/>
                    <a:pt x="6" y="19"/>
                    <a:pt x="6" y="19"/>
                  </a:cubicBezTo>
                  <a:cubicBezTo>
                    <a:pt x="6" y="19"/>
                    <a:pt x="8" y="15"/>
                    <a:pt x="11" y="11"/>
                  </a:cubicBezTo>
                  <a:cubicBezTo>
                    <a:pt x="12" y="9"/>
                    <a:pt x="13" y="7"/>
                    <a:pt x="14" y="6"/>
                  </a:cubicBezTo>
                  <a:cubicBezTo>
                    <a:pt x="15" y="4"/>
                    <a:pt x="15" y="3"/>
                    <a:pt x="15" y="3"/>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8" name="Freeform 233"/>
            <p:cNvSpPr/>
            <p:nvPr>
              <p:custDataLst>
                <p:tags r:id="rId37"/>
              </p:custDataLst>
            </p:nvPr>
          </p:nvSpPr>
          <p:spPr bwMode="auto">
            <a:xfrm>
              <a:off x="4584700" y="2043113"/>
              <a:ext cx="46038" cy="55563"/>
            </a:xfrm>
            <a:custGeom>
              <a:avLst/>
              <a:gdLst>
                <a:gd name="T0" fmla="*/ 16 w 16"/>
                <a:gd name="T1" fmla="*/ 4 h 19"/>
                <a:gd name="T2" fmla="*/ 10 w 16"/>
                <a:gd name="T3" fmla="*/ 0 h 19"/>
                <a:gd name="T4" fmla="*/ 5 w 16"/>
                <a:gd name="T5" fmla="*/ 8 h 19"/>
                <a:gd name="T6" fmla="*/ 0 w 16"/>
                <a:gd name="T7" fmla="*/ 15 h 19"/>
                <a:gd name="T8" fmla="*/ 6 w 16"/>
                <a:gd name="T9" fmla="*/ 19 h 19"/>
                <a:gd name="T10" fmla="*/ 11 w 16"/>
                <a:gd name="T11" fmla="*/ 12 h 19"/>
                <a:gd name="T12" fmla="*/ 16 w 16"/>
                <a:gd name="T13" fmla="*/ 4 h 19"/>
              </a:gdLst>
              <a:ahLst/>
              <a:cxnLst>
                <a:cxn ang="0">
                  <a:pos x="T0" y="T1"/>
                </a:cxn>
                <a:cxn ang="0">
                  <a:pos x="T2" y="T3"/>
                </a:cxn>
                <a:cxn ang="0">
                  <a:pos x="T4" y="T5"/>
                </a:cxn>
                <a:cxn ang="0">
                  <a:pos x="T6" y="T7"/>
                </a:cxn>
                <a:cxn ang="0">
                  <a:pos x="T8" y="T9"/>
                </a:cxn>
                <a:cxn ang="0">
                  <a:pos x="T10" y="T11"/>
                </a:cxn>
                <a:cxn ang="0">
                  <a:pos x="T12" y="T13"/>
                </a:cxn>
              </a:cxnLst>
              <a:rect l="0" t="0" r="r" b="b"/>
              <a:pathLst>
                <a:path w="16" h="19">
                  <a:moveTo>
                    <a:pt x="16" y="4"/>
                  </a:moveTo>
                  <a:cubicBezTo>
                    <a:pt x="10" y="0"/>
                    <a:pt x="10" y="0"/>
                    <a:pt x="10" y="0"/>
                  </a:cubicBezTo>
                  <a:cubicBezTo>
                    <a:pt x="10" y="0"/>
                    <a:pt x="7" y="4"/>
                    <a:pt x="5" y="8"/>
                  </a:cubicBezTo>
                  <a:cubicBezTo>
                    <a:pt x="2" y="12"/>
                    <a:pt x="0" y="15"/>
                    <a:pt x="0" y="15"/>
                  </a:cubicBezTo>
                  <a:cubicBezTo>
                    <a:pt x="6" y="19"/>
                    <a:pt x="6" y="19"/>
                    <a:pt x="6" y="19"/>
                  </a:cubicBezTo>
                  <a:cubicBezTo>
                    <a:pt x="6" y="19"/>
                    <a:pt x="8" y="15"/>
                    <a:pt x="11" y="12"/>
                  </a:cubicBezTo>
                  <a:cubicBezTo>
                    <a:pt x="13" y="8"/>
                    <a:pt x="16" y="4"/>
                    <a:pt x="16" y="4"/>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19" name="Freeform 234"/>
            <p:cNvSpPr/>
            <p:nvPr>
              <p:custDataLst>
                <p:tags r:id="rId38"/>
              </p:custDataLst>
            </p:nvPr>
          </p:nvSpPr>
          <p:spPr bwMode="auto">
            <a:xfrm>
              <a:off x="4629150" y="1981200"/>
              <a:ext cx="46038" cy="52388"/>
            </a:xfrm>
            <a:custGeom>
              <a:avLst/>
              <a:gdLst>
                <a:gd name="T0" fmla="*/ 16 w 16"/>
                <a:gd name="T1" fmla="*/ 4 h 18"/>
                <a:gd name="T2" fmla="*/ 10 w 16"/>
                <a:gd name="T3" fmla="*/ 0 h 18"/>
                <a:gd name="T4" fmla="*/ 9 w 16"/>
                <a:gd name="T5" fmla="*/ 2 h 18"/>
                <a:gd name="T6" fmla="*/ 5 w 16"/>
                <a:gd name="T7" fmla="*/ 7 h 18"/>
                <a:gd name="T8" fmla="*/ 0 w 16"/>
                <a:gd name="T9" fmla="*/ 14 h 18"/>
                <a:gd name="T10" fmla="*/ 6 w 16"/>
                <a:gd name="T11" fmla="*/ 18 h 18"/>
                <a:gd name="T12" fmla="*/ 11 w 16"/>
                <a:gd name="T13" fmla="*/ 11 h 18"/>
                <a:gd name="T14" fmla="*/ 14 w 16"/>
                <a:gd name="T15" fmla="*/ 6 h 18"/>
                <a:gd name="T16" fmla="*/ 16 w 16"/>
                <a:gd name="T17" fmla="*/ 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8">
                  <a:moveTo>
                    <a:pt x="16" y="4"/>
                  </a:moveTo>
                  <a:cubicBezTo>
                    <a:pt x="10" y="0"/>
                    <a:pt x="10" y="0"/>
                    <a:pt x="10" y="0"/>
                  </a:cubicBezTo>
                  <a:cubicBezTo>
                    <a:pt x="10" y="0"/>
                    <a:pt x="10" y="1"/>
                    <a:pt x="9" y="2"/>
                  </a:cubicBezTo>
                  <a:cubicBezTo>
                    <a:pt x="8" y="3"/>
                    <a:pt x="6" y="5"/>
                    <a:pt x="5" y="7"/>
                  </a:cubicBezTo>
                  <a:cubicBezTo>
                    <a:pt x="2" y="11"/>
                    <a:pt x="0" y="14"/>
                    <a:pt x="0" y="14"/>
                  </a:cubicBezTo>
                  <a:cubicBezTo>
                    <a:pt x="6" y="18"/>
                    <a:pt x="6" y="18"/>
                    <a:pt x="6" y="18"/>
                  </a:cubicBezTo>
                  <a:cubicBezTo>
                    <a:pt x="6" y="18"/>
                    <a:pt x="8" y="15"/>
                    <a:pt x="11" y="11"/>
                  </a:cubicBezTo>
                  <a:cubicBezTo>
                    <a:pt x="12" y="9"/>
                    <a:pt x="13" y="8"/>
                    <a:pt x="14" y="6"/>
                  </a:cubicBezTo>
                  <a:cubicBezTo>
                    <a:pt x="15" y="5"/>
                    <a:pt x="16" y="4"/>
                    <a:pt x="16" y="4"/>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20" name="Freeform 235"/>
            <p:cNvSpPr/>
            <p:nvPr>
              <p:custDataLst>
                <p:tags r:id="rId39"/>
              </p:custDataLst>
            </p:nvPr>
          </p:nvSpPr>
          <p:spPr bwMode="auto">
            <a:xfrm>
              <a:off x="4675188" y="1919288"/>
              <a:ext cx="47625" cy="52388"/>
            </a:xfrm>
            <a:custGeom>
              <a:avLst/>
              <a:gdLst>
                <a:gd name="T0" fmla="*/ 30 w 30"/>
                <a:gd name="T1" fmla="*/ 7 h 33"/>
                <a:gd name="T2" fmla="*/ 20 w 30"/>
                <a:gd name="T3" fmla="*/ 0 h 33"/>
                <a:gd name="T4" fmla="*/ 0 w 30"/>
                <a:gd name="T5" fmla="*/ 26 h 33"/>
                <a:gd name="T6" fmla="*/ 9 w 30"/>
                <a:gd name="T7" fmla="*/ 33 h 33"/>
                <a:gd name="T8" fmla="*/ 30 w 30"/>
                <a:gd name="T9" fmla="*/ 7 h 33"/>
              </a:gdLst>
              <a:ahLst/>
              <a:cxnLst>
                <a:cxn ang="0">
                  <a:pos x="T0" y="T1"/>
                </a:cxn>
                <a:cxn ang="0">
                  <a:pos x="T2" y="T3"/>
                </a:cxn>
                <a:cxn ang="0">
                  <a:pos x="T4" y="T5"/>
                </a:cxn>
                <a:cxn ang="0">
                  <a:pos x="T6" y="T7"/>
                </a:cxn>
                <a:cxn ang="0">
                  <a:pos x="T8" y="T9"/>
                </a:cxn>
              </a:cxnLst>
              <a:rect l="0" t="0" r="r" b="b"/>
              <a:pathLst>
                <a:path w="30" h="33">
                  <a:moveTo>
                    <a:pt x="30" y="7"/>
                  </a:moveTo>
                  <a:lnTo>
                    <a:pt x="20" y="0"/>
                  </a:lnTo>
                  <a:lnTo>
                    <a:pt x="0" y="26"/>
                  </a:lnTo>
                  <a:lnTo>
                    <a:pt x="9" y="33"/>
                  </a:lnTo>
                  <a:lnTo>
                    <a:pt x="30" y="7"/>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21" name="Freeform 236"/>
            <p:cNvSpPr/>
            <p:nvPr>
              <p:custDataLst>
                <p:tags r:id="rId40"/>
              </p:custDataLst>
            </p:nvPr>
          </p:nvSpPr>
          <p:spPr bwMode="auto">
            <a:xfrm>
              <a:off x="4725988" y="1860550"/>
              <a:ext cx="49213" cy="52388"/>
            </a:xfrm>
            <a:custGeom>
              <a:avLst/>
              <a:gdLst>
                <a:gd name="T0" fmla="*/ 31 w 31"/>
                <a:gd name="T1" fmla="*/ 7 h 33"/>
                <a:gd name="T2" fmla="*/ 20 w 31"/>
                <a:gd name="T3" fmla="*/ 0 h 33"/>
                <a:gd name="T4" fmla="*/ 0 w 31"/>
                <a:gd name="T5" fmla="*/ 24 h 33"/>
                <a:gd name="T6" fmla="*/ 9 w 31"/>
                <a:gd name="T7" fmla="*/ 33 h 33"/>
                <a:gd name="T8" fmla="*/ 31 w 31"/>
                <a:gd name="T9" fmla="*/ 7 h 33"/>
              </a:gdLst>
              <a:ahLst/>
              <a:cxnLst>
                <a:cxn ang="0">
                  <a:pos x="T0" y="T1"/>
                </a:cxn>
                <a:cxn ang="0">
                  <a:pos x="T2" y="T3"/>
                </a:cxn>
                <a:cxn ang="0">
                  <a:pos x="T4" y="T5"/>
                </a:cxn>
                <a:cxn ang="0">
                  <a:pos x="T6" y="T7"/>
                </a:cxn>
                <a:cxn ang="0">
                  <a:pos x="T8" y="T9"/>
                </a:cxn>
              </a:cxnLst>
              <a:rect l="0" t="0" r="r" b="b"/>
              <a:pathLst>
                <a:path w="31" h="33">
                  <a:moveTo>
                    <a:pt x="31" y="7"/>
                  </a:moveTo>
                  <a:lnTo>
                    <a:pt x="20" y="0"/>
                  </a:lnTo>
                  <a:lnTo>
                    <a:pt x="0" y="24"/>
                  </a:lnTo>
                  <a:lnTo>
                    <a:pt x="9" y="33"/>
                  </a:lnTo>
                  <a:lnTo>
                    <a:pt x="31" y="7"/>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22" name="Freeform 237"/>
            <p:cNvSpPr/>
            <p:nvPr>
              <p:custDataLst>
                <p:tags r:id="rId41"/>
              </p:custDataLst>
            </p:nvPr>
          </p:nvSpPr>
          <p:spPr bwMode="auto">
            <a:xfrm>
              <a:off x="4775200" y="1801813"/>
              <a:ext cx="52388" cy="52388"/>
            </a:xfrm>
            <a:custGeom>
              <a:avLst/>
              <a:gdLst>
                <a:gd name="T0" fmla="*/ 33 w 33"/>
                <a:gd name="T1" fmla="*/ 9 h 33"/>
                <a:gd name="T2" fmla="*/ 24 w 33"/>
                <a:gd name="T3" fmla="*/ 0 h 33"/>
                <a:gd name="T4" fmla="*/ 0 w 33"/>
                <a:gd name="T5" fmla="*/ 24 h 33"/>
                <a:gd name="T6" fmla="*/ 9 w 33"/>
                <a:gd name="T7" fmla="*/ 33 h 33"/>
                <a:gd name="T8" fmla="*/ 33 w 33"/>
                <a:gd name="T9" fmla="*/ 9 h 33"/>
              </a:gdLst>
              <a:ahLst/>
              <a:cxnLst>
                <a:cxn ang="0">
                  <a:pos x="T0" y="T1"/>
                </a:cxn>
                <a:cxn ang="0">
                  <a:pos x="T2" y="T3"/>
                </a:cxn>
                <a:cxn ang="0">
                  <a:pos x="T4" y="T5"/>
                </a:cxn>
                <a:cxn ang="0">
                  <a:pos x="T6" y="T7"/>
                </a:cxn>
                <a:cxn ang="0">
                  <a:pos x="T8" y="T9"/>
                </a:cxn>
              </a:cxnLst>
              <a:rect l="0" t="0" r="r" b="b"/>
              <a:pathLst>
                <a:path w="33" h="33">
                  <a:moveTo>
                    <a:pt x="33" y="9"/>
                  </a:moveTo>
                  <a:lnTo>
                    <a:pt x="24" y="0"/>
                  </a:lnTo>
                  <a:lnTo>
                    <a:pt x="0" y="24"/>
                  </a:lnTo>
                  <a:lnTo>
                    <a:pt x="9" y="33"/>
                  </a:lnTo>
                  <a:lnTo>
                    <a:pt x="33" y="9"/>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grpSp>
      <p:grpSp>
        <p:nvGrpSpPr>
          <p:cNvPr id="123" name="Group 103"/>
          <p:cNvGrpSpPr/>
          <p:nvPr/>
        </p:nvGrpSpPr>
        <p:grpSpPr>
          <a:xfrm>
            <a:off x="1222088" y="1611880"/>
            <a:ext cx="838789" cy="367724"/>
            <a:chOff x="4830763" y="1285875"/>
            <a:chExt cx="1169988" cy="512763"/>
          </a:xfrm>
          <a:solidFill>
            <a:schemeClr val="bg1">
              <a:lumMod val="65000"/>
            </a:schemeClr>
          </a:solidFill>
        </p:grpSpPr>
        <p:sp>
          <p:nvSpPr>
            <p:cNvPr id="124" name="Freeform 238"/>
            <p:cNvSpPr/>
            <p:nvPr>
              <p:custDataLst>
                <p:tags r:id="rId42"/>
              </p:custDataLst>
            </p:nvPr>
          </p:nvSpPr>
          <p:spPr bwMode="auto">
            <a:xfrm>
              <a:off x="4830763" y="1749425"/>
              <a:ext cx="52388" cy="49213"/>
            </a:xfrm>
            <a:custGeom>
              <a:avLst/>
              <a:gdLst>
                <a:gd name="T0" fmla="*/ 33 w 33"/>
                <a:gd name="T1" fmla="*/ 9 h 31"/>
                <a:gd name="T2" fmla="*/ 24 w 33"/>
                <a:gd name="T3" fmla="*/ 0 h 31"/>
                <a:gd name="T4" fmla="*/ 0 w 33"/>
                <a:gd name="T5" fmla="*/ 22 h 31"/>
                <a:gd name="T6" fmla="*/ 9 w 33"/>
                <a:gd name="T7" fmla="*/ 31 h 31"/>
                <a:gd name="T8" fmla="*/ 33 w 33"/>
                <a:gd name="T9" fmla="*/ 9 h 31"/>
              </a:gdLst>
              <a:ahLst/>
              <a:cxnLst>
                <a:cxn ang="0">
                  <a:pos x="T0" y="T1"/>
                </a:cxn>
                <a:cxn ang="0">
                  <a:pos x="T2" y="T3"/>
                </a:cxn>
                <a:cxn ang="0">
                  <a:pos x="T4" y="T5"/>
                </a:cxn>
                <a:cxn ang="0">
                  <a:pos x="T6" y="T7"/>
                </a:cxn>
                <a:cxn ang="0">
                  <a:pos x="T8" y="T9"/>
                </a:cxn>
              </a:cxnLst>
              <a:rect l="0" t="0" r="r" b="b"/>
              <a:pathLst>
                <a:path w="33" h="31">
                  <a:moveTo>
                    <a:pt x="33" y="9"/>
                  </a:moveTo>
                  <a:lnTo>
                    <a:pt x="24" y="0"/>
                  </a:lnTo>
                  <a:lnTo>
                    <a:pt x="0" y="22"/>
                  </a:lnTo>
                  <a:lnTo>
                    <a:pt x="9" y="31"/>
                  </a:lnTo>
                  <a:lnTo>
                    <a:pt x="33" y="9"/>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25" name="Freeform 239"/>
            <p:cNvSpPr/>
            <p:nvPr>
              <p:custDataLst>
                <p:tags r:id="rId43"/>
              </p:custDataLst>
            </p:nvPr>
          </p:nvSpPr>
          <p:spPr bwMode="auto">
            <a:xfrm>
              <a:off x="4886325" y="1697038"/>
              <a:ext cx="52388" cy="49213"/>
            </a:xfrm>
            <a:custGeom>
              <a:avLst/>
              <a:gdLst>
                <a:gd name="T0" fmla="*/ 33 w 33"/>
                <a:gd name="T1" fmla="*/ 9 h 31"/>
                <a:gd name="T2" fmla="*/ 26 w 33"/>
                <a:gd name="T3" fmla="*/ 0 h 31"/>
                <a:gd name="T4" fmla="*/ 0 w 33"/>
                <a:gd name="T5" fmla="*/ 22 h 31"/>
                <a:gd name="T6" fmla="*/ 9 w 33"/>
                <a:gd name="T7" fmla="*/ 31 h 31"/>
                <a:gd name="T8" fmla="*/ 33 w 33"/>
                <a:gd name="T9" fmla="*/ 9 h 31"/>
              </a:gdLst>
              <a:ahLst/>
              <a:cxnLst>
                <a:cxn ang="0">
                  <a:pos x="T0" y="T1"/>
                </a:cxn>
                <a:cxn ang="0">
                  <a:pos x="T2" y="T3"/>
                </a:cxn>
                <a:cxn ang="0">
                  <a:pos x="T4" y="T5"/>
                </a:cxn>
                <a:cxn ang="0">
                  <a:pos x="T6" y="T7"/>
                </a:cxn>
                <a:cxn ang="0">
                  <a:pos x="T8" y="T9"/>
                </a:cxn>
              </a:cxnLst>
              <a:rect l="0" t="0" r="r" b="b"/>
              <a:pathLst>
                <a:path w="33" h="31">
                  <a:moveTo>
                    <a:pt x="33" y="9"/>
                  </a:moveTo>
                  <a:lnTo>
                    <a:pt x="26" y="0"/>
                  </a:lnTo>
                  <a:lnTo>
                    <a:pt x="0" y="22"/>
                  </a:lnTo>
                  <a:lnTo>
                    <a:pt x="9" y="31"/>
                  </a:lnTo>
                  <a:lnTo>
                    <a:pt x="33" y="9"/>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26" name="Freeform 240"/>
            <p:cNvSpPr/>
            <p:nvPr>
              <p:custDataLst>
                <p:tags r:id="rId44"/>
              </p:custDataLst>
            </p:nvPr>
          </p:nvSpPr>
          <p:spPr bwMode="auto">
            <a:xfrm>
              <a:off x="4945063" y="1646238"/>
              <a:ext cx="55563" cy="50800"/>
            </a:xfrm>
            <a:custGeom>
              <a:avLst/>
              <a:gdLst>
                <a:gd name="T0" fmla="*/ 35 w 35"/>
                <a:gd name="T1" fmla="*/ 11 h 32"/>
                <a:gd name="T2" fmla="*/ 26 w 35"/>
                <a:gd name="T3" fmla="*/ 0 h 32"/>
                <a:gd name="T4" fmla="*/ 0 w 35"/>
                <a:gd name="T5" fmla="*/ 20 h 32"/>
                <a:gd name="T6" fmla="*/ 9 w 35"/>
                <a:gd name="T7" fmla="*/ 32 h 32"/>
                <a:gd name="T8" fmla="*/ 35 w 35"/>
                <a:gd name="T9" fmla="*/ 11 h 32"/>
              </a:gdLst>
              <a:ahLst/>
              <a:cxnLst>
                <a:cxn ang="0">
                  <a:pos x="T0" y="T1"/>
                </a:cxn>
                <a:cxn ang="0">
                  <a:pos x="T2" y="T3"/>
                </a:cxn>
                <a:cxn ang="0">
                  <a:pos x="T4" y="T5"/>
                </a:cxn>
                <a:cxn ang="0">
                  <a:pos x="T6" y="T7"/>
                </a:cxn>
                <a:cxn ang="0">
                  <a:pos x="T8" y="T9"/>
                </a:cxn>
              </a:cxnLst>
              <a:rect l="0" t="0" r="r" b="b"/>
              <a:pathLst>
                <a:path w="35" h="32">
                  <a:moveTo>
                    <a:pt x="35" y="11"/>
                  </a:moveTo>
                  <a:lnTo>
                    <a:pt x="26" y="0"/>
                  </a:lnTo>
                  <a:lnTo>
                    <a:pt x="0" y="20"/>
                  </a:lnTo>
                  <a:lnTo>
                    <a:pt x="9" y="32"/>
                  </a:lnTo>
                  <a:lnTo>
                    <a:pt x="35" y="11"/>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27" name="Freeform 241"/>
            <p:cNvSpPr/>
            <p:nvPr>
              <p:custDataLst>
                <p:tags r:id="rId45"/>
              </p:custDataLst>
            </p:nvPr>
          </p:nvSpPr>
          <p:spPr bwMode="auto">
            <a:xfrm>
              <a:off x="5006975" y="1600200"/>
              <a:ext cx="55563" cy="49213"/>
            </a:xfrm>
            <a:custGeom>
              <a:avLst/>
              <a:gdLst>
                <a:gd name="T0" fmla="*/ 35 w 35"/>
                <a:gd name="T1" fmla="*/ 11 h 31"/>
                <a:gd name="T2" fmla="*/ 28 w 35"/>
                <a:gd name="T3" fmla="*/ 0 h 31"/>
                <a:gd name="T4" fmla="*/ 0 w 35"/>
                <a:gd name="T5" fmla="*/ 20 h 31"/>
                <a:gd name="T6" fmla="*/ 9 w 35"/>
                <a:gd name="T7" fmla="*/ 31 h 31"/>
                <a:gd name="T8" fmla="*/ 35 w 35"/>
                <a:gd name="T9" fmla="*/ 11 h 31"/>
              </a:gdLst>
              <a:ahLst/>
              <a:cxnLst>
                <a:cxn ang="0">
                  <a:pos x="T0" y="T1"/>
                </a:cxn>
                <a:cxn ang="0">
                  <a:pos x="T2" y="T3"/>
                </a:cxn>
                <a:cxn ang="0">
                  <a:pos x="T4" y="T5"/>
                </a:cxn>
                <a:cxn ang="0">
                  <a:pos x="T6" y="T7"/>
                </a:cxn>
                <a:cxn ang="0">
                  <a:pos x="T8" y="T9"/>
                </a:cxn>
              </a:cxnLst>
              <a:rect l="0" t="0" r="r" b="b"/>
              <a:pathLst>
                <a:path w="35" h="31">
                  <a:moveTo>
                    <a:pt x="35" y="11"/>
                  </a:moveTo>
                  <a:lnTo>
                    <a:pt x="28" y="0"/>
                  </a:lnTo>
                  <a:lnTo>
                    <a:pt x="0" y="20"/>
                  </a:lnTo>
                  <a:lnTo>
                    <a:pt x="9" y="31"/>
                  </a:lnTo>
                  <a:lnTo>
                    <a:pt x="35" y="11"/>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28" name="Freeform 242"/>
            <p:cNvSpPr/>
            <p:nvPr>
              <p:custDataLst>
                <p:tags r:id="rId46"/>
              </p:custDataLst>
            </p:nvPr>
          </p:nvSpPr>
          <p:spPr bwMode="auto">
            <a:xfrm>
              <a:off x="5070475" y="1558925"/>
              <a:ext cx="57150" cy="42863"/>
            </a:xfrm>
            <a:custGeom>
              <a:avLst/>
              <a:gdLst>
                <a:gd name="T0" fmla="*/ 19 w 19"/>
                <a:gd name="T1" fmla="*/ 6 h 15"/>
                <a:gd name="T2" fmla="*/ 15 w 19"/>
                <a:gd name="T3" fmla="*/ 0 h 15"/>
                <a:gd name="T4" fmla="*/ 8 w 19"/>
                <a:gd name="T5" fmla="*/ 4 h 15"/>
                <a:gd name="T6" fmla="*/ 2 w 19"/>
                <a:gd name="T7" fmla="*/ 8 h 15"/>
                <a:gd name="T8" fmla="*/ 0 w 19"/>
                <a:gd name="T9" fmla="*/ 9 h 15"/>
                <a:gd name="T10" fmla="*/ 4 w 19"/>
                <a:gd name="T11" fmla="*/ 15 h 15"/>
                <a:gd name="T12" fmla="*/ 6 w 19"/>
                <a:gd name="T13" fmla="*/ 14 h 15"/>
                <a:gd name="T14" fmla="*/ 11 w 19"/>
                <a:gd name="T15" fmla="*/ 10 h 15"/>
                <a:gd name="T16" fmla="*/ 19 w 1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19" y="6"/>
                  </a:moveTo>
                  <a:cubicBezTo>
                    <a:pt x="15" y="0"/>
                    <a:pt x="15" y="0"/>
                    <a:pt x="15" y="0"/>
                  </a:cubicBezTo>
                  <a:cubicBezTo>
                    <a:pt x="15" y="0"/>
                    <a:pt x="11" y="2"/>
                    <a:pt x="8" y="4"/>
                  </a:cubicBezTo>
                  <a:cubicBezTo>
                    <a:pt x="6" y="6"/>
                    <a:pt x="4" y="7"/>
                    <a:pt x="2" y="8"/>
                  </a:cubicBezTo>
                  <a:cubicBezTo>
                    <a:pt x="1" y="9"/>
                    <a:pt x="0" y="9"/>
                    <a:pt x="0" y="9"/>
                  </a:cubicBezTo>
                  <a:cubicBezTo>
                    <a:pt x="4" y="15"/>
                    <a:pt x="4" y="15"/>
                    <a:pt x="4" y="15"/>
                  </a:cubicBezTo>
                  <a:cubicBezTo>
                    <a:pt x="4" y="15"/>
                    <a:pt x="5" y="15"/>
                    <a:pt x="6" y="14"/>
                  </a:cubicBezTo>
                  <a:cubicBezTo>
                    <a:pt x="8" y="13"/>
                    <a:pt x="10" y="12"/>
                    <a:pt x="11" y="10"/>
                  </a:cubicBezTo>
                  <a:cubicBezTo>
                    <a:pt x="15" y="8"/>
                    <a:pt x="19" y="6"/>
                    <a:pt x="19" y="6"/>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29" name="Freeform 243"/>
            <p:cNvSpPr/>
            <p:nvPr>
              <p:custDataLst>
                <p:tags r:id="rId47"/>
              </p:custDataLst>
            </p:nvPr>
          </p:nvSpPr>
          <p:spPr bwMode="auto">
            <a:xfrm>
              <a:off x="5135563" y="1517650"/>
              <a:ext cx="55563" cy="44450"/>
            </a:xfrm>
            <a:custGeom>
              <a:avLst/>
              <a:gdLst>
                <a:gd name="T0" fmla="*/ 19 w 19"/>
                <a:gd name="T1" fmla="*/ 6 h 15"/>
                <a:gd name="T2" fmla="*/ 16 w 19"/>
                <a:gd name="T3" fmla="*/ 0 h 15"/>
                <a:gd name="T4" fmla="*/ 8 w 19"/>
                <a:gd name="T5" fmla="*/ 4 h 15"/>
                <a:gd name="T6" fmla="*/ 0 w 19"/>
                <a:gd name="T7" fmla="*/ 9 h 15"/>
                <a:gd name="T8" fmla="*/ 4 w 19"/>
                <a:gd name="T9" fmla="*/ 15 h 15"/>
                <a:gd name="T10" fmla="*/ 12 w 19"/>
                <a:gd name="T11" fmla="*/ 10 h 15"/>
                <a:gd name="T12" fmla="*/ 19 w 19"/>
                <a:gd name="T13" fmla="*/ 6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19" y="6"/>
                  </a:moveTo>
                  <a:cubicBezTo>
                    <a:pt x="16" y="0"/>
                    <a:pt x="16" y="0"/>
                    <a:pt x="16" y="0"/>
                  </a:cubicBezTo>
                  <a:cubicBezTo>
                    <a:pt x="16" y="0"/>
                    <a:pt x="12" y="2"/>
                    <a:pt x="8" y="4"/>
                  </a:cubicBezTo>
                  <a:cubicBezTo>
                    <a:pt x="4" y="6"/>
                    <a:pt x="0" y="9"/>
                    <a:pt x="0" y="9"/>
                  </a:cubicBezTo>
                  <a:cubicBezTo>
                    <a:pt x="4" y="15"/>
                    <a:pt x="4" y="15"/>
                    <a:pt x="4" y="15"/>
                  </a:cubicBezTo>
                  <a:cubicBezTo>
                    <a:pt x="4" y="15"/>
                    <a:pt x="8" y="12"/>
                    <a:pt x="12" y="10"/>
                  </a:cubicBezTo>
                  <a:cubicBezTo>
                    <a:pt x="16" y="8"/>
                    <a:pt x="19" y="6"/>
                    <a:pt x="19" y="6"/>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0" name="Freeform 244"/>
            <p:cNvSpPr/>
            <p:nvPr>
              <p:custDataLst>
                <p:tags r:id="rId48"/>
              </p:custDataLst>
            </p:nvPr>
          </p:nvSpPr>
          <p:spPr bwMode="auto">
            <a:xfrm>
              <a:off x="5203825" y="1479550"/>
              <a:ext cx="55563" cy="44450"/>
            </a:xfrm>
            <a:custGeom>
              <a:avLst/>
              <a:gdLst>
                <a:gd name="T0" fmla="*/ 19 w 19"/>
                <a:gd name="T1" fmla="*/ 6 h 15"/>
                <a:gd name="T2" fmla="*/ 16 w 19"/>
                <a:gd name="T3" fmla="*/ 0 h 15"/>
                <a:gd name="T4" fmla="*/ 8 w 19"/>
                <a:gd name="T5" fmla="*/ 4 h 15"/>
                <a:gd name="T6" fmla="*/ 3 w 19"/>
                <a:gd name="T7" fmla="*/ 7 h 15"/>
                <a:gd name="T8" fmla="*/ 0 w 19"/>
                <a:gd name="T9" fmla="*/ 8 h 15"/>
                <a:gd name="T10" fmla="*/ 4 w 19"/>
                <a:gd name="T11" fmla="*/ 15 h 15"/>
                <a:gd name="T12" fmla="*/ 6 w 19"/>
                <a:gd name="T13" fmla="*/ 13 h 15"/>
                <a:gd name="T14" fmla="*/ 12 w 19"/>
                <a:gd name="T15" fmla="*/ 10 h 15"/>
                <a:gd name="T16" fmla="*/ 19 w 19"/>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19" y="6"/>
                  </a:moveTo>
                  <a:cubicBezTo>
                    <a:pt x="16" y="0"/>
                    <a:pt x="16" y="0"/>
                    <a:pt x="16" y="0"/>
                  </a:cubicBezTo>
                  <a:cubicBezTo>
                    <a:pt x="16" y="0"/>
                    <a:pt x="12" y="2"/>
                    <a:pt x="8" y="4"/>
                  </a:cubicBezTo>
                  <a:cubicBezTo>
                    <a:pt x="6" y="5"/>
                    <a:pt x="4" y="6"/>
                    <a:pt x="3" y="7"/>
                  </a:cubicBezTo>
                  <a:cubicBezTo>
                    <a:pt x="1" y="8"/>
                    <a:pt x="0" y="8"/>
                    <a:pt x="0" y="8"/>
                  </a:cubicBezTo>
                  <a:cubicBezTo>
                    <a:pt x="4" y="15"/>
                    <a:pt x="4" y="15"/>
                    <a:pt x="4" y="15"/>
                  </a:cubicBezTo>
                  <a:cubicBezTo>
                    <a:pt x="4" y="15"/>
                    <a:pt x="5" y="14"/>
                    <a:pt x="6" y="13"/>
                  </a:cubicBezTo>
                  <a:cubicBezTo>
                    <a:pt x="8" y="12"/>
                    <a:pt x="10" y="11"/>
                    <a:pt x="12" y="10"/>
                  </a:cubicBezTo>
                  <a:cubicBezTo>
                    <a:pt x="16" y="8"/>
                    <a:pt x="19" y="6"/>
                    <a:pt x="19" y="6"/>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1" name="Freeform 245"/>
            <p:cNvSpPr/>
            <p:nvPr>
              <p:custDataLst>
                <p:tags r:id="rId49"/>
              </p:custDataLst>
            </p:nvPr>
          </p:nvSpPr>
          <p:spPr bwMode="auto">
            <a:xfrm>
              <a:off x="5273675" y="1444625"/>
              <a:ext cx="55563" cy="41275"/>
            </a:xfrm>
            <a:custGeom>
              <a:avLst/>
              <a:gdLst>
                <a:gd name="T0" fmla="*/ 19 w 19"/>
                <a:gd name="T1" fmla="*/ 7 h 14"/>
                <a:gd name="T2" fmla="*/ 16 w 19"/>
                <a:gd name="T3" fmla="*/ 0 h 14"/>
                <a:gd name="T4" fmla="*/ 8 w 19"/>
                <a:gd name="T5" fmla="*/ 4 h 14"/>
                <a:gd name="T6" fmla="*/ 0 w 19"/>
                <a:gd name="T7" fmla="*/ 8 h 14"/>
                <a:gd name="T8" fmla="*/ 3 w 19"/>
                <a:gd name="T9" fmla="*/ 14 h 14"/>
                <a:gd name="T10" fmla="*/ 11 w 19"/>
                <a:gd name="T11" fmla="*/ 10 h 14"/>
                <a:gd name="T12" fmla="*/ 19 w 19"/>
                <a:gd name="T13" fmla="*/ 7 h 14"/>
              </a:gdLst>
              <a:ahLst/>
              <a:cxnLst>
                <a:cxn ang="0">
                  <a:pos x="T0" y="T1"/>
                </a:cxn>
                <a:cxn ang="0">
                  <a:pos x="T2" y="T3"/>
                </a:cxn>
                <a:cxn ang="0">
                  <a:pos x="T4" y="T5"/>
                </a:cxn>
                <a:cxn ang="0">
                  <a:pos x="T6" y="T7"/>
                </a:cxn>
                <a:cxn ang="0">
                  <a:pos x="T8" y="T9"/>
                </a:cxn>
                <a:cxn ang="0">
                  <a:pos x="T10" y="T11"/>
                </a:cxn>
                <a:cxn ang="0">
                  <a:pos x="T12" y="T13"/>
                </a:cxn>
              </a:cxnLst>
              <a:rect l="0" t="0" r="r" b="b"/>
              <a:pathLst>
                <a:path w="19" h="14">
                  <a:moveTo>
                    <a:pt x="19" y="7"/>
                  </a:moveTo>
                  <a:cubicBezTo>
                    <a:pt x="16" y="0"/>
                    <a:pt x="16" y="0"/>
                    <a:pt x="16" y="0"/>
                  </a:cubicBezTo>
                  <a:cubicBezTo>
                    <a:pt x="16" y="0"/>
                    <a:pt x="12" y="2"/>
                    <a:pt x="8" y="4"/>
                  </a:cubicBezTo>
                  <a:cubicBezTo>
                    <a:pt x="4" y="6"/>
                    <a:pt x="0" y="8"/>
                    <a:pt x="0" y="8"/>
                  </a:cubicBezTo>
                  <a:cubicBezTo>
                    <a:pt x="3" y="14"/>
                    <a:pt x="3" y="14"/>
                    <a:pt x="3" y="14"/>
                  </a:cubicBezTo>
                  <a:cubicBezTo>
                    <a:pt x="3" y="14"/>
                    <a:pt x="7" y="12"/>
                    <a:pt x="11" y="10"/>
                  </a:cubicBezTo>
                  <a:cubicBezTo>
                    <a:pt x="15" y="8"/>
                    <a:pt x="19" y="7"/>
                    <a:pt x="19" y="7"/>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2" name="Freeform 246"/>
            <p:cNvSpPr/>
            <p:nvPr>
              <p:custDataLst>
                <p:tags r:id="rId50"/>
              </p:custDataLst>
            </p:nvPr>
          </p:nvSpPr>
          <p:spPr bwMode="auto">
            <a:xfrm>
              <a:off x="5343525" y="1414463"/>
              <a:ext cx="55563" cy="38100"/>
            </a:xfrm>
            <a:custGeom>
              <a:avLst/>
              <a:gdLst>
                <a:gd name="T0" fmla="*/ 19 w 19"/>
                <a:gd name="T1" fmla="*/ 6 h 13"/>
                <a:gd name="T2" fmla="*/ 17 w 19"/>
                <a:gd name="T3" fmla="*/ 0 h 13"/>
                <a:gd name="T4" fmla="*/ 14 w 19"/>
                <a:gd name="T5" fmla="*/ 1 h 13"/>
                <a:gd name="T6" fmla="*/ 8 w 19"/>
                <a:gd name="T7" fmla="*/ 3 h 13"/>
                <a:gd name="T8" fmla="*/ 0 w 19"/>
                <a:gd name="T9" fmla="*/ 7 h 13"/>
                <a:gd name="T10" fmla="*/ 3 w 19"/>
                <a:gd name="T11" fmla="*/ 13 h 13"/>
                <a:gd name="T12" fmla="*/ 11 w 19"/>
                <a:gd name="T13" fmla="*/ 9 h 13"/>
                <a:gd name="T14" fmla="*/ 17 w 19"/>
                <a:gd name="T15" fmla="*/ 7 h 13"/>
                <a:gd name="T16" fmla="*/ 19 w 19"/>
                <a:gd name="T1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9" y="6"/>
                  </a:moveTo>
                  <a:cubicBezTo>
                    <a:pt x="17" y="0"/>
                    <a:pt x="17" y="0"/>
                    <a:pt x="17" y="0"/>
                  </a:cubicBezTo>
                  <a:cubicBezTo>
                    <a:pt x="17" y="0"/>
                    <a:pt x="16" y="0"/>
                    <a:pt x="14" y="1"/>
                  </a:cubicBezTo>
                  <a:cubicBezTo>
                    <a:pt x="12" y="1"/>
                    <a:pt x="10" y="2"/>
                    <a:pt x="8" y="3"/>
                  </a:cubicBezTo>
                  <a:cubicBezTo>
                    <a:pt x="4" y="5"/>
                    <a:pt x="0" y="7"/>
                    <a:pt x="0" y="7"/>
                  </a:cubicBezTo>
                  <a:cubicBezTo>
                    <a:pt x="3" y="13"/>
                    <a:pt x="3" y="13"/>
                    <a:pt x="3" y="13"/>
                  </a:cubicBezTo>
                  <a:cubicBezTo>
                    <a:pt x="3" y="13"/>
                    <a:pt x="7" y="11"/>
                    <a:pt x="11" y="9"/>
                  </a:cubicBezTo>
                  <a:cubicBezTo>
                    <a:pt x="13" y="9"/>
                    <a:pt x="15" y="8"/>
                    <a:pt x="17" y="7"/>
                  </a:cubicBezTo>
                  <a:cubicBezTo>
                    <a:pt x="18" y="7"/>
                    <a:pt x="19" y="6"/>
                    <a:pt x="19" y="6"/>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3" name="Freeform 247"/>
            <p:cNvSpPr/>
            <p:nvPr>
              <p:custDataLst>
                <p:tags r:id="rId51"/>
              </p:custDataLst>
            </p:nvPr>
          </p:nvSpPr>
          <p:spPr bwMode="auto">
            <a:xfrm>
              <a:off x="5416550" y="1385888"/>
              <a:ext cx="57150" cy="38100"/>
            </a:xfrm>
            <a:custGeom>
              <a:avLst/>
              <a:gdLst>
                <a:gd name="T0" fmla="*/ 19 w 19"/>
                <a:gd name="T1" fmla="*/ 7 h 13"/>
                <a:gd name="T2" fmla="*/ 16 w 19"/>
                <a:gd name="T3" fmla="*/ 0 h 13"/>
                <a:gd name="T4" fmla="*/ 8 w 19"/>
                <a:gd name="T5" fmla="*/ 3 h 13"/>
                <a:gd name="T6" fmla="*/ 0 w 19"/>
                <a:gd name="T7" fmla="*/ 6 h 13"/>
                <a:gd name="T8" fmla="*/ 2 w 19"/>
                <a:gd name="T9" fmla="*/ 13 h 13"/>
                <a:gd name="T10" fmla="*/ 11 w 19"/>
                <a:gd name="T11" fmla="*/ 10 h 13"/>
                <a:gd name="T12" fmla="*/ 19 w 19"/>
                <a:gd name="T13" fmla="*/ 7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9" y="7"/>
                  </a:moveTo>
                  <a:cubicBezTo>
                    <a:pt x="16" y="0"/>
                    <a:pt x="16" y="0"/>
                    <a:pt x="16" y="0"/>
                  </a:cubicBezTo>
                  <a:cubicBezTo>
                    <a:pt x="16" y="0"/>
                    <a:pt x="12" y="1"/>
                    <a:pt x="8" y="3"/>
                  </a:cubicBezTo>
                  <a:cubicBezTo>
                    <a:pt x="4" y="5"/>
                    <a:pt x="0" y="6"/>
                    <a:pt x="0" y="6"/>
                  </a:cubicBezTo>
                  <a:cubicBezTo>
                    <a:pt x="2" y="13"/>
                    <a:pt x="2" y="13"/>
                    <a:pt x="2" y="13"/>
                  </a:cubicBezTo>
                  <a:cubicBezTo>
                    <a:pt x="2" y="13"/>
                    <a:pt x="6" y="11"/>
                    <a:pt x="11" y="10"/>
                  </a:cubicBezTo>
                  <a:cubicBezTo>
                    <a:pt x="15" y="8"/>
                    <a:pt x="19" y="7"/>
                    <a:pt x="19" y="7"/>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4" name="Freeform 248"/>
            <p:cNvSpPr/>
            <p:nvPr>
              <p:custDataLst>
                <p:tags r:id="rId52"/>
              </p:custDataLst>
            </p:nvPr>
          </p:nvSpPr>
          <p:spPr bwMode="auto">
            <a:xfrm>
              <a:off x="5491163" y="1362075"/>
              <a:ext cx="55563" cy="34925"/>
            </a:xfrm>
            <a:custGeom>
              <a:avLst/>
              <a:gdLst>
                <a:gd name="T0" fmla="*/ 19 w 19"/>
                <a:gd name="T1" fmla="*/ 6 h 12"/>
                <a:gd name="T2" fmla="*/ 17 w 19"/>
                <a:gd name="T3" fmla="*/ 0 h 12"/>
                <a:gd name="T4" fmla="*/ 14 w 19"/>
                <a:gd name="T5" fmla="*/ 0 h 12"/>
                <a:gd name="T6" fmla="*/ 8 w 19"/>
                <a:gd name="T7" fmla="*/ 2 h 12"/>
                <a:gd name="T8" fmla="*/ 0 w 19"/>
                <a:gd name="T9" fmla="*/ 5 h 12"/>
                <a:gd name="T10" fmla="*/ 2 w 19"/>
                <a:gd name="T11" fmla="*/ 12 h 12"/>
                <a:gd name="T12" fmla="*/ 10 w 19"/>
                <a:gd name="T13" fmla="*/ 9 h 12"/>
                <a:gd name="T14" fmla="*/ 16 w 19"/>
                <a:gd name="T15" fmla="*/ 7 h 12"/>
                <a:gd name="T16" fmla="*/ 19 w 19"/>
                <a:gd name="T17" fmla="*/ 6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
                  <a:moveTo>
                    <a:pt x="19" y="6"/>
                  </a:moveTo>
                  <a:cubicBezTo>
                    <a:pt x="17" y="0"/>
                    <a:pt x="17" y="0"/>
                    <a:pt x="17" y="0"/>
                  </a:cubicBezTo>
                  <a:cubicBezTo>
                    <a:pt x="17" y="0"/>
                    <a:pt x="16" y="0"/>
                    <a:pt x="14" y="0"/>
                  </a:cubicBezTo>
                  <a:cubicBezTo>
                    <a:pt x="12" y="1"/>
                    <a:pt x="10" y="2"/>
                    <a:pt x="8" y="2"/>
                  </a:cubicBezTo>
                  <a:cubicBezTo>
                    <a:pt x="4" y="4"/>
                    <a:pt x="0" y="5"/>
                    <a:pt x="0" y="5"/>
                  </a:cubicBezTo>
                  <a:cubicBezTo>
                    <a:pt x="2" y="12"/>
                    <a:pt x="2" y="12"/>
                    <a:pt x="2" y="12"/>
                  </a:cubicBezTo>
                  <a:cubicBezTo>
                    <a:pt x="2" y="12"/>
                    <a:pt x="6" y="10"/>
                    <a:pt x="10" y="9"/>
                  </a:cubicBezTo>
                  <a:cubicBezTo>
                    <a:pt x="12" y="8"/>
                    <a:pt x="15" y="8"/>
                    <a:pt x="16" y="7"/>
                  </a:cubicBezTo>
                  <a:cubicBezTo>
                    <a:pt x="18" y="7"/>
                    <a:pt x="19" y="6"/>
                    <a:pt x="19" y="6"/>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5" name="Freeform 249"/>
            <p:cNvSpPr/>
            <p:nvPr>
              <p:custDataLst>
                <p:tags r:id="rId53"/>
              </p:custDataLst>
            </p:nvPr>
          </p:nvSpPr>
          <p:spPr bwMode="auto">
            <a:xfrm>
              <a:off x="5564188" y="1338263"/>
              <a:ext cx="55563" cy="34925"/>
            </a:xfrm>
            <a:custGeom>
              <a:avLst/>
              <a:gdLst>
                <a:gd name="T0" fmla="*/ 35 w 35"/>
                <a:gd name="T1" fmla="*/ 13 h 22"/>
                <a:gd name="T2" fmla="*/ 31 w 35"/>
                <a:gd name="T3" fmla="*/ 0 h 22"/>
                <a:gd name="T4" fmla="*/ 0 w 35"/>
                <a:gd name="T5" fmla="*/ 9 h 22"/>
                <a:gd name="T6" fmla="*/ 3 w 35"/>
                <a:gd name="T7" fmla="*/ 22 h 22"/>
                <a:gd name="T8" fmla="*/ 35 w 35"/>
                <a:gd name="T9" fmla="*/ 13 h 22"/>
              </a:gdLst>
              <a:ahLst/>
              <a:cxnLst>
                <a:cxn ang="0">
                  <a:pos x="T0" y="T1"/>
                </a:cxn>
                <a:cxn ang="0">
                  <a:pos x="T2" y="T3"/>
                </a:cxn>
                <a:cxn ang="0">
                  <a:pos x="T4" y="T5"/>
                </a:cxn>
                <a:cxn ang="0">
                  <a:pos x="T6" y="T7"/>
                </a:cxn>
                <a:cxn ang="0">
                  <a:pos x="T8" y="T9"/>
                </a:cxn>
              </a:cxnLst>
              <a:rect l="0" t="0" r="r" b="b"/>
              <a:pathLst>
                <a:path w="35" h="22">
                  <a:moveTo>
                    <a:pt x="35" y="13"/>
                  </a:moveTo>
                  <a:lnTo>
                    <a:pt x="31" y="0"/>
                  </a:lnTo>
                  <a:lnTo>
                    <a:pt x="0" y="9"/>
                  </a:lnTo>
                  <a:lnTo>
                    <a:pt x="3" y="22"/>
                  </a:lnTo>
                  <a:lnTo>
                    <a:pt x="35" y="13"/>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6" name="Freeform 250"/>
            <p:cNvSpPr/>
            <p:nvPr>
              <p:custDataLst>
                <p:tags r:id="rId54"/>
              </p:custDataLst>
            </p:nvPr>
          </p:nvSpPr>
          <p:spPr bwMode="auto">
            <a:xfrm>
              <a:off x="5640388" y="1320800"/>
              <a:ext cx="55563" cy="31750"/>
            </a:xfrm>
            <a:custGeom>
              <a:avLst/>
              <a:gdLst>
                <a:gd name="T0" fmla="*/ 35 w 35"/>
                <a:gd name="T1" fmla="*/ 13 h 20"/>
                <a:gd name="T2" fmla="*/ 31 w 35"/>
                <a:gd name="T3" fmla="*/ 0 h 20"/>
                <a:gd name="T4" fmla="*/ 0 w 35"/>
                <a:gd name="T5" fmla="*/ 7 h 20"/>
                <a:gd name="T6" fmla="*/ 3 w 35"/>
                <a:gd name="T7" fmla="*/ 20 h 20"/>
                <a:gd name="T8" fmla="*/ 35 w 35"/>
                <a:gd name="T9" fmla="*/ 13 h 20"/>
              </a:gdLst>
              <a:ahLst/>
              <a:cxnLst>
                <a:cxn ang="0">
                  <a:pos x="T0" y="T1"/>
                </a:cxn>
                <a:cxn ang="0">
                  <a:pos x="T2" y="T3"/>
                </a:cxn>
                <a:cxn ang="0">
                  <a:pos x="T4" y="T5"/>
                </a:cxn>
                <a:cxn ang="0">
                  <a:pos x="T6" y="T7"/>
                </a:cxn>
                <a:cxn ang="0">
                  <a:pos x="T8" y="T9"/>
                </a:cxn>
              </a:cxnLst>
              <a:rect l="0" t="0" r="r" b="b"/>
              <a:pathLst>
                <a:path w="35" h="20">
                  <a:moveTo>
                    <a:pt x="35" y="13"/>
                  </a:moveTo>
                  <a:lnTo>
                    <a:pt x="31" y="0"/>
                  </a:lnTo>
                  <a:lnTo>
                    <a:pt x="0" y="7"/>
                  </a:lnTo>
                  <a:lnTo>
                    <a:pt x="3" y="20"/>
                  </a:lnTo>
                  <a:lnTo>
                    <a:pt x="35" y="13"/>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7" name="Freeform 251"/>
            <p:cNvSpPr/>
            <p:nvPr>
              <p:custDataLst>
                <p:tags r:id="rId55"/>
              </p:custDataLst>
            </p:nvPr>
          </p:nvSpPr>
          <p:spPr bwMode="auto">
            <a:xfrm>
              <a:off x="5716588" y="1306513"/>
              <a:ext cx="55563" cy="28575"/>
            </a:xfrm>
            <a:custGeom>
              <a:avLst/>
              <a:gdLst>
                <a:gd name="T0" fmla="*/ 35 w 35"/>
                <a:gd name="T1" fmla="*/ 13 h 18"/>
                <a:gd name="T2" fmla="*/ 33 w 35"/>
                <a:gd name="T3" fmla="*/ 0 h 18"/>
                <a:gd name="T4" fmla="*/ 0 w 35"/>
                <a:gd name="T5" fmla="*/ 5 h 18"/>
                <a:gd name="T6" fmla="*/ 2 w 35"/>
                <a:gd name="T7" fmla="*/ 18 h 18"/>
                <a:gd name="T8" fmla="*/ 35 w 35"/>
                <a:gd name="T9" fmla="*/ 13 h 18"/>
              </a:gdLst>
              <a:ahLst/>
              <a:cxnLst>
                <a:cxn ang="0">
                  <a:pos x="T0" y="T1"/>
                </a:cxn>
                <a:cxn ang="0">
                  <a:pos x="T2" y="T3"/>
                </a:cxn>
                <a:cxn ang="0">
                  <a:pos x="T4" y="T5"/>
                </a:cxn>
                <a:cxn ang="0">
                  <a:pos x="T6" y="T7"/>
                </a:cxn>
                <a:cxn ang="0">
                  <a:pos x="T8" y="T9"/>
                </a:cxn>
              </a:cxnLst>
              <a:rect l="0" t="0" r="r" b="b"/>
              <a:pathLst>
                <a:path w="35" h="18">
                  <a:moveTo>
                    <a:pt x="35" y="13"/>
                  </a:moveTo>
                  <a:lnTo>
                    <a:pt x="33" y="0"/>
                  </a:lnTo>
                  <a:lnTo>
                    <a:pt x="0" y="5"/>
                  </a:lnTo>
                  <a:lnTo>
                    <a:pt x="2" y="18"/>
                  </a:lnTo>
                  <a:lnTo>
                    <a:pt x="35" y="13"/>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8" name="Freeform 252"/>
            <p:cNvSpPr/>
            <p:nvPr>
              <p:custDataLst>
                <p:tags r:id="rId56"/>
              </p:custDataLst>
            </p:nvPr>
          </p:nvSpPr>
          <p:spPr bwMode="auto">
            <a:xfrm>
              <a:off x="5792788" y="1296988"/>
              <a:ext cx="55563" cy="26988"/>
            </a:xfrm>
            <a:custGeom>
              <a:avLst/>
              <a:gdLst>
                <a:gd name="T0" fmla="*/ 35 w 35"/>
                <a:gd name="T1" fmla="*/ 13 h 17"/>
                <a:gd name="T2" fmla="*/ 33 w 35"/>
                <a:gd name="T3" fmla="*/ 0 h 17"/>
                <a:gd name="T4" fmla="*/ 0 w 35"/>
                <a:gd name="T5" fmla="*/ 4 h 17"/>
                <a:gd name="T6" fmla="*/ 2 w 35"/>
                <a:gd name="T7" fmla="*/ 17 h 17"/>
                <a:gd name="T8" fmla="*/ 35 w 35"/>
                <a:gd name="T9" fmla="*/ 13 h 17"/>
              </a:gdLst>
              <a:ahLst/>
              <a:cxnLst>
                <a:cxn ang="0">
                  <a:pos x="T0" y="T1"/>
                </a:cxn>
                <a:cxn ang="0">
                  <a:pos x="T2" y="T3"/>
                </a:cxn>
                <a:cxn ang="0">
                  <a:pos x="T4" y="T5"/>
                </a:cxn>
                <a:cxn ang="0">
                  <a:pos x="T6" y="T7"/>
                </a:cxn>
                <a:cxn ang="0">
                  <a:pos x="T8" y="T9"/>
                </a:cxn>
              </a:cxnLst>
              <a:rect l="0" t="0" r="r" b="b"/>
              <a:pathLst>
                <a:path w="35" h="17">
                  <a:moveTo>
                    <a:pt x="35" y="13"/>
                  </a:moveTo>
                  <a:lnTo>
                    <a:pt x="33" y="0"/>
                  </a:lnTo>
                  <a:lnTo>
                    <a:pt x="0" y="4"/>
                  </a:lnTo>
                  <a:lnTo>
                    <a:pt x="2" y="17"/>
                  </a:lnTo>
                  <a:lnTo>
                    <a:pt x="35" y="13"/>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39" name="Freeform 253"/>
            <p:cNvSpPr/>
            <p:nvPr>
              <p:custDataLst>
                <p:tags r:id="rId57"/>
              </p:custDataLst>
            </p:nvPr>
          </p:nvSpPr>
          <p:spPr bwMode="auto">
            <a:xfrm>
              <a:off x="5872163" y="1289050"/>
              <a:ext cx="52388" cy="25400"/>
            </a:xfrm>
            <a:custGeom>
              <a:avLst/>
              <a:gdLst>
                <a:gd name="T0" fmla="*/ 18 w 18"/>
                <a:gd name="T1" fmla="*/ 7 h 9"/>
                <a:gd name="T2" fmla="*/ 17 w 18"/>
                <a:gd name="T3" fmla="*/ 0 h 9"/>
                <a:gd name="T4" fmla="*/ 9 w 18"/>
                <a:gd name="T5" fmla="*/ 1 h 9"/>
                <a:gd name="T6" fmla="*/ 2 w 18"/>
                <a:gd name="T7" fmla="*/ 1 h 9"/>
                <a:gd name="T8" fmla="*/ 0 w 18"/>
                <a:gd name="T9" fmla="*/ 2 h 9"/>
                <a:gd name="T10" fmla="*/ 0 w 18"/>
                <a:gd name="T11" fmla="*/ 9 h 9"/>
                <a:gd name="T12" fmla="*/ 3 w 18"/>
                <a:gd name="T13" fmla="*/ 8 h 9"/>
                <a:gd name="T14" fmla="*/ 9 w 18"/>
                <a:gd name="T15" fmla="*/ 8 h 9"/>
                <a:gd name="T16" fmla="*/ 18 w 18"/>
                <a:gd name="T17"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9">
                  <a:moveTo>
                    <a:pt x="18" y="7"/>
                  </a:moveTo>
                  <a:cubicBezTo>
                    <a:pt x="17" y="0"/>
                    <a:pt x="17" y="0"/>
                    <a:pt x="17" y="0"/>
                  </a:cubicBezTo>
                  <a:cubicBezTo>
                    <a:pt x="17" y="0"/>
                    <a:pt x="13" y="0"/>
                    <a:pt x="9" y="1"/>
                  </a:cubicBezTo>
                  <a:cubicBezTo>
                    <a:pt x="6" y="1"/>
                    <a:pt x="4" y="1"/>
                    <a:pt x="2" y="1"/>
                  </a:cubicBezTo>
                  <a:cubicBezTo>
                    <a:pt x="1" y="1"/>
                    <a:pt x="0" y="2"/>
                    <a:pt x="0" y="2"/>
                  </a:cubicBezTo>
                  <a:cubicBezTo>
                    <a:pt x="0" y="9"/>
                    <a:pt x="0" y="9"/>
                    <a:pt x="0" y="9"/>
                  </a:cubicBezTo>
                  <a:cubicBezTo>
                    <a:pt x="0" y="9"/>
                    <a:pt x="1" y="8"/>
                    <a:pt x="3" y="8"/>
                  </a:cubicBezTo>
                  <a:cubicBezTo>
                    <a:pt x="5" y="8"/>
                    <a:pt x="7" y="8"/>
                    <a:pt x="9" y="8"/>
                  </a:cubicBezTo>
                  <a:cubicBezTo>
                    <a:pt x="14" y="8"/>
                    <a:pt x="18" y="7"/>
                    <a:pt x="18" y="7"/>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40" name="Freeform 254"/>
            <p:cNvSpPr/>
            <p:nvPr>
              <p:custDataLst>
                <p:tags r:id="rId58"/>
              </p:custDataLst>
            </p:nvPr>
          </p:nvSpPr>
          <p:spPr bwMode="auto">
            <a:xfrm>
              <a:off x="5948363" y="1285875"/>
              <a:ext cx="52388" cy="23813"/>
            </a:xfrm>
            <a:custGeom>
              <a:avLst/>
              <a:gdLst>
                <a:gd name="T0" fmla="*/ 18 w 18"/>
                <a:gd name="T1" fmla="*/ 7 h 8"/>
                <a:gd name="T2" fmla="*/ 18 w 18"/>
                <a:gd name="T3" fmla="*/ 0 h 8"/>
                <a:gd name="T4" fmla="*/ 9 w 18"/>
                <a:gd name="T5" fmla="*/ 0 h 8"/>
                <a:gd name="T6" fmla="*/ 0 w 18"/>
                <a:gd name="T7" fmla="*/ 0 h 8"/>
                <a:gd name="T8" fmla="*/ 1 w 18"/>
                <a:gd name="T9" fmla="*/ 8 h 8"/>
                <a:gd name="T10" fmla="*/ 9 w 18"/>
                <a:gd name="T11" fmla="*/ 7 h 8"/>
                <a:gd name="T12" fmla="*/ 18 w 18"/>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8" h="8">
                  <a:moveTo>
                    <a:pt x="18" y="7"/>
                  </a:moveTo>
                  <a:cubicBezTo>
                    <a:pt x="18" y="0"/>
                    <a:pt x="18" y="0"/>
                    <a:pt x="18" y="0"/>
                  </a:cubicBezTo>
                  <a:cubicBezTo>
                    <a:pt x="18" y="0"/>
                    <a:pt x="14" y="0"/>
                    <a:pt x="9" y="0"/>
                  </a:cubicBezTo>
                  <a:cubicBezTo>
                    <a:pt x="5" y="0"/>
                    <a:pt x="0" y="0"/>
                    <a:pt x="0" y="0"/>
                  </a:cubicBezTo>
                  <a:cubicBezTo>
                    <a:pt x="1" y="8"/>
                    <a:pt x="1" y="8"/>
                    <a:pt x="1" y="8"/>
                  </a:cubicBezTo>
                  <a:cubicBezTo>
                    <a:pt x="1" y="8"/>
                    <a:pt x="5" y="7"/>
                    <a:pt x="9" y="7"/>
                  </a:cubicBezTo>
                  <a:cubicBezTo>
                    <a:pt x="14" y="7"/>
                    <a:pt x="18" y="7"/>
                    <a:pt x="18" y="7"/>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grpSp>
      <p:grpSp>
        <p:nvGrpSpPr>
          <p:cNvPr id="141" name="Group 123"/>
          <p:cNvGrpSpPr/>
          <p:nvPr/>
        </p:nvGrpSpPr>
        <p:grpSpPr>
          <a:xfrm>
            <a:off x="2245251" y="1619850"/>
            <a:ext cx="729530" cy="359755"/>
            <a:chOff x="6257925" y="1296988"/>
            <a:chExt cx="1017588" cy="501650"/>
          </a:xfrm>
          <a:solidFill>
            <a:schemeClr val="bg1">
              <a:lumMod val="65000"/>
            </a:schemeClr>
          </a:solidFill>
        </p:grpSpPr>
        <p:sp>
          <p:nvSpPr>
            <p:cNvPr id="142" name="Freeform 258"/>
            <p:cNvSpPr/>
            <p:nvPr>
              <p:custDataLst>
                <p:tags r:id="rId59"/>
              </p:custDataLst>
            </p:nvPr>
          </p:nvSpPr>
          <p:spPr bwMode="auto">
            <a:xfrm>
              <a:off x="6257925" y="1296988"/>
              <a:ext cx="53975" cy="26988"/>
            </a:xfrm>
            <a:custGeom>
              <a:avLst/>
              <a:gdLst>
                <a:gd name="T0" fmla="*/ 32 w 34"/>
                <a:gd name="T1" fmla="*/ 17 h 17"/>
                <a:gd name="T2" fmla="*/ 34 w 34"/>
                <a:gd name="T3" fmla="*/ 4 h 17"/>
                <a:gd name="T4" fmla="*/ 2 w 34"/>
                <a:gd name="T5" fmla="*/ 0 h 17"/>
                <a:gd name="T6" fmla="*/ 0 w 34"/>
                <a:gd name="T7" fmla="*/ 13 h 17"/>
                <a:gd name="T8" fmla="*/ 32 w 34"/>
                <a:gd name="T9" fmla="*/ 17 h 17"/>
              </a:gdLst>
              <a:ahLst/>
              <a:cxnLst>
                <a:cxn ang="0">
                  <a:pos x="T0" y="T1"/>
                </a:cxn>
                <a:cxn ang="0">
                  <a:pos x="T2" y="T3"/>
                </a:cxn>
                <a:cxn ang="0">
                  <a:pos x="T4" y="T5"/>
                </a:cxn>
                <a:cxn ang="0">
                  <a:pos x="T6" y="T7"/>
                </a:cxn>
                <a:cxn ang="0">
                  <a:pos x="T8" y="T9"/>
                </a:cxn>
              </a:cxnLst>
              <a:rect l="0" t="0" r="r" b="b"/>
              <a:pathLst>
                <a:path w="34" h="17">
                  <a:moveTo>
                    <a:pt x="32" y="17"/>
                  </a:moveTo>
                  <a:lnTo>
                    <a:pt x="34" y="4"/>
                  </a:lnTo>
                  <a:lnTo>
                    <a:pt x="2" y="0"/>
                  </a:lnTo>
                  <a:lnTo>
                    <a:pt x="0" y="13"/>
                  </a:lnTo>
                  <a:lnTo>
                    <a:pt x="32" y="17"/>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43" name="Freeform 259"/>
            <p:cNvSpPr/>
            <p:nvPr>
              <p:custDataLst>
                <p:tags r:id="rId60"/>
              </p:custDataLst>
            </p:nvPr>
          </p:nvSpPr>
          <p:spPr bwMode="auto">
            <a:xfrm>
              <a:off x="6334125" y="1306513"/>
              <a:ext cx="57150" cy="31750"/>
            </a:xfrm>
            <a:custGeom>
              <a:avLst/>
              <a:gdLst>
                <a:gd name="T0" fmla="*/ 32 w 36"/>
                <a:gd name="T1" fmla="*/ 20 h 20"/>
                <a:gd name="T2" fmla="*/ 36 w 36"/>
                <a:gd name="T3" fmla="*/ 7 h 20"/>
                <a:gd name="T4" fmla="*/ 2 w 36"/>
                <a:gd name="T5" fmla="*/ 0 h 20"/>
                <a:gd name="T6" fmla="*/ 0 w 36"/>
                <a:gd name="T7" fmla="*/ 13 h 20"/>
                <a:gd name="T8" fmla="*/ 32 w 36"/>
                <a:gd name="T9" fmla="*/ 20 h 20"/>
              </a:gdLst>
              <a:ahLst/>
              <a:cxnLst>
                <a:cxn ang="0">
                  <a:pos x="T0" y="T1"/>
                </a:cxn>
                <a:cxn ang="0">
                  <a:pos x="T2" y="T3"/>
                </a:cxn>
                <a:cxn ang="0">
                  <a:pos x="T4" y="T5"/>
                </a:cxn>
                <a:cxn ang="0">
                  <a:pos x="T6" y="T7"/>
                </a:cxn>
                <a:cxn ang="0">
                  <a:pos x="T8" y="T9"/>
                </a:cxn>
              </a:cxnLst>
              <a:rect l="0" t="0" r="r" b="b"/>
              <a:pathLst>
                <a:path w="36" h="20">
                  <a:moveTo>
                    <a:pt x="32" y="20"/>
                  </a:moveTo>
                  <a:lnTo>
                    <a:pt x="36" y="7"/>
                  </a:lnTo>
                  <a:lnTo>
                    <a:pt x="2" y="0"/>
                  </a:lnTo>
                  <a:lnTo>
                    <a:pt x="0" y="13"/>
                  </a:lnTo>
                  <a:lnTo>
                    <a:pt x="32" y="2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44" name="Freeform 260"/>
            <p:cNvSpPr/>
            <p:nvPr>
              <p:custDataLst>
                <p:tags r:id="rId61"/>
              </p:custDataLst>
            </p:nvPr>
          </p:nvSpPr>
          <p:spPr bwMode="auto">
            <a:xfrm>
              <a:off x="6411913" y="1320800"/>
              <a:ext cx="55563" cy="31750"/>
            </a:xfrm>
            <a:custGeom>
              <a:avLst/>
              <a:gdLst>
                <a:gd name="T0" fmla="*/ 31 w 35"/>
                <a:gd name="T1" fmla="*/ 20 h 20"/>
                <a:gd name="T2" fmla="*/ 35 w 35"/>
                <a:gd name="T3" fmla="*/ 7 h 20"/>
                <a:gd name="T4" fmla="*/ 1 w 35"/>
                <a:gd name="T5" fmla="*/ 0 h 20"/>
                <a:gd name="T6" fmla="*/ 0 w 35"/>
                <a:gd name="T7" fmla="*/ 13 h 20"/>
                <a:gd name="T8" fmla="*/ 31 w 35"/>
                <a:gd name="T9" fmla="*/ 20 h 20"/>
              </a:gdLst>
              <a:ahLst/>
              <a:cxnLst>
                <a:cxn ang="0">
                  <a:pos x="T0" y="T1"/>
                </a:cxn>
                <a:cxn ang="0">
                  <a:pos x="T2" y="T3"/>
                </a:cxn>
                <a:cxn ang="0">
                  <a:pos x="T4" y="T5"/>
                </a:cxn>
                <a:cxn ang="0">
                  <a:pos x="T6" y="T7"/>
                </a:cxn>
                <a:cxn ang="0">
                  <a:pos x="T8" y="T9"/>
                </a:cxn>
              </a:cxnLst>
              <a:rect l="0" t="0" r="r" b="b"/>
              <a:pathLst>
                <a:path w="35" h="20">
                  <a:moveTo>
                    <a:pt x="31" y="20"/>
                  </a:moveTo>
                  <a:lnTo>
                    <a:pt x="35" y="7"/>
                  </a:lnTo>
                  <a:lnTo>
                    <a:pt x="1" y="0"/>
                  </a:lnTo>
                  <a:lnTo>
                    <a:pt x="0" y="13"/>
                  </a:lnTo>
                  <a:lnTo>
                    <a:pt x="31" y="20"/>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45" name="Freeform 261"/>
            <p:cNvSpPr/>
            <p:nvPr>
              <p:custDataLst>
                <p:tags r:id="rId62"/>
              </p:custDataLst>
            </p:nvPr>
          </p:nvSpPr>
          <p:spPr bwMode="auto">
            <a:xfrm>
              <a:off x="6484938" y="1338263"/>
              <a:ext cx="55563" cy="34925"/>
            </a:xfrm>
            <a:custGeom>
              <a:avLst/>
              <a:gdLst>
                <a:gd name="T0" fmla="*/ 31 w 35"/>
                <a:gd name="T1" fmla="*/ 22 h 22"/>
                <a:gd name="T2" fmla="*/ 35 w 35"/>
                <a:gd name="T3" fmla="*/ 9 h 22"/>
                <a:gd name="T4" fmla="*/ 3 w 35"/>
                <a:gd name="T5" fmla="*/ 0 h 22"/>
                <a:gd name="T6" fmla="*/ 0 w 35"/>
                <a:gd name="T7" fmla="*/ 13 h 22"/>
                <a:gd name="T8" fmla="*/ 31 w 35"/>
                <a:gd name="T9" fmla="*/ 22 h 22"/>
              </a:gdLst>
              <a:ahLst/>
              <a:cxnLst>
                <a:cxn ang="0">
                  <a:pos x="T0" y="T1"/>
                </a:cxn>
                <a:cxn ang="0">
                  <a:pos x="T2" y="T3"/>
                </a:cxn>
                <a:cxn ang="0">
                  <a:pos x="T4" y="T5"/>
                </a:cxn>
                <a:cxn ang="0">
                  <a:pos x="T6" y="T7"/>
                </a:cxn>
                <a:cxn ang="0">
                  <a:pos x="T8" y="T9"/>
                </a:cxn>
              </a:cxnLst>
              <a:rect l="0" t="0" r="r" b="b"/>
              <a:pathLst>
                <a:path w="35" h="22">
                  <a:moveTo>
                    <a:pt x="31" y="22"/>
                  </a:moveTo>
                  <a:lnTo>
                    <a:pt x="35" y="9"/>
                  </a:lnTo>
                  <a:lnTo>
                    <a:pt x="3" y="0"/>
                  </a:lnTo>
                  <a:lnTo>
                    <a:pt x="0" y="13"/>
                  </a:lnTo>
                  <a:lnTo>
                    <a:pt x="31" y="22"/>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46" name="Freeform 262"/>
            <p:cNvSpPr/>
            <p:nvPr>
              <p:custDataLst>
                <p:tags r:id="rId63"/>
              </p:custDataLst>
            </p:nvPr>
          </p:nvSpPr>
          <p:spPr bwMode="auto">
            <a:xfrm>
              <a:off x="6561138" y="1362075"/>
              <a:ext cx="55563" cy="34925"/>
            </a:xfrm>
            <a:custGeom>
              <a:avLst/>
              <a:gdLst>
                <a:gd name="T0" fmla="*/ 17 w 19"/>
                <a:gd name="T1" fmla="*/ 12 h 12"/>
                <a:gd name="T2" fmla="*/ 19 w 19"/>
                <a:gd name="T3" fmla="*/ 5 h 12"/>
                <a:gd name="T4" fmla="*/ 10 w 19"/>
                <a:gd name="T5" fmla="*/ 2 h 12"/>
                <a:gd name="T6" fmla="*/ 5 w 19"/>
                <a:gd name="T7" fmla="*/ 0 h 12"/>
                <a:gd name="T8" fmla="*/ 2 w 19"/>
                <a:gd name="T9" fmla="*/ 0 h 12"/>
                <a:gd name="T10" fmla="*/ 0 w 19"/>
                <a:gd name="T11" fmla="*/ 6 h 12"/>
                <a:gd name="T12" fmla="*/ 2 w 19"/>
                <a:gd name="T13" fmla="*/ 7 h 12"/>
                <a:gd name="T14" fmla="*/ 8 w 19"/>
                <a:gd name="T15" fmla="*/ 9 h 12"/>
                <a:gd name="T16" fmla="*/ 17 w 19"/>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2">
                  <a:moveTo>
                    <a:pt x="17" y="12"/>
                  </a:moveTo>
                  <a:cubicBezTo>
                    <a:pt x="19" y="5"/>
                    <a:pt x="19" y="5"/>
                    <a:pt x="19" y="5"/>
                  </a:cubicBezTo>
                  <a:cubicBezTo>
                    <a:pt x="19" y="5"/>
                    <a:pt x="15" y="4"/>
                    <a:pt x="10" y="2"/>
                  </a:cubicBezTo>
                  <a:cubicBezTo>
                    <a:pt x="8" y="2"/>
                    <a:pt x="6" y="1"/>
                    <a:pt x="5" y="0"/>
                  </a:cubicBezTo>
                  <a:cubicBezTo>
                    <a:pt x="3" y="0"/>
                    <a:pt x="2" y="0"/>
                    <a:pt x="2" y="0"/>
                  </a:cubicBezTo>
                  <a:cubicBezTo>
                    <a:pt x="0" y="6"/>
                    <a:pt x="0" y="6"/>
                    <a:pt x="0" y="6"/>
                  </a:cubicBezTo>
                  <a:cubicBezTo>
                    <a:pt x="0" y="6"/>
                    <a:pt x="1" y="7"/>
                    <a:pt x="2" y="7"/>
                  </a:cubicBezTo>
                  <a:cubicBezTo>
                    <a:pt x="4" y="8"/>
                    <a:pt x="6" y="8"/>
                    <a:pt x="8" y="9"/>
                  </a:cubicBezTo>
                  <a:cubicBezTo>
                    <a:pt x="12" y="11"/>
                    <a:pt x="17" y="12"/>
                    <a:pt x="17" y="12"/>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47" name="Freeform 263"/>
            <p:cNvSpPr/>
            <p:nvPr>
              <p:custDataLst>
                <p:tags r:id="rId64"/>
              </p:custDataLst>
            </p:nvPr>
          </p:nvSpPr>
          <p:spPr bwMode="auto">
            <a:xfrm>
              <a:off x="6634163" y="1385888"/>
              <a:ext cx="55563" cy="38100"/>
            </a:xfrm>
            <a:custGeom>
              <a:avLst/>
              <a:gdLst>
                <a:gd name="T0" fmla="*/ 16 w 19"/>
                <a:gd name="T1" fmla="*/ 13 h 13"/>
                <a:gd name="T2" fmla="*/ 19 w 19"/>
                <a:gd name="T3" fmla="*/ 6 h 13"/>
                <a:gd name="T4" fmla="*/ 11 w 19"/>
                <a:gd name="T5" fmla="*/ 3 h 13"/>
                <a:gd name="T6" fmla="*/ 2 w 19"/>
                <a:gd name="T7" fmla="*/ 0 h 13"/>
                <a:gd name="T8" fmla="*/ 0 w 19"/>
                <a:gd name="T9" fmla="*/ 7 h 13"/>
                <a:gd name="T10" fmla="*/ 8 w 19"/>
                <a:gd name="T11" fmla="*/ 10 h 13"/>
                <a:gd name="T12" fmla="*/ 16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6" y="13"/>
                  </a:moveTo>
                  <a:cubicBezTo>
                    <a:pt x="19" y="6"/>
                    <a:pt x="19" y="6"/>
                    <a:pt x="19" y="6"/>
                  </a:cubicBezTo>
                  <a:cubicBezTo>
                    <a:pt x="19" y="6"/>
                    <a:pt x="15" y="5"/>
                    <a:pt x="11" y="3"/>
                  </a:cubicBezTo>
                  <a:cubicBezTo>
                    <a:pt x="6" y="1"/>
                    <a:pt x="2" y="0"/>
                    <a:pt x="2" y="0"/>
                  </a:cubicBezTo>
                  <a:cubicBezTo>
                    <a:pt x="0" y="7"/>
                    <a:pt x="0" y="7"/>
                    <a:pt x="0" y="7"/>
                  </a:cubicBezTo>
                  <a:cubicBezTo>
                    <a:pt x="0" y="7"/>
                    <a:pt x="4" y="8"/>
                    <a:pt x="8" y="10"/>
                  </a:cubicBezTo>
                  <a:cubicBezTo>
                    <a:pt x="12" y="11"/>
                    <a:pt x="16" y="13"/>
                    <a:pt x="16" y="13"/>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48" name="Freeform 264"/>
            <p:cNvSpPr/>
            <p:nvPr>
              <p:custDataLst>
                <p:tags r:id="rId65"/>
              </p:custDataLst>
            </p:nvPr>
          </p:nvSpPr>
          <p:spPr bwMode="auto">
            <a:xfrm>
              <a:off x="6704013" y="1414463"/>
              <a:ext cx="55563" cy="38100"/>
            </a:xfrm>
            <a:custGeom>
              <a:avLst/>
              <a:gdLst>
                <a:gd name="T0" fmla="*/ 17 w 19"/>
                <a:gd name="T1" fmla="*/ 13 h 13"/>
                <a:gd name="T2" fmla="*/ 19 w 19"/>
                <a:gd name="T3" fmla="*/ 7 h 13"/>
                <a:gd name="T4" fmla="*/ 11 w 19"/>
                <a:gd name="T5" fmla="*/ 3 h 13"/>
                <a:gd name="T6" fmla="*/ 6 w 19"/>
                <a:gd name="T7" fmla="*/ 1 h 13"/>
                <a:gd name="T8" fmla="*/ 3 w 19"/>
                <a:gd name="T9" fmla="*/ 0 h 13"/>
                <a:gd name="T10" fmla="*/ 0 w 19"/>
                <a:gd name="T11" fmla="*/ 6 h 13"/>
                <a:gd name="T12" fmla="*/ 3 w 19"/>
                <a:gd name="T13" fmla="*/ 7 h 13"/>
                <a:gd name="T14" fmla="*/ 9 w 19"/>
                <a:gd name="T15" fmla="*/ 10 h 13"/>
                <a:gd name="T16" fmla="*/ 17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17" y="13"/>
                  </a:moveTo>
                  <a:cubicBezTo>
                    <a:pt x="19" y="7"/>
                    <a:pt x="19" y="7"/>
                    <a:pt x="19" y="7"/>
                  </a:cubicBezTo>
                  <a:cubicBezTo>
                    <a:pt x="19" y="7"/>
                    <a:pt x="15" y="5"/>
                    <a:pt x="11" y="3"/>
                  </a:cubicBezTo>
                  <a:cubicBezTo>
                    <a:pt x="9" y="2"/>
                    <a:pt x="7" y="1"/>
                    <a:pt x="6" y="1"/>
                  </a:cubicBezTo>
                  <a:cubicBezTo>
                    <a:pt x="4" y="0"/>
                    <a:pt x="3" y="0"/>
                    <a:pt x="3" y="0"/>
                  </a:cubicBezTo>
                  <a:cubicBezTo>
                    <a:pt x="0" y="6"/>
                    <a:pt x="0" y="6"/>
                    <a:pt x="0" y="6"/>
                  </a:cubicBezTo>
                  <a:cubicBezTo>
                    <a:pt x="0" y="6"/>
                    <a:pt x="1" y="7"/>
                    <a:pt x="3" y="7"/>
                  </a:cubicBezTo>
                  <a:cubicBezTo>
                    <a:pt x="4" y="8"/>
                    <a:pt x="7" y="9"/>
                    <a:pt x="9" y="10"/>
                  </a:cubicBezTo>
                  <a:cubicBezTo>
                    <a:pt x="13" y="11"/>
                    <a:pt x="17" y="13"/>
                    <a:pt x="17" y="13"/>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49" name="Freeform 265"/>
            <p:cNvSpPr/>
            <p:nvPr>
              <p:custDataLst>
                <p:tags r:id="rId66"/>
              </p:custDataLst>
            </p:nvPr>
          </p:nvSpPr>
          <p:spPr bwMode="auto">
            <a:xfrm>
              <a:off x="6775450" y="1444625"/>
              <a:ext cx="57150" cy="41275"/>
            </a:xfrm>
            <a:custGeom>
              <a:avLst/>
              <a:gdLst>
                <a:gd name="T0" fmla="*/ 16 w 20"/>
                <a:gd name="T1" fmla="*/ 14 h 14"/>
                <a:gd name="T2" fmla="*/ 20 w 20"/>
                <a:gd name="T3" fmla="*/ 8 h 14"/>
                <a:gd name="T4" fmla="*/ 12 w 20"/>
                <a:gd name="T5" fmla="*/ 4 h 14"/>
                <a:gd name="T6" fmla="*/ 3 w 20"/>
                <a:gd name="T7" fmla="*/ 0 h 14"/>
                <a:gd name="T8" fmla="*/ 0 w 20"/>
                <a:gd name="T9" fmla="*/ 7 h 14"/>
                <a:gd name="T10" fmla="*/ 9 w 20"/>
                <a:gd name="T11" fmla="*/ 10 h 14"/>
                <a:gd name="T12" fmla="*/ 16 w 20"/>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20" h="14">
                  <a:moveTo>
                    <a:pt x="16" y="14"/>
                  </a:moveTo>
                  <a:cubicBezTo>
                    <a:pt x="20" y="8"/>
                    <a:pt x="20" y="8"/>
                    <a:pt x="20" y="8"/>
                  </a:cubicBezTo>
                  <a:cubicBezTo>
                    <a:pt x="20" y="8"/>
                    <a:pt x="16" y="6"/>
                    <a:pt x="12" y="4"/>
                  </a:cubicBezTo>
                  <a:cubicBezTo>
                    <a:pt x="8" y="2"/>
                    <a:pt x="3" y="0"/>
                    <a:pt x="3" y="0"/>
                  </a:cubicBezTo>
                  <a:cubicBezTo>
                    <a:pt x="0" y="7"/>
                    <a:pt x="0" y="7"/>
                    <a:pt x="0" y="7"/>
                  </a:cubicBezTo>
                  <a:cubicBezTo>
                    <a:pt x="0" y="7"/>
                    <a:pt x="4" y="9"/>
                    <a:pt x="9" y="10"/>
                  </a:cubicBezTo>
                  <a:cubicBezTo>
                    <a:pt x="12" y="12"/>
                    <a:pt x="16" y="14"/>
                    <a:pt x="16" y="14"/>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50" name="Freeform 266"/>
            <p:cNvSpPr/>
            <p:nvPr>
              <p:custDataLst>
                <p:tags r:id="rId67"/>
              </p:custDataLst>
            </p:nvPr>
          </p:nvSpPr>
          <p:spPr bwMode="auto">
            <a:xfrm>
              <a:off x="6845300" y="1479550"/>
              <a:ext cx="55563" cy="44450"/>
            </a:xfrm>
            <a:custGeom>
              <a:avLst/>
              <a:gdLst>
                <a:gd name="T0" fmla="*/ 16 w 19"/>
                <a:gd name="T1" fmla="*/ 15 h 15"/>
                <a:gd name="T2" fmla="*/ 19 w 19"/>
                <a:gd name="T3" fmla="*/ 9 h 15"/>
                <a:gd name="T4" fmla="*/ 17 w 19"/>
                <a:gd name="T5" fmla="*/ 7 h 15"/>
                <a:gd name="T6" fmla="*/ 11 w 19"/>
                <a:gd name="T7" fmla="*/ 4 h 15"/>
                <a:gd name="T8" fmla="*/ 3 w 19"/>
                <a:gd name="T9" fmla="*/ 0 h 15"/>
                <a:gd name="T10" fmla="*/ 0 w 19"/>
                <a:gd name="T11" fmla="*/ 6 h 15"/>
                <a:gd name="T12" fmla="*/ 8 w 19"/>
                <a:gd name="T13" fmla="*/ 10 h 15"/>
                <a:gd name="T14" fmla="*/ 13 w 19"/>
                <a:gd name="T15" fmla="*/ 13 h 15"/>
                <a:gd name="T16" fmla="*/ 16 w 19"/>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5">
                  <a:moveTo>
                    <a:pt x="16" y="15"/>
                  </a:moveTo>
                  <a:cubicBezTo>
                    <a:pt x="19" y="9"/>
                    <a:pt x="19" y="9"/>
                    <a:pt x="19" y="9"/>
                  </a:cubicBezTo>
                  <a:cubicBezTo>
                    <a:pt x="19" y="9"/>
                    <a:pt x="18" y="8"/>
                    <a:pt x="17" y="7"/>
                  </a:cubicBezTo>
                  <a:cubicBezTo>
                    <a:pt x="15" y="6"/>
                    <a:pt x="13" y="5"/>
                    <a:pt x="11" y="4"/>
                  </a:cubicBezTo>
                  <a:cubicBezTo>
                    <a:pt x="7" y="2"/>
                    <a:pt x="3" y="0"/>
                    <a:pt x="3" y="0"/>
                  </a:cubicBezTo>
                  <a:cubicBezTo>
                    <a:pt x="0" y="6"/>
                    <a:pt x="0" y="6"/>
                    <a:pt x="0" y="6"/>
                  </a:cubicBezTo>
                  <a:cubicBezTo>
                    <a:pt x="0" y="6"/>
                    <a:pt x="4" y="8"/>
                    <a:pt x="8" y="10"/>
                  </a:cubicBezTo>
                  <a:cubicBezTo>
                    <a:pt x="10" y="11"/>
                    <a:pt x="12" y="13"/>
                    <a:pt x="13" y="13"/>
                  </a:cubicBezTo>
                  <a:cubicBezTo>
                    <a:pt x="15" y="14"/>
                    <a:pt x="16" y="15"/>
                    <a:pt x="16" y="15"/>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51" name="Freeform 267"/>
            <p:cNvSpPr/>
            <p:nvPr>
              <p:custDataLst>
                <p:tags r:id="rId68"/>
              </p:custDataLst>
            </p:nvPr>
          </p:nvSpPr>
          <p:spPr bwMode="auto">
            <a:xfrm>
              <a:off x="6911975" y="1517650"/>
              <a:ext cx="55563" cy="44450"/>
            </a:xfrm>
            <a:custGeom>
              <a:avLst/>
              <a:gdLst>
                <a:gd name="T0" fmla="*/ 15 w 19"/>
                <a:gd name="T1" fmla="*/ 15 h 15"/>
                <a:gd name="T2" fmla="*/ 19 w 19"/>
                <a:gd name="T3" fmla="*/ 9 h 15"/>
                <a:gd name="T4" fmla="*/ 11 w 19"/>
                <a:gd name="T5" fmla="*/ 4 h 15"/>
                <a:gd name="T6" fmla="*/ 4 w 19"/>
                <a:gd name="T7" fmla="*/ 0 h 15"/>
                <a:gd name="T8" fmla="*/ 0 w 19"/>
                <a:gd name="T9" fmla="*/ 6 h 15"/>
                <a:gd name="T10" fmla="*/ 8 w 19"/>
                <a:gd name="T11" fmla="*/ 11 h 15"/>
                <a:gd name="T12" fmla="*/ 15 w 19"/>
                <a:gd name="T13" fmla="*/ 15 h 15"/>
              </a:gdLst>
              <a:ahLst/>
              <a:cxnLst>
                <a:cxn ang="0">
                  <a:pos x="T0" y="T1"/>
                </a:cxn>
                <a:cxn ang="0">
                  <a:pos x="T2" y="T3"/>
                </a:cxn>
                <a:cxn ang="0">
                  <a:pos x="T4" y="T5"/>
                </a:cxn>
                <a:cxn ang="0">
                  <a:pos x="T6" y="T7"/>
                </a:cxn>
                <a:cxn ang="0">
                  <a:pos x="T8" y="T9"/>
                </a:cxn>
                <a:cxn ang="0">
                  <a:pos x="T10" y="T11"/>
                </a:cxn>
                <a:cxn ang="0">
                  <a:pos x="T12" y="T13"/>
                </a:cxn>
              </a:cxnLst>
              <a:rect l="0" t="0" r="r" b="b"/>
              <a:pathLst>
                <a:path w="19" h="15">
                  <a:moveTo>
                    <a:pt x="15" y="15"/>
                  </a:moveTo>
                  <a:cubicBezTo>
                    <a:pt x="19" y="9"/>
                    <a:pt x="19" y="9"/>
                    <a:pt x="19" y="9"/>
                  </a:cubicBezTo>
                  <a:cubicBezTo>
                    <a:pt x="19" y="9"/>
                    <a:pt x="15" y="7"/>
                    <a:pt x="11" y="4"/>
                  </a:cubicBezTo>
                  <a:cubicBezTo>
                    <a:pt x="8" y="2"/>
                    <a:pt x="4" y="0"/>
                    <a:pt x="4" y="0"/>
                  </a:cubicBezTo>
                  <a:cubicBezTo>
                    <a:pt x="0" y="6"/>
                    <a:pt x="0" y="6"/>
                    <a:pt x="0" y="6"/>
                  </a:cubicBezTo>
                  <a:cubicBezTo>
                    <a:pt x="0" y="6"/>
                    <a:pt x="4" y="8"/>
                    <a:pt x="8" y="11"/>
                  </a:cubicBezTo>
                  <a:cubicBezTo>
                    <a:pt x="12" y="13"/>
                    <a:pt x="15" y="15"/>
                    <a:pt x="15" y="15"/>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52" name="Freeform 268"/>
            <p:cNvSpPr/>
            <p:nvPr>
              <p:custDataLst>
                <p:tags r:id="rId69"/>
              </p:custDataLst>
            </p:nvPr>
          </p:nvSpPr>
          <p:spPr bwMode="auto">
            <a:xfrm>
              <a:off x="6980238" y="1558925"/>
              <a:ext cx="52388" cy="42863"/>
            </a:xfrm>
            <a:custGeom>
              <a:avLst/>
              <a:gdLst>
                <a:gd name="T0" fmla="*/ 14 w 18"/>
                <a:gd name="T1" fmla="*/ 15 h 15"/>
                <a:gd name="T2" fmla="*/ 18 w 18"/>
                <a:gd name="T3" fmla="*/ 10 h 15"/>
                <a:gd name="T4" fmla="*/ 16 w 18"/>
                <a:gd name="T5" fmla="*/ 8 h 15"/>
                <a:gd name="T6" fmla="*/ 11 w 18"/>
                <a:gd name="T7" fmla="*/ 5 h 15"/>
                <a:gd name="T8" fmla="*/ 3 w 18"/>
                <a:gd name="T9" fmla="*/ 0 h 15"/>
                <a:gd name="T10" fmla="*/ 0 w 18"/>
                <a:gd name="T11" fmla="*/ 6 h 15"/>
                <a:gd name="T12" fmla="*/ 7 w 18"/>
                <a:gd name="T13" fmla="*/ 11 h 15"/>
                <a:gd name="T14" fmla="*/ 12 w 18"/>
                <a:gd name="T15" fmla="*/ 14 h 15"/>
                <a:gd name="T16" fmla="*/ 14 w 18"/>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5">
                  <a:moveTo>
                    <a:pt x="14" y="15"/>
                  </a:moveTo>
                  <a:cubicBezTo>
                    <a:pt x="18" y="10"/>
                    <a:pt x="18" y="10"/>
                    <a:pt x="18" y="10"/>
                  </a:cubicBezTo>
                  <a:cubicBezTo>
                    <a:pt x="18" y="10"/>
                    <a:pt x="18" y="9"/>
                    <a:pt x="16" y="8"/>
                  </a:cubicBezTo>
                  <a:cubicBezTo>
                    <a:pt x="15" y="7"/>
                    <a:pt x="13" y="6"/>
                    <a:pt x="11" y="5"/>
                  </a:cubicBezTo>
                  <a:cubicBezTo>
                    <a:pt x="7" y="2"/>
                    <a:pt x="3" y="0"/>
                    <a:pt x="3" y="0"/>
                  </a:cubicBezTo>
                  <a:cubicBezTo>
                    <a:pt x="0" y="6"/>
                    <a:pt x="0" y="6"/>
                    <a:pt x="0" y="6"/>
                  </a:cubicBezTo>
                  <a:cubicBezTo>
                    <a:pt x="0" y="6"/>
                    <a:pt x="3" y="8"/>
                    <a:pt x="7" y="11"/>
                  </a:cubicBezTo>
                  <a:cubicBezTo>
                    <a:pt x="9" y="12"/>
                    <a:pt x="11" y="13"/>
                    <a:pt x="12" y="14"/>
                  </a:cubicBezTo>
                  <a:cubicBezTo>
                    <a:pt x="14" y="15"/>
                    <a:pt x="14" y="15"/>
                    <a:pt x="14" y="15"/>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53" name="Freeform 269"/>
            <p:cNvSpPr/>
            <p:nvPr>
              <p:custDataLst>
                <p:tags r:id="rId70"/>
              </p:custDataLst>
            </p:nvPr>
          </p:nvSpPr>
          <p:spPr bwMode="auto">
            <a:xfrm>
              <a:off x="7043738" y="1601788"/>
              <a:ext cx="53975" cy="47625"/>
            </a:xfrm>
            <a:custGeom>
              <a:avLst/>
              <a:gdLst>
                <a:gd name="T0" fmla="*/ 14 w 18"/>
                <a:gd name="T1" fmla="*/ 16 h 16"/>
                <a:gd name="T2" fmla="*/ 18 w 18"/>
                <a:gd name="T3" fmla="*/ 10 h 16"/>
                <a:gd name="T4" fmla="*/ 16 w 18"/>
                <a:gd name="T5" fmla="*/ 8 h 16"/>
                <a:gd name="T6" fmla="*/ 11 w 18"/>
                <a:gd name="T7" fmla="*/ 5 h 16"/>
                <a:gd name="T8" fmla="*/ 4 w 18"/>
                <a:gd name="T9" fmla="*/ 0 h 16"/>
                <a:gd name="T10" fmla="*/ 0 w 18"/>
                <a:gd name="T11" fmla="*/ 5 h 16"/>
                <a:gd name="T12" fmla="*/ 7 w 18"/>
                <a:gd name="T13" fmla="*/ 11 h 16"/>
                <a:gd name="T14" fmla="*/ 12 w 18"/>
                <a:gd name="T15" fmla="*/ 14 h 16"/>
                <a:gd name="T16" fmla="*/ 14 w 18"/>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6">
                  <a:moveTo>
                    <a:pt x="14" y="16"/>
                  </a:moveTo>
                  <a:cubicBezTo>
                    <a:pt x="18" y="10"/>
                    <a:pt x="18" y="10"/>
                    <a:pt x="18" y="10"/>
                  </a:cubicBezTo>
                  <a:cubicBezTo>
                    <a:pt x="18" y="10"/>
                    <a:pt x="17" y="9"/>
                    <a:pt x="16" y="8"/>
                  </a:cubicBezTo>
                  <a:cubicBezTo>
                    <a:pt x="15" y="7"/>
                    <a:pt x="13" y="6"/>
                    <a:pt x="11" y="5"/>
                  </a:cubicBezTo>
                  <a:cubicBezTo>
                    <a:pt x="7" y="2"/>
                    <a:pt x="4" y="0"/>
                    <a:pt x="4" y="0"/>
                  </a:cubicBezTo>
                  <a:cubicBezTo>
                    <a:pt x="0" y="5"/>
                    <a:pt x="0" y="5"/>
                    <a:pt x="0" y="5"/>
                  </a:cubicBezTo>
                  <a:cubicBezTo>
                    <a:pt x="0" y="5"/>
                    <a:pt x="3" y="8"/>
                    <a:pt x="7" y="11"/>
                  </a:cubicBezTo>
                  <a:cubicBezTo>
                    <a:pt x="9" y="12"/>
                    <a:pt x="10" y="13"/>
                    <a:pt x="12" y="14"/>
                  </a:cubicBezTo>
                  <a:cubicBezTo>
                    <a:pt x="13" y="15"/>
                    <a:pt x="14" y="16"/>
                    <a:pt x="14" y="16"/>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54" name="Freeform 270"/>
            <p:cNvSpPr/>
            <p:nvPr>
              <p:custDataLst>
                <p:tags r:id="rId71"/>
              </p:custDataLst>
            </p:nvPr>
          </p:nvSpPr>
          <p:spPr bwMode="auto">
            <a:xfrm>
              <a:off x="7105650" y="1646238"/>
              <a:ext cx="52388" cy="50800"/>
            </a:xfrm>
            <a:custGeom>
              <a:avLst/>
              <a:gdLst>
                <a:gd name="T0" fmla="*/ 26 w 33"/>
                <a:gd name="T1" fmla="*/ 32 h 32"/>
                <a:gd name="T2" fmla="*/ 33 w 33"/>
                <a:gd name="T3" fmla="*/ 22 h 32"/>
                <a:gd name="T4" fmla="*/ 8 w 33"/>
                <a:gd name="T5" fmla="*/ 0 h 32"/>
                <a:gd name="T6" fmla="*/ 0 w 33"/>
                <a:gd name="T7" fmla="*/ 11 h 32"/>
                <a:gd name="T8" fmla="*/ 26 w 33"/>
                <a:gd name="T9" fmla="*/ 32 h 32"/>
              </a:gdLst>
              <a:ahLst/>
              <a:cxnLst>
                <a:cxn ang="0">
                  <a:pos x="T0" y="T1"/>
                </a:cxn>
                <a:cxn ang="0">
                  <a:pos x="T2" y="T3"/>
                </a:cxn>
                <a:cxn ang="0">
                  <a:pos x="T4" y="T5"/>
                </a:cxn>
                <a:cxn ang="0">
                  <a:pos x="T6" y="T7"/>
                </a:cxn>
                <a:cxn ang="0">
                  <a:pos x="T8" y="T9"/>
                </a:cxn>
              </a:cxnLst>
              <a:rect l="0" t="0" r="r" b="b"/>
              <a:pathLst>
                <a:path w="33" h="32">
                  <a:moveTo>
                    <a:pt x="26" y="32"/>
                  </a:moveTo>
                  <a:lnTo>
                    <a:pt x="33" y="22"/>
                  </a:lnTo>
                  <a:lnTo>
                    <a:pt x="8" y="0"/>
                  </a:lnTo>
                  <a:lnTo>
                    <a:pt x="0" y="11"/>
                  </a:lnTo>
                  <a:lnTo>
                    <a:pt x="26" y="32"/>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55" name="Freeform 271"/>
            <p:cNvSpPr/>
            <p:nvPr>
              <p:custDataLst>
                <p:tags r:id="rId72"/>
              </p:custDataLst>
            </p:nvPr>
          </p:nvSpPr>
          <p:spPr bwMode="auto">
            <a:xfrm>
              <a:off x="7164388" y="1697038"/>
              <a:ext cx="52388" cy="49213"/>
            </a:xfrm>
            <a:custGeom>
              <a:avLst/>
              <a:gdLst>
                <a:gd name="T0" fmla="*/ 26 w 33"/>
                <a:gd name="T1" fmla="*/ 31 h 31"/>
                <a:gd name="T2" fmla="*/ 33 w 33"/>
                <a:gd name="T3" fmla="*/ 22 h 31"/>
                <a:gd name="T4" fmla="*/ 9 w 33"/>
                <a:gd name="T5" fmla="*/ 0 h 31"/>
                <a:gd name="T6" fmla="*/ 0 w 33"/>
                <a:gd name="T7" fmla="*/ 11 h 31"/>
                <a:gd name="T8" fmla="*/ 26 w 33"/>
                <a:gd name="T9" fmla="*/ 31 h 31"/>
              </a:gdLst>
              <a:ahLst/>
              <a:cxnLst>
                <a:cxn ang="0">
                  <a:pos x="T0" y="T1"/>
                </a:cxn>
                <a:cxn ang="0">
                  <a:pos x="T2" y="T3"/>
                </a:cxn>
                <a:cxn ang="0">
                  <a:pos x="T4" y="T5"/>
                </a:cxn>
                <a:cxn ang="0">
                  <a:pos x="T6" y="T7"/>
                </a:cxn>
                <a:cxn ang="0">
                  <a:pos x="T8" y="T9"/>
                </a:cxn>
              </a:cxnLst>
              <a:rect l="0" t="0" r="r" b="b"/>
              <a:pathLst>
                <a:path w="33" h="31">
                  <a:moveTo>
                    <a:pt x="26" y="31"/>
                  </a:moveTo>
                  <a:lnTo>
                    <a:pt x="33" y="22"/>
                  </a:lnTo>
                  <a:lnTo>
                    <a:pt x="9" y="0"/>
                  </a:lnTo>
                  <a:lnTo>
                    <a:pt x="0" y="11"/>
                  </a:lnTo>
                  <a:lnTo>
                    <a:pt x="26" y="31"/>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56" name="Freeform 272"/>
            <p:cNvSpPr/>
            <p:nvPr>
              <p:custDataLst>
                <p:tags r:id="rId73"/>
              </p:custDataLst>
            </p:nvPr>
          </p:nvSpPr>
          <p:spPr bwMode="auto">
            <a:xfrm>
              <a:off x="7223125" y="1749425"/>
              <a:ext cx="52388" cy="49213"/>
            </a:xfrm>
            <a:custGeom>
              <a:avLst/>
              <a:gdLst>
                <a:gd name="T0" fmla="*/ 24 w 33"/>
                <a:gd name="T1" fmla="*/ 31 h 31"/>
                <a:gd name="T2" fmla="*/ 33 w 33"/>
                <a:gd name="T3" fmla="*/ 22 h 31"/>
                <a:gd name="T4" fmla="*/ 9 w 33"/>
                <a:gd name="T5" fmla="*/ 0 h 31"/>
                <a:gd name="T6" fmla="*/ 0 w 33"/>
                <a:gd name="T7" fmla="*/ 9 h 31"/>
                <a:gd name="T8" fmla="*/ 24 w 33"/>
                <a:gd name="T9" fmla="*/ 31 h 31"/>
              </a:gdLst>
              <a:ahLst/>
              <a:cxnLst>
                <a:cxn ang="0">
                  <a:pos x="T0" y="T1"/>
                </a:cxn>
                <a:cxn ang="0">
                  <a:pos x="T2" y="T3"/>
                </a:cxn>
                <a:cxn ang="0">
                  <a:pos x="T4" y="T5"/>
                </a:cxn>
                <a:cxn ang="0">
                  <a:pos x="T6" y="T7"/>
                </a:cxn>
                <a:cxn ang="0">
                  <a:pos x="T8" y="T9"/>
                </a:cxn>
              </a:cxnLst>
              <a:rect l="0" t="0" r="r" b="b"/>
              <a:pathLst>
                <a:path w="33" h="31">
                  <a:moveTo>
                    <a:pt x="24" y="31"/>
                  </a:moveTo>
                  <a:lnTo>
                    <a:pt x="33" y="22"/>
                  </a:lnTo>
                  <a:lnTo>
                    <a:pt x="9" y="0"/>
                  </a:lnTo>
                  <a:lnTo>
                    <a:pt x="0" y="9"/>
                  </a:lnTo>
                  <a:lnTo>
                    <a:pt x="24" y="31"/>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grpSp>
      <p:grpSp>
        <p:nvGrpSpPr>
          <p:cNvPr id="157" name="Group 181"/>
          <p:cNvGrpSpPr/>
          <p:nvPr/>
        </p:nvGrpSpPr>
        <p:grpSpPr>
          <a:xfrm>
            <a:off x="3118183" y="2156065"/>
            <a:ext cx="220794" cy="555571"/>
            <a:chOff x="7475538" y="2044700"/>
            <a:chExt cx="307975" cy="774701"/>
          </a:xfrm>
          <a:solidFill>
            <a:schemeClr val="bg1">
              <a:lumMod val="65000"/>
            </a:schemeClr>
          </a:solidFill>
        </p:grpSpPr>
        <p:sp>
          <p:nvSpPr>
            <p:cNvPr id="158" name="Freeform 277"/>
            <p:cNvSpPr/>
            <p:nvPr>
              <p:custDataLst>
                <p:tags r:id="rId74"/>
              </p:custDataLst>
            </p:nvPr>
          </p:nvSpPr>
          <p:spPr bwMode="auto">
            <a:xfrm>
              <a:off x="7475538" y="2044700"/>
              <a:ext cx="44450" cy="53975"/>
            </a:xfrm>
            <a:custGeom>
              <a:avLst/>
              <a:gdLst>
                <a:gd name="T0" fmla="*/ 9 w 15"/>
                <a:gd name="T1" fmla="*/ 18 h 18"/>
                <a:gd name="T2" fmla="*/ 15 w 15"/>
                <a:gd name="T3" fmla="*/ 15 h 18"/>
                <a:gd name="T4" fmla="*/ 11 w 15"/>
                <a:gd name="T5" fmla="*/ 7 h 18"/>
                <a:gd name="T6" fmla="*/ 7 w 15"/>
                <a:gd name="T7" fmla="*/ 2 h 18"/>
                <a:gd name="T8" fmla="*/ 6 w 15"/>
                <a:gd name="T9" fmla="*/ 0 h 18"/>
                <a:gd name="T10" fmla="*/ 0 w 15"/>
                <a:gd name="T11" fmla="*/ 4 h 18"/>
                <a:gd name="T12" fmla="*/ 1 w 15"/>
                <a:gd name="T13" fmla="*/ 6 h 18"/>
                <a:gd name="T14" fmla="*/ 5 w 15"/>
                <a:gd name="T15" fmla="*/ 11 h 18"/>
                <a:gd name="T16" fmla="*/ 9 w 15"/>
                <a:gd name="T1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9" y="18"/>
                  </a:moveTo>
                  <a:cubicBezTo>
                    <a:pt x="15" y="15"/>
                    <a:pt x="15" y="15"/>
                    <a:pt x="15" y="15"/>
                  </a:cubicBezTo>
                  <a:cubicBezTo>
                    <a:pt x="15" y="15"/>
                    <a:pt x="13" y="11"/>
                    <a:pt x="11" y="7"/>
                  </a:cubicBezTo>
                  <a:cubicBezTo>
                    <a:pt x="9" y="5"/>
                    <a:pt x="8" y="3"/>
                    <a:pt x="7" y="2"/>
                  </a:cubicBezTo>
                  <a:cubicBezTo>
                    <a:pt x="6" y="1"/>
                    <a:pt x="6" y="0"/>
                    <a:pt x="6" y="0"/>
                  </a:cubicBezTo>
                  <a:cubicBezTo>
                    <a:pt x="0" y="4"/>
                    <a:pt x="0" y="4"/>
                    <a:pt x="0" y="4"/>
                  </a:cubicBezTo>
                  <a:cubicBezTo>
                    <a:pt x="0" y="4"/>
                    <a:pt x="0" y="5"/>
                    <a:pt x="1" y="6"/>
                  </a:cubicBezTo>
                  <a:cubicBezTo>
                    <a:pt x="2" y="7"/>
                    <a:pt x="3" y="9"/>
                    <a:pt x="5" y="11"/>
                  </a:cubicBezTo>
                  <a:cubicBezTo>
                    <a:pt x="7" y="15"/>
                    <a:pt x="9" y="18"/>
                    <a:pt x="9" y="18"/>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59" name="Freeform 278"/>
            <p:cNvSpPr/>
            <p:nvPr>
              <p:custDataLst>
                <p:tags r:id="rId75"/>
              </p:custDataLst>
            </p:nvPr>
          </p:nvSpPr>
          <p:spPr bwMode="auto">
            <a:xfrm>
              <a:off x="7516813" y="2109788"/>
              <a:ext cx="42863" cy="55563"/>
            </a:xfrm>
            <a:custGeom>
              <a:avLst/>
              <a:gdLst>
                <a:gd name="T0" fmla="*/ 9 w 15"/>
                <a:gd name="T1" fmla="*/ 19 h 19"/>
                <a:gd name="T2" fmla="*/ 15 w 15"/>
                <a:gd name="T3" fmla="*/ 15 h 19"/>
                <a:gd name="T4" fmla="*/ 11 w 15"/>
                <a:gd name="T5" fmla="*/ 8 h 19"/>
                <a:gd name="T6" fmla="*/ 8 w 15"/>
                <a:gd name="T7" fmla="*/ 2 h 19"/>
                <a:gd name="T8" fmla="*/ 6 w 15"/>
                <a:gd name="T9" fmla="*/ 0 h 19"/>
                <a:gd name="T10" fmla="*/ 0 w 15"/>
                <a:gd name="T11" fmla="*/ 4 h 19"/>
                <a:gd name="T12" fmla="*/ 2 w 15"/>
                <a:gd name="T13" fmla="*/ 6 h 19"/>
                <a:gd name="T14" fmla="*/ 5 w 15"/>
                <a:gd name="T15" fmla="*/ 11 h 19"/>
                <a:gd name="T16" fmla="*/ 9 w 15"/>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9" y="19"/>
                  </a:moveTo>
                  <a:cubicBezTo>
                    <a:pt x="15" y="15"/>
                    <a:pt x="15" y="15"/>
                    <a:pt x="15" y="15"/>
                  </a:cubicBezTo>
                  <a:cubicBezTo>
                    <a:pt x="15" y="15"/>
                    <a:pt x="13" y="11"/>
                    <a:pt x="11" y="8"/>
                  </a:cubicBezTo>
                  <a:cubicBezTo>
                    <a:pt x="10" y="6"/>
                    <a:pt x="9" y="4"/>
                    <a:pt x="8" y="2"/>
                  </a:cubicBezTo>
                  <a:cubicBezTo>
                    <a:pt x="7" y="1"/>
                    <a:pt x="6" y="0"/>
                    <a:pt x="6" y="0"/>
                  </a:cubicBezTo>
                  <a:cubicBezTo>
                    <a:pt x="0" y="4"/>
                    <a:pt x="0" y="4"/>
                    <a:pt x="0" y="4"/>
                  </a:cubicBezTo>
                  <a:cubicBezTo>
                    <a:pt x="0" y="4"/>
                    <a:pt x="1" y="5"/>
                    <a:pt x="2" y="6"/>
                  </a:cubicBezTo>
                  <a:cubicBezTo>
                    <a:pt x="3" y="7"/>
                    <a:pt x="4" y="9"/>
                    <a:pt x="5" y="11"/>
                  </a:cubicBezTo>
                  <a:cubicBezTo>
                    <a:pt x="7" y="15"/>
                    <a:pt x="9" y="19"/>
                    <a:pt x="9" y="19"/>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60" name="Freeform 279"/>
            <p:cNvSpPr/>
            <p:nvPr>
              <p:custDataLst>
                <p:tags r:id="rId76"/>
              </p:custDataLst>
            </p:nvPr>
          </p:nvSpPr>
          <p:spPr bwMode="auto">
            <a:xfrm>
              <a:off x="7558088" y="2178050"/>
              <a:ext cx="39688" cy="55563"/>
            </a:xfrm>
            <a:custGeom>
              <a:avLst/>
              <a:gdLst>
                <a:gd name="T0" fmla="*/ 8 w 14"/>
                <a:gd name="T1" fmla="*/ 19 h 19"/>
                <a:gd name="T2" fmla="*/ 14 w 14"/>
                <a:gd name="T3" fmla="*/ 16 h 19"/>
                <a:gd name="T4" fmla="*/ 10 w 14"/>
                <a:gd name="T5" fmla="*/ 8 h 19"/>
                <a:gd name="T6" fmla="*/ 6 w 14"/>
                <a:gd name="T7" fmla="*/ 0 h 19"/>
                <a:gd name="T8" fmla="*/ 0 w 14"/>
                <a:gd name="T9" fmla="*/ 3 h 19"/>
                <a:gd name="T10" fmla="*/ 4 w 14"/>
                <a:gd name="T11" fmla="*/ 11 h 19"/>
                <a:gd name="T12" fmla="*/ 8 w 1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8" y="19"/>
                  </a:moveTo>
                  <a:cubicBezTo>
                    <a:pt x="14" y="16"/>
                    <a:pt x="14" y="16"/>
                    <a:pt x="14" y="16"/>
                  </a:cubicBezTo>
                  <a:cubicBezTo>
                    <a:pt x="14" y="16"/>
                    <a:pt x="12" y="12"/>
                    <a:pt x="10" y="8"/>
                  </a:cubicBezTo>
                  <a:cubicBezTo>
                    <a:pt x="8" y="4"/>
                    <a:pt x="6" y="0"/>
                    <a:pt x="6" y="0"/>
                  </a:cubicBezTo>
                  <a:cubicBezTo>
                    <a:pt x="0" y="3"/>
                    <a:pt x="0" y="3"/>
                    <a:pt x="0" y="3"/>
                  </a:cubicBezTo>
                  <a:cubicBezTo>
                    <a:pt x="0" y="3"/>
                    <a:pt x="2" y="7"/>
                    <a:pt x="4" y="11"/>
                  </a:cubicBezTo>
                  <a:cubicBezTo>
                    <a:pt x="6" y="15"/>
                    <a:pt x="8" y="19"/>
                    <a:pt x="8" y="19"/>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61" name="Freeform 280"/>
            <p:cNvSpPr/>
            <p:nvPr>
              <p:custDataLst>
                <p:tags r:id="rId77"/>
              </p:custDataLst>
            </p:nvPr>
          </p:nvSpPr>
          <p:spPr bwMode="auto">
            <a:xfrm>
              <a:off x="7593013" y="2247900"/>
              <a:ext cx="41275" cy="55563"/>
            </a:xfrm>
            <a:custGeom>
              <a:avLst/>
              <a:gdLst>
                <a:gd name="T0" fmla="*/ 8 w 14"/>
                <a:gd name="T1" fmla="*/ 19 h 19"/>
                <a:gd name="T2" fmla="*/ 14 w 14"/>
                <a:gd name="T3" fmla="*/ 16 h 19"/>
                <a:gd name="T4" fmla="*/ 10 w 14"/>
                <a:gd name="T5" fmla="*/ 7 h 19"/>
                <a:gd name="T6" fmla="*/ 6 w 14"/>
                <a:gd name="T7" fmla="*/ 0 h 19"/>
                <a:gd name="T8" fmla="*/ 0 w 14"/>
                <a:gd name="T9" fmla="*/ 3 h 19"/>
                <a:gd name="T10" fmla="*/ 4 w 14"/>
                <a:gd name="T11" fmla="*/ 11 h 19"/>
                <a:gd name="T12" fmla="*/ 8 w 14"/>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8" y="19"/>
                  </a:moveTo>
                  <a:cubicBezTo>
                    <a:pt x="14" y="16"/>
                    <a:pt x="14" y="16"/>
                    <a:pt x="14" y="16"/>
                  </a:cubicBezTo>
                  <a:cubicBezTo>
                    <a:pt x="14" y="16"/>
                    <a:pt x="12" y="12"/>
                    <a:pt x="10" y="7"/>
                  </a:cubicBezTo>
                  <a:cubicBezTo>
                    <a:pt x="8" y="3"/>
                    <a:pt x="6" y="0"/>
                    <a:pt x="6" y="0"/>
                  </a:cubicBezTo>
                  <a:cubicBezTo>
                    <a:pt x="0" y="3"/>
                    <a:pt x="0" y="3"/>
                    <a:pt x="0" y="3"/>
                  </a:cubicBezTo>
                  <a:cubicBezTo>
                    <a:pt x="0" y="3"/>
                    <a:pt x="2" y="7"/>
                    <a:pt x="4" y="11"/>
                  </a:cubicBezTo>
                  <a:cubicBezTo>
                    <a:pt x="6" y="15"/>
                    <a:pt x="8" y="19"/>
                    <a:pt x="8" y="19"/>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62" name="Freeform 281"/>
            <p:cNvSpPr/>
            <p:nvPr>
              <p:custDataLst>
                <p:tags r:id="rId78"/>
              </p:custDataLst>
            </p:nvPr>
          </p:nvSpPr>
          <p:spPr bwMode="auto">
            <a:xfrm>
              <a:off x="7624763" y="2317750"/>
              <a:ext cx="41275" cy="55563"/>
            </a:xfrm>
            <a:custGeom>
              <a:avLst/>
              <a:gdLst>
                <a:gd name="T0" fmla="*/ 7 w 14"/>
                <a:gd name="T1" fmla="*/ 19 h 19"/>
                <a:gd name="T2" fmla="*/ 14 w 14"/>
                <a:gd name="T3" fmla="*/ 16 h 19"/>
                <a:gd name="T4" fmla="*/ 13 w 14"/>
                <a:gd name="T5" fmla="*/ 13 h 19"/>
                <a:gd name="T6" fmla="*/ 10 w 14"/>
                <a:gd name="T7" fmla="*/ 8 h 19"/>
                <a:gd name="T8" fmla="*/ 7 w 14"/>
                <a:gd name="T9" fmla="*/ 0 h 19"/>
                <a:gd name="T10" fmla="*/ 0 w 14"/>
                <a:gd name="T11" fmla="*/ 3 h 19"/>
                <a:gd name="T12" fmla="*/ 4 w 14"/>
                <a:gd name="T13" fmla="*/ 11 h 19"/>
                <a:gd name="T14" fmla="*/ 6 w 14"/>
                <a:gd name="T15" fmla="*/ 16 h 19"/>
                <a:gd name="T16" fmla="*/ 7 w 14"/>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9">
                  <a:moveTo>
                    <a:pt x="7" y="19"/>
                  </a:moveTo>
                  <a:cubicBezTo>
                    <a:pt x="14" y="16"/>
                    <a:pt x="14" y="16"/>
                    <a:pt x="14" y="16"/>
                  </a:cubicBezTo>
                  <a:cubicBezTo>
                    <a:pt x="14" y="16"/>
                    <a:pt x="13" y="15"/>
                    <a:pt x="13" y="13"/>
                  </a:cubicBezTo>
                  <a:cubicBezTo>
                    <a:pt x="12" y="12"/>
                    <a:pt x="11" y="10"/>
                    <a:pt x="10" y="8"/>
                  </a:cubicBezTo>
                  <a:cubicBezTo>
                    <a:pt x="8" y="4"/>
                    <a:pt x="7" y="0"/>
                    <a:pt x="7" y="0"/>
                  </a:cubicBezTo>
                  <a:cubicBezTo>
                    <a:pt x="0" y="3"/>
                    <a:pt x="0" y="3"/>
                    <a:pt x="0" y="3"/>
                  </a:cubicBezTo>
                  <a:cubicBezTo>
                    <a:pt x="0" y="3"/>
                    <a:pt x="2" y="7"/>
                    <a:pt x="4" y="11"/>
                  </a:cubicBezTo>
                  <a:cubicBezTo>
                    <a:pt x="5" y="13"/>
                    <a:pt x="6" y="15"/>
                    <a:pt x="6" y="16"/>
                  </a:cubicBezTo>
                  <a:cubicBezTo>
                    <a:pt x="7" y="18"/>
                    <a:pt x="7" y="19"/>
                    <a:pt x="7" y="19"/>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63" name="Freeform 282"/>
            <p:cNvSpPr/>
            <p:nvPr>
              <p:custDataLst>
                <p:tags r:id="rId79"/>
              </p:custDataLst>
            </p:nvPr>
          </p:nvSpPr>
          <p:spPr bwMode="auto">
            <a:xfrm>
              <a:off x="7654925" y="2389188"/>
              <a:ext cx="38100" cy="55563"/>
            </a:xfrm>
            <a:custGeom>
              <a:avLst/>
              <a:gdLst>
                <a:gd name="T0" fmla="*/ 7 w 13"/>
                <a:gd name="T1" fmla="*/ 19 h 19"/>
                <a:gd name="T2" fmla="*/ 13 w 13"/>
                <a:gd name="T3" fmla="*/ 17 h 19"/>
                <a:gd name="T4" fmla="*/ 10 w 13"/>
                <a:gd name="T5" fmla="*/ 9 h 19"/>
                <a:gd name="T6" fmla="*/ 7 w 13"/>
                <a:gd name="T7" fmla="*/ 0 h 19"/>
                <a:gd name="T8" fmla="*/ 0 w 13"/>
                <a:gd name="T9" fmla="*/ 3 h 19"/>
                <a:gd name="T10" fmla="*/ 4 w 13"/>
                <a:gd name="T11" fmla="*/ 11 h 19"/>
                <a:gd name="T12" fmla="*/ 7 w 13"/>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7" y="19"/>
                  </a:moveTo>
                  <a:cubicBezTo>
                    <a:pt x="13" y="17"/>
                    <a:pt x="13" y="17"/>
                    <a:pt x="13" y="17"/>
                  </a:cubicBezTo>
                  <a:cubicBezTo>
                    <a:pt x="13" y="17"/>
                    <a:pt x="12" y="13"/>
                    <a:pt x="10" y="9"/>
                  </a:cubicBezTo>
                  <a:cubicBezTo>
                    <a:pt x="9" y="4"/>
                    <a:pt x="7" y="0"/>
                    <a:pt x="7" y="0"/>
                  </a:cubicBezTo>
                  <a:cubicBezTo>
                    <a:pt x="0" y="3"/>
                    <a:pt x="0" y="3"/>
                    <a:pt x="0" y="3"/>
                  </a:cubicBezTo>
                  <a:cubicBezTo>
                    <a:pt x="0" y="3"/>
                    <a:pt x="2" y="7"/>
                    <a:pt x="4" y="11"/>
                  </a:cubicBezTo>
                  <a:cubicBezTo>
                    <a:pt x="5" y="15"/>
                    <a:pt x="7" y="19"/>
                    <a:pt x="7" y="19"/>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64" name="Freeform 283"/>
            <p:cNvSpPr/>
            <p:nvPr>
              <p:custDataLst>
                <p:tags r:id="rId80"/>
              </p:custDataLst>
            </p:nvPr>
          </p:nvSpPr>
          <p:spPr bwMode="auto">
            <a:xfrm>
              <a:off x="7680325" y="2462213"/>
              <a:ext cx="38100" cy="55563"/>
            </a:xfrm>
            <a:custGeom>
              <a:avLst/>
              <a:gdLst>
                <a:gd name="T0" fmla="*/ 6 w 13"/>
                <a:gd name="T1" fmla="*/ 19 h 19"/>
                <a:gd name="T2" fmla="*/ 13 w 13"/>
                <a:gd name="T3" fmla="*/ 17 h 19"/>
                <a:gd name="T4" fmla="*/ 12 w 13"/>
                <a:gd name="T5" fmla="*/ 15 h 19"/>
                <a:gd name="T6" fmla="*/ 10 w 13"/>
                <a:gd name="T7" fmla="*/ 9 h 19"/>
                <a:gd name="T8" fmla="*/ 7 w 13"/>
                <a:gd name="T9" fmla="*/ 0 h 19"/>
                <a:gd name="T10" fmla="*/ 0 w 13"/>
                <a:gd name="T11" fmla="*/ 2 h 19"/>
                <a:gd name="T12" fmla="*/ 3 w 13"/>
                <a:gd name="T13" fmla="*/ 11 h 19"/>
                <a:gd name="T14" fmla="*/ 5 w 13"/>
                <a:gd name="T15" fmla="*/ 17 h 19"/>
                <a:gd name="T16" fmla="*/ 6 w 13"/>
                <a:gd name="T17"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9">
                  <a:moveTo>
                    <a:pt x="6" y="19"/>
                  </a:moveTo>
                  <a:cubicBezTo>
                    <a:pt x="13" y="17"/>
                    <a:pt x="13" y="17"/>
                    <a:pt x="13" y="17"/>
                  </a:cubicBezTo>
                  <a:cubicBezTo>
                    <a:pt x="13" y="17"/>
                    <a:pt x="13" y="16"/>
                    <a:pt x="12" y="15"/>
                  </a:cubicBezTo>
                  <a:cubicBezTo>
                    <a:pt x="11" y="13"/>
                    <a:pt x="11" y="11"/>
                    <a:pt x="10" y="9"/>
                  </a:cubicBezTo>
                  <a:cubicBezTo>
                    <a:pt x="9" y="4"/>
                    <a:pt x="7" y="0"/>
                    <a:pt x="7" y="0"/>
                  </a:cubicBezTo>
                  <a:cubicBezTo>
                    <a:pt x="0" y="2"/>
                    <a:pt x="0" y="2"/>
                    <a:pt x="0" y="2"/>
                  </a:cubicBezTo>
                  <a:cubicBezTo>
                    <a:pt x="0" y="2"/>
                    <a:pt x="2" y="7"/>
                    <a:pt x="3" y="11"/>
                  </a:cubicBezTo>
                  <a:cubicBezTo>
                    <a:pt x="4" y="13"/>
                    <a:pt x="5" y="15"/>
                    <a:pt x="5" y="17"/>
                  </a:cubicBezTo>
                  <a:cubicBezTo>
                    <a:pt x="6" y="18"/>
                    <a:pt x="6" y="19"/>
                    <a:pt x="6" y="19"/>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65" name="Freeform 284"/>
            <p:cNvSpPr/>
            <p:nvPr>
              <p:custDataLst>
                <p:tags r:id="rId81"/>
              </p:custDataLst>
            </p:nvPr>
          </p:nvSpPr>
          <p:spPr bwMode="auto">
            <a:xfrm>
              <a:off x="7704138" y="2538413"/>
              <a:ext cx="34925" cy="55563"/>
            </a:xfrm>
            <a:custGeom>
              <a:avLst/>
              <a:gdLst>
                <a:gd name="T0" fmla="*/ 9 w 22"/>
                <a:gd name="T1" fmla="*/ 35 h 35"/>
                <a:gd name="T2" fmla="*/ 22 w 22"/>
                <a:gd name="T3" fmla="*/ 31 h 35"/>
                <a:gd name="T4" fmla="*/ 13 w 22"/>
                <a:gd name="T5" fmla="*/ 0 h 35"/>
                <a:gd name="T6" fmla="*/ 0 w 22"/>
                <a:gd name="T7" fmla="*/ 4 h 35"/>
                <a:gd name="T8" fmla="*/ 9 w 22"/>
                <a:gd name="T9" fmla="*/ 35 h 35"/>
              </a:gdLst>
              <a:ahLst/>
              <a:cxnLst>
                <a:cxn ang="0">
                  <a:pos x="T0" y="T1"/>
                </a:cxn>
                <a:cxn ang="0">
                  <a:pos x="T2" y="T3"/>
                </a:cxn>
                <a:cxn ang="0">
                  <a:pos x="T4" y="T5"/>
                </a:cxn>
                <a:cxn ang="0">
                  <a:pos x="T6" y="T7"/>
                </a:cxn>
                <a:cxn ang="0">
                  <a:pos x="T8" y="T9"/>
                </a:cxn>
              </a:cxnLst>
              <a:rect l="0" t="0" r="r" b="b"/>
              <a:pathLst>
                <a:path w="22" h="35">
                  <a:moveTo>
                    <a:pt x="9" y="35"/>
                  </a:moveTo>
                  <a:lnTo>
                    <a:pt x="22" y="31"/>
                  </a:lnTo>
                  <a:lnTo>
                    <a:pt x="13" y="0"/>
                  </a:lnTo>
                  <a:lnTo>
                    <a:pt x="0" y="4"/>
                  </a:lnTo>
                  <a:lnTo>
                    <a:pt x="9" y="35"/>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66" name="Freeform 285"/>
            <p:cNvSpPr/>
            <p:nvPr>
              <p:custDataLst>
                <p:tags r:id="rId82"/>
              </p:custDataLst>
            </p:nvPr>
          </p:nvSpPr>
          <p:spPr bwMode="auto">
            <a:xfrm>
              <a:off x="7724775" y="2611438"/>
              <a:ext cx="31750" cy="55563"/>
            </a:xfrm>
            <a:custGeom>
              <a:avLst/>
              <a:gdLst>
                <a:gd name="T0" fmla="*/ 7 w 20"/>
                <a:gd name="T1" fmla="*/ 35 h 35"/>
                <a:gd name="T2" fmla="*/ 20 w 20"/>
                <a:gd name="T3" fmla="*/ 33 h 35"/>
                <a:gd name="T4" fmla="*/ 13 w 20"/>
                <a:gd name="T5" fmla="*/ 0 h 35"/>
                <a:gd name="T6" fmla="*/ 0 w 20"/>
                <a:gd name="T7" fmla="*/ 4 h 35"/>
                <a:gd name="T8" fmla="*/ 7 w 20"/>
                <a:gd name="T9" fmla="*/ 35 h 35"/>
              </a:gdLst>
              <a:ahLst/>
              <a:cxnLst>
                <a:cxn ang="0">
                  <a:pos x="T0" y="T1"/>
                </a:cxn>
                <a:cxn ang="0">
                  <a:pos x="T2" y="T3"/>
                </a:cxn>
                <a:cxn ang="0">
                  <a:pos x="T4" y="T5"/>
                </a:cxn>
                <a:cxn ang="0">
                  <a:pos x="T6" y="T7"/>
                </a:cxn>
                <a:cxn ang="0">
                  <a:pos x="T8" y="T9"/>
                </a:cxn>
              </a:cxnLst>
              <a:rect l="0" t="0" r="r" b="b"/>
              <a:pathLst>
                <a:path w="20" h="35">
                  <a:moveTo>
                    <a:pt x="7" y="35"/>
                  </a:moveTo>
                  <a:lnTo>
                    <a:pt x="20" y="33"/>
                  </a:lnTo>
                  <a:lnTo>
                    <a:pt x="13" y="0"/>
                  </a:lnTo>
                  <a:lnTo>
                    <a:pt x="0" y="4"/>
                  </a:lnTo>
                  <a:lnTo>
                    <a:pt x="7" y="35"/>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67" name="Freeform 286"/>
            <p:cNvSpPr/>
            <p:nvPr>
              <p:custDataLst>
                <p:tags r:id="rId83"/>
              </p:custDataLst>
            </p:nvPr>
          </p:nvSpPr>
          <p:spPr bwMode="auto">
            <a:xfrm>
              <a:off x="7742238" y="2687638"/>
              <a:ext cx="28575" cy="55563"/>
            </a:xfrm>
            <a:custGeom>
              <a:avLst/>
              <a:gdLst>
                <a:gd name="T0" fmla="*/ 6 w 18"/>
                <a:gd name="T1" fmla="*/ 35 h 35"/>
                <a:gd name="T2" fmla="*/ 18 w 18"/>
                <a:gd name="T3" fmla="*/ 33 h 35"/>
                <a:gd name="T4" fmla="*/ 13 w 18"/>
                <a:gd name="T5" fmla="*/ 0 h 35"/>
                <a:gd name="T6" fmla="*/ 0 w 18"/>
                <a:gd name="T7" fmla="*/ 4 h 35"/>
                <a:gd name="T8" fmla="*/ 6 w 18"/>
                <a:gd name="T9" fmla="*/ 35 h 35"/>
              </a:gdLst>
              <a:ahLst/>
              <a:cxnLst>
                <a:cxn ang="0">
                  <a:pos x="T0" y="T1"/>
                </a:cxn>
                <a:cxn ang="0">
                  <a:pos x="T2" y="T3"/>
                </a:cxn>
                <a:cxn ang="0">
                  <a:pos x="T4" y="T5"/>
                </a:cxn>
                <a:cxn ang="0">
                  <a:pos x="T6" y="T7"/>
                </a:cxn>
                <a:cxn ang="0">
                  <a:pos x="T8" y="T9"/>
                </a:cxn>
              </a:cxnLst>
              <a:rect l="0" t="0" r="r" b="b"/>
              <a:pathLst>
                <a:path w="18" h="35">
                  <a:moveTo>
                    <a:pt x="6" y="35"/>
                  </a:moveTo>
                  <a:lnTo>
                    <a:pt x="18" y="33"/>
                  </a:lnTo>
                  <a:lnTo>
                    <a:pt x="13" y="0"/>
                  </a:lnTo>
                  <a:lnTo>
                    <a:pt x="0" y="4"/>
                  </a:lnTo>
                  <a:lnTo>
                    <a:pt x="6" y="35"/>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68" name="Freeform 287"/>
            <p:cNvSpPr/>
            <p:nvPr>
              <p:custDataLst>
                <p:tags r:id="rId84"/>
              </p:custDataLst>
            </p:nvPr>
          </p:nvSpPr>
          <p:spPr bwMode="auto">
            <a:xfrm>
              <a:off x="7753350" y="2767013"/>
              <a:ext cx="30163" cy="52388"/>
            </a:xfrm>
            <a:custGeom>
              <a:avLst/>
              <a:gdLst>
                <a:gd name="T0" fmla="*/ 6 w 19"/>
                <a:gd name="T1" fmla="*/ 33 h 33"/>
                <a:gd name="T2" fmla="*/ 19 w 19"/>
                <a:gd name="T3" fmla="*/ 31 h 33"/>
                <a:gd name="T4" fmla="*/ 15 w 19"/>
                <a:gd name="T5" fmla="*/ 0 h 33"/>
                <a:gd name="T6" fmla="*/ 0 w 19"/>
                <a:gd name="T7" fmla="*/ 2 h 33"/>
                <a:gd name="T8" fmla="*/ 6 w 19"/>
                <a:gd name="T9" fmla="*/ 33 h 33"/>
              </a:gdLst>
              <a:ahLst/>
              <a:cxnLst>
                <a:cxn ang="0">
                  <a:pos x="T0" y="T1"/>
                </a:cxn>
                <a:cxn ang="0">
                  <a:pos x="T2" y="T3"/>
                </a:cxn>
                <a:cxn ang="0">
                  <a:pos x="T4" y="T5"/>
                </a:cxn>
                <a:cxn ang="0">
                  <a:pos x="T6" y="T7"/>
                </a:cxn>
                <a:cxn ang="0">
                  <a:pos x="T8" y="T9"/>
                </a:cxn>
              </a:cxnLst>
              <a:rect l="0" t="0" r="r" b="b"/>
              <a:pathLst>
                <a:path w="19" h="33">
                  <a:moveTo>
                    <a:pt x="6" y="33"/>
                  </a:moveTo>
                  <a:lnTo>
                    <a:pt x="19" y="31"/>
                  </a:lnTo>
                  <a:lnTo>
                    <a:pt x="15" y="0"/>
                  </a:lnTo>
                  <a:lnTo>
                    <a:pt x="0" y="2"/>
                  </a:lnTo>
                  <a:lnTo>
                    <a:pt x="6" y="33"/>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grpSp>
      <p:grpSp>
        <p:nvGrpSpPr>
          <p:cNvPr id="169" name="Group 193"/>
          <p:cNvGrpSpPr/>
          <p:nvPr/>
        </p:nvGrpSpPr>
        <p:grpSpPr>
          <a:xfrm>
            <a:off x="3086315" y="3006498"/>
            <a:ext cx="252661" cy="603386"/>
            <a:chOff x="7431088" y="3230563"/>
            <a:chExt cx="352425" cy="841375"/>
          </a:xfrm>
          <a:solidFill>
            <a:schemeClr val="bg1">
              <a:lumMod val="65000"/>
            </a:schemeClr>
          </a:solidFill>
        </p:grpSpPr>
        <p:sp>
          <p:nvSpPr>
            <p:cNvPr id="170" name="Freeform 293"/>
            <p:cNvSpPr/>
            <p:nvPr>
              <p:custDataLst>
                <p:tags r:id="rId85"/>
              </p:custDataLst>
            </p:nvPr>
          </p:nvSpPr>
          <p:spPr bwMode="auto">
            <a:xfrm>
              <a:off x="7756525" y="3230563"/>
              <a:ext cx="26988" cy="55563"/>
            </a:xfrm>
            <a:custGeom>
              <a:avLst/>
              <a:gdLst>
                <a:gd name="T0" fmla="*/ 0 w 9"/>
                <a:gd name="T1" fmla="*/ 18 h 19"/>
                <a:gd name="T2" fmla="*/ 7 w 9"/>
                <a:gd name="T3" fmla="*/ 19 h 19"/>
                <a:gd name="T4" fmla="*/ 7 w 9"/>
                <a:gd name="T5" fmla="*/ 18 h 19"/>
                <a:gd name="T6" fmla="*/ 7 w 9"/>
                <a:gd name="T7" fmla="*/ 16 h 19"/>
                <a:gd name="T8" fmla="*/ 8 w 9"/>
                <a:gd name="T9" fmla="*/ 10 h 19"/>
                <a:gd name="T10" fmla="*/ 9 w 9"/>
                <a:gd name="T11" fmla="*/ 1 h 19"/>
                <a:gd name="T12" fmla="*/ 2 w 9"/>
                <a:gd name="T13" fmla="*/ 0 h 19"/>
                <a:gd name="T14" fmla="*/ 1 w 9"/>
                <a:gd name="T15" fmla="*/ 9 h 19"/>
                <a:gd name="T16" fmla="*/ 0 w 9"/>
                <a:gd name="T17" fmla="*/ 15 h 19"/>
                <a:gd name="T18" fmla="*/ 0 w 9"/>
                <a:gd name="T19" fmla="*/ 17 h 19"/>
                <a:gd name="T20" fmla="*/ 0 w 9"/>
                <a:gd name="T2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 h="19">
                  <a:moveTo>
                    <a:pt x="0" y="18"/>
                  </a:moveTo>
                  <a:cubicBezTo>
                    <a:pt x="7" y="19"/>
                    <a:pt x="7" y="19"/>
                    <a:pt x="7" y="19"/>
                  </a:cubicBezTo>
                  <a:cubicBezTo>
                    <a:pt x="7" y="19"/>
                    <a:pt x="7" y="19"/>
                    <a:pt x="7" y="18"/>
                  </a:cubicBezTo>
                  <a:cubicBezTo>
                    <a:pt x="7" y="18"/>
                    <a:pt x="7" y="17"/>
                    <a:pt x="7" y="16"/>
                  </a:cubicBezTo>
                  <a:cubicBezTo>
                    <a:pt x="7" y="14"/>
                    <a:pt x="8" y="12"/>
                    <a:pt x="8" y="10"/>
                  </a:cubicBezTo>
                  <a:cubicBezTo>
                    <a:pt x="8" y="6"/>
                    <a:pt x="9" y="1"/>
                    <a:pt x="9" y="1"/>
                  </a:cubicBezTo>
                  <a:cubicBezTo>
                    <a:pt x="2" y="0"/>
                    <a:pt x="2" y="0"/>
                    <a:pt x="2" y="0"/>
                  </a:cubicBezTo>
                  <a:cubicBezTo>
                    <a:pt x="2" y="0"/>
                    <a:pt x="1" y="5"/>
                    <a:pt x="1" y="9"/>
                  </a:cubicBezTo>
                  <a:cubicBezTo>
                    <a:pt x="0" y="11"/>
                    <a:pt x="0" y="13"/>
                    <a:pt x="0" y="15"/>
                  </a:cubicBezTo>
                  <a:cubicBezTo>
                    <a:pt x="0" y="16"/>
                    <a:pt x="0" y="17"/>
                    <a:pt x="0" y="17"/>
                  </a:cubicBezTo>
                  <a:cubicBezTo>
                    <a:pt x="0" y="18"/>
                    <a:pt x="0" y="18"/>
                    <a:pt x="0" y="18"/>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71" name="Freeform 294"/>
            <p:cNvSpPr/>
            <p:nvPr>
              <p:custDataLst>
                <p:tags r:id="rId86"/>
              </p:custDataLst>
            </p:nvPr>
          </p:nvSpPr>
          <p:spPr bwMode="auto">
            <a:xfrm>
              <a:off x="7742238" y="3306763"/>
              <a:ext cx="28575" cy="55563"/>
            </a:xfrm>
            <a:custGeom>
              <a:avLst/>
              <a:gdLst>
                <a:gd name="T0" fmla="*/ 0 w 18"/>
                <a:gd name="T1" fmla="*/ 33 h 35"/>
                <a:gd name="T2" fmla="*/ 13 w 18"/>
                <a:gd name="T3" fmla="*/ 35 h 35"/>
                <a:gd name="T4" fmla="*/ 18 w 18"/>
                <a:gd name="T5" fmla="*/ 2 h 35"/>
                <a:gd name="T6" fmla="*/ 6 w 18"/>
                <a:gd name="T7" fmla="*/ 0 h 35"/>
                <a:gd name="T8" fmla="*/ 0 w 18"/>
                <a:gd name="T9" fmla="*/ 33 h 35"/>
              </a:gdLst>
              <a:ahLst/>
              <a:cxnLst>
                <a:cxn ang="0">
                  <a:pos x="T0" y="T1"/>
                </a:cxn>
                <a:cxn ang="0">
                  <a:pos x="T2" y="T3"/>
                </a:cxn>
                <a:cxn ang="0">
                  <a:pos x="T4" y="T5"/>
                </a:cxn>
                <a:cxn ang="0">
                  <a:pos x="T6" y="T7"/>
                </a:cxn>
                <a:cxn ang="0">
                  <a:pos x="T8" y="T9"/>
                </a:cxn>
              </a:cxnLst>
              <a:rect l="0" t="0" r="r" b="b"/>
              <a:pathLst>
                <a:path w="18" h="35">
                  <a:moveTo>
                    <a:pt x="0" y="33"/>
                  </a:moveTo>
                  <a:lnTo>
                    <a:pt x="13" y="35"/>
                  </a:lnTo>
                  <a:lnTo>
                    <a:pt x="18" y="2"/>
                  </a:lnTo>
                  <a:lnTo>
                    <a:pt x="6" y="0"/>
                  </a:lnTo>
                  <a:lnTo>
                    <a:pt x="0" y="33"/>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72" name="Freeform 295"/>
            <p:cNvSpPr/>
            <p:nvPr>
              <p:custDataLst>
                <p:tags r:id="rId87"/>
              </p:custDataLst>
            </p:nvPr>
          </p:nvSpPr>
          <p:spPr bwMode="auto">
            <a:xfrm>
              <a:off x="7724775" y="3382963"/>
              <a:ext cx="31750" cy="55563"/>
            </a:xfrm>
            <a:custGeom>
              <a:avLst/>
              <a:gdLst>
                <a:gd name="T0" fmla="*/ 0 w 11"/>
                <a:gd name="T1" fmla="*/ 17 h 19"/>
                <a:gd name="T2" fmla="*/ 7 w 11"/>
                <a:gd name="T3" fmla="*/ 19 h 19"/>
                <a:gd name="T4" fmla="*/ 9 w 11"/>
                <a:gd name="T5" fmla="*/ 10 h 19"/>
                <a:gd name="T6" fmla="*/ 11 w 11"/>
                <a:gd name="T7" fmla="*/ 4 h 19"/>
                <a:gd name="T8" fmla="*/ 11 w 11"/>
                <a:gd name="T9" fmla="*/ 2 h 19"/>
                <a:gd name="T10" fmla="*/ 4 w 11"/>
                <a:gd name="T11" fmla="*/ 0 h 19"/>
                <a:gd name="T12" fmla="*/ 4 w 11"/>
                <a:gd name="T13" fmla="*/ 3 h 19"/>
                <a:gd name="T14" fmla="*/ 3 w 11"/>
                <a:gd name="T15" fmla="*/ 9 h 19"/>
                <a:gd name="T16" fmla="*/ 0 w 11"/>
                <a:gd name="T17" fmla="*/ 17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19">
                  <a:moveTo>
                    <a:pt x="0" y="17"/>
                  </a:moveTo>
                  <a:cubicBezTo>
                    <a:pt x="7" y="19"/>
                    <a:pt x="7" y="19"/>
                    <a:pt x="7" y="19"/>
                  </a:cubicBezTo>
                  <a:cubicBezTo>
                    <a:pt x="7" y="19"/>
                    <a:pt x="8" y="15"/>
                    <a:pt x="9" y="10"/>
                  </a:cubicBezTo>
                  <a:cubicBezTo>
                    <a:pt x="10" y="8"/>
                    <a:pt x="11" y="6"/>
                    <a:pt x="11" y="4"/>
                  </a:cubicBezTo>
                  <a:cubicBezTo>
                    <a:pt x="11" y="3"/>
                    <a:pt x="11" y="2"/>
                    <a:pt x="11" y="2"/>
                  </a:cubicBezTo>
                  <a:cubicBezTo>
                    <a:pt x="4" y="0"/>
                    <a:pt x="4" y="0"/>
                    <a:pt x="4" y="0"/>
                  </a:cubicBezTo>
                  <a:cubicBezTo>
                    <a:pt x="4" y="0"/>
                    <a:pt x="4" y="1"/>
                    <a:pt x="4" y="3"/>
                  </a:cubicBezTo>
                  <a:cubicBezTo>
                    <a:pt x="4" y="5"/>
                    <a:pt x="3" y="7"/>
                    <a:pt x="3" y="9"/>
                  </a:cubicBezTo>
                  <a:cubicBezTo>
                    <a:pt x="1" y="13"/>
                    <a:pt x="0" y="17"/>
                    <a:pt x="0" y="17"/>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73" name="Freeform 296"/>
            <p:cNvSpPr/>
            <p:nvPr>
              <p:custDataLst>
                <p:tags r:id="rId88"/>
              </p:custDataLst>
            </p:nvPr>
          </p:nvSpPr>
          <p:spPr bwMode="auto">
            <a:xfrm>
              <a:off x="7707313" y="3459163"/>
              <a:ext cx="31750" cy="55563"/>
            </a:xfrm>
            <a:custGeom>
              <a:avLst/>
              <a:gdLst>
                <a:gd name="T0" fmla="*/ 0 w 20"/>
                <a:gd name="T1" fmla="*/ 31 h 35"/>
                <a:gd name="T2" fmla="*/ 13 w 20"/>
                <a:gd name="T3" fmla="*/ 35 h 35"/>
                <a:gd name="T4" fmla="*/ 20 w 20"/>
                <a:gd name="T5" fmla="*/ 4 h 35"/>
                <a:gd name="T6" fmla="*/ 7 w 20"/>
                <a:gd name="T7" fmla="*/ 0 h 35"/>
                <a:gd name="T8" fmla="*/ 0 w 20"/>
                <a:gd name="T9" fmla="*/ 31 h 35"/>
              </a:gdLst>
              <a:ahLst/>
              <a:cxnLst>
                <a:cxn ang="0">
                  <a:pos x="T0" y="T1"/>
                </a:cxn>
                <a:cxn ang="0">
                  <a:pos x="T2" y="T3"/>
                </a:cxn>
                <a:cxn ang="0">
                  <a:pos x="T4" y="T5"/>
                </a:cxn>
                <a:cxn ang="0">
                  <a:pos x="T6" y="T7"/>
                </a:cxn>
                <a:cxn ang="0">
                  <a:pos x="T8" y="T9"/>
                </a:cxn>
              </a:cxnLst>
              <a:rect l="0" t="0" r="r" b="b"/>
              <a:pathLst>
                <a:path w="20" h="35">
                  <a:moveTo>
                    <a:pt x="0" y="31"/>
                  </a:moveTo>
                  <a:lnTo>
                    <a:pt x="13" y="35"/>
                  </a:lnTo>
                  <a:lnTo>
                    <a:pt x="20" y="4"/>
                  </a:lnTo>
                  <a:lnTo>
                    <a:pt x="7" y="0"/>
                  </a:lnTo>
                  <a:lnTo>
                    <a:pt x="0" y="31"/>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74" name="Freeform 297"/>
            <p:cNvSpPr/>
            <p:nvPr>
              <p:custDataLst>
                <p:tags r:id="rId89"/>
              </p:custDataLst>
            </p:nvPr>
          </p:nvSpPr>
          <p:spPr bwMode="auto">
            <a:xfrm>
              <a:off x="7683500" y="3532188"/>
              <a:ext cx="34925" cy="55563"/>
            </a:xfrm>
            <a:custGeom>
              <a:avLst/>
              <a:gdLst>
                <a:gd name="T0" fmla="*/ 0 w 22"/>
                <a:gd name="T1" fmla="*/ 32 h 35"/>
                <a:gd name="T2" fmla="*/ 11 w 22"/>
                <a:gd name="T3" fmla="*/ 35 h 35"/>
                <a:gd name="T4" fmla="*/ 22 w 22"/>
                <a:gd name="T5" fmla="*/ 4 h 35"/>
                <a:gd name="T6" fmla="*/ 9 w 22"/>
                <a:gd name="T7" fmla="*/ 0 h 35"/>
                <a:gd name="T8" fmla="*/ 0 w 22"/>
                <a:gd name="T9" fmla="*/ 32 h 35"/>
              </a:gdLst>
              <a:ahLst/>
              <a:cxnLst>
                <a:cxn ang="0">
                  <a:pos x="T0" y="T1"/>
                </a:cxn>
                <a:cxn ang="0">
                  <a:pos x="T2" y="T3"/>
                </a:cxn>
                <a:cxn ang="0">
                  <a:pos x="T4" y="T5"/>
                </a:cxn>
                <a:cxn ang="0">
                  <a:pos x="T6" y="T7"/>
                </a:cxn>
                <a:cxn ang="0">
                  <a:pos x="T8" y="T9"/>
                </a:cxn>
              </a:cxnLst>
              <a:rect l="0" t="0" r="r" b="b"/>
              <a:pathLst>
                <a:path w="22" h="35">
                  <a:moveTo>
                    <a:pt x="0" y="32"/>
                  </a:moveTo>
                  <a:lnTo>
                    <a:pt x="11" y="35"/>
                  </a:lnTo>
                  <a:lnTo>
                    <a:pt x="22" y="4"/>
                  </a:lnTo>
                  <a:lnTo>
                    <a:pt x="9" y="0"/>
                  </a:lnTo>
                  <a:lnTo>
                    <a:pt x="0" y="32"/>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75" name="Freeform 298"/>
            <p:cNvSpPr/>
            <p:nvPr>
              <p:custDataLst>
                <p:tags r:id="rId90"/>
              </p:custDataLst>
            </p:nvPr>
          </p:nvSpPr>
          <p:spPr bwMode="auto">
            <a:xfrm>
              <a:off x="7656513" y="3605213"/>
              <a:ext cx="38100" cy="55563"/>
            </a:xfrm>
            <a:custGeom>
              <a:avLst/>
              <a:gdLst>
                <a:gd name="T0" fmla="*/ 0 w 13"/>
                <a:gd name="T1" fmla="*/ 17 h 19"/>
                <a:gd name="T2" fmla="*/ 6 w 13"/>
                <a:gd name="T3" fmla="*/ 19 h 19"/>
                <a:gd name="T4" fmla="*/ 10 w 13"/>
                <a:gd name="T5" fmla="*/ 11 h 19"/>
                <a:gd name="T6" fmla="*/ 13 w 13"/>
                <a:gd name="T7" fmla="*/ 3 h 19"/>
                <a:gd name="T8" fmla="*/ 6 w 13"/>
                <a:gd name="T9" fmla="*/ 0 h 19"/>
                <a:gd name="T10" fmla="*/ 3 w 13"/>
                <a:gd name="T11" fmla="*/ 9 h 19"/>
                <a:gd name="T12" fmla="*/ 0 w 13"/>
                <a:gd name="T13" fmla="*/ 17 h 19"/>
              </a:gdLst>
              <a:ahLst/>
              <a:cxnLst>
                <a:cxn ang="0">
                  <a:pos x="T0" y="T1"/>
                </a:cxn>
                <a:cxn ang="0">
                  <a:pos x="T2" y="T3"/>
                </a:cxn>
                <a:cxn ang="0">
                  <a:pos x="T4" y="T5"/>
                </a:cxn>
                <a:cxn ang="0">
                  <a:pos x="T6" y="T7"/>
                </a:cxn>
                <a:cxn ang="0">
                  <a:pos x="T8" y="T9"/>
                </a:cxn>
                <a:cxn ang="0">
                  <a:pos x="T10" y="T11"/>
                </a:cxn>
                <a:cxn ang="0">
                  <a:pos x="T12" y="T13"/>
                </a:cxn>
              </a:cxnLst>
              <a:rect l="0" t="0" r="r" b="b"/>
              <a:pathLst>
                <a:path w="13" h="19">
                  <a:moveTo>
                    <a:pt x="0" y="17"/>
                  </a:moveTo>
                  <a:cubicBezTo>
                    <a:pt x="6" y="19"/>
                    <a:pt x="6" y="19"/>
                    <a:pt x="6" y="19"/>
                  </a:cubicBezTo>
                  <a:cubicBezTo>
                    <a:pt x="6" y="19"/>
                    <a:pt x="8" y="15"/>
                    <a:pt x="10" y="11"/>
                  </a:cubicBezTo>
                  <a:cubicBezTo>
                    <a:pt x="11" y="7"/>
                    <a:pt x="13" y="3"/>
                    <a:pt x="13" y="3"/>
                  </a:cubicBezTo>
                  <a:cubicBezTo>
                    <a:pt x="6" y="0"/>
                    <a:pt x="6" y="0"/>
                    <a:pt x="6" y="0"/>
                  </a:cubicBezTo>
                  <a:cubicBezTo>
                    <a:pt x="6" y="0"/>
                    <a:pt x="4" y="4"/>
                    <a:pt x="3" y="9"/>
                  </a:cubicBezTo>
                  <a:cubicBezTo>
                    <a:pt x="1" y="13"/>
                    <a:pt x="0" y="17"/>
                    <a:pt x="0" y="17"/>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76" name="Freeform 299"/>
            <p:cNvSpPr/>
            <p:nvPr>
              <p:custDataLst>
                <p:tags r:id="rId91"/>
              </p:custDataLst>
            </p:nvPr>
          </p:nvSpPr>
          <p:spPr bwMode="auto">
            <a:xfrm>
              <a:off x="7627938" y="3679825"/>
              <a:ext cx="38100" cy="55563"/>
            </a:xfrm>
            <a:custGeom>
              <a:avLst/>
              <a:gdLst>
                <a:gd name="T0" fmla="*/ 0 w 24"/>
                <a:gd name="T1" fmla="*/ 29 h 35"/>
                <a:gd name="T2" fmla="*/ 11 w 24"/>
                <a:gd name="T3" fmla="*/ 35 h 35"/>
                <a:gd name="T4" fmla="*/ 24 w 24"/>
                <a:gd name="T5" fmla="*/ 3 h 35"/>
                <a:gd name="T6" fmla="*/ 11 w 24"/>
                <a:gd name="T7" fmla="*/ 0 h 35"/>
                <a:gd name="T8" fmla="*/ 0 w 24"/>
                <a:gd name="T9" fmla="*/ 29 h 35"/>
              </a:gdLst>
              <a:ahLst/>
              <a:cxnLst>
                <a:cxn ang="0">
                  <a:pos x="T0" y="T1"/>
                </a:cxn>
                <a:cxn ang="0">
                  <a:pos x="T2" y="T3"/>
                </a:cxn>
                <a:cxn ang="0">
                  <a:pos x="T4" y="T5"/>
                </a:cxn>
                <a:cxn ang="0">
                  <a:pos x="T6" y="T7"/>
                </a:cxn>
                <a:cxn ang="0">
                  <a:pos x="T8" y="T9"/>
                </a:cxn>
              </a:cxnLst>
              <a:rect l="0" t="0" r="r" b="b"/>
              <a:pathLst>
                <a:path w="24" h="35">
                  <a:moveTo>
                    <a:pt x="0" y="29"/>
                  </a:moveTo>
                  <a:lnTo>
                    <a:pt x="11" y="35"/>
                  </a:lnTo>
                  <a:lnTo>
                    <a:pt x="24" y="3"/>
                  </a:lnTo>
                  <a:lnTo>
                    <a:pt x="11" y="0"/>
                  </a:lnTo>
                  <a:lnTo>
                    <a:pt x="0" y="29"/>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77" name="Freeform 300"/>
            <p:cNvSpPr/>
            <p:nvPr>
              <p:custDataLst>
                <p:tags r:id="rId92"/>
              </p:custDataLst>
            </p:nvPr>
          </p:nvSpPr>
          <p:spPr bwMode="auto">
            <a:xfrm>
              <a:off x="7593013" y="3749675"/>
              <a:ext cx="42863" cy="55563"/>
            </a:xfrm>
            <a:custGeom>
              <a:avLst/>
              <a:gdLst>
                <a:gd name="T0" fmla="*/ 0 w 27"/>
                <a:gd name="T1" fmla="*/ 29 h 35"/>
                <a:gd name="T2" fmla="*/ 13 w 27"/>
                <a:gd name="T3" fmla="*/ 35 h 35"/>
                <a:gd name="T4" fmla="*/ 27 w 27"/>
                <a:gd name="T5" fmla="*/ 5 h 35"/>
                <a:gd name="T6" fmla="*/ 15 w 27"/>
                <a:gd name="T7" fmla="*/ 0 h 35"/>
                <a:gd name="T8" fmla="*/ 0 w 27"/>
                <a:gd name="T9" fmla="*/ 29 h 35"/>
              </a:gdLst>
              <a:ahLst/>
              <a:cxnLst>
                <a:cxn ang="0">
                  <a:pos x="T0" y="T1"/>
                </a:cxn>
                <a:cxn ang="0">
                  <a:pos x="T2" y="T3"/>
                </a:cxn>
                <a:cxn ang="0">
                  <a:pos x="T4" y="T5"/>
                </a:cxn>
                <a:cxn ang="0">
                  <a:pos x="T6" y="T7"/>
                </a:cxn>
                <a:cxn ang="0">
                  <a:pos x="T8" y="T9"/>
                </a:cxn>
              </a:cxnLst>
              <a:rect l="0" t="0" r="r" b="b"/>
              <a:pathLst>
                <a:path w="27" h="35">
                  <a:moveTo>
                    <a:pt x="0" y="29"/>
                  </a:moveTo>
                  <a:lnTo>
                    <a:pt x="13" y="35"/>
                  </a:lnTo>
                  <a:lnTo>
                    <a:pt x="27" y="5"/>
                  </a:lnTo>
                  <a:lnTo>
                    <a:pt x="15" y="0"/>
                  </a:lnTo>
                  <a:lnTo>
                    <a:pt x="0" y="29"/>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78" name="Freeform 301"/>
            <p:cNvSpPr/>
            <p:nvPr>
              <p:custDataLst>
                <p:tags r:id="rId93"/>
              </p:custDataLst>
            </p:nvPr>
          </p:nvSpPr>
          <p:spPr bwMode="auto">
            <a:xfrm>
              <a:off x="7558088" y="3819525"/>
              <a:ext cx="42863" cy="55563"/>
            </a:xfrm>
            <a:custGeom>
              <a:avLst/>
              <a:gdLst>
                <a:gd name="T0" fmla="*/ 0 w 15"/>
                <a:gd name="T1" fmla="*/ 15 h 19"/>
                <a:gd name="T2" fmla="*/ 6 w 15"/>
                <a:gd name="T3" fmla="*/ 19 h 19"/>
                <a:gd name="T4" fmla="*/ 8 w 15"/>
                <a:gd name="T5" fmla="*/ 16 h 19"/>
                <a:gd name="T6" fmla="*/ 11 w 15"/>
                <a:gd name="T7" fmla="*/ 11 h 19"/>
                <a:gd name="T8" fmla="*/ 15 w 15"/>
                <a:gd name="T9" fmla="*/ 3 h 19"/>
                <a:gd name="T10" fmla="*/ 8 w 15"/>
                <a:gd name="T11" fmla="*/ 0 h 19"/>
                <a:gd name="T12" fmla="*/ 4 w 15"/>
                <a:gd name="T13" fmla="*/ 7 h 19"/>
                <a:gd name="T14" fmla="*/ 1 w 15"/>
                <a:gd name="T15" fmla="*/ 13 h 19"/>
                <a:gd name="T16" fmla="*/ 0 w 15"/>
                <a:gd name="T17" fmla="*/ 15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9">
                  <a:moveTo>
                    <a:pt x="0" y="15"/>
                  </a:moveTo>
                  <a:cubicBezTo>
                    <a:pt x="6" y="19"/>
                    <a:pt x="6" y="19"/>
                    <a:pt x="6" y="19"/>
                  </a:cubicBezTo>
                  <a:cubicBezTo>
                    <a:pt x="6" y="19"/>
                    <a:pt x="7" y="18"/>
                    <a:pt x="8" y="16"/>
                  </a:cubicBezTo>
                  <a:cubicBezTo>
                    <a:pt x="9" y="15"/>
                    <a:pt x="10" y="13"/>
                    <a:pt x="11" y="11"/>
                  </a:cubicBezTo>
                  <a:cubicBezTo>
                    <a:pt x="13" y="7"/>
                    <a:pt x="15" y="3"/>
                    <a:pt x="15" y="3"/>
                  </a:cubicBezTo>
                  <a:cubicBezTo>
                    <a:pt x="8" y="0"/>
                    <a:pt x="8" y="0"/>
                    <a:pt x="8" y="0"/>
                  </a:cubicBezTo>
                  <a:cubicBezTo>
                    <a:pt x="8" y="0"/>
                    <a:pt x="6" y="4"/>
                    <a:pt x="4" y="7"/>
                  </a:cubicBezTo>
                  <a:cubicBezTo>
                    <a:pt x="3" y="10"/>
                    <a:pt x="2" y="11"/>
                    <a:pt x="1" y="13"/>
                  </a:cubicBezTo>
                  <a:cubicBezTo>
                    <a:pt x="1" y="14"/>
                    <a:pt x="0" y="15"/>
                    <a:pt x="0" y="15"/>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79" name="Freeform 302"/>
            <p:cNvSpPr/>
            <p:nvPr>
              <p:custDataLst>
                <p:tags r:id="rId94"/>
              </p:custDataLst>
            </p:nvPr>
          </p:nvSpPr>
          <p:spPr bwMode="auto">
            <a:xfrm>
              <a:off x="7519988" y="3887788"/>
              <a:ext cx="42863" cy="55563"/>
            </a:xfrm>
            <a:custGeom>
              <a:avLst/>
              <a:gdLst>
                <a:gd name="T0" fmla="*/ 0 w 27"/>
                <a:gd name="T1" fmla="*/ 27 h 35"/>
                <a:gd name="T2" fmla="*/ 11 w 27"/>
                <a:gd name="T3" fmla="*/ 35 h 35"/>
                <a:gd name="T4" fmla="*/ 27 w 27"/>
                <a:gd name="T5" fmla="*/ 5 h 35"/>
                <a:gd name="T6" fmla="*/ 16 w 27"/>
                <a:gd name="T7" fmla="*/ 0 h 35"/>
                <a:gd name="T8" fmla="*/ 0 w 27"/>
                <a:gd name="T9" fmla="*/ 27 h 35"/>
              </a:gdLst>
              <a:ahLst/>
              <a:cxnLst>
                <a:cxn ang="0">
                  <a:pos x="T0" y="T1"/>
                </a:cxn>
                <a:cxn ang="0">
                  <a:pos x="T2" y="T3"/>
                </a:cxn>
                <a:cxn ang="0">
                  <a:pos x="T4" y="T5"/>
                </a:cxn>
                <a:cxn ang="0">
                  <a:pos x="T6" y="T7"/>
                </a:cxn>
                <a:cxn ang="0">
                  <a:pos x="T8" y="T9"/>
                </a:cxn>
              </a:cxnLst>
              <a:rect l="0" t="0" r="r" b="b"/>
              <a:pathLst>
                <a:path w="27" h="35">
                  <a:moveTo>
                    <a:pt x="0" y="27"/>
                  </a:moveTo>
                  <a:lnTo>
                    <a:pt x="11" y="35"/>
                  </a:lnTo>
                  <a:lnTo>
                    <a:pt x="27" y="5"/>
                  </a:lnTo>
                  <a:lnTo>
                    <a:pt x="16" y="0"/>
                  </a:lnTo>
                  <a:lnTo>
                    <a:pt x="0" y="27"/>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80" name="Freeform 303"/>
            <p:cNvSpPr/>
            <p:nvPr>
              <p:custDataLst>
                <p:tags r:id="rId95"/>
              </p:custDataLst>
            </p:nvPr>
          </p:nvSpPr>
          <p:spPr bwMode="auto">
            <a:xfrm>
              <a:off x="7475538" y="3951288"/>
              <a:ext cx="46038" cy="55563"/>
            </a:xfrm>
            <a:custGeom>
              <a:avLst/>
              <a:gdLst>
                <a:gd name="T0" fmla="*/ 0 w 29"/>
                <a:gd name="T1" fmla="*/ 28 h 35"/>
                <a:gd name="T2" fmla="*/ 11 w 29"/>
                <a:gd name="T3" fmla="*/ 35 h 35"/>
                <a:gd name="T4" fmla="*/ 29 w 29"/>
                <a:gd name="T5" fmla="*/ 8 h 35"/>
                <a:gd name="T6" fmla="*/ 18 w 29"/>
                <a:gd name="T7" fmla="*/ 0 h 35"/>
                <a:gd name="T8" fmla="*/ 0 w 29"/>
                <a:gd name="T9" fmla="*/ 28 h 35"/>
              </a:gdLst>
              <a:ahLst/>
              <a:cxnLst>
                <a:cxn ang="0">
                  <a:pos x="T0" y="T1"/>
                </a:cxn>
                <a:cxn ang="0">
                  <a:pos x="T2" y="T3"/>
                </a:cxn>
                <a:cxn ang="0">
                  <a:pos x="T4" y="T5"/>
                </a:cxn>
                <a:cxn ang="0">
                  <a:pos x="T6" y="T7"/>
                </a:cxn>
                <a:cxn ang="0">
                  <a:pos x="T8" y="T9"/>
                </a:cxn>
              </a:cxnLst>
              <a:rect l="0" t="0" r="r" b="b"/>
              <a:pathLst>
                <a:path w="29" h="35">
                  <a:moveTo>
                    <a:pt x="0" y="28"/>
                  </a:moveTo>
                  <a:lnTo>
                    <a:pt x="11" y="35"/>
                  </a:lnTo>
                  <a:lnTo>
                    <a:pt x="29" y="8"/>
                  </a:lnTo>
                  <a:lnTo>
                    <a:pt x="18" y="0"/>
                  </a:lnTo>
                  <a:lnTo>
                    <a:pt x="0" y="28"/>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81" name="Freeform 304"/>
            <p:cNvSpPr/>
            <p:nvPr>
              <p:custDataLst>
                <p:tags r:id="rId96"/>
              </p:custDataLst>
            </p:nvPr>
          </p:nvSpPr>
          <p:spPr bwMode="auto">
            <a:xfrm>
              <a:off x="7431088" y="4016375"/>
              <a:ext cx="47625" cy="55563"/>
            </a:xfrm>
            <a:custGeom>
              <a:avLst/>
              <a:gdLst>
                <a:gd name="T0" fmla="*/ 0 w 16"/>
                <a:gd name="T1" fmla="*/ 14 h 19"/>
                <a:gd name="T2" fmla="*/ 6 w 16"/>
                <a:gd name="T3" fmla="*/ 19 h 19"/>
                <a:gd name="T4" fmla="*/ 16 w 16"/>
                <a:gd name="T5" fmla="*/ 4 h 19"/>
                <a:gd name="T6" fmla="*/ 10 w 16"/>
                <a:gd name="T7" fmla="*/ 0 h 19"/>
                <a:gd name="T8" fmla="*/ 0 w 16"/>
                <a:gd name="T9" fmla="*/ 14 h 19"/>
              </a:gdLst>
              <a:ahLst/>
              <a:cxnLst>
                <a:cxn ang="0">
                  <a:pos x="T0" y="T1"/>
                </a:cxn>
                <a:cxn ang="0">
                  <a:pos x="T2" y="T3"/>
                </a:cxn>
                <a:cxn ang="0">
                  <a:pos x="T4" y="T5"/>
                </a:cxn>
                <a:cxn ang="0">
                  <a:pos x="T6" y="T7"/>
                </a:cxn>
                <a:cxn ang="0">
                  <a:pos x="T8" y="T9"/>
                </a:cxn>
              </a:cxnLst>
              <a:rect l="0" t="0" r="r" b="b"/>
              <a:pathLst>
                <a:path w="16" h="19">
                  <a:moveTo>
                    <a:pt x="0" y="14"/>
                  </a:moveTo>
                  <a:cubicBezTo>
                    <a:pt x="6" y="19"/>
                    <a:pt x="6" y="19"/>
                    <a:pt x="6" y="19"/>
                  </a:cubicBezTo>
                  <a:cubicBezTo>
                    <a:pt x="6" y="19"/>
                    <a:pt x="16" y="4"/>
                    <a:pt x="16" y="4"/>
                  </a:cubicBezTo>
                  <a:cubicBezTo>
                    <a:pt x="10" y="0"/>
                    <a:pt x="10" y="0"/>
                    <a:pt x="10" y="0"/>
                  </a:cubicBezTo>
                  <a:cubicBezTo>
                    <a:pt x="10" y="0"/>
                    <a:pt x="0" y="15"/>
                    <a:pt x="0" y="14"/>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grpSp>
      <p:grpSp>
        <p:nvGrpSpPr>
          <p:cNvPr id="182" name="Group 206"/>
          <p:cNvGrpSpPr/>
          <p:nvPr/>
        </p:nvGrpSpPr>
        <p:grpSpPr>
          <a:xfrm>
            <a:off x="2517260" y="3738530"/>
            <a:ext cx="511012" cy="298277"/>
            <a:chOff x="6637338" y="4251325"/>
            <a:chExt cx="712787" cy="415925"/>
          </a:xfrm>
          <a:solidFill>
            <a:schemeClr val="bg1">
              <a:lumMod val="65000"/>
            </a:schemeClr>
          </a:solidFill>
        </p:grpSpPr>
        <p:sp>
          <p:nvSpPr>
            <p:cNvPr id="183" name="Freeform 308"/>
            <p:cNvSpPr/>
            <p:nvPr>
              <p:custDataLst>
                <p:tags r:id="rId97"/>
              </p:custDataLst>
            </p:nvPr>
          </p:nvSpPr>
          <p:spPr bwMode="auto">
            <a:xfrm>
              <a:off x="7226300" y="4251325"/>
              <a:ext cx="49213" cy="52388"/>
            </a:xfrm>
            <a:custGeom>
              <a:avLst/>
              <a:gdLst>
                <a:gd name="T0" fmla="*/ 0 w 31"/>
                <a:gd name="T1" fmla="*/ 24 h 33"/>
                <a:gd name="T2" fmla="*/ 9 w 31"/>
                <a:gd name="T3" fmla="*/ 33 h 33"/>
                <a:gd name="T4" fmla="*/ 31 w 31"/>
                <a:gd name="T5" fmla="*/ 9 h 33"/>
                <a:gd name="T6" fmla="*/ 22 w 31"/>
                <a:gd name="T7" fmla="*/ 0 h 33"/>
                <a:gd name="T8" fmla="*/ 0 w 31"/>
                <a:gd name="T9" fmla="*/ 24 h 33"/>
              </a:gdLst>
              <a:ahLst/>
              <a:cxnLst>
                <a:cxn ang="0">
                  <a:pos x="T0" y="T1"/>
                </a:cxn>
                <a:cxn ang="0">
                  <a:pos x="T2" y="T3"/>
                </a:cxn>
                <a:cxn ang="0">
                  <a:pos x="T4" y="T5"/>
                </a:cxn>
                <a:cxn ang="0">
                  <a:pos x="T6" y="T7"/>
                </a:cxn>
                <a:cxn ang="0">
                  <a:pos x="T8" y="T9"/>
                </a:cxn>
              </a:cxnLst>
              <a:rect l="0" t="0" r="r" b="b"/>
              <a:pathLst>
                <a:path w="31" h="33">
                  <a:moveTo>
                    <a:pt x="0" y="24"/>
                  </a:moveTo>
                  <a:lnTo>
                    <a:pt x="9" y="33"/>
                  </a:lnTo>
                  <a:lnTo>
                    <a:pt x="31" y="9"/>
                  </a:lnTo>
                  <a:lnTo>
                    <a:pt x="22" y="0"/>
                  </a:lnTo>
                  <a:lnTo>
                    <a:pt x="0" y="24"/>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84" name="Freeform 309"/>
            <p:cNvSpPr/>
            <p:nvPr>
              <p:custDataLst>
                <p:tags r:id="rId98"/>
              </p:custDataLst>
            </p:nvPr>
          </p:nvSpPr>
          <p:spPr bwMode="auto">
            <a:xfrm>
              <a:off x="7167563" y="4306888"/>
              <a:ext cx="52388" cy="49213"/>
            </a:xfrm>
            <a:custGeom>
              <a:avLst/>
              <a:gdLst>
                <a:gd name="T0" fmla="*/ 0 w 18"/>
                <a:gd name="T1" fmla="*/ 11 h 17"/>
                <a:gd name="T2" fmla="*/ 5 w 18"/>
                <a:gd name="T3" fmla="*/ 17 h 17"/>
                <a:gd name="T4" fmla="*/ 12 w 18"/>
                <a:gd name="T5" fmla="*/ 11 h 17"/>
                <a:gd name="T6" fmla="*/ 16 w 18"/>
                <a:gd name="T7" fmla="*/ 7 h 17"/>
                <a:gd name="T8" fmla="*/ 18 w 18"/>
                <a:gd name="T9" fmla="*/ 5 h 17"/>
                <a:gd name="T10" fmla="*/ 13 w 18"/>
                <a:gd name="T11" fmla="*/ 0 h 17"/>
                <a:gd name="T12" fmla="*/ 11 w 18"/>
                <a:gd name="T13" fmla="*/ 2 h 17"/>
                <a:gd name="T14" fmla="*/ 7 w 18"/>
                <a:gd name="T15" fmla="*/ 5 h 17"/>
                <a:gd name="T16" fmla="*/ 0 w 1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0" y="11"/>
                  </a:moveTo>
                  <a:cubicBezTo>
                    <a:pt x="5" y="17"/>
                    <a:pt x="5" y="17"/>
                    <a:pt x="5" y="17"/>
                  </a:cubicBezTo>
                  <a:cubicBezTo>
                    <a:pt x="5" y="17"/>
                    <a:pt x="8" y="14"/>
                    <a:pt x="12" y="11"/>
                  </a:cubicBezTo>
                  <a:cubicBezTo>
                    <a:pt x="13" y="9"/>
                    <a:pt x="15" y="8"/>
                    <a:pt x="16" y="7"/>
                  </a:cubicBezTo>
                  <a:cubicBezTo>
                    <a:pt x="17" y="6"/>
                    <a:pt x="18" y="5"/>
                    <a:pt x="18" y="5"/>
                  </a:cubicBezTo>
                  <a:cubicBezTo>
                    <a:pt x="13" y="0"/>
                    <a:pt x="13" y="0"/>
                    <a:pt x="13" y="0"/>
                  </a:cubicBezTo>
                  <a:cubicBezTo>
                    <a:pt x="13" y="0"/>
                    <a:pt x="13" y="0"/>
                    <a:pt x="11" y="2"/>
                  </a:cubicBezTo>
                  <a:cubicBezTo>
                    <a:pt x="10" y="3"/>
                    <a:pt x="9" y="4"/>
                    <a:pt x="7" y="5"/>
                  </a:cubicBezTo>
                  <a:cubicBezTo>
                    <a:pt x="3" y="8"/>
                    <a:pt x="0" y="11"/>
                    <a:pt x="0" y="11"/>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85" name="Freeform 310"/>
            <p:cNvSpPr/>
            <p:nvPr>
              <p:custDataLst>
                <p:tags r:id="rId99"/>
              </p:custDataLst>
            </p:nvPr>
          </p:nvSpPr>
          <p:spPr bwMode="auto">
            <a:xfrm>
              <a:off x="7108825" y="4356100"/>
              <a:ext cx="52388" cy="50800"/>
            </a:xfrm>
            <a:custGeom>
              <a:avLst/>
              <a:gdLst>
                <a:gd name="T0" fmla="*/ 0 w 18"/>
                <a:gd name="T1" fmla="*/ 11 h 17"/>
                <a:gd name="T2" fmla="*/ 4 w 18"/>
                <a:gd name="T3" fmla="*/ 17 h 17"/>
                <a:gd name="T4" fmla="*/ 6 w 18"/>
                <a:gd name="T5" fmla="*/ 15 h 17"/>
                <a:gd name="T6" fmla="*/ 11 w 18"/>
                <a:gd name="T7" fmla="*/ 11 h 17"/>
                <a:gd name="T8" fmla="*/ 18 w 18"/>
                <a:gd name="T9" fmla="*/ 5 h 17"/>
                <a:gd name="T10" fmla="*/ 13 w 18"/>
                <a:gd name="T11" fmla="*/ 0 h 17"/>
                <a:gd name="T12" fmla="*/ 7 w 18"/>
                <a:gd name="T13" fmla="*/ 5 h 17"/>
                <a:gd name="T14" fmla="*/ 2 w 18"/>
                <a:gd name="T15" fmla="*/ 9 h 17"/>
                <a:gd name="T16" fmla="*/ 0 w 18"/>
                <a:gd name="T17"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7">
                  <a:moveTo>
                    <a:pt x="0" y="11"/>
                  </a:moveTo>
                  <a:cubicBezTo>
                    <a:pt x="4" y="17"/>
                    <a:pt x="4" y="17"/>
                    <a:pt x="4" y="17"/>
                  </a:cubicBezTo>
                  <a:cubicBezTo>
                    <a:pt x="4" y="17"/>
                    <a:pt x="5" y="16"/>
                    <a:pt x="6" y="15"/>
                  </a:cubicBezTo>
                  <a:cubicBezTo>
                    <a:pt x="8" y="14"/>
                    <a:pt x="9" y="12"/>
                    <a:pt x="11" y="11"/>
                  </a:cubicBezTo>
                  <a:cubicBezTo>
                    <a:pt x="15" y="8"/>
                    <a:pt x="18" y="5"/>
                    <a:pt x="18" y="5"/>
                  </a:cubicBezTo>
                  <a:cubicBezTo>
                    <a:pt x="13" y="0"/>
                    <a:pt x="13" y="0"/>
                    <a:pt x="13" y="0"/>
                  </a:cubicBezTo>
                  <a:cubicBezTo>
                    <a:pt x="13" y="0"/>
                    <a:pt x="10" y="3"/>
                    <a:pt x="7" y="5"/>
                  </a:cubicBezTo>
                  <a:cubicBezTo>
                    <a:pt x="5" y="7"/>
                    <a:pt x="3" y="8"/>
                    <a:pt x="2" y="9"/>
                  </a:cubicBezTo>
                  <a:cubicBezTo>
                    <a:pt x="1" y="10"/>
                    <a:pt x="0" y="11"/>
                    <a:pt x="0" y="11"/>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86" name="Freeform 311"/>
            <p:cNvSpPr/>
            <p:nvPr>
              <p:custDataLst>
                <p:tags r:id="rId100"/>
              </p:custDataLst>
            </p:nvPr>
          </p:nvSpPr>
          <p:spPr bwMode="auto">
            <a:xfrm>
              <a:off x="7043738" y="4403725"/>
              <a:ext cx="57150" cy="46038"/>
            </a:xfrm>
            <a:custGeom>
              <a:avLst/>
              <a:gdLst>
                <a:gd name="T0" fmla="*/ 0 w 36"/>
                <a:gd name="T1" fmla="*/ 18 h 29"/>
                <a:gd name="T2" fmla="*/ 10 w 36"/>
                <a:gd name="T3" fmla="*/ 29 h 29"/>
                <a:gd name="T4" fmla="*/ 36 w 36"/>
                <a:gd name="T5" fmla="*/ 11 h 29"/>
                <a:gd name="T6" fmla="*/ 28 w 36"/>
                <a:gd name="T7" fmla="*/ 0 h 29"/>
                <a:gd name="T8" fmla="*/ 0 w 36"/>
                <a:gd name="T9" fmla="*/ 18 h 29"/>
              </a:gdLst>
              <a:ahLst/>
              <a:cxnLst>
                <a:cxn ang="0">
                  <a:pos x="T0" y="T1"/>
                </a:cxn>
                <a:cxn ang="0">
                  <a:pos x="T2" y="T3"/>
                </a:cxn>
                <a:cxn ang="0">
                  <a:pos x="T4" y="T5"/>
                </a:cxn>
                <a:cxn ang="0">
                  <a:pos x="T6" y="T7"/>
                </a:cxn>
                <a:cxn ang="0">
                  <a:pos x="T8" y="T9"/>
                </a:cxn>
              </a:cxnLst>
              <a:rect l="0" t="0" r="r" b="b"/>
              <a:pathLst>
                <a:path w="36" h="29">
                  <a:moveTo>
                    <a:pt x="0" y="18"/>
                  </a:moveTo>
                  <a:lnTo>
                    <a:pt x="10" y="29"/>
                  </a:lnTo>
                  <a:lnTo>
                    <a:pt x="36" y="11"/>
                  </a:lnTo>
                  <a:lnTo>
                    <a:pt x="28" y="0"/>
                  </a:lnTo>
                  <a:lnTo>
                    <a:pt x="0" y="18"/>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87" name="Freeform 312"/>
            <p:cNvSpPr/>
            <p:nvPr>
              <p:custDataLst>
                <p:tags r:id="rId101"/>
              </p:custDataLst>
            </p:nvPr>
          </p:nvSpPr>
          <p:spPr bwMode="auto">
            <a:xfrm>
              <a:off x="6983413" y="4449763"/>
              <a:ext cx="55563" cy="44450"/>
            </a:xfrm>
            <a:custGeom>
              <a:avLst/>
              <a:gdLst>
                <a:gd name="T0" fmla="*/ 0 w 19"/>
                <a:gd name="T1" fmla="*/ 9 h 15"/>
                <a:gd name="T2" fmla="*/ 3 w 19"/>
                <a:gd name="T3" fmla="*/ 15 h 15"/>
                <a:gd name="T4" fmla="*/ 18 w 19"/>
                <a:gd name="T5" fmla="*/ 5 h 15"/>
                <a:gd name="T6" fmla="*/ 14 w 19"/>
                <a:gd name="T7" fmla="*/ 0 h 15"/>
                <a:gd name="T8" fmla="*/ 0 w 19"/>
                <a:gd name="T9" fmla="*/ 9 h 15"/>
              </a:gdLst>
              <a:ahLst/>
              <a:cxnLst>
                <a:cxn ang="0">
                  <a:pos x="T0" y="T1"/>
                </a:cxn>
                <a:cxn ang="0">
                  <a:pos x="T2" y="T3"/>
                </a:cxn>
                <a:cxn ang="0">
                  <a:pos x="T4" y="T5"/>
                </a:cxn>
                <a:cxn ang="0">
                  <a:pos x="T6" y="T7"/>
                </a:cxn>
                <a:cxn ang="0">
                  <a:pos x="T8" y="T9"/>
                </a:cxn>
              </a:cxnLst>
              <a:rect l="0" t="0" r="r" b="b"/>
              <a:pathLst>
                <a:path w="19" h="15">
                  <a:moveTo>
                    <a:pt x="0" y="9"/>
                  </a:moveTo>
                  <a:cubicBezTo>
                    <a:pt x="3" y="15"/>
                    <a:pt x="3" y="15"/>
                    <a:pt x="3" y="15"/>
                  </a:cubicBezTo>
                  <a:cubicBezTo>
                    <a:pt x="3" y="15"/>
                    <a:pt x="19" y="6"/>
                    <a:pt x="18" y="5"/>
                  </a:cubicBezTo>
                  <a:cubicBezTo>
                    <a:pt x="14" y="0"/>
                    <a:pt x="14" y="0"/>
                    <a:pt x="14" y="0"/>
                  </a:cubicBezTo>
                  <a:cubicBezTo>
                    <a:pt x="15" y="0"/>
                    <a:pt x="0" y="9"/>
                    <a:pt x="0" y="9"/>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88" name="Freeform 313"/>
            <p:cNvSpPr/>
            <p:nvPr>
              <p:custDataLst>
                <p:tags r:id="rId102"/>
              </p:custDataLst>
            </p:nvPr>
          </p:nvSpPr>
          <p:spPr bwMode="auto">
            <a:xfrm>
              <a:off x="6915150" y="4491038"/>
              <a:ext cx="55563" cy="44450"/>
            </a:xfrm>
            <a:custGeom>
              <a:avLst/>
              <a:gdLst>
                <a:gd name="T0" fmla="*/ 0 w 35"/>
                <a:gd name="T1" fmla="*/ 17 h 28"/>
                <a:gd name="T2" fmla="*/ 8 w 35"/>
                <a:gd name="T3" fmla="*/ 28 h 28"/>
                <a:gd name="T4" fmla="*/ 35 w 35"/>
                <a:gd name="T5" fmla="*/ 11 h 28"/>
                <a:gd name="T6" fmla="*/ 28 w 35"/>
                <a:gd name="T7" fmla="*/ 0 h 28"/>
                <a:gd name="T8" fmla="*/ 0 w 35"/>
                <a:gd name="T9" fmla="*/ 17 h 28"/>
              </a:gdLst>
              <a:ahLst/>
              <a:cxnLst>
                <a:cxn ang="0">
                  <a:pos x="T0" y="T1"/>
                </a:cxn>
                <a:cxn ang="0">
                  <a:pos x="T2" y="T3"/>
                </a:cxn>
                <a:cxn ang="0">
                  <a:pos x="T4" y="T5"/>
                </a:cxn>
                <a:cxn ang="0">
                  <a:pos x="T6" y="T7"/>
                </a:cxn>
                <a:cxn ang="0">
                  <a:pos x="T8" y="T9"/>
                </a:cxn>
              </a:cxnLst>
              <a:rect l="0" t="0" r="r" b="b"/>
              <a:pathLst>
                <a:path w="35" h="28">
                  <a:moveTo>
                    <a:pt x="0" y="17"/>
                  </a:moveTo>
                  <a:lnTo>
                    <a:pt x="8" y="28"/>
                  </a:lnTo>
                  <a:lnTo>
                    <a:pt x="35" y="11"/>
                  </a:lnTo>
                  <a:lnTo>
                    <a:pt x="28" y="0"/>
                  </a:lnTo>
                  <a:lnTo>
                    <a:pt x="0" y="17"/>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89" name="Freeform 314"/>
            <p:cNvSpPr/>
            <p:nvPr>
              <p:custDataLst>
                <p:tags r:id="rId103"/>
              </p:custDataLst>
            </p:nvPr>
          </p:nvSpPr>
          <p:spPr bwMode="auto">
            <a:xfrm>
              <a:off x="6848475" y="4529138"/>
              <a:ext cx="55563" cy="44450"/>
            </a:xfrm>
            <a:custGeom>
              <a:avLst/>
              <a:gdLst>
                <a:gd name="T0" fmla="*/ 0 w 35"/>
                <a:gd name="T1" fmla="*/ 17 h 28"/>
                <a:gd name="T2" fmla="*/ 5 w 35"/>
                <a:gd name="T3" fmla="*/ 28 h 28"/>
                <a:gd name="T4" fmla="*/ 35 w 35"/>
                <a:gd name="T5" fmla="*/ 11 h 28"/>
                <a:gd name="T6" fmla="*/ 29 w 35"/>
                <a:gd name="T7" fmla="*/ 0 h 28"/>
                <a:gd name="T8" fmla="*/ 0 w 35"/>
                <a:gd name="T9" fmla="*/ 17 h 28"/>
              </a:gdLst>
              <a:ahLst/>
              <a:cxnLst>
                <a:cxn ang="0">
                  <a:pos x="T0" y="T1"/>
                </a:cxn>
                <a:cxn ang="0">
                  <a:pos x="T2" y="T3"/>
                </a:cxn>
                <a:cxn ang="0">
                  <a:pos x="T4" y="T5"/>
                </a:cxn>
                <a:cxn ang="0">
                  <a:pos x="T6" y="T7"/>
                </a:cxn>
                <a:cxn ang="0">
                  <a:pos x="T8" y="T9"/>
                </a:cxn>
              </a:cxnLst>
              <a:rect l="0" t="0" r="r" b="b"/>
              <a:pathLst>
                <a:path w="35" h="28">
                  <a:moveTo>
                    <a:pt x="0" y="17"/>
                  </a:moveTo>
                  <a:lnTo>
                    <a:pt x="5" y="28"/>
                  </a:lnTo>
                  <a:lnTo>
                    <a:pt x="35" y="11"/>
                  </a:lnTo>
                  <a:lnTo>
                    <a:pt x="29" y="0"/>
                  </a:lnTo>
                  <a:lnTo>
                    <a:pt x="0" y="17"/>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90" name="Freeform 315"/>
            <p:cNvSpPr/>
            <p:nvPr>
              <p:custDataLst>
                <p:tags r:id="rId104"/>
              </p:custDataLst>
            </p:nvPr>
          </p:nvSpPr>
          <p:spPr bwMode="auto">
            <a:xfrm>
              <a:off x="6780213" y="4567238"/>
              <a:ext cx="55563" cy="41275"/>
            </a:xfrm>
            <a:custGeom>
              <a:avLst/>
              <a:gdLst>
                <a:gd name="T0" fmla="*/ 0 w 19"/>
                <a:gd name="T1" fmla="*/ 7 h 14"/>
                <a:gd name="T2" fmla="*/ 3 w 19"/>
                <a:gd name="T3" fmla="*/ 14 h 14"/>
                <a:gd name="T4" fmla="*/ 11 w 19"/>
                <a:gd name="T5" fmla="*/ 10 h 14"/>
                <a:gd name="T6" fmla="*/ 16 w 19"/>
                <a:gd name="T7" fmla="*/ 7 h 14"/>
                <a:gd name="T8" fmla="*/ 19 w 19"/>
                <a:gd name="T9" fmla="*/ 6 h 14"/>
                <a:gd name="T10" fmla="*/ 15 w 19"/>
                <a:gd name="T11" fmla="*/ 0 h 14"/>
                <a:gd name="T12" fmla="*/ 13 w 19"/>
                <a:gd name="T13" fmla="*/ 1 h 14"/>
                <a:gd name="T14" fmla="*/ 8 w 19"/>
                <a:gd name="T15" fmla="*/ 4 h 14"/>
                <a:gd name="T16" fmla="*/ 0 w 19"/>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0" y="7"/>
                  </a:moveTo>
                  <a:cubicBezTo>
                    <a:pt x="3" y="14"/>
                    <a:pt x="3" y="14"/>
                    <a:pt x="3" y="14"/>
                  </a:cubicBezTo>
                  <a:cubicBezTo>
                    <a:pt x="3" y="14"/>
                    <a:pt x="7" y="12"/>
                    <a:pt x="11" y="10"/>
                  </a:cubicBezTo>
                  <a:cubicBezTo>
                    <a:pt x="13" y="9"/>
                    <a:pt x="15" y="8"/>
                    <a:pt x="16" y="7"/>
                  </a:cubicBezTo>
                  <a:cubicBezTo>
                    <a:pt x="18" y="7"/>
                    <a:pt x="19" y="6"/>
                    <a:pt x="19" y="6"/>
                  </a:cubicBezTo>
                  <a:cubicBezTo>
                    <a:pt x="15" y="0"/>
                    <a:pt x="15" y="0"/>
                    <a:pt x="15" y="0"/>
                  </a:cubicBezTo>
                  <a:cubicBezTo>
                    <a:pt x="15" y="0"/>
                    <a:pt x="15" y="0"/>
                    <a:pt x="13" y="1"/>
                  </a:cubicBezTo>
                  <a:cubicBezTo>
                    <a:pt x="12" y="2"/>
                    <a:pt x="10" y="3"/>
                    <a:pt x="8" y="4"/>
                  </a:cubicBezTo>
                  <a:cubicBezTo>
                    <a:pt x="4" y="6"/>
                    <a:pt x="0" y="7"/>
                    <a:pt x="0" y="7"/>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91" name="Freeform 316"/>
            <p:cNvSpPr/>
            <p:nvPr>
              <p:custDataLst>
                <p:tags r:id="rId105"/>
              </p:custDataLst>
            </p:nvPr>
          </p:nvSpPr>
          <p:spPr bwMode="auto">
            <a:xfrm>
              <a:off x="6710363" y="4600575"/>
              <a:ext cx="55563" cy="41275"/>
            </a:xfrm>
            <a:custGeom>
              <a:avLst/>
              <a:gdLst>
                <a:gd name="T0" fmla="*/ 0 w 19"/>
                <a:gd name="T1" fmla="*/ 7 h 14"/>
                <a:gd name="T2" fmla="*/ 2 w 19"/>
                <a:gd name="T3" fmla="*/ 14 h 14"/>
                <a:gd name="T4" fmla="*/ 5 w 19"/>
                <a:gd name="T5" fmla="*/ 13 h 14"/>
                <a:gd name="T6" fmla="*/ 10 w 19"/>
                <a:gd name="T7" fmla="*/ 10 h 14"/>
                <a:gd name="T8" fmla="*/ 19 w 19"/>
                <a:gd name="T9" fmla="*/ 6 h 14"/>
                <a:gd name="T10" fmla="*/ 16 w 19"/>
                <a:gd name="T11" fmla="*/ 0 h 14"/>
                <a:gd name="T12" fmla="*/ 8 w 19"/>
                <a:gd name="T13" fmla="*/ 4 h 14"/>
                <a:gd name="T14" fmla="*/ 2 w 19"/>
                <a:gd name="T15" fmla="*/ 6 h 14"/>
                <a:gd name="T16" fmla="*/ 0 w 19"/>
                <a:gd name="T17"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4">
                  <a:moveTo>
                    <a:pt x="0" y="7"/>
                  </a:moveTo>
                  <a:cubicBezTo>
                    <a:pt x="2" y="14"/>
                    <a:pt x="2" y="14"/>
                    <a:pt x="2" y="14"/>
                  </a:cubicBezTo>
                  <a:cubicBezTo>
                    <a:pt x="2" y="14"/>
                    <a:pt x="3" y="13"/>
                    <a:pt x="5" y="13"/>
                  </a:cubicBezTo>
                  <a:cubicBezTo>
                    <a:pt x="6" y="12"/>
                    <a:pt x="8" y="11"/>
                    <a:pt x="10" y="10"/>
                  </a:cubicBezTo>
                  <a:cubicBezTo>
                    <a:pt x="14" y="8"/>
                    <a:pt x="19" y="6"/>
                    <a:pt x="19" y="6"/>
                  </a:cubicBezTo>
                  <a:cubicBezTo>
                    <a:pt x="16" y="0"/>
                    <a:pt x="16" y="0"/>
                    <a:pt x="16" y="0"/>
                  </a:cubicBezTo>
                  <a:cubicBezTo>
                    <a:pt x="16" y="0"/>
                    <a:pt x="12" y="2"/>
                    <a:pt x="8" y="4"/>
                  </a:cubicBezTo>
                  <a:cubicBezTo>
                    <a:pt x="6" y="4"/>
                    <a:pt x="4" y="5"/>
                    <a:pt x="2" y="6"/>
                  </a:cubicBezTo>
                  <a:cubicBezTo>
                    <a:pt x="1" y="7"/>
                    <a:pt x="0" y="7"/>
                    <a:pt x="0" y="7"/>
                  </a:cubicBez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92" name="Freeform 317"/>
            <p:cNvSpPr/>
            <p:nvPr>
              <p:custDataLst>
                <p:tags r:id="rId106"/>
              </p:custDataLst>
            </p:nvPr>
          </p:nvSpPr>
          <p:spPr bwMode="auto">
            <a:xfrm>
              <a:off x="6637338" y="4629150"/>
              <a:ext cx="55563" cy="38100"/>
            </a:xfrm>
            <a:custGeom>
              <a:avLst/>
              <a:gdLst>
                <a:gd name="T0" fmla="*/ 0 w 35"/>
                <a:gd name="T1" fmla="*/ 11 h 24"/>
                <a:gd name="T2" fmla="*/ 3 w 35"/>
                <a:gd name="T3" fmla="*/ 24 h 24"/>
                <a:gd name="T4" fmla="*/ 35 w 35"/>
                <a:gd name="T5" fmla="*/ 13 h 24"/>
                <a:gd name="T6" fmla="*/ 29 w 35"/>
                <a:gd name="T7" fmla="*/ 0 h 24"/>
                <a:gd name="T8" fmla="*/ 0 w 35"/>
                <a:gd name="T9" fmla="*/ 11 h 24"/>
              </a:gdLst>
              <a:ahLst/>
              <a:cxnLst>
                <a:cxn ang="0">
                  <a:pos x="T0" y="T1"/>
                </a:cxn>
                <a:cxn ang="0">
                  <a:pos x="T2" y="T3"/>
                </a:cxn>
                <a:cxn ang="0">
                  <a:pos x="T4" y="T5"/>
                </a:cxn>
                <a:cxn ang="0">
                  <a:pos x="T6" y="T7"/>
                </a:cxn>
                <a:cxn ang="0">
                  <a:pos x="T8" y="T9"/>
                </a:cxn>
              </a:cxnLst>
              <a:rect l="0" t="0" r="r" b="b"/>
              <a:pathLst>
                <a:path w="35" h="24">
                  <a:moveTo>
                    <a:pt x="0" y="11"/>
                  </a:moveTo>
                  <a:lnTo>
                    <a:pt x="3" y="24"/>
                  </a:lnTo>
                  <a:lnTo>
                    <a:pt x="35" y="13"/>
                  </a:lnTo>
                  <a:lnTo>
                    <a:pt x="29" y="0"/>
                  </a:lnTo>
                  <a:lnTo>
                    <a:pt x="0" y="11"/>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sp>
          <p:nvSpPr>
            <p:cNvPr id="193" name="Freeform 402"/>
            <p:cNvSpPr/>
            <p:nvPr>
              <p:custDataLst>
                <p:tags r:id="rId107"/>
              </p:custDataLst>
            </p:nvPr>
          </p:nvSpPr>
          <p:spPr bwMode="auto">
            <a:xfrm>
              <a:off x="7302500" y="4276725"/>
              <a:ext cx="47625" cy="50800"/>
            </a:xfrm>
            <a:custGeom>
              <a:avLst/>
              <a:gdLst>
                <a:gd name="T0" fmla="*/ 20 w 30"/>
                <a:gd name="T1" fmla="*/ 32 h 32"/>
                <a:gd name="T2" fmla="*/ 30 w 30"/>
                <a:gd name="T3" fmla="*/ 23 h 32"/>
                <a:gd name="T4" fmla="*/ 9 w 30"/>
                <a:gd name="T5" fmla="*/ 0 h 32"/>
                <a:gd name="T6" fmla="*/ 0 w 30"/>
                <a:gd name="T7" fmla="*/ 10 h 32"/>
                <a:gd name="T8" fmla="*/ 20 w 30"/>
                <a:gd name="T9" fmla="*/ 32 h 32"/>
              </a:gdLst>
              <a:ahLst/>
              <a:cxnLst>
                <a:cxn ang="0">
                  <a:pos x="T0" y="T1"/>
                </a:cxn>
                <a:cxn ang="0">
                  <a:pos x="T2" y="T3"/>
                </a:cxn>
                <a:cxn ang="0">
                  <a:pos x="T4" y="T5"/>
                </a:cxn>
                <a:cxn ang="0">
                  <a:pos x="T6" y="T7"/>
                </a:cxn>
                <a:cxn ang="0">
                  <a:pos x="T8" y="T9"/>
                </a:cxn>
              </a:cxnLst>
              <a:rect l="0" t="0" r="r" b="b"/>
              <a:pathLst>
                <a:path w="30" h="32">
                  <a:moveTo>
                    <a:pt x="20" y="32"/>
                  </a:moveTo>
                  <a:lnTo>
                    <a:pt x="30" y="23"/>
                  </a:lnTo>
                  <a:lnTo>
                    <a:pt x="9" y="0"/>
                  </a:lnTo>
                  <a:lnTo>
                    <a:pt x="0" y="10"/>
                  </a:lnTo>
                  <a:lnTo>
                    <a:pt x="20" y="32"/>
                  </a:lnTo>
                  <a:close/>
                </a:path>
              </a:pathLst>
            </a:custGeom>
            <a:grpFill/>
            <a:ln>
              <a:noFill/>
            </a:ln>
          </p:spPr>
          <p:txBody>
            <a:bodyPr vert="horz" wrap="square" lIns="91440" tIns="45720" rIns="91440" bIns="45720" numCol="1" anchor="t" anchorCtr="0" compatLnSpc="1"/>
            <a:lstStyle/>
            <a:p>
              <a:endParaRPr lang="id-ID">
                <a:solidFill>
                  <a:srgbClr val="C0C0C0"/>
                </a:solidFill>
              </a:endParaRPr>
            </a:p>
          </p:txBody>
        </p:sp>
      </p:grpSp>
      <p:sp>
        <p:nvSpPr>
          <p:cNvPr id="194" name="Oval 218"/>
          <p:cNvSpPr/>
          <p:nvPr>
            <p:custDataLst>
              <p:tags r:id="rId108"/>
            </p:custDataLst>
          </p:nvPr>
        </p:nvSpPr>
        <p:spPr>
          <a:xfrm rot="16200000">
            <a:off x="614309" y="2596385"/>
            <a:ext cx="497205" cy="49705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solidFill>
                <a:srgbClr val="C0C0C0"/>
              </a:solidFill>
            </a:endParaRPr>
          </a:p>
        </p:txBody>
      </p:sp>
      <p:sp>
        <p:nvSpPr>
          <p:cNvPr id="195" name="Oval 219"/>
          <p:cNvSpPr/>
          <p:nvPr>
            <p:custDataLst>
              <p:tags r:id="rId109"/>
            </p:custDataLst>
          </p:nvPr>
        </p:nvSpPr>
        <p:spPr>
          <a:xfrm rot="13500000">
            <a:off x="973699" y="3437162"/>
            <a:ext cx="497205" cy="497051"/>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solidFill>
                <a:srgbClr val="C0C0C0"/>
              </a:solidFill>
            </a:endParaRPr>
          </a:p>
        </p:txBody>
      </p:sp>
      <p:sp>
        <p:nvSpPr>
          <p:cNvPr id="196" name="Oval 220"/>
          <p:cNvSpPr/>
          <p:nvPr>
            <p:custDataLst>
              <p:tags r:id="rId110"/>
            </p:custDataLst>
          </p:nvPr>
        </p:nvSpPr>
        <p:spPr>
          <a:xfrm rot="18900000">
            <a:off x="969121" y="1769501"/>
            <a:ext cx="497051" cy="497205"/>
          </a:xfrm>
          <a:prstGeom prst="ellipse">
            <a:avLst/>
          </a:prstGeom>
          <a:solidFill>
            <a:schemeClr val="accent3"/>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solidFill>
                <a:srgbClr val="C0C0C0"/>
              </a:solidFill>
            </a:endParaRPr>
          </a:p>
        </p:txBody>
      </p:sp>
      <p:sp>
        <p:nvSpPr>
          <p:cNvPr id="197" name="Freeform 350"/>
          <p:cNvSpPr>
            <a:spLocks noEditPoints="1"/>
          </p:cNvSpPr>
          <p:nvPr>
            <p:custDataLst>
              <p:tags r:id="rId111"/>
            </p:custDataLst>
          </p:nvPr>
        </p:nvSpPr>
        <p:spPr bwMode="auto">
          <a:xfrm>
            <a:off x="1092774" y="1924523"/>
            <a:ext cx="249746" cy="187161"/>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bg1"/>
          </a:solidFill>
          <a:ln>
            <a:noFill/>
          </a:ln>
        </p:spPr>
        <p:txBody>
          <a:bodyPr vert="horz" wrap="square" lIns="68580" tIns="34290" rIns="68580" bIns="34290" numCol="1" anchor="t" anchorCtr="0" compatLnSpc="1"/>
          <a:lstStyle/>
          <a:p>
            <a:endParaRPr lang="id-ID">
              <a:solidFill>
                <a:srgbClr val="C0C0C0"/>
              </a:solidFill>
            </a:endParaRPr>
          </a:p>
        </p:txBody>
      </p:sp>
      <p:sp>
        <p:nvSpPr>
          <p:cNvPr id="198" name="TextBox 197"/>
          <p:cNvSpPr txBox="1"/>
          <p:nvPr>
            <p:custDataLst>
              <p:tags r:id="rId112"/>
            </p:custDataLst>
          </p:nvPr>
        </p:nvSpPr>
        <p:spPr>
          <a:xfrm>
            <a:off x="119626" y="2718343"/>
            <a:ext cx="470175" cy="407035"/>
          </a:xfrm>
          <a:prstGeom prst="rect">
            <a:avLst/>
          </a:prstGeom>
          <a:noFill/>
        </p:spPr>
        <p:txBody>
          <a:bodyPr wrap="square" lIns="68580" tIns="34290" rIns="68580" bIns="34290" rtlCol="0">
            <a:spAutoFit/>
          </a:bodyPr>
          <a:lstStyle/>
          <a:p>
            <a:pPr algn="r"/>
            <a:r>
              <a:rPr lang="zh-CN" altLang="en-US" sz="1100" b="1" dirty="0">
                <a:solidFill>
                  <a:srgbClr val="C0C0C0"/>
                </a:solidFill>
                <a:latin typeface="微软雅黑" panose="020B0503020204020204" pitchFamily="34" charset="-122"/>
                <a:ea typeface="微软雅黑" panose="020B0503020204020204" pitchFamily="34" charset="-122"/>
              </a:rPr>
              <a:t>实习经历</a:t>
            </a:r>
            <a:endParaRPr lang="zh-CN" altLang="en-US" sz="1100" b="1" dirty="0">
              <a:solidFill>
                <a:srgbClr val="C0C0C0"/>
              </a:solidFill>
              <a:latin typeface="微软雅黑" panose="020B0503020204020204" pitchFamily="34" charset="-122"/>
              <a:ea typeface="微软雅黑" panose="020B0503020204020204" pitchFamily="34" charset="-122"/>
            </a:endParaRPr>
          </a:p>
        </p:txBody>
      </p:sp>
      <p:sp>
        <p:nvSpPr>
          <p:cNvPr id="199" name="TextBox 198"/>
          <p:cNvSpPr txBox="1"/>
          <p:nvPr>
            <p:custDataLst>
              <p:tags r:id="rId113"/>
            </p:custDataLst>
          </p:nvPr>
        </p:nvSpPr>
        <p:spPr>
          <a:xfrm>
            <a:off x="63500" y="3596005"/>
            <a:ext cx="912495" cy="237490"/>
          </a:xfrm>
          <a:prstGeom prst="rect">
            <a:avLst/>
          </a:prstGeom>
          <a:noFill/>
        </p:spPr>
        <p:txBody>
          <a:bodyPr wrap="square" lIns="68580" tIns="34290" rIns="68580" bIns="34290" rtlCol="0">
            <a:spAutoFit/>
          </a:bodyPr>
          <a:lstStyle/>
          <a:p>
            <a:pPr algn="r"/>
            <a:r>
              <a:rPr lang="zh-CN" altLang="en-US" sz="1100" b="1" dirty="0">
                <a:solidFill>
                  <a:srgbClr val="C0C0C0"/>
                </a:solidFill>
                <a:latin typeface="微软雅黑" panose="020B0503020204020204" pitchFamily="34" charset="-122"/>
                <a:ea typeface="微软雅黑" panose="020B0503020204020204" pitchFamily="34" charset="-122"/>
              </a:rPr>
              <a:t>教育背景</a:t>
            </a:r>
            <a:endParaRPr lang="zh-CN" altLang="en-US" sz="1100" b="1" dirty="0">
              <a:solidFill>
                <a:srgbClr val="C0C0C0"/>
              </a:solidFill>
              <a:latin typeface="微软雅黑" panose="020B0503020204020204" pitchFamily="34" charset="-122"/>
              <a:ea typeface="微软雅黑" panose="020B0503020204020204" pitchFamily="34" charset="-122"/>
            </a:endParaRPr>
          </a:p>
        </p:txBody>
      </p:sp>
      <p:grpSp>
        <p:nvGrpSpPr>
          <p:cNvPr id="200" name="Group 224"/>
          <p:cNvGrpSpPr/>
          <p:nvPr/>
        </p:nvGrpSpPr>
        <p:grpSpPr>
          <a:xfrm>
            <a:off x="1096603" y="3576441"/>
            <a:ext cx="251394" cy="218491"/>
            <a:chOff x="2303444" y="6030256"/>
            <a:chExt cx="484188" cy="420688"/>
          </a:xfrm>
          <a:solidFill>
            <a:schemeClr val="bg1"/>
          </a:solidFill>
        </p:grpSpPr>
        <p:sp>
          <p:nvSpPr>
            <p:cNvPr id="201" name="Freeform 354"/>
            <p:cNvSpPr>
              <a:spLocks noEditPoints="1"/>
            </p:cNvSpPr>
            <p:nvPr>
              <p:custDataLst>
                <p:tags r:id="rId114"/>
              </p:custDataLst>
            </p:nvPr>
          </p:nvSpPr>
          <p:spPr bwMode="auto">
            <a:xfrm>
              <a:off x="2303444" y="6030256"/>
              <a:ext cx="484188" cy="346075"/>
            </a:xfrm>
            <a:custGeom>
              <a:avLst/>
              <a:gdLst>
                <a:gd name="T0" fmla="*/ 128 w 128"/>
                <a:gd name="T1" fmla="*/ 24 h 92"/>
                <a:gd name="T2" fmla="*/ 119 w 128"/>
                <a:gd name="T3" fmla="*/ 12 h 92"/>
                <a:gd name="T4" fmla="*/ 67 w 128"/>
                <a:gd name="T5" fmla="*/ 0 h 92"/>
                <a:gd name="T6" fmla="*/ 64 w 128"/>
                <a:gd name="T7" fmla="*/ 0 h 92"/>
                <a:gd name="T8" fmla="*/ 61 w 128"/>
                <a:gd name="T9" fmla="*/ 0 h 92"/>
                <a:gd name="T10" fmla="*/ 9 w 128"/>
                <a:gd name="T11" fmla="*/ 12 h 92"/>
                <a:gd name="T12" fmla="*/ 0 w 128"/>
                <a:gd name="T13" fmla="*/ 24 h 92"/>
                <a:gd name="T14" fmla="*/ 9 w 128"/>
                <a:gd name="T15" fmla="*/ 36 h 92"/>
                <a:gd name="T16" fmla="*/ 20 w 128"/>
                <a:gd name="T17" fmla="*/ 38 h 92"/>
                <a:gd name="T18" fmla="*/ 20 w 128"/>
                <a:gd name="T19" fmla="*/ 72 h 92"/>
                <a:gd name="T20" fmla="*/ 64 w 128"/>
                <a:gd name="T21" fmla="*/ 92 h 92"/>
                <a:gd name="T22" fmla="*/ 108 w 128"/>
                <a:gd name="T23" fmla="*/ 72 h 92"/>
                <a:gd name="T24" fmla="*/ 108 w 128"/>
                <a:gd name="T25" fmla="*/ 38 h 92"/>
                <a:gd name="T26" fmla="*/ 119 w 128"/>
                <a:gd name="T27" fmla="*/ 36 h 92"/>
                <a:gd name="T28" fmla="*/ 128 w 128"/>
                <a:gd name="T29" fmla="*/ 24 h 92"/>
                <a:gd name="T30" fmla="*/ 100 w 128"/>
                <a:gd name="T31" fmla="*/ 72 h 92"/>
                <a:gd name="T32" fmla="*/ 64 w 128"/>
                <a:gd name="T33" fmla="*/ 84 h 92"/>
                <a:gd name="T34" fmla="*/ 28 w 128"/>
                <a:gd name="T35" fmla="*/ 72 h 92"/>
                <a:gd name="T36" fmla="*/ 28 w 128"/>
                <a:gd name="T37" fmla="*/ 40 h 92"/>
                <a:gd name="T38" fmla="*/ 61 w 128"/>
                <a:gd name="T39" fmla="*/ 48 h 92"/>
                <a:gd name="T40" fmla="*/ 64 w 128"/>
                <a:gd name="T41" fmla="*/ 48 h 92"/>
                <a:gd name="T42" fmla="*/ 67 w 128"/>
                <a:gd name="T43" fmla="*/ 48 h 92"/>
                <a:gd name="T44" fmla="*/ 100 w 128"/>
                <a:gd name="T45" fmla="*/ 40 h 92"/>
                <a:gd name="T46" fmla="*/ 100 w 128"/>
                <a:gd name="T47" fmla="*/ 72 h 92"/>
                <a:gd name="T48" fmla="*/ 65 w 128"/>
                <a:gd name="T49" fmla="*/ 40 h 92"/>
                <a:gd name="T50" fmla="*/ 64 w 128"/>
                <a:gd name="T51" fmla="*/ 40 h 92"/>
                <a:gd name="T52" fmla="*/ 63 w 128"/>
                <a:gd name="T53" fmla="*/ 40 h 92"/>
                <a:gd name="T54" fmla="*/ 11 w 128"/>
                <a:gd name="T55" fmla="*/ 28 h 92"/>
                <a:gd name="T56" fmla="*/ 8 w 128"/>
                <a:gd name="T57" fmla="*/ 24 h 92"/>
                <a:gd name="T58" fmla="*/ 11 w 128"/>
                <a:gd name="T59" fmla="*/ 20 h 92"/>
                <a:gd name="T60" fmla="*/ 63 w 128"/>
                <a:gd name="T61" fmla="*/ 8 h 92"/>
                <a:gd name="T62" fmla="*/ 64 w 128"/>
                <a:gd name="T63" fmla="*/ 8 h 92"/>
                <a:gd name="T64" fmla="*/ 65 w 128"/>
                <a:gd name="T65" fmla="*/ 8 h 92"/>
                <a:gd name="T66" fmla="*/ 117 w 128"/>
                <a:gd name="T67" fmla="*/ 20 h 92"/>
                <a:gd name="T68" fmla="*/ 120 w 128"/>
                <a:gd name="T69" fmla="*/ 24 h 92"/>
                <a:gd name="T70" fmla="*/ 117 w 128"/>
                <a:gd name="T71" fmla="*/ 28 h 92"/>
                <a:gd name="T72" fmla="*/ 65 w 128"/>
                <a:gd name="T73" fmla="*/ 4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92">
                  <a:moveTo>
                    <a:pt x="128" y="24"/>
                  </a:moveTo>
                  <a:cubicBezTo>
                    <a:pt x="128" y="18"/>
                    <a:pt x="124" y="14"/>
                    <a:pt x="119" y="12"/>
                  </a:cubicBezTo>
                  <a:cubicBezTo>
                    <a:pt x="67" y="0"/>
                    <a:pt x="67" y="0"/>
                    <a:pt x="67" y="0"/>
                  </a:cubicBezTo>
                  <a:cubicBezTo>
                    <a:pt x="66" y="0"/>
                    <a:pt x="65" y="0"/>
                    <a:pt x="64" y="0"/>
                  </a:cubicBezTo>
                  <a:cubicBezTo>
                    <a:pt x="63" y="0"/>
                    <a:pt x="62" y="0"/>
                    <a:pt x="61" y="0"/>
                  </a:cubicBezTo>
                  <a:cubicBezTo>
                    <a:pt x="9" y="12"/>
                    <a:pt x="9" y="12"/>
                    <a:pt x="9" y="12"/>
                  </a:cubicBezTo>
                  <a:cubicBezTo>
                    <a:pt x="4" y="14"/>
                    <a:pt x="0" y="18"/>
                    <a:pt x="0" y="24"/>
                  </a:cubicBezTo>
                  <a:cubicBezTo>
                    <a:pt x="0" y="30"/>
                    <a:pt x="4" y="34"/>
                    <a:pt x="9" y="36"/>
                  </a:cubicBezTo>
                  <a:cubicBezTo>
                    <a:pt x="20" y="38"/>
                    <a:pt x="20" y="38"/>
                    <a:pt x="20" y="38"/>
                  </a:cubicBezTo>
                  <a:cubicBezTo>
                    <a:pt x="20" y="72"/>
                    <a:pt x="20" y="72"/>
                    <a:pt x="20" y="72"/>
                  </a:cubicBezTo>
                  <a:cubicBezTo>
                    <a:pt x="20" y="83"/>
                    <a:pt x="32" y="92"/>
                    <a:pt x="64" y="92"/>
                  </a:cubicBezTo>
                  <a:cubicBezTo>
                    <a:pt x="96" y="92"/>
                    <a:pt x="108" y="83"/>
                    <a:pt x="108" y="72"/>
                  </a:cubicBezTo>
                  <a:cubicBezTo>
                    <a:pt x="108" y="38"/>
                    <a:pt x="108" y="38"/>
                    <a:pt x="108" y="38"/>
                  </a:cubicBezTo>
                  <a:cubicBezTo>
                    <a:pt x="119" y="36"/>
                    <a:pt x="119" y="36"/>
                    <a:pt x="119" y="36"/>
                  </a:cubicBezTo>
                  <a:cubicBezTo>
                    <a:pt x="124" y="34"/>
                    <a:pt x="128" y="30"/>
                    <a:pt x="128" y="24"/>
                  </a:cubicBezTo>
                  <a:close/>
                  <a:moveTo>
                    <a:pt x="100" y="72"/>
                  </a:moveTo>
                  <a:cubicBezTo>
                    <a:pt x="100" y="76"/>
                    <a:pt x="88" y="84"/>
                    <a:pt x="64" y="84"/>
                  </a:cubicBezTo>
                  <a:cubicBezTo>
                    <a:pt x="40" y="84"/>
                    <a:pt x="28" y="76"/>
                    <a:pt x="28" y="72"/>
                  </a:cubicBezTo>
                  <a:cubicBezTo>
                    <a:pt x="28" y="40"/>
                    <a:pt x="28" y="40"/>
                    <a:pt x="28" y="40"/>
                  </a:cubicBezTo>
                  <a:cubicBezTo>
                    <a:pt x="61" y="48"/>
                    <a:pt x="61" y="48"/>
                    <a:pt x="61" y="48"/>
                  </a:cubicBezTo>
                  <a:cubicBezTo>
                    <a:pt x="62" y="48"/>
                    <a:pt x="63" y="48"/>
                    <a:pt x="64" y="48"/>
                  </a:cubicBezTo>
                  <a:cubicBezTo>
                    <a:pt x="65" y="48"/>
                    <a:pt x="66" y="48"/>
                    <a:pt x="67" y="48"/>
                  </a:cubicBezTo>
                  <a:cubicBezTo>
                    <a:pt x="100" y="40"/>
                    <a:pt x="100" y="40"/>
                    <a:pt x="100" y="40"/>
                  </a:cubicBezTo>
                  <a:lnTo>
                    <a:pt x="100" y="72"/>
                  </a:lnTo>
                  <a:close/>
                  <a:moveTo>
                    <a:pt x="65" y="40"/>
                  </a:moveTo>
                  <a:cubicBezTo>
                    <a:pt x="65" y="40"/>
                    <a:pt x="64" y="40"/>
                    <a:pt x="64" y="40"/>
                  </a:cubicBezTo>
                  <a:cubicBezTo>
                    <a:pt x="64" y="40"/>
                    <a:pt x="63" y="40"/>
                    <a:pt x="63" y="40"/>
                  </a:cubicBezTo>
                  <a:cubicBezTo>
                    <a:pt x="11" y="28"/>
                    <a:pt x="11" y="28"/>
                    <a:pt x="11" y="28"/>
                  </a:cubicBezTo>
                  <a:cubicBezTo>
                    <a:pt x="9" y="27"/>
                    <a:pt x="8" y="26"/>
                    <a:pt x="8" y="24"/>
                  </a:cubicBezTo>
                  <a:cubicBezTo>
                    <a:pt x="8" y="22"/>
                    <a:pt x="9" y="21"/>
                    <a:pt x="11" y="20"/>
                  </a:cubicBezTo>
                  <a:cubicBezTo>
                    <a:pt x="63" y="8"/>
                    <a:pt x="63" y="8"/>
                    <a:pt x="63" y="8"/>
                  </a:cubicBezTo>
                  <a:cubicBezTo>
                    <a:pt x="63" y="8"/>
                    <a:pt x="64" y="8"/>
                    <a:pt x="64" y="8"/>
                  </a:cubicBezTo>
                  <a:cubicBezTo>
                    <a:pt x="64" y="8"/>
                    <a:pt x="65" y="8"/>
                    <a:pt x="65" y="8"/>
                  </a:cubicBezTo>
                  <a:cubicBezTo>
                    <a:pt x="117" y="20"/>
                    <a:pt x="117" y="20"/>
                    <a:pt x="117" y="20"/>
                  </a:cubicBezTo>
                  <a:cubicBezTo>
                    <a:pt x="119" y="21"/>
                    <a:pt x="120" y="22"/>
                    <a:pt x="120" y="24"/>
                  </a:cubicBezTo>
                  <a:cubicBezTo>
                    <a:pt x="120" y="26"/>
                    <a:pt x="119" y="27"/>
                    <a:pt x="117" y="28"/>
                  </a:cubicBezTo>
                  <a:lnTo>
                    <a:pt x="65"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02" name="Freeform 355"/>
            <p:cNvSpPr/>
            <p:nvPr>
              <p:custDataLst>
                <p:tags r:id="rId115"/>
              </p:custDataLst>
            </p:nvPr>
          </p:nvSpPr>
          <p:spPr bwMode="auto">
            <a:xfrm>
              <a:off x="2741594" y="6181068"/>
              <a:ext cx="30163" cy="165100"/>
            </a:xfrm>
            <a:custGeom>
              <a:avLst/>
              <a:gdLst>
                <a:gd name="T0" fmla="*/ 0 w 8"/>
                <a:gd name="T1" fmla="*/ 4 h 44"/>
                <a:gd name="T2" fmla="*/ 0 w 8"/>
                <a:gd name="T3" fmla="*/ 40 h 44"/>
                <a:gd name="T4" fmla="*/ 4 w 8"/>
                <a:gd name="T5" fmla="*/ 44 h 44"/>
                <a:gd name="T6" fmla="*/ 8 w 8"/>
                <a:gd name="T7" fmla="*/ 40 h 44"/>
                <a:gd name="T8" fmla="*/ 8 w 8"/>
                <a:gd name="T9" fmla="*/ 4 h 44"/>
                <a:gd name="T10" fmla="*/ 4 w 8"/>
                <a:gd name="T11" fmla="*/ 0 h 44"/>
                <a:gd name="T12" fmla="*/ 0 w 8"/>
                <a:gd name="T13" fmla="*/ 4 h 44"/>
              </a:gdLst>
              <a:ahLst/>
              <a:cxnLst>
                <a:cxn ang="0">
                  <a:pos x="T0" y="T1"/>
                </a:cxn>
                <a:cxn ang="0">
                  <a:pos x="T2" y="T3"/>
                </a:cxn>
                <a:cxn ang="0">
                  <a:pos x="T4" y="T5"/>
                </a:cxn>
                <a:cxn ang="0">
                  <a:pos x="T6" y="T7"/>
                </a:cxn>
                <a:cxn ang="0">
                  <a:pos x="T8" y="T9"/>
                </a:cxn>
                <a:cxn ang="0">
                  <a:pos x="T10" y="T11"/>
                </a:cxn>
                <a:cxn ang="0">
                  <a:pos x="T12" y="T13"/>
                </a:cxn>
              </a:cxnLst>
              <a:rect l="0" t="0" r="r" b="b"/>
              <a:pathLst>
                <a:path w="8" h="44">
                  <a:moveTo>
                    <a:pt x="0" y="4"/>
                  </a:moveTo>
                  <a:cubicBezTo>
                    <a:pt x="0" y="40"/>
                    <a:pt x="0" y="40"/>
                    <a:pt x="0" y="40"/>
                  </a:cubicBezTo>
                  <a:cubicBezTo>
                    <a:pt x="0" y="42"/>
                    <a:pt x="2" y="44"/>
                    <a:pt x="4" y="44"/>
                  </a:cubicBezTo>
                  <a:cubicBezTo>
                    <a:pt x="6" y="44"/>
                    <a:pt x="8" y="42"/>
                    <a:pt x="8" y="40"/>
                  </a:cubicBezTo>
                  <a:cubicBezTo>
                    <a:pt x="8" y="4"/>
                    <a:pt x="8" y="4"/>
                    <a:pt x="8" y="4"/>
                  </a:cubicBezTo>
                  <a:cubicBezTo>
                    <a:pt x="8" y="2"/>
                    <a:pt x="6" y="0"/>
                    <a:pt x="4" y="0"/>
                  </a:cubicBezTo>
                  <a:cubicBezTo>
                    <a:pt x="2" y="0"/>
                    <a:pt x="0" y="2"/>
                    <a:pt x="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03" name="Oval 356"/>
            <p:cNvSpPr>
              <a:spLocks noChangeArrowheads="1"/>
            </p:cNvSpPr>
            <p:nvPr>
              <p:custDataLst>
                <p:tags r:id="rId116"/>
              </p:custDataLst>
            </p:nvPr>
          </p:nvSpPr>
          <p:spPr bwMode="auto">
            <a:xfrm>
              <a:off x="2727307" y="6360456"/>
              <a:ext cx="60325" cy="904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grpSp>
      <p:grpSp>
        <p:nvGrpSpPr>
          <p:cNvPr id="204" name="Group 228"/>
          <p:cNvGrpSpPr/>
          <p:nvPr/>
        </p:nvGrpSpPr>
        <p:grpSpPr>
          <a:xfrm>
            <a:off x="729383" y="2730717"/>
            <a:ext cx="267054" cy="228386"/>
            <a:chOff x="3255944" y="243818"/>
            <a:chExt cx="514350" cy="439738"/>
          </a:xfrm>
          <a:solidFill>
            <a:schemeClr val="bg1"/>
          </a:solidFill>
        </p:grpSpPr>
        <p:sp>
          <p:nvSpPr>
            <p:cNvPr id="205" name="Freeform 357"/>
            <p:cNvSpPr>
              <a:spLocks noEditPoints="1"/>
            </p:cNvSpPr>
            <p:nvPr>
              <p:custDataLst>
                <p:tags r:id="rId117"/>
              </p:custDataLst>
            </p:nvPr>
          </p:nvSpPr>
          <p:spPr bwMode="auto">
            <a:xfrm>
              <a:off x="3255944" y="243818"/>
              <a:ext cx="514350" cy="439738"/>
            </a:xfrm>
            <a:custGeom>
              <a:avLst/>
              <a:gdLst>
                <a:gd name="T0" fmla="*/ 121 w 136"/>
                <a:gd name="T1" fmla="*/ 15 h 117"/>
                <a:gd name="T2" fmla="*/ 68 w 136"/>
                <a:gd name="T3" fmla="*/ 14 h 117"/>
                <a:gd name="T4" fmla="*/ 15 w 136"/>
                <a:gd name="T5" fmla="*/ 15 h 117"/>
                <a:gd name="T6" fmla="*/ 15 w 136"/>
                <a:gd name="T7" fmla="*/ 69 h 117"/>
                <a:gd name="T8" fmla="*/ 59 w 136"/>
                <a:gd name="T9" fmla="*/ 112 h 117"/>
                <a:gd name="T10" fmla="*/ 77 w 136"/>
                <a:gd name="T11" fmla="*/ 112 h 117"/>
                <a:gd name="T12" fmla="*/ 121 w 136"/>
                <a:gd name="T13" fmla="*/ 69 h 117"/>
                <a:gd name="T14" fmla="*/ 121 w 136"/>
                <a:gd name="T15" fmla="*/ 15 h 117"/>
                <a:gd name="T16" fmla="*/ 115 w 136"/>
                <a:gd name="T17" fmla="*/ 63 h 117"/>
                <a:gd name="T18" fmla="*/ 71 w 136"/>
                <a:gd name="T19" fmla="*/ 107 h 117"/>
                <a:gd name="T20" fmla="*/ 65 w 136"/>
                <a:gd name="T21" fmla="*/ 107 h 117"/>
                <a:gd name="T22" fmla="*/ 21 w 136"/>
                <a:gd name="T23" fmla="*/ 63 h 117"/>
                <a:gd name="T24" fmla="*/ 21 w 136"/>
                <a:gd name="T25" fmla="*/ 21 h 117"/>
                <a:gd name="T26" fmla="*/ 63 w 136"/>
                <a:gd name="T27" fmla="*/ 20 h 117"/>
                <a:gd name="T28" fmla="*/ 68 w 136"/>
                <a:gd name="T29" fmla="*/ 25 h 117"/>
                <a:gd name="T30" fmla="*/ 73 w 136"/>
                <a:gd name="T31" fmla="*/ 20 h 117"/>
                <a:gd name="T32" fmla="*/ 115 w 136"/>
                <a:gd name="T33" fmla="*/ 21 h 117"/>
                <a:gd name="T34" fmla="*/ 115 w 136"/>
                <a:gd name="T35" fmla="*/ 6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17">
                  <a:moveTo>
                    <a:pt x="121" y="15"/>
                  </a:moveTo>
                  <a:cubicBezTo>
                    <a:pt x="106" y="1"/>
                    <a:pt x="83" y="0"/>
                    <a:pt x="68" y="14"/>
                  </a:cubicBezTo>
                  <a:cubicBezTo>
                    <a:pt x="53" y="0"/>
                    <a:pt x="30" y="1"/>
                    <a:pt x="15" y="15"/>
                  </a:cubicBezTo>
                  <a:cubicBezTo>
                    <a:pt x="0" y="30"/>
                    <a:pt x="0" y="54"/>
                    <a:pt x="15" y="69"/>
                  </a:cubicBezTo>
                  <a:cubicBezTo>
                    <a:pt x="20" y="73"/>
                    <a:pt x="59" y="112"/>
                    <a:pt x="59" y="112"/>
                  </a:cubicBezTo>
                  <a:cubicBezTo>
                    <a:pt x="64" y="117"/>
                    <a:pt x="72" y="117"/>
                    <a:pt x="77" y="112"/>
                  </a:cubicBezTo>
                  <a:cubicBezTo>
                    <a:pt x="77" y="112"/>
                    <a:pt x="120" y="69"/>
                    <a:pt x="121" y="69"/>
                  </a:cubicBezTo>
                  <a:cubicBezTo>
                    <a:pt x="136" y="54"/>
                    <a:pt x="136" y="30"/>
                    <a:pt x="121" y="15"/>
                  </a:cubicBezTo>
                  <a:close/>
                  <a:moveTo>
                    <a:pt x="115" y="63"/>
                  </a:moveTo>
                  <a:cubicBezTo>
                    <a:pt x="71" y="107"/>
                    <a:pt x="71" y="107"/>
                    <a:pt x="71" y="107"/>
                  </a:cubicBezTo>
                  <a:cubicBezTo>
                    <a:pt x="69" y="108"/>
                    <a:pt x="67" y="108"/>
                    <a:pt x="65" y="107"/>
                  </a:cubicBezTo>
                  <a:cubicBezTo>
                    <a:pt x="21" y="63"/>
                    <a:pt x="21" y="63"/>
                    <a:pt x="21" y="63"/>
                  </a:cubicBezTo>
                  <a:cubicBezTo>
                    <a:pt x="9" y="51"/>
                    <a:pt x="9" y="32"/>
                    <a:pt x="21" y="21"/>
                  </a:cubicBezTo>
                  <a:cubicBezTo>
                    <a:pt x="32" y="9"/>
                    <a:pt x="51" y="9"/>
                    <a:pt x="63" y="20"/>
                  </a:cubicBezTo>
                  <a:cubicBezTo>
                    <a:pt x="68" y="25"/>
                    <a:pt x="68" y="25"/>
                    <a:pt x="68" y="25"/>
                  </a:cubicBezTo>
                  <a:cubicBezTo>
                    <a:pt x="73" y="20"/>
                    <a:pt x="73" y="20"/>
                    <a:pt x="73" y="20"/>
                  </a:cubicBezTo>
                  <a:cubicBezTo>
                    <a:pt x="85" y="9"/>
                    <a:pt x="104" y="9"/>
                    <a:pt x="115" y="21"/>
                  </a:cubicBezTo>
                  <a:cubicBezTo>
                    <a:pt x="127" y="32"/>
                    <a:pt x="127" y="51"/>
                    <a:pt x="115" y="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06" name="Freeform 358"/>
            <p:cNvSpPr/>
            <p:nvPr>
              <p:custDataLst>
                <p:tags r:id="rId118"/>
              </p:custDataLst>
            </p:nvPr>
          </p:nvSpPr>
          <p:spPr bwMode="auto">
            <a:xfrm>
              <a:off x="3346432" y="334306"/>
              <a:ext cx="71438" cy="71438"/>
            </a:xfrm>
            <a:custGeom>
              <a:avLst/>
              <a:gdLst>
                <a:gd name="T0" fmla="*/ 17 w 19"/>
                <a:gd name="T1" fmla="*/ 0 h 19"/>
                <a:gd name="T2" fmla="*/ 17 w 19"/>
                <a:gd name="T3" fmla="*/ 0 h 19"/>
                <a:gd name="T4" fmla="*/ 0 w 19"/>
                <a:gd name="T5" fmla="*/ 17 h 19"/>
                <a:gd name="T6" fmla="*/ 0 w 19"/>
                <a:gd name="T7" fmla="*/ 17 h 19"/>
                <a:gd name="T8" fmla="*/ 2 w 19"/>
                <a:gd name="T9" fmla="*/ 19 h 19"/>
                <a:gd name="T10" fmla="*/ 4 w 19"/>
                <a:gd name="T11" fmla="*/ 17 h 19"/>
                <a:gd name="T12" fmla="*/ 4 w 19"/>
                <a:gd name="T13" fmla="*/ 17 h 19"/>
                <a:gd name="T14" fmla="*/ 17 w 19"/>
                <a:gd name="T15" fmla="*/ 4 h 19"/>
                <a:gd name="T16" fmla="*/ 17 w 19"/>
                <a:gd name="T17" fmla="*/ 4 h 19"/>
                <a:gd name="T18" fmla="*/ 19 w 19"/>
                <a:gd name="T19" fmla="*/ 2 h 19"/>
                <a:gd name="T20" fmla="*/ 17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7" y="0"/>
                  </a:moveTo>
                  <a:cubicBezTo>
                    <a:pt x="17" y="0"/>
                    <a:pt x="17" y="0"/>
                    <a:pt x="17" y="0"/>
                  </a:cubicBezTo>
                  <a:cubicBezTo>
                    <a:pt x="8" y="0"/>
                    <a:pt x="0" y="8"/>
                    <a:pt x="0" y="17"/>
                  </a:cubicBezTo>
                  <a:cubicBezTo>
                    <a:pt x="0" y="17"/>
                    <a:pt x="0" y="17"/>
                    <a:pt x="0" y="17"/>
                  </a:cubicBezTo>
                  <a:cubicBezTo>
                    <a:pt x="0" y="18"/>
                    <a:pt x="1" y="19"/>
                    <a:pt x="2" y="19"/>
                  </a:cubicBezTo>
                  <a:cubicBezTo>
                    <a:pt x="3" y="19"/>
                    <a:pt x="4" y="18"/>
                    <a:pt x="4" y="17"/>
                  </a:cubicBezTo>
                  <a:cubicBezTo>
                    <a:pt x="4" y="17"/>
                    <a:pt x="4" y="17"/>
                    <a:pt x="4" y="17"/>
                  </a:cubicBezTo>
                  <a:cubicBezTo>
                    <a:pt x="4" y="10"/>
                    <a:pt x="10" y="4"/>
                    <a:pt x="17" y="4"/>
                  </a:cubicBezTo>
                  <a:cubicBezTo>
                    <a:pt x="17" y="4"/>
                    <a:pt x="17" y="4"/>
                    <a:pt x="17" y="4"/>
                  </a:cubicBezTo>
                  <a:cubicBezTo>
                    <a:pt x="18" y="4"/>
                    <a:pt x="19" y="3"/>
                    <a:pt x="19" y="2"/>
                  </a:cubicBezTo>
                  <a:cubicBezTo>
                    <a:pt x="19" y="1"/>
                    <a:pt x="18"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grpSp>
      <p:sp>
        <p:nvSpPr>
          <p:cNvPr id="207" name="Oval 231"/>
          <p:cNvSpPr/>
          <p:nvPr>
            <p:custDataLst>
              <p:tags r:id="rId119"/>
            </p:custDataLst>
          </p:nvPr>
        </p:nvSpPr>
        <p:spPr>
          <a:xfrm rot="5400000">
            <a:off x="3122264" y="2575107"/>
            <a:ext cx="497205" cy="497051"/>
          </a:xfrm>
          <a:prstGeom prst="ellipse">
            <a:avLst/>
          </a:prstGeom>
          <a:solidFill>
            <a:schemeClr val="accent2"/>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solidFill>
                <a:srgbClr val="C0C0C0"/>
              </a:solidFill>
            </a:endParaRPr>
          </a:p>
        </p:txBody>
      </p:sp>
      <p:sp>
        <p:nvSpPr>
          <p:cNvPr id="208" name="Oval 232"/>
          <p:cNvSpPr/>
          <p:nvPr>
            <p:custDataLst>
              <p:tags r:id="rId120"/>
            </p:custDataLst>
          </p:nvPr>
        </p:nvSpPr>
        <p:spPr>
          <a:xfrm rot="2700000">
            <a:off x="2781492" y="1725021"/>
            <a:ext cx="497205" cy="497051"/>
          </a:xfrm>
          <a:prstGeom prst="ellipse">
            <a:avLst/>
          </a:prstGeom>
          <a:solidFill>
            <a:schemeClr val="accent5"/>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solidFill>
                <a:srgbClr val="C0C0C0"/>
              </a:solidFill>
            </a:endParaRPr>
          </a:p>
        </p:txBody>
      </p:sp>
      <p:sp>
        <p:nvSpPr>
          <p:cNvPr id="209" name="Oval 233"/>
          <p:cNvSpPr/>
          <p:nvPr>
            <p:custDataLst>
              <p:tags r:id="rId121"/>
            </p:custDataLst>
          </p:nvPr>
        </p:nvSpPr>
        <p:spPr>
          <a:xfrm rot="8100000">
            <a:off x="2776914" y="3439085"/>
            <a:ext cx="497051" cy="497205"/>
          </a:xfrm>
          <a:prstGeom prst="ellipse">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solidFill>
                <a:srgbClr val="C0C0C0"/>
              </a:solidFill>
            </a:endParaRPr>
          </a:p>
        </p:txBody>
      </p:sp>
      <p:grpSp>
        <p:nvGrpSpPr>
          <p:cNvPr id="210" name="Group 234"/>
          <p:cNvGrpSpPr/>
          <p:nvPr/>
        </p:nvGrpSpPr>
        <p:grpSpPr>
          <a:xfrm>
            <a:off x="3245994" y="2698723"/>
            <a:ext cx="249746" cy="249823"/>
            <a:chOff x="4926013" y="3140075"/>
            <a:chExt cx="481013" cy="481013"/>
          </a:xfrm>
          <a:solidFill>
            <a:schemeClr val="bg1"/>
          </a:solidFill>
        </p:grpSpPr>
        <p:sp>
          <p:nvSpPr>
            <p:cNvPr id="211" name="Freeform 348"/>
            <p:cNvSpPr>
              <a:spLocks noEditPoints="1"/>
            </p:cNvSpPr>
            <p:nvPr>
              <p:custDataLst>
                <p:tags r:id="rId122"/>
              </p:custDataLst>
            </p:nvPr>
          </p:nvSpPr>
          <p:spPr bwMode="auto">
            <a:xfrm>
              <a:off x="4926013" y="3140075"/>
              <a:ext cx="481013" cy="481013"/>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12" name="Freeform 349"/>
            <p:cNvSpPr>
              <a:spLocks noEditPoints="1"/>
            </p:cNvSpPr>
            <p:nvPr>
              <p:custDataLst>
                <p:tags r:id="rId123"/>
              </p:custDataLst>
            </p:nvPr>
          </p:nvSpPr>
          <p:spPr bwMode="auto">
            <a:xfrm>
              <a:off x="4970463" y="3530600"/>
              <a:ext cx="44450" cy="44450"/>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grpSp>
      <p:sp>
        <p:nvSpPr>
          <p:cNvPr id="214" name="Oval 238"/>
          <p:cNvSpPr/>
          <p:nvPr>
            <p:custDataLst>
              <p:tags r:id="rId124"/>
            </p:custDataLst>
          </p:nvPr>
        </p:nvSpPr>
        <p:spPr>
          <a:xfrm rot="18900000">
            <a:off x="1880506" y="1341856"/>
            <a:ext cx="497051" cy="497205"/>
          </a:xfrm>
          <a:prstGeom prst="ellipse">
            <a:avLst/>
          </a:prstGeom>
          <a:solidFill>
            <a:schemeClr val="accent4"/>
          </a:solidFill>
          <a:ln w="25400">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id-ID">
              <a:solidFill>
                <a:srgbClr val="C0C0C0"/>
              </a:solidFill>
            </a:endParaRPr>
          </a:p>
        </p:txBody>
      </p:sp>
      <p:sp>
        <p:nvSpPr>
          <p:cNvPr id="220" name="TextBox 219"/>
          <p:cNvSpPr txBox="1"/>
          <p:nvPr>
            <p:custDataLst>
              <p:tags r:id="rId125"/>
            </p:custDataLst>
          </p:nvPr>
        </p:nvSpPr>
        <p:spPr>
          <a:xfrm>
            <a:off x="2385893" y="1360799"/>
            <a:ext cx="695960" cy="237490"/>
          </a:xfrm>
          <a:prstGeom prst="rect">
            <a:avLst/>
          </a:prstGeom>
          <a:noFill/>
        </p:spPr>
        <p:txBody>
          <a:bodyPr wrap="none" lIns="68580" tIns="34290" rIns="68580" bIns="34290" rtlCol="0">
            <a:spAutoFit/>
          </a:bodyPr>
          <a:lstStyle/>
          <a:p>
            <a:pPr algn="l"/>
            <a:r>
              <a:rPr lang="zh-CN" altLang="en-US" sz="1100" b="1" dirty="0">
                <a:solidFill>
                  <a:srgbClr val="C0C0C0"/>
                </a:solidFill>
                <a:latin typeface="微软雅黑" panose="020B0503020204020204" pitchFamily="34" charset="-122"/>
                <a:ea typeface="微软雅黑" panose="020B0503020204020204" pitchFamily="34" charset="-122"/>
              </a:rPr>
              <a:t>校园活动</a:t>
            </a:r>
            <a:endParaRPr lang="zh-CN" altLang="en-US" sz="1100" b="1" dirty="0">
              <a:solidFill>
                <a:srgbClr val="C0C0C0"/>
              </a:solidFill>
              <a:latin typeface="微软雅黑" panose="020B0503020204020204" pitchFamily="34" charset="-122"/>
              <a:ea typeface="微软雅黑" panose="020B0503020204020204" pitchFamily="34" charset="-122"/>
            </a:endParaRPr>
          </a:p>
        </p:txBody>
      </p:sp>
      <p:sp>
        <p:nvSpPr>
          <p:cNvPr id="221" name="TextBox 220"/>
          <p:cNvSpPr txBox="1"/>
          <p:nvPr>
            <p:custDataLst>
              <p:tags r:id="rId126"/>
            </p:custDataLst>
          </p:nvPr>
        </p:nvSpPr>
        <p:spPr>
          <a:xfrm>
            <a:off x="48895" y="1882140"/>
            <a:ext cx="872490" cy="237490"/>
          </a:xfrm>
          <a:prstGeom prst="rect">
            <a:avLst/>
          </a:prstGeom>
          <a:noFill/>
        </p:spPr>
        <p:txBody>
          <a:bodyPr wrap="square" lIns="68580" tIns="34290" rIns="68580" bIns="34290" rtlCol="0">
            <a:spAutoFit/>
          </a:bodyPr>
          <a:lstStyle/>
          <a:p>
            <a:pPr algn="r"/>
            <a:r>
              <a:rPr lang="zh-CN" altLang="en-US" sz="1100" b="1" dirty="0">
                <a:solidFill>
                  <a:srgbClr val="C0C0C0"/>
                </a:solidFill>
                <a:latin typeface="微软雅黑" panose="020B0503020204020204" pitchFamily="34" charset="-122"/>
                <a:ea typeface="微软雅黑" panose="020B0503020204020204" pitchFamily="34" charset="-122"/>
              </a:rPr>
              <a:t>项目经历</a:t>
            </a:r>
            <a:endParaRPr lang="id-ID" altLang="zh-CN" sz="1100" b="1" dirty="0">
              <a:solidFill>
                <a:srgbClr val="C0C0C0"/>
              </a:solidFill>
              <a:latin typeface="微软雅黑" panose="020B0503020204020204" pitchFamily="34" charset="-122"/>
              <a:ea typeface="微软雅黑" panose="020B0503020204020204" pitchFamily="34" charset="-122"/>
            </a:endParaRPr>
          </a:p>
        </p:txBody>
      </p:sp>
      <p:sp>
        <p:nvSpPr>
          <p:cNvPr id="222" name="TextBox 221"/>
          <p:cNvSpPr txBox="1"/>
          <p:nvPr>
            <p:custDataLst>
              <p:tags r:id="rId127"/>
            </p:custDataLst>
          </p:nvPr>
        </p:nvSpPr>
        <p:spPr>
          <a:xfrm>
            <a:off x="3345448" y="1855278"/>
            <a:ext cx="695960" cy="237490"/>
          </a:xfrm>
          <a:prstGeom prst="rect">
            <a:avLst/>
          </a:prstGeom>
          <a:noFill/>
        </p:spPr>
        <p:txBody>
          <a:bodyPr wrap="none" lIns="68580" tIns="34290" rIns="68580" bIns="34290" rtlCol="0">
            <a:spAutoFit/>
          </a:bodyPr>
          <a:lstStyle/>
          <a:p>
            <a:pPr algn="l"/>
            <a:r>
              <a:rPr lang="zh-CN" altLang="en-US" sz="1100" b="1" dirty="0">
                <a:solidFill>
                  <a:srgbClr val="C0C0C0"/>
                </a:solidFill>
                <a:latin typeface="微软雅黑" panose="020B0503020204020204" pitchFamily="34" charset="-122"/>
                <a:ea typeface="微软雅黑" panose="020B0503020204020204" pitchFamily="34" charset="-122"/>
              </a:rPr>
              <a:t>校园实践</a:t>
            </a:r>
            <a:endParaRPr lang="zh-CN" altLang="en-US" sz="1100" b="1" dirty="0">
              <a:solidFill>
                <a:srgbClr val="C0C0C0"/>
              </a:solidFill>
              <a:latin typeface="微软雅黑" panose="020B0503020204020204" pitchFamily="34" charset="-122"/>
              <a:ea typeface="微软雅黑" panose="020B0503020204020204" pitchFamily="34" charset="-122"/>
            </a:endParaRPr>
          </a:p>
        </p:txBody>
      </p:sp>
      <p:sp>
        <p:nvSpPr>
          <p:cNvPr id="223" name="Freeform 5"/>
          <p:cNvSpPr>
            <a:spLocks noEditPoints="1"/>
          </p:cNvSpPr>
          <p:nvPr>
            <p:custDataLst>
              <p:tags r:id="rId128"/>
            </p:custDataLst>
          </p:nvPr>
        </p:nvSpPr>
        <p:spPr bwMode="auto">
          <a:xfrm>
            <a:off x="2883525" y="3538757"/>
            <a:ext cx="290117" cy="290206"/>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bg1"/>
          </a:solidFill>
          <a:ln>
            <a:noFill/>
          </a:ln>
        </p:spPr>
        <p:txBody>
          <a:bodyPr vert="horz" wrap="square" lIns="68580" tIns="34290" rIns="68580" bIns="34290" numCol="1" anchor="t" anchorCtr="0" compatLnSpc="1"/>
          <a:lstStyle/>
          <a:p>
            <a:endParaRPr lang="id-ID">
              <a:solidFill>
                <a:srgbClr val="C0C0C0"/>
              </a:solidFill>
            </a:endParaRPr>
          </a:p>
        </p:txBody>
      </p:sp>
      <p:grpSp>
        <p:nvGrpSpPr>
          <p:cNvPr id="224" name="Group 248"/>
          <p:cNvGrpSpPr/>
          <p:nvPr/>
        </p:nvGrpSpPr>
        <p:grpSpPr>
          <a:xfrm>
            <a:off x="2916575" y="1812423"/>
            <a:ext cx="234658" cy="284300"/>
            <a:chOff x="10387014" y="2925763"/>
            <a:chExt cx="255588" cy="309563"/>
          </a:xfrm>
          <a:solidFill>
            <a:schemeClr val="bg1"/>
          </a:solidFill>
        </p:grpSpPr>
        <p:sp>
          <p:nvSpPr>
            <p:cNvPr id="225" name="Freeform 134"/>
            <p:cNvSpPr>
              <a:spLocks noEditPoints="1"/>
            </p:cNvSpPr>
            <p:nvPr>
              <p:custDataLst>
                <p:tags r:id="rId129"/>
              </p:custDataLst>
            </p:nvPr>
          </p:nvSpPr>
          <p:spPr bwMode="auto">
            <a:xfrm>
              <a:off x="10387014" y="2925763"/>
              <a:ext cx="255588" cy="309563"/>
            </a:xfrm>
            <a:custGeom>
              <a:avLst/>
              <a:gdLst>
                <a:gd name="T0" fmla="*/ 84 w 96"/>
                <a:gd name="T1" fmla="*/ 44 h 116"/>
                <a:gd name="T2" fmla="*/ 72 w 96"/>
                <a:gd name="T3" fmla="*/ 44 h 116"/>
                <a:gd name="T4" fmla="*/ 72 w 96"/>
                <a:gd name="T5" fmla="*/ 25 h 116"/>
                <a:gd name="T6" fmla="*/ 48 w 96"/>
                <a:gd name="T7" fmla="*/ 0 h 116"/>
                <a:gd name="T8" fmla="*/ 24 w 96"/>
                <a:gd name="T9" fmla="*/ 25 h 116"/>
                <a:gd name="T10" fmla="*/ 24 w 96"/>
                <a:gd name="T11" fmla="*/ 44 h 116"/>
                <a:gd name="T12" fmla="*/ 12 w 96"/>
                <a:gd name="T13" fmla="*/ 44 h 116"/>
                <a:gd name="T14" fmla="*/ 0 w 96"/>
                <a:gd name="T15" fmla="*/ 56 h 116"/>
                <a:gd name="T16" fmla="*/ 0 w 96"/>
                <a:gd name="T17" fmla="*/ 104 h 116"/>
                <a:gd name="T18" fmla="*/ 12 w 96"/>
                <a:gd name="T19" fmla="*/ 116 h 116"/>
                <a:gd name="T20" fmla="*/ 84 w 96"/>
                <a:gd name="T21" fmla="*/ 116 h 116"/>
                <a:gd name="T22" fmla="*/ 96 w 96"/>
                <a:gd name="T23" fmla="*/ 104 h 116"/>
                <a:gd name="T24" fmla="*/ 96 w 96"/>
                <a:gd name="T25" fmla="*/ 56 h 116"/>
                <a:gd name="T26" fmla="*/ 84 w 96"/>
                <a:gd name="T27" fmla="*/ 44 h 116"/>
                <a:gd name="T28" fmla="*/ 32 w 96"/>
                <a:gd name="T29" fmla="*/ 25 h 116"/>
                <a:gd name="T30" fmla="*/ 48 w 96"/>
                <a:gd name="T31" fmla="*/ 8 h 116"/>
                <a:gd name="T32" fmla="*/ 64 w 96"/>
                <a:gd name="T33" fmla="*/ 25 h 116"/>
                <a:gd name="T34" fmla="*/ 64 w 96"/>
                <a:gd name="T35" fmla="*/ 44 h 116"/>
                <a:gd name="T36" fmla="*/ 32 w 96"/>
                <a:gd name="T37" fmla="*/ 44 h 116"/>
                <a:gd name="T38" fmla="*/ 32 w 96"/>
                <a:gd name="T39" fmla="*/ 25 h 116"/>
                <a:gd name="T40" fmla="*/ 88 w 96"/>
                <a:gd name="T41" fmla="*/ 104 h 116"/>
                <a:gd name="T42" fmla="*/ 84 w 96"/>
                <a:gd name="T43" fmla="*/ 108 h 116"/>
                <a:gd name="T44" fmla="*/ 12 w 96"/>
                <a:gd name="T45" fmla="*/ 108 h 116"/>
                <a:gd name="T46" fmla="*/ 8 w 96"/>
                <a:gd name="T47" fmla="*/ 104 h 116"/>
                <a:gd name="T48" fmla="*/ 8 w 96"/>
                <a:gd name="T49" fmla="*/ 56 h 116"/>
                <a:gd name="T50" fmla="*/ 12 w 96"/>
                <a:gd name="T51" fmla="*/ 52 h 116"/>
                <a:gd name="T52" fmla="*/ 84 w 96"/>
                <a:gd name="T53" fmla="*/ 52 h 116"/>
                <a:gd name="T54" fmla="*/ 88 w 96"/>
                <a:gd name="T55" fmla="*/ 56 h 116"/>
                <a:gd name="T56" fmla="*/ 88 w 96"/>
                <a:gd name="T57" fmla="*/ 104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6" h="116">
                  <a:moveTo>
                    <a:pt x="84" y="44"/>
                  </a:moveTo>
                  <a:cubicBezTo>
                    <a:pt x="72" y="44"/>
                    <a:pt x="72" y="44"/>
                    <a:pt x="72" y="44"/>
                  </a:cubicBezTo>
                  <a:cubicBezTo>
                    <a:pt x="72" y="25"/>
                    <a:pt x="72" y="25"/>
                    <a:pt x="72" y="25"/>
                  </a:cubicBezTo>
                  <a:cubicBezTo>
                    <a:pt x="72" y="11"/>
                    <a:pt x="61" y="0"/>
                    <a:pt x="48" y="0"/>
                  </a:cubicBezTo>
                  <a:cubicBezTo>
                    <a:pt x="35" y="0"/>
                    <a:pt x="24" y="11"/>
                    <a:pt x="24" y="25"/>
                  </a:cubicBezTo>
                  <a:cubicBezTo>
                    <a:pt x="24" y="44"/>
                    <a:pt x="24" y="44"/>
                    <a:pt x="24" y="44"/>
                  </a:cubicBezTo>
                  <a:cubicBezTo>
                    <a:pt x="12" y="44"/>
                    <a:pt x="12" y="44"/>
                    <a:pt x="12" y="44"/>
                  </a:cubicBezTo>
                  <a:cubicBezTo>
                    <a:pt x="5" y="44"/>
                    <a:pt x="0" y="49"/>
                    <a:pt x="0" y="56"/>
                  </a:cubicBezTo>
                  <a:cubicBezTo>
                    <a:pt x="0" y="104"/>
                    <a:pt x="0" y="104"/>
                    <a:pt x="0" y="104"/>
                  </a:cubicBezTo>
                  <a:cubicBezTo>
                    <a:pt x="0" y="111"/>
                    <a:pt x="5" y="116"/>
                    <a:pt x="12" y="116"/>
                  </a:cubicBezTo>
                  <a:cubicBezTo>
                    <a:pt x="84" y="116"/>
                    <a:pt x="84" y="116"/>
                    <a:pt x="84" y="116"/>
                  </a:cubicBezTo>
                  <a:cubicBezTo>
                    <a:pt x="91" y="116"/>
                    <a:pt x="96" y="111"/>
                    <a:pt x="96" y="104"/>
                  </a:cubicBezTo>
                  <a:cubicBezTo>
                    <a:pt x="96" y="56"/>
                    <a:pt x="96" y="56"/>
                    <a:pt x="96" y="56"/>
                  </a:cubicBezTo>
                  <a:cubicBezTo>
                    <a:pt x="96" y="49"/>
                    <a:pt x="91" y="44"/>
                    <a:pt x="84" y="44"/>
                  </a:cubicBezTo>
                  <a:close/>
                  <a:moveTo>
                    <a:pt x="32" y="25"/>
                  </a:moveTo>
                  <a:cubicBezTo>
                    <a:pt x="32" y="15"/>
                    <a:pt x="39" y="8"/>
                    <a:pt x="48" y="8"/>
                  </a:cubicBezTo>
                  <a:cubicBezTo>
                    <a:pt x="57" y="8"/>
                    <a:pt x="64" y="15"/>
                    <a:pt x="64" y="25"/>
                  </a:cubicBezTo>
                  <a:cubicBezTo>
                    <a:pt x="64" y="44"/>
                    <a:pt x="64" y="44"/>
                    <a:pt x="64" y="44"/>
                  </a:cubicBezTo>
                  <a:cubicBezTo>
                    <a:pt x="32" y="44"/>
                    <a:pt x="32" y="44"/>
                    <a:pt x="32" y="44"/>
                  </a:cubicBezTo>
                  <a:lnTo>
                    <a:pt x="32" y="25"/>
                  </a:lnTo>
                  <a:close/>
                  <a:moveTo>
                    <a:pt x="88" y="104"/>
                  </a:moveTo>
                  <a:cubicBezTo>
                    <a:pt x="88" y="106"/>
                    <a:pt x="86" y="108"/>
                    <a:pt x="84" y="108"/>
                  </a:cubicBezTo>
                  <a:cubicBezTo>
                    <a:pt x="12" y="108"/>
                    <a:pt x="12" y="108"/>
                    <a:pt x="12" y="108"/>
                  </a:cubicBezTo>
                  <a:cubicBezTo>
                    <a:pt x="10" y="108"/>
                    <a:pt x="8" y="106"/>
                    <a:pt x="8" y="104"/>
                  </a:cubicBezTo>
                  <a:cubicBezTo>
                    <a:pt x="8" y="56"/>
                    <a:pt x="8" y="56"/>
                    <a:pt x="8" y="56"/>
                  </a:cubicBezTo>
                  <a:cubicBezTo>
                    <a:pt x="8" y="54"/>
                    <a:pt x="10" y="52"/>
                    <a:pt x="12" y="52"/>
                  </a:cubicBezTo>
                  <a:cubicBezTo>
                    <a:pt x="84" y="52"/>
                    <a:pt x="84" y="52"/>
                    <a:pt x="84" y="52"/>
                  </a:cubicBezTo>
                  <a:cubicBezTo>
                    <a:pt x="86" y="52"/>
                    <a:pt x="88" y="54"/>
                    <a:pt x="88" y="56"/>
                  </a:cubicBezTo>
                  <a:lnTo>
                    <a:pt x="88" y="1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26" name="Freeform 135"/>
            <p:cNvSpPr>
              <a:spLocks noEditPoints="1"/>
            </p:cNvSpPr>
            <p:nvPr>
              <p:custDataLst>
                <p:tags r:id="rId130"/>
              </p:custDataLst>
            </p:nvPr>
          </p:nvSpPr>
          <p:spPr bwMode="auto">
            <a:xfrm>
              <a:off x="10488614" y="3100388"/>
              <a:ext cx="52388" cy="79375"/>
            </a:xfrm>
            <a:custGeom>
              <a:avLst/>
              <a:gdLst>
                <a:gd name="T0" fmla="*/ 10 w 20"/>
                <a:gd name="T1" fmla="*/ 0 h 30"/>
                <a:gd name="T2" fmla="*/ 0 w 20"/>
                <a:gd name="T3" fmla="*/ 10 h 30"/>
                <a:gd name="T4" fmla="*/ 4 w 20"/>
                <a:gd name="T5" fmla="*/ 18 h 30"/>
                <a:gd name="T6" fmla="*/ 4 w 20"/>
                <a:gd name="T7" fmla="*/ 24 h 30"/>
                <a:gd name="T8" fmla="*/ 10 w 20"/>
                <a:gd name="T9" fmla="*/ 30 h 30"/>
                <a:gd name="T10" fmla="*/ 16 w 20"/>
                <a:gd name="T11" fmla="*/ 24 h 30"/>
                <a:gd name="T12" fmla="*/ 16 w 20"/>
                <a:gd name="T13" fmla="*/ 18 h 30"/>
                <a:gd name="T14" fmla="*/ 20 w 20"/>
                <a:gd name="T15" fmla="*/ 10 h 30"/>
                <a:gd name="T16" fmla="*/ 10 w 20"/>
                <a:gd name="T17" fmla="*/ 0 h 30"/>
                <a:gd name="T18" fmla="*/ 12 w 20"/>
                <a:gd name="T19" fmla="*/ 16 h 30"/>
                <a:gd name="T20" fmla="*/ 12 w 20"/>
                <a:gd name="T21" fmla="*/ 24 h 30"/>
                <a:gd name="T22" fmla="*/ 10 w 20"/>
                <a:gd name="T23" fmla="*/ 26 h 30"/>
                <a:gd name="T24" fmla="*/ 8 w 20"/>
                <a:gd name="T25" fmla="*/ 24 h 30"/>
                <a:gd name="T26" fmla="*/ 8 w 20"/>
                <a:gd name="T27" fmla="*/ 16 h 30"/>
                <a:gd name="T28" fmla="*/ 4 w 20"/>
                <a:gd name="T29" fmla="*/ 10 h 30"/>
                <a:gd name="T30" fmla="*/ 10 w 20"/>
                <a:gd name="T31" fmla="*/ 4 h 30"/>
                <a:gd name="T32" fmla="*/ 16 w 20"/>
                <a:gd name="T33" fmla="*/ 10 h 30"/>
                <a:gd name="T34" fmla="*/ 12 w 20"/>
                <a:gd name="T35" fmla="*/ 1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 h="30">
                  <a:moveTo>
                    <a:pt x="10" y="0"/>
                  </a:moveTo>
                  <a:cubicBezTo>
                    <a:pt x="4" y="0"/>
                    <a:pt x="0" y="4"/>
                    <a:pt x="0" y="10"/>
                  </a:cubicBezTo>
                  <a:cubicBezTo>
                    <a:pt x="0" y="13"/>
                    <a:pt x="2" y="16"/>
                    <a:pt x="4" y="18"/>
                  </a:cubicBezTo>
                  <a:cubicBezTo>
                    <a:pt x="4" y="24"/>
                    <a:pt x="4" y="24"/>
                    <a:pt x="4" y="24"/>
                  </a:cubicBezTo>
                  <a:cubicBezTo>
                    <a:pt x="4" y="27"/>
                    <a:pt x="7" y="30"/>
                    <a:pt x="10" y="30"/>
                  </a:cubicBezTo>
                  <a:cubicBezTo>
                    <a:pt x="13" y="30"/>
                    <a:pt x="16" y="27"/>
                    <a:pt x="16" y="24"/>
                  </a:cubicBezTo>
                  <a:cubicBezTo>
                    <a:pt x="16" y="18"/>
                    <a:pt x="16" y="18"/>
                    <a:pt x="16" y="18"/>
                  </a:cubicBezTo>
                  <a:cubicBezTo>
                    <a:pt x="18" y="16"/>
                    <a:pt x="20" y="13"/>
                    <a:pt x="20" y="10"/>
                  </a:cubicBezTo>
                  <a:cubicBezTo>
                    <a:pt x="20" y="4"/>
                    <a:pt x="16" y="0"/>
                    <a:pt x="10" y="0"/>
                  </a:cubicBezTo>
                  <a:close/>
                  <a:moveTo>
                    <a:pt x="12" y="16"/>
                  </a:moveTo>
                  <a:cubicBezTo>
                    <a:pt x="12" y="24"/>
                    <a:pt x="12" y="24"/>
                    <a:pt x="12" y="24"/>
                  </a:cubicBezTo>
                  <a:cubicBezTo>
                    <a:pt x="12" y="25"/>
                    <a:pt x="11" y="26"/>
                    <a:pt x="10" y="26"/>
                  </a:cubicBezTo>
                  <a:cubicBezTo>
                    <a:pt x="9" y="26"/>
                    <a:pt x="8" y="25"/>
                    <a:pt x="8" y="24"/>
                  </a:cubicBezTo>
                  <a:cubicBezTo>
                    <a:pt x="8" y="16"/>
                    <a:pt x="8" y="16"/>
                    <a:pt x="8" y="16"/>
                  </a:cubicBezTo>
                  <a:cubicBezTo>
                    <a:pt x="6" y="15"/>
                    <a:pt x="4" y="13"/>
                    <a:pt x="4" y="10"/>
                  </a:cubicBezTo>
                  <a:cubicBezTo>
                    <a:pt x="4" y="7"/>
                    <a:pt x="7" y="4"/>
                    <a:pt x="10" y="4"/>
                  </a:cubicBezTo>
                  <a:cubicBezTo>
                    <a:pt x="13" y="4"/>
                    <a:pt x="16" y="7"/>
                    <a:pt x="16" y="10"/>
                  </a:cubicBezTo>
                  <a:cubicBezTo>
                    <a:pt x="16" y="13"/>
                    <a:pt x="14" y="15"/>
                    <a:pt x="12"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grpSp>
      <p:grpSp>
        <p:nvGrpSpPr>
          <p:cNvPr id="227" name="Group 251"/>
          <p:cNvGrpSpPr/>
          <p:nvPr/>
        </p:nvGrpSpPr>
        <p:grpSpPr>
          <a:xfrm>
            <a:off x="1970962" y="1433013"/>
            <a:ext cx="301998" cy="299120"/>
            <a:chOff x="1634612" y="5142426"/>
            <a:chExt cx="402664" cy="398704"/>
          </a:xfrm>
          <a:solidFill>
            <a:schemeClr val="bg1"/>
          </a:solidFill>
        </p:grpSpPr>
        <p:sp>
          <p:nvSpPr>
            <p:cNvPr id="228" name="Freeform 38"/>
            <p:cNvSpPr>
              <a:spLocks noEditPoints="1"/>
            </p:cNvSpPr>
            <p:nvPr>
              <p:custDataLst>
                <p:tags r:id="rId131"/>
              </p:custDataLst>
            </p:nvPr>
          </p:nvSpPr>
          <p:spPr bwMode="auto">
            <a:xfrm>
              <a:off x="1634612" y="5179392"/>
              <a:ext cx="368339" cy="361738"/>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29" name="Freeform 39"/>
            <p:cNvSpPr>
              <a:spLocks noEditPoints="1"/>
            </p:cNvSpPr>
            <p:nvPr>
              <p:custDataLst>
                <p:tags r:id="rId132"/>
              </p:custDataLst>
            </p:nvPr>
          </p:nvSpPr>
          <p:spPr bwMode="auto">
            <a:xfrm>
              <a:off x="1811520" y="5341778"/>
              <a:ext cx="63370" cy="6205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30" name="Freeform 40"/>
            <p:cNvSpPr>
              <a:spLocks noEditPoints="1"/>
            </p:cNvSpPr>
            <p:nvPr>
              <p:custDataLst>
                <p:tags r:id="rId133"/>
              </p:custDataLst>
            </p:nvPr>
          </p:nvSpPr>
          <p:spPr bwMode="auto">
            <a:xfrm>
              <a:off x="1975226" y="5142426"/>
              <a:ext cx="62050" cy="6205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31" name="Freeform 41"/>
            <p:cNvSpPr>
              <a:spLocks noEditPoints="1"/>
            </p:cNvSpPr>
            <p:nvPr>
              <p:custDataLst>
                <p:tags r:id="rId134"/>
              </p:custDataLst>
            </p:nvPr>
          </p:nvSpPr>
          <p:spPr bwMode="auto">
            <a:xfrm>
              <a:off x="1737588" y="5329896"/>
              <a:ext cx="48848" cy="48848"/>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32" name="Oval 42"/>
            <p:cNvSpPr>
              <a:spLocks noChangeArrowheads="1"/>
            </p:cNvSpPr>
            <p:nvPr>
              <p:custDataLst>
                <p:tags r:id="rId135"/>
              </p:custDataLst>
            </p:nvPr>
          </p:nvSpPr>
          <p:spPr bwMode="auto">
            <a:xfrm>
              <a:off x="1786436" y="5417030"/>
              <a:ext cx="25084" cy="25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sp>
          <p:nvSpPr>
            <p:cNvPr id="233" name="Oval 43"/>
            <p:cNvSpPr>
              <a:spLocks noChangeArrowheads="1"/>
            </p:cNvSpPr>
            <p:nvPr>
              <p:custDataLst>
                <p:tags r:id="rId136"/>
              </p:custDataLst>
            </p:nvPr>
          </p:nvSpPr>
          <p:spPr bwMode="auto">
            <a:xfrm>
              <a:off x="1987108" y="5229560"/>
              <a:ext cx="25084" cy="2508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id-ID">
                <a:solidFill>
                  <a:srgbClr val="C0C0C0"/>
                </a:solidFill>
              </a:endParaRPr>
            </a:p>
          </p:txBody>
        </p:sp>
      </p:grpSp>
      <p:sp>
        <p:nvSpPr>
          <p:cNvPr id="7" name="TextBox 197"/>
          <p:cNvSpPr txBox="1"/>
          <p:nvPr>
            <p:custDataLst>
              <p:tags r:id="rId137"/>
            </p:custDataLst>
          </p:nvPr>
        </p:nvSpPr>
        <p:spPr>
          <a:xfrm>
            <a:off x="2843530" y="3964940"/>
            <a:ext cx="862965" cy="237490"/>
          </a:xfrm>
          <a:prstGeom prst="rect">
            <a:avLst/>
          </a:prstGeom>
          <a:noFill/>
        </p:spPr>
        <p:txBody>
          <a:bodyPr wrap="square" lIns="68580" tIns="34290" rIns="68580" bIns="34290" rtlCol="0">
            <a:spAutoFit/>
          </a:bodyPr>
          <a:lstStyle/>
          <a:p>
            <a:pPr algn="r"/>
            <a:r>
              <a:rPr lang="en-US" altLang="zh-CN" sz="1100" b="1" dirty="0">
                <a:solidFill>
                  <a:srgbClr val="C0C0C0"/>
                </a:solidFill>
                <a:latin typeface="微软雅黑" panose="020B0503020204020204" pitchFamily="34" charset="-122"/>
                <a:ea typeface="微软雅黑" panose="020B0503020204020204" pitchFamily="34" charset="-122"/>
              </a:rPr>
              <a:t>Summary</a:t>
            </a:r>
            <a:endParaRPr lang="en-US" altLang="zh-CN" sz="1100" b="1" dirty="0">
              <a:solidFill>
                <a:srgbClr val="C0C0C0"/>
              </a:solidFill>
              <a:latin typeface="微软雅黑" panose="020B0503020204020204" pitchFamily="34" charset="-122"/>
              <a:ea typeface="微软雅黑" panose="020B0503020204020204" pitchFamily="34" charset="-122"/>
            </a:endParaRPr>
          </a:p>
        </p:txBody>
      </p:sp>
      <p:sp>
        <p:nvSpPr>
          <p:cNvPr id="9" name="TextBox 221"/>
          <p:cNvSpPr txBox="1"/>
          <p:nvPr>
            <p:custDataLst>
              <p:tags r:id="rId138"/>
            </p:custDataLst>
          </p:nvPr>
        </p:nvSpPr>
        <p:spPr>
          <a:xfrm>
            <a:off x="3492133" y="3061143"/>
            <a:ext cx="695960" cy="237490"/>
          </a:xfrm>
          <a:prstGeom prst="rect">
            <a:avLst/>
          </a:prstGeom>
          <a:noFill/>
        </p:spPr>
        <p:txBody>
          <a:bodyPr wrap="none" lIns="68580" tIns="34290" rIns="68580" bIns="34290" rtlCol="0">
            <a:spAutoFit/>
          </a:bodyPr>
          <a:lstStyle/>
          <a:p>
            <a:pPr algn="l"/>
            <a:r>
              <a:rPr lang="zh-CN" altLang="en-US" sz="1100" b="1" dirty="0">
                <a:solidFill>
                  <a:srgbClr val="C0C0C0"/>
                </a:solidFill>
                <a:latin typeface="微软雅黑" panose="020B0503020204020204" pitchFamily="34" charset="-122"/>
                <a:ea typeface="微软雅黑" panose="020B0503020204020204" pitchFamily="34" charset="-122"/>
              </a:rPr>
              <a:t>校内课程</a:t>
            </a:r>
            <a:endParaRPr lang="zh-CN" altLang="en-US" sz="1100" b="1" dirty="0">
              <a:solidFill>
                <a:srgbClr val="C0C0C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11"/>
          <p:cNvSpPr txBox="1"/>
          <p:nvPr>
            <p:custDataLst>
              <p:tags r:id="rId1"/>
            </p:custDataLst>
          </p:nvPr>
        </p:nvSpPr>
        <p:spPr>
          <a:xfrm>
            <a:off x="179070" y="699770"/>
            <a:ext cx="8878570" cy="3823335"/>
          </a:xfrm>
          <a:prstGeom prst="rect">
            <a:avLst/>
          </a:prstGeom>
          <a:noFill/>
        </p:spPr>
        <p:txBody>
          <a:bodyPr wrap="square" rtlCol="0">
            <a:spAutoFit/>
          </a:bodyPr>
          <a:lstStyle/>
          <a:p>
            <a:pPr indent="0" algn="just">
              <a:lnSpc>
                <a:spcPct val="120000"/>
              </a:lnSpc>
              <a:buFont typeface="Arial" panose="020B0604020202020204" pitchFamily="34" charset="0"/>
              <a:buNone/>
            </a:pPr>
            <a:r>
              <a:rPr lang="zh-CN" altLang="en-US" sz="1350" dirty="0">
                <a:solidFill>
                  <a:srgbClr val="1F3762"/>
                </a:solidFill>
                <a:latin typeface="Times New Roman" panose="02020603050405020304" pitchFamily="18" charset="0"/>
                <a:cs typeface="Times New Roman" panose="02020603050405020304" pitchFamily="18" charset="0"/>
                <a:sym typeface="+mn-lt"/>
              </a:rPr>
              <a:t>Hello everyone, my name is Zhao Jinyingzhe, you can call me Charles. I am currently studying accounting at Beijing Jiaotong University. I was class president in college. I interned at Deloitte Financial Consulting. During this time, I conducted a background check on the company. Review and analyze numerous company annual reports, etc. In addition, I also interned in the audit position of KPMG and participated in the production process of audit drafts. At the same time, I also interned in the audit position of PricewaterhouseCoopers, and participated in the drawing work, contract review work, and the preparation of confirmation letters. I have an outgoing personality, strong ability to withstand stress, and strong communication skills. I can quickly integrate into the teamwork, and I can also handle the relationship with colleagues at work well. I believe that if I can successfully obtain this I will contribute to the company (KPMG) if I get the internship opportunity.</a:t>
            </a:r>
            <a:endParaRPr lang="zh-CN" altLang="en-US" sz="1350" dirty="0">
              <a:solidFill>
                <a:srgbClr val="1F3762"/>
              </a:solidFill>
              <a:latin typeface="Times New Roman" panose="02020603050405020304" pitchFamily="18" charset="0"/>
              <a:cs typeface="Times New Roman" panose="02020603050405020304" pitchFamily="18" charset="0"/>
              <a:sym typeface="+mn-lt"/>
            </a:endParaRPr>
          </a:p>
          <a:p>
            <a:pPr indent="0" algn="just">
              <a:lnSpc>
                <a:spcPct val="120000"/>
              </a:lnSpc>
              <a:buFont typeface="Arial" panose="020B0604020202020204" pitchFamily="34" charset="0"/>
              <a:buNone/>
            </a:pPr>
            <a:br>
              <a:rPr lang="zh-CN" altLang="en-US" sz="1350" dirty="0">
                <a:solidFill>
                  <a:srgbClr val="1F3762"/>
                </a:solidFill>
                <a:latin typeface="Times New Roman" panose="02020603050405020304" pitchFamily="18" charset="0"/>
                <a:cs typeface="Times New Roman" panose="02020603050405020304" pitchFamily="18" charset="0"/>
                <a:sym typeface="+mn-lt"/>
              </a:rPr>
            </a:br>
            <a:r>
              <a:rPr lang="zh-CN" altLang="en-US" sz="1350" dirty="0">
                <a:solidFill>
                  <a:srgbClr val="1F3762"/>
                </a:solidFill>
                <a:latin typeface="Times New Roman" panose="02020603050405020304" pitchFamily="18" charset="0"/>
                <a:cs typeface="Times New Roman" panose="02020603050405020304" pitchFamily="18" charset="0"/>
                <a:sym typeface="+mn-lt"/>
              </a:rPr>
              <a:t>大家好，我叫赵晋英哲，你们可以叫我Charles。我目前就读于</a:t>
            </a:r>
            <a:r>
              <a:rPr lang="zh-CN" altLang="en-US" sz="1350" b="1" dirty="0">
                <a:solidFill>
                  <a:srgbClr val="1F3762"/>
                </a:solidFill>
                <a:latin typeface="Times New Roman" panose="02020603050405020304" pitchFamily="18" charset="0"/>
                <a:cs typeface="Times New Roman" panose="02020603050405020304" pitchFamily="18" charset="0"/>
                <a:sym typeface="+mn-lt"/>
              </a:rPr>
              <a:t>北京交通大学会计学专业</a:t>
            </a:r>
            <a:r>
              <a:rPr lang="zh-CN" altLang="en-US" sz="1350" dirty="0">
                <a:solidFill>
                  <a:srgbClr val="1F3762"/>
                </a:solidFill>
                <a:latin typeface="Times New Roman" panose="02020603050405020304" pitchFamily="18" charset="0"/>
                <a:cs typeface="Times New Roman" panose="02020603050405020304" pitchFamily="18" charset="0"/>
                <a:sym typeface="+mn-lt"/>
              </a:rPr>
              <a:t>。我在大学期间担任</a:t>
            </a:r>
            <a:r>
              <a:rPr lang="zh-CN" altLang="en-US" sz="1350" b="1" dirty="0">
                <a:solidFill>
                  <a:srgbClr val="1F3762"/>
                </a:solidFill>
                <a:latin typeface="Times New Roman" panose="02020603050405020304" pitchFamily="18" charset="0"/>
                <a:cs typeface="Times New Roman" panose="02020603050405020304" pitchFamily="18" charset="0"/>
                <a:sym typeface="+mn-lt"/>
              </a:rPr>
              <a:t>班级班长。</a:t>
            </a:r>
            <a:r>
              <a:rPr lang="zh-CN" altLang="en-US" sz="1350" dirty="0">
                <a:solidFill>
                  <a:srgbClr val="1F3762"/>
                </a:solidFill>
                <a:latin typeface="Times New Roman" panose="02020603050405020304" pitchFamily="18" charset="0"/>
                <a:cs typeface="Times New Roman" panose="02020603050405020304" pitchFamily="18" charset="0"/>
                <a:sym typeface="+mn-lt"/>
              </a:rPr>
              <a:t>我曾在德勤财务咨询公司实习。在此期间，</a:t>
            </a:r>
            <a:r>
              <a:rPr lang="zh-CN" altLang="en-US" sz="1350" b="1" dirty="0">
                <a:solidFill>
                  <a:srgbClr val="1F3762"/>
                </a:solidFill>
                <a:latin typeface="Times New Roman" panose="02020603050405020304" pitchFamily="18" charset="0"/>
                <a:cs typeface="Times New Roman" panose="02020603050405020304" pitchFamily="18" charset="0"/>
                <a:sym typeface="+mn-lt"/>
              </a:rPr>
              <a:t>我对该公司进行了背景调查。审阅和分析大量公司年报等</a:t>
            </a:r>
            <a:r>
              <a:rPr lang="zh-CN" altLang="en-US" sz="1350" dirty="0">
                <a:solidFill>
                  <a:srgbClr val="1F3762"/>
                </a:solidFill>
                <a:latin typeface="Times New Roman" panose="02020603050405020304" pitchFamily="18" charset="0"/>
                <a:cs typeface="Times New Roman" panose="02020603050405020304" pitchFamily="18" charset="0"/>
                <a:sym typeface="+mn-lt"/>
              </a:rPr>
              <a:t>。此外，我还在毕马威审计岗位实习，</a:t>
            </a:r>
            <a:r>
              <a:rPr lang="zh-CN" altLang="en-US" sz="1350" b="1" dirty="0">
                <a:solidFill>
                  <a:srgbClr val="1F3762"/>
                </a:solidFill>
                <a:latin typeface="Times New Roman" panose="02020603050405020304" pitchFamily="18" charset="0"/>
                <a:cs typeface="Times New Roman" panose="02020603050405020304" pitchFamily="18" charset="0"/>
                <a:sym typeface="+mn-lt"/>
              </a:rPr>
              <a:t>参与了审计底稿的制作过程</a:t>
            </a:r>
            <a:r>
              <a:rPr lang="zh-CN" altLang="en-US" sz="1350" dirty="0">
                <a:solidFill>
                  <a:srgbClr val="1F3762"/>
                </a:solidFill>
                <a:latin typeface="Times New Roman" panose="02020603050405020304" pitchFamily="18" charset="0"/>
                <a:cs typeface="Times New Roman" panose="02020603050405020304" pitchFamily="18" charset="0"/>
                <a:sym typeface="+mn-lt"/>
              </a:rPr>
              <a:t>。同时，我还在普华永道的审计岗位进行过实习，参与了</a:t>
            </a:r>
            <a:r>
              <a:rPr lang="zh-CN" altLang="en-US" sz="1350" b="1" dirty="0">
                <a:solidFill>
                  <a:srgbClr val="1F3762"/>
                </a:solidFill>
                <a:latin typeface="Times New Roman" panose="02020603050405020304" pitchFamily="18" charset="0"/>
                <a:cs typeface="Times New Roman" panose="02020603050405020304" pitchFamily="18" charset="0"/>
                <a:sym typeface="+mn-lt"/>
              </a:rPr>
              <a:t>抽凭工作，合同审阅工作以及询证函编写等工作</a:t>
            </a:r>
            <a:r>
              <a:rPr lang="zh-CN" altLang="en-US" sz="1350" dirty="0">
                <a:solidFill>
                  <a:srgbClr val="1F3762"/>
                </a:solidFill>
                <a:latin typeface="Times New Roman" panose="02020603050405020304" pitchFamily="18" charset="0"/>
                <a:cs typeface="Times New Roman" panose="02020603050405020304" pitchFamily="18" charset="0"/>
                <a:sym typeface="+mn-lt"/>
              </a:rPr>
              <a:t>。我性格外向，抗压能力强，同时拥有着较强的沟通能力能够迅速的融入到teamwork当中，也能很好地处理在工作中和同事之间的关系，我相信如果我能够成功获得这次实习的机会，我会为公司（KPMG</a:t>
            </a:r>
            <a:r>
              <a:rPr lang="en-US" altLang="zh-CN" sz="1350" dirty="0">
                <a:solidFill>
                  <a:srgbClr val="1F3762"/>
                </a:solidFill>
                <a:latin typeface="Times New Roman" panose="02020603050405020304" pitchFamily="18" charset="0"/>
                <a:cs typeface="Times New Roman" panose="02020603050405020304" pitchFamily="18" charset="0"/>
                <a:sym typeface="+mn-lt"/>
              </a:rPr>
              <a:t> or any big4</a:t>
            </a:r>
            <a:r>
              <a:rPr lang="zh-CN" altLang="en-US" sz="1350" dirty="0">
                <a:solidFill>
                  <a:srgbClr val="1F3762"/>
                </a:solidFill>
                <a:latin typeface="Times New Roman" panose="02020603050405020304" pitchFamily="18" charset="0"/>
                <a:cs typeface="Times New Roman" panose="02020603050405020304" pitchFamily="18" charset="0"/>
                <a:sym typeface="+mn-lt"/>
              </a:rPr>
              <a:t>）贡献出一份力量。</a:t>
            </a:r>
            <a:endParaRPr lang="zh-CN" altLang="en-US" sz="1350" dirty="0">
              <a:solidFill>
                <a:srgbClr val="1F3762"/>
              </a:solidFill>
              <a:latin typeface="Times New Roman" panose="02020603050405020304" pitchFamily="18" charset="0"/>
              <a:cs typeface="Times New Roman" panose="02020603050405020304" pitchFamily="18" charset="0"/>
              <a:sym typeface="+mn-lt"/>
            </a:endParaRPr>
          </a:p>
        </p:txBody>
      </p:sp>
      <p:sp>
        <p:nvSpPr>
          <p:cNvPr id="4" name="TextBox 20"/>
          <p:cNvSpPr>
            <a:spLocks noChangeArrowheads="1"/>
          </p:cNvSpPr>
          <p:nvPr>
            <p:custDataLst>
              <p:tags r:id="rId2"/>
            </p:custDataLst>
          </p:nvPr>
        </p:nvSpPr>
        <p:spPr bwMode="auto">
          <a:xfrm>
            <a:off x="971865" y="210098"/>
            <a:ext cx="3844979"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 intern</a:t>
            </a:r>
            <a:r>
              <a:rPr lang="zh-CN" altLang="en-US" sz="1800" b="1" dirty="0">
                <a:solidFill>
                  <a:schemeClr val="bg1"/>
                </a:solidFill>
                <a:ea typeface="微软雅黑" panose="020B0503020204020204" pitchFamily="34" charset="-122"/>
                <a:sym typeface="Arial" panose="020B0604020202020204" pitchFamily="34" charset="0"/>
              </a:rPr>
              <a:t>自我介绍</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8" name="矩形 8"/>
          <p:cNvSpPr>
            <a:spLocks noChangeArrowheads="1"/>
          </p:cNvSpPr>
          <p:nvPr>
            <p:custDataLst>
              <p:tags r:id="rId3"/>
            </p:custDataLst>
          </p:nvPr>
        </p:nvSpPr>
        <p:spPr bwMode="auto">
          <a:xfrm>
            <a:off x="135890" y="69850"/>
            <a:ext cx="7048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2.2.1</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11"/>
          <p:cNvSpPr txBox="1"/>
          <p:nvPr>
            <p:custDataLst>
              <p:tags r:id="rId1"/>
            </p:custDataLst>
          </p:nvPr>
        </p:nvSpPr>
        <p:spPr>
          <a:xfrm>
            <a:off x="179070" y="1132205"/>
            <a:ext cx="8878570" cy="3076575"/>
          </a:xfrm>
          <a:prstGeom prst="rect">
            <a:avLst/>
          </a:prstGeom>
          <a:noFill/>
        </p:spPr>
        <p:txBody>
          <a:bodyPr wrap="square" rtlCol="0">
            <a:spAutoFit/>
          </a:bodyPr>
          <a:lstStyle/>
          <a:p>
            <a:pPr indent="0" algn="just">
              <a:lnSpc>
                <a:spcPct val="120000"/>
              </a:lnSpc>
              <a:buFont typeface="Arial" panose="020B0604020202020204" pitchFamily="34" charset="0"/>
              <a:buNone/>
            </a:pPr>
            <a:r>
              <a:rPr lang="zh-CN" altLang="en-US" sz="1350" dirty="0">
                <a:solidFill>
                  <a:srgbClr val="1F3762"/>
                </a:solidFill>
                <a:latin typeface="Times New Roman" panose="02020603050405020304" pitchFamily="18" charset="0"/>
                <a:cs typeface="Times New Roman" panose="02020603050405020304" pitchFamily="18" charset="0"/>
                <a:sym typeface="+mn-lt"/>
              </a:rPr>
              <a:t>合伙人您好我的名字是赵晋英哲，来自北京交通大学的会计学专业。我非常热衷于成为一名会计师事务所的审计专业人士，同时我对这个职业充满了期待和热爱，在校期间，我为了能更好地准备自己投入了大量学习和实践。</a:t>
            </a:r>
            <a:endParaRPr lang="zh-CN" altLang="en-US" sz="1350" dirty="0">
              <a:solidFill>
                <a:srgbClr val="1F3762"/>
              </a:solidFill>
              <a:latin typeface="Times New Roman" panose="02020603050405020304" pitchFamily="18" charset="0"/>
              <a:cs typeface="Times New Roman" panose="02020603050405020304" pitchFamily="18" charset="0"/>
              <a:sym typeface="+mn-lt"/>
            </a:endParaRPr>
          </a:p>
          <a:p>
            <a:pPr indent="0" algn="just">
              <a:lnSpc>
                <a:spcPct val="120000"/>
              </a:lnSpc>
              <a:buFont typeface="Arial" panose="020B0604020202020204" pitchFamily="34" charset="0"/>
              <a:buNone/>
            </a:pPr>
            <a:r>
              <a:rPr lang="zh-CN" altLang="en-US" sz="1350" dirty="0">
                <a:solidFill>
                  <a:srgbClr val="1F3762"/>
                </a:solidFill>
                <a:latin typeface="Times New Roman" panose="02020603050405020304" pitchFamily="18" charset="0"/>
                <a:cs typeface="Times New Roman" panose="02020603050405020304" pitchFamily="18" charset="0"/>
                <a:sym typeface="+mn-lt"/>
              </a:rPr>
              <a:t>在大学期间，我的课程涵盖了财务会计、经济学原理、管理会计、会计信息系统与审计等专业课程，这些课程为我适应审计工作奠定了坚实的基础。</a:t>
            </a:r>
            <a:endParaRPr lang="zh-CN" altLang="en-US" sz="1350" dirty="0">
              <a:solidFill>
                <a:srgbClr val="1F3762"/>
              </a:solidFill>
              <a:latin typeface="Times New Roman" panose="02020603050405020304" pitchFamily="18" charset="0"/>
              <a:cs typeface="Times New Roman" panose="02020603050405020304" pitchFamily="18" charset="0"/>
              <a:sym typeface="+mn-lt"/>
            </a:endParaRPr>
          </a:p>
          <a:p>
            <a:pPr indent="0" algn="just">
              <a:lnSpc>
                <a:spcPct val="120000"/>
              </a:lnSpc>
              <a:buFont typeface="Arial" panose="020B0604020202020204" pitchFamily="34" charset="0"/>
              <a:buNone/>
            </a:pPr>
            <a:r>
              <a:rPr lang="zh-CN" altLang="en-US" sz="1350" dirty="0">
                <a:solidFill>
                  <a:srgbClr val="1F3762"/>
                </a:solidFill>
                <a:latin typeface="Times New Roman" panose="02020603050405020304" pitchFamily="18" charset="0"/>
                <a:cs typeface="Times New Roman" panose="02020603050405020304" pitchFamily="18" charset="0"/>
                <a:sym typeface="+mn-lt"/>
              </a:rPr>
              <a:t>同时在暑期我刚刚结束了在普华永道的审计岗位的实习工作，在上一个寒假在毕马威的审计岗位进行了实习，也曾经在德勤的财务咨询岗位进行实习。这些宝贵的实习经历让我让我深入了解了审计工作的本质，亲身体验了审计师的日常工作，也进一步加深了我对审计职业的兴趣。在我看来，审计是一项团队合作的工作，因此我在大学期间担任班级团支书和社团部长，培养了我与同事协调合作的能力。我善于处理与老师和同学的关系，也因此带领班级同学赢得了许多学校的荣誉。</a:t>
            </a:r>
            <a:endParaRPr lang="zh-CN" altLang="en-US" sz="1350" dirty="0">
              <a:solidFill>
                <a:srgbClr val="1F3762"/>
              </a:solidFill>
              <a:latin typeface="Times New Roman" panose="02020603050405020304" pitchFamily="18" charset="0"/>
              <a:cs typeface="Times New Roman" panose="02020603050405020304" pitchFamily="18" charset="0"/>
              <a:sym typeface="+mn-lt"/>
            </a:endParaRPr>
          </a:p>
          <a:p>
            <a:pPr indent="0" algn="just">
              <a:lnSpc>
                <a:spcPct val="120000"/>
              </a:lnSpc>
              <a:buFont typeface="Arial" panose="020B0604020202020204" pitchFamily="34" charset="0"/>
              <a:buNone/>
            </a:pPr>
            <a:r>
              <a:rPr lang="zh-CN" altLang="en-US" sz="1350" dirty="0">
                <a:solidFill>
                  <a:srgbClr val="1F3762"/>
                </a:solidFill>
                <a:latin typeface="Times New Roman" panose="02020603050405020304" pitchFamily="18" charset="0"/>
                <a:cs typeface="Times New Roman" panose="02020603050405020304" pitchFamily="18" charset="0"/>
                <a:sym typeface="+mn-lt"/>
              </a:rPr>
              <a:t>总的来说，因为我已经拥有了比较多的实习经历和理论知识，我非常希望能够在审计这个岗位有一个长期的实践。我坚信我的专业知识和实践经验，以及优秀的团队合作能力，将使我在您的会计师事务所成为一名出色的审计专业人士。谢谢！</a:t>
            </a:r>
            <a:endParaRPr lang="zh-CN" altLang="en-US" sz="1350" dirty="0">
              <a:solidFill>
                <a:srgbClr val="1F3762"/>
              </a:solidFill>
              <a:latin typeface="Times New Roman" panose="02020603050405020304" pitchFamily="18" charset="0"/>
              <a:cs typeface="Times New Roman" panose="02020603050405020304" pitchFamily="18" charset="0"/>
              <a:sym typeface="+mn-lt"/>
            </a:endParaRPr>
          </a:p>
        </p:txBody>
      </p:sp>
      <p:sp>
        <p:nvSpPr>
          <p:cNvPr id="4" name="TextBox 20"/>
          <p:cNvSpPr>
            <a:spLocks noChangeArrowheads="1"/>
          </p:cNvSpPr>
          <p:nvPr>
            <p:custDataLst>
              <p:tags r:id="rId2"/>
            </p:custDataLst>
          </p:nvPr>
        </p:nvSpPr>
        <p:spPr bwMode="auto">
          <a:xfrm>
            <a:off x="971865" y="210098"/>
            <a:ext cx="3844979"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 par</a:t>
            </a:r>
            <a:r>
              <a:rPr lang="zh-CN" altLang="en-US" sz="1800" b="1" dirty="0">
                <a:solidFill>
                  <a:schemeClr val="bg1"/>
                </a:solidFill>
                <a:ea typeface="微软雅黑" panose="020B0503020204020204" pitchFamily="34" charset="-122"/>
                <a:sym typeface="Arial" panose="020B0604020202020204" pitchFamily="34" charset="0"/>
              </a:rPr>
              <a:t>面自我介绍</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8" name="矩形 8"/>
          <p:cNvSpPr>
            <a:spLocks noChangeArrowheads="1"/>
          </p:cNvSpPr>
          <p:nvPr>
            <p:custDataLst>
              <p:tags r:id="rId3"/>
            </p:custDataLst>
          </p:nvPr>
        </p:nvSpPr>
        <p:spPr bwMode="auto">
          <a:xfrm>
            <a:off x="135890" y="69850"/>
            <a:ext cx="7048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2.2.1</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bwMode="auto">
          <a:xfrm>
            <a:off x="3305175" y="2875056"/>
            <a:ext cx="2537222" cy="1224340"/>
            <a:chOff x="4407518" y="3832706"/>
            <a:chExt cx="3382692" cy="1631408"/>
          </a:xfrm>
        </p:grpSpPr>
        <p:sp>
          <p:nvSpPr>
            <p:cNvPr id="12" name="Oval 11"/>
            <p:cNvSpPr/>
            <p:nvPr/>
          </p:nvSpPr>
          <p:spPr>
            <a:xfrm>
              <a:off x="5699639" y="4451625"/>
              <a:ext cx="774638" cy="390395"/>
            </a:xfrm>
            <a:prstGeom prst="ellipse">
              <a:avLst/>
            </a:prstGeom>
            <a:solidFill>
              <a:schemeClr val="accent1"/>
            </a:solidFill>
            <a:ln>
              <a:no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grpSp>
          <p:nvGrpSpPr>
            <p:cNvPr id="13369" name="Group 12"/>
            <p:cNvGrpSpPr/>
            <p:nvPr/>
          </p:nvGrpSpPr>
          <p:grpSpPr bwMode="auto">
            <a:xfrm>
              <a:off x="4407518" y="3832706"/>
              <a:ext cx="3382692" cy="1631408"/>
              <a:chOff x="4407518" y="3832706"/>
              <a:chExt cx="3382692" cy="1631408"/>
            </a:xfrm>
          </p:grpSpPr>
          <p:sp>
            <p:nvSpPr>
              <p:cNvPr id="14" name="Oval 13"/>
              <p:cNvSpPr/>
              <p:nvPr/>
            </p:nvSpPr>
            <p:spPr>
              <a:xfrm>
                <a:off x="4469426" y="3832706"/>
                <a:ext cx="3246177" cy="1631408"/>
              </a:xfrm>
              <a:prstGeom prst="ellipse">
                <a:avLst/>
              </a:prstGeom>
              <a:noFill/>
              <a:ln w="1270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sp>
            <p:nvSpPr>
              <p:cNvPr id="15" name="Oval 14"/>
              <p:cNvSpPr/>
              <p:nvPr/>
            </p:nvSpPr>
            <p:spPr>
              <a:xfrm>
                <a:off x="4407518" y="4611910"/>
                <a:ext cx="134927" cy="7776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sp>
            <p:nvSpPr>
              <p:cNvPr id="16" name="Oval 15"/>
              <p:cNvSpPr/>
              <p:nvPr/>
            </p:nvSpPr>
            <p:spPr>
              <a:xfrm>
                <a:off x="7655283" y="4611910"/>
                <a:ext cx="134927" cy="7776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sp>
            <p:nvSpPr>
              <p:cNvPr id="17" name="Oval 16"/>
              <p:cNvSpPr/>
              <p:nvPr/>
            </p:nvSpPr>
            <p:spPr>
              <a:xfrm>
                <a:off x="6836198" y="3904120"/>
                <a:ext cx="136514" cy="7776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sp>
            <p:nvSpPr>
              <p:cNvPr id="18" name="Oval 17"/>
              <p:cNvSpPr/>
              <p:nvPr/>
            </p:nvSpPr>
            <p:spPr>
              <a:xfrm>
                <a:off x="5226602" y="3904120"/>
                <a:ext cx="134927" cy="77761"/>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sp>
            <p:nvSpPr>
              <p:cNvPr id="19" name="Oval 18"/>
              <p:cNvSpPr/>
              <p:nvPr/>
            </p:nvSpPr>
            <p:spPr>
              <a:xfrm>
                <a:off x="6836198" y="5321286"/>
                <a:ext cx="136514" cy="7776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sp>
            <p:nvSpPr>
              <p:cNvPr id="20" name="Oval 19"/>
              <p:cNvSpPr/>
              <p:nvPr/>
            </p:nvSpPr>
            <p:spPr>
              <a:xfrm>
                <a:off x="5226602" y="5321286"/>
                <a:ext cx="134927" cy="77762"/>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grpSp>
      </p:grpSp>
      <p:sp>
        <p:nvSpPr>
          <p:cNvPr id="44" name="TextBox 43"/>
          <p:cNvSpPr txBox="1"/>
          <p:nvPr/>
        </p:nvSpPr>
        <p:spPr>
          <a:xfrm>
            <a:off x="6515735" y="4023360"/>
            <a:ext cx="1673860" cy="184150"/>
          </a:xfrm>
          <a:prstGeom prst="rect">
            <a:avLst/>
          </a:prstGeom>
          <a:noFill/>
        </p:spPr>
        <p:txBody>
          <a:bodyPr lIns="0" tIns="0" rIns="0" bIns="0">
            <a:spAutoFit/>
          </a:bodyPr>
          <a:lstStyle/>
          <a:p>
            <a:pPr defTabSz="1088390">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我应该如何提前准备</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47" name="TextBox 46"/>
          <p:cNvSpPr txBox="1"/>
          <p:nvPr/>
        </p:nvSpPr>
        <p:spPr>
          <a:xfrm>
            <a:off x="6742430" y="1586865"/>
            <a:ext cx="1447165" cy="184150"/>
          </a:xfrm>
          <a:prstGeom prst="rect">
            <a:avLst/>
          </a:prstGeom>
          <a:noFill/>
        </p:spPr>
        <p:txBody>
          <a:bodyPr wrap="square" lIns="0" tIns="0" rIns="0" bIns="0">
            <a:spAutoFit/>
          </a:bodyPr>
          <a:lstStyle/>
          <a:p>
            <a:pPr algn="r" defTabSz="1088390">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群面是什么样子的</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0" name="TextBox 49"/>
          <p:cNvSpPr txBox="1"/>
          <p:nvPr/>
        </p:nvSpPr>
        <p:spPr>
          <a:xfrm>
            <a:off x="683895" y="1671955"/>
            <a:ext cx="1692910" cy="184150"/>
          </a:xfrm>
          <a:prstGeom prst="rect">
            <a:avLst/>
          </a:prstGeom>
          <a:noFill/>
        </p:spPr>
        <p:txBody>
          <a:bodyPr lIns="0" tIns="0" rIns="0" bIns="0">
            <a:spAutoFit/>
          </a:bodyPr>
          <a:lstStyle/>
          <a:p>
            <a:pPr algn="r" defTabSz="1088390">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我如何才能脱颖而出</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3" name="TextBox 52"/>
          <p:cNvSpPr txBox="1"/>
          <p:nvPr/>
        </p:nvSpPr>
        <p:spPr>
          <a:xfrm>
            <a:off x="1073785" y="3888105"/>
            <a:ext cx="1741805" cy="184150"/>
          </a:xfrm>
          <a:prstGeom prst="rect">
            <a:avLst/>
          </a:prstGeom>
          <a:noFill/>
        </p:spPr>
        <p:txBody>
          <a:bodyPr lIns="0" tIns="0" rIns="0" bIns="0">
            <a:spAutoFit/>
          </a:bodyPr>
          <a:lstStyle/>
          <a:p>
            <a:pPr algn="r" defTabSz="1088390">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我应该注意哪些事情</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55" name="Group 54"/>
          <p:cNvGrpSpPr/>
          <p:nvPr/>
        </p:nvGrpSpPr>
        <p:grpSpPr bwMode="auto">
          <a:xfrm>
            <a:off x="6232764" y="1492220"/>
            <a:ext cx="411956" cy="410893"/>
            <a:chOff x="3818283" y="1926549"/>
            <a:chExt cx="548204" cy="548202"/>
          </a:xfrm>
        </p:grpSpPr>
        <p:sp>
          <p:nvSpPr>
            <p:cNvPr id="56" name="Oval 55"/>
            <p:cNvSpPr/>
            <p:nvPr/>
          </p:nvSpPr>
          <p:spPr>
            <a:xfrm flipH="1">
              <a:off x="3818283" y="1926549"/>
              <a:ext cx="548204" cy="54820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en-AU" altLang="zh-CN" sz="1200">
                <a:solidFill>
                  <a:schemeClr val="bg1"/>
                </a:solidFill>
                <a:latin typeface="FontAwesome"/>
              </a:endParaRPr>
            </a:p>
          </p:txBody>
        </p:sp>
        <p:sp>
          <p:nvSpPr>
            <p:cNvPr id="13355" name="Freeform 61"/>
            <p:cNvSpPr>
              <a:spLocks noEditPoints="1"/>
            </p:cNvSpPr>
            <p:nvPr/>
          </p:nvSpPr>
          <p:spPr bwMode="auto">
            <a:xfrm>
              <a:off x="3908191" y="2052465"/>
              <a:ext cx="377678" cy="296424"/>
            </a:xfrm>
            <a:custGeom>
              <a:avLst/>
              <a:gdLst>
                <a:gd name="T0" fmla="*/ 178150 w 106"/>
                <a:gd name="T1" fmla="*/ 39285 h 83"/>
                <a:gd name="T2" fmla="*/ 181713 w 106"/>
                <a:gd name="T3" fmla="*/ 39285 h 83"/>
                <a:gd name="T4" fmla="*/ 181713 w 106"/>
                <a:gd name="T5" fmla="*/ 153569 h 83"/>
                <a:gd name="T6" fmla="*/ 67697 w 106"/>
                <a:gd name="T7" fmla="*/ 96427 h 83"/>
                <a:gd name="T8" fmla="*/ 67697 w 106"/>
                <a:gd name="T9" fmla="*/ 92856 h 83"/>
                <a:gd name="T10" fmla="*/ 195965 w 106"/>
                <a:gd name="T11" fmla="*/ 149998 h 83"/>
                <a:gd name="T12" fmla="*/ 199528 w 106"/>
                <a:gd name="T13" fmla="*/ 153569 h 83"/>
                <a:gd name="T14" fmla="*/ 309981 w 106"/>
                <a:gd name="T15" fmla="*/ 96427 h 83"/>
                <a:gd name="T16" fmla="*/ 199528 w 106"/>
                <a:gd name="T17" fmla="*/ 39285 h 83"/>
                <a:gd name="T18" fmla="*/ 195965 w 106"/>
                <a:gd name="T19" fmla="*/ 39285 h 83"/>
                <a:gd name="T20" fmla="*/ 53445 w 106"/>
                <a:gd name="T21" fmla="*/ 103570 h 83"/>
                <a:gd name="T22" fmla="*/ 3563 w 106"/>
                <a:gd name="T23" fmla="*/ 124998 h 83"/>
                <a:gd name="T24" fmla="*/ 3563 w 106"/>
                <a:gd name="T25" fmla="*/ 132141 h 83"/>
                <a:gd name="T26" fmla="*/ 121142 w 106"/>
                <a:gd name="T27" fmla="*/ 189283 h 83"/>
                <a:gd name="T28" fmla="*/ 171024 w 106"/>
                <a:gd name="T29" fmla="*/ 164283 h 83"/>
                <a:gd name="T30" fmla="*/ 374115 w 106"/>
                <a:gd name="T31" fmla="*/ 57142 h 83"/>
                <a:gd name="T32" fmla="*/ 374115 w 106"/>
                <a:gd name="T33" fmla="*/ 64285 h 83"/>
                <a:gd name="T34" fmla="*/ 324233 w 106"/>
                <a:gd name="T35" fmla="*/ 89284 h 83"/>
                <a:gd name="T36" fmla="*/ 206654 w 106"/>
                <a:gd name="T37" fmla="*/ 28571 h 83"/>
                <a:gd name="T38" fmla="*/ 256536 w 106"/>
                <a:gd name="T39" fmla="*/ 0 h 83"/>
                <a:gd name="T40" fmla="*/ 374115 w 106"/>
                <a:gd name="T41" fmla="*/ 57142 h 83"/>
                <a:gd name="T42" fmla="*/ 377678 w 106"/>
                <a:gd name="T43" fmla="*/ 128569 h 83"/>
                <a:gd name="T44" fmla="*/ 256536 w 106"/>
                <a:gd name="T45" fmla="*/ 189283 h 83"/>
                <a:gd name="T46" fmla="*/ 206654 w 106"/>
                <a:gd name="T47" fmla="*/ 167855 h 83"/>
                <a:gd name="T48" fmla="*/ 206654 w 106"/>
                <a:gd name="T49" fmla="*/ 160712 h 83"/>
                <a:gd name="T50" fmla="*/ 327796 w 106"/>
                <a:gd name="T51" fmla="*/ 103570 h 83"/>
                <a:gd name="T52" fmla="*/ 171024 w 106"/>
                <a:gd name="T53" fmla="*/ 25000 h 83"/>
                <a:gd name="T54" fmla="*/ 117579 w 106"/>
                <a:gd name="T55" fmla="*/ 0 h 83"/>
                <a:gd name="T56" fmla="*/ 0 w 106"/>
                <a:gd name="T57" fmla="*/ 60713 h 83"/>
                <a:gd name="T58" fmla="*/ 49882 w 106"/>
                <a:gd name="T59" fmla="*/ 89284 h 83"/>
                <a:gd name="T60" fmla="*/ 171024 w 106"/>
                <a:gd name="T61" fmla="*/ 32142 h 83"/>
                <a:gd name="T62" fmla="*/ 171024 w 106"/>
                <a:gd name="T63" fmla="*/ 25000 h 83"/>
                <a:gd name="T64" fmla="*/ 195965 w 106"/>
                <a:gd name="T65" fmla="*/ 292853 h 83"/>
                <a:gd name="T66" fmla="*/ 199528 w 106"/>
                <a:gd name="T67" fmla="*/ 296424 h 83"/>
                <a:gd name="T68" fmla="*/ 320670 w 106"/>
                <a:gd name="T69" fmla="*/ 232139 h 83"/>
                <a:gd name="T70" fmla="*/ 317107 w 106"/>
                <a:gd name="T71" fmla="*/ 174997 h 83"/>
                <a:gd name="T72" fmla="*/ 260099 w 106"/>
                <a:gd name="T73" fmla="*/ 203568 h 83"/>
                <a:gd name="T74" fmla="*/ 256536 w 106"/>
                <a:gd name="T75" fmla="*/ 203568 h 83"/>
                <a:gd name="T76" fmla="*/ 199528 w 106"/>
                <a:gd name="T77" fmla="*/ 174997 h 83"/>
                <a:gd name="T78" fmla="*/ 195965 w 106"/>
                <a:gd name="T79" fmla="*/ 178569 h 83"/>
                <a:gd name="T80" fmla="*/ 60571 w 106"/>
                <a:gd name="T81" fmla="*/ 174997 h 83"/>
                <a:gd name="T82" fmla="*/ 117579 w 106"/>
                <a:gd name="T83" fmla="*/ 203568 h 83"/>
                <a:gd name="T84" fmla="*/ 178150 w 106"/>
                <a:gd name="T85" fmla="*/ 174997 h 83"/>
                <a:gd name="T86" fmla="*/ 181713 w 106"/>
                <a:gd name="T87" fmla="*/ 178569 h 83"/>
                <a:gd name="T88" fmla="*/ 181713 w 106"/>
                <a:gd name="T89" fmla="*/ 296424 h 83"/>
                <a:gd name="T90" fmla="*/ 60571 w 106"/>
                <a:gd name="T91" fmla="*/ 235711 h 83"/>
                <a:gd name="T92" fmla="*/ 57008 w 106"/>
                <a:gd name="T93" fmla="*/ 178569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1" name="Group 60"/>
          <p:cNvGrpSpPr/>
          <p:nvPr/>
        </p:nvGrpSpPr>
        <p:grpSpPr bwMode="auto">
          <a:xfrm>
            <a:off x="2581911" y="1565842"/>
            <a:ext cx="411956" cy="410892"/>
            <a:chOff x="3010378" y="3471260"/>
            <a:chExt cx="548204" cy="548202"/>
          </a:xfrm>
        </p:grpSpPr>
        <p:sp>
          <p:nvSpPr>
            <p:cNvPr id="62" name="Oval 61"/>
            <p:cNvSpPr/>
            <p:nvPr/>
          </p:nvSpPr>
          <p:spPr>
            <a:xfrm flipH="1">
              <a:off x="3010378" y="3471260"/>
              <a:ext cx="548204" cy="54820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r" eaLnBrk="1" hangingPunct="1"/>
              <a:endParaRPr lang="zh-CN" altLang="zh-CN" sz="1200">
                <a:solidFill>
                  <a:schemeClr val="bg1"/>
                </a:solidFill>
              </a:endParaRPr>
            </a:p>
          </p:txBody>
        </p:sp>
        <p:sp>
          <p:nvSpPr>
            <p:cNvPr id="13353" name="Freeform 51"/>
            <p:cNvSpPr>
              <a:spLocks noEditPoints="1"/>
            </p:cNvSpPr>
            <p:nvPr/>
          </p:nvSpPr>
          <p:spPr bwMode="auto">
            <a:xfrm>
              <a:off x="3070827" y="3585168"/>
              <a:ext cx="411635" cy="340047"/>
            </a:xfrm>
            <a:custGeom>
              <a:avLst/>
              <a:gdLst>
                <a:gd name="T0" fmla="*/ 319306 w 107"/>
                <a:gd name="T1" fmla="*/ 243443 h 88"/>
                <a:gd name="T2" fmla="*/ 319306 w 107"/>
                <a:gd name="T3" fmla="*/ 27049 h 88"/>
                <a:gd name="T4" fmla="*/ 319306 w 107"/>
                <a:gd name="T5" fmla="*/ 11593 h 88"/>
                <a:gd name="T6" fmla="*/ 327000 w 107"/>
                <a:gd name="T7" fmla="*/ 0 h 88"/>
                <a:gd name="T8" fmla="*/ 334694 w 107"/>
                <a:gd name="T9" fmla="*/ 0 h 88"/>
                <a:gd name="T10" fmla="*/ 342388 w 107"/>
                <a:gd name="T11" fmla="*/ 0 h 88"/>
                <a:gd name="T12" fmla="*/ 342388 w 107"/>
                <a:gd name="T13" fmla="*/ 266628 h 88"/>
                <a:gd name="T14" fmla="*/ 334694 w 107"/>
                <a:gd name="T15" fmla="*/ 270492 h 88"/>
                <a:gd name="T16" fmla="*/ 327000 w 107"/>
                <a:gd name="T17" fmla="*/ 266628 h 88"/>
                <a:gd name="T18" fmla="*/ 319306 w 107"/>
                <a:gd name="T19" fmla="*/ 258899 h 88"/>
                <a:gd name="T20" fmla="*/ 319306 w 107"/>
                <a:gd name="T21" fmla="*/ 243443 h 88"/>
                <a:gd name="T22" fmla="*/ 92329 w 107"/>
                <a:gd name="T23" fmla="*/ 243443 h 88"/>
                <a:gd name="T24" fmla="*/ 92329 w 107"/>
                <a:gd name="T25" fmla="*/ 27049 h 88"/>
                <a:gd name="T26" fmla="*/ 92329 w 107"/>
                <a:gd name="T27" fmla="*/ 11593 h 88"/>
                <a:gd name="T28" fmla="*/ 84635 w 107"/>
                <a:gd name="T29" fmla="*/ 0 h 88"/>
                <a:gd name="T30" fmla="*/ 76941 w 107"/>
                <a:gd name="T31" fmla="*/ 0 h 88"/>
                <a:gd name="T32" fmla="*/ 69247 w 107"/>
                <a:gd name="T33" fmla="*/ 0 h 88"/>
                <a:gd name="T34" fmla="*/ 69247 w 107"/>
                <a:gd name="T35" fmla="*/ 266628 h 88"/>
                <a:gd name="T36" fmla="*/ 76941 w 107"/>
                <a:gd name="T37" fmla="*/ 270492 h 88"/>
                <a:gd name="T38" fmla="*/ 84635 w 107"/>
                <a:gd name="T39" fmla="*/ 266628 h 88"/>
                <a:gd name="T40" fmla="*/ 92329 w 107"/>
                <a:gd name="T41" fmla="*/ 258899 h 88"/>
                <a:gd name="T42" fmla="*/ 92329 w 107"/>
                <a:gd name="T43" fmla="*/ 243443 h 88"/>
                <a:gd name="T44" fmla="*/ 138494 w 107"/>
                <a:gd name="T45" fmla="*/ 197073 h 88"/>
                <a:gd name="T46" fmla="*/ 138494 w 107"/>
                <a:gd name="T47" fmla="*/ 212529 h 88"/>
                <a:gd name="T48" fmla="*/ 126953 w 107"/>
                <a:gd name="T49" fmla="*/ 224122 h 88"/>
                <a:gd name="T50" fmla="*/ 119259 w 107"/>
                <a:gd name="T51" fmla="*/ 227986 h 88"/>
                <a:gd name="T52" fmla="*/ 111565 w 107"/>
                <a:gd name="T53" fmla="*/ 224122 h 88"/>
                <a:gd name="T54" fmla="*/ 111565 w 107"/>
                <a:gd name="T55" fmla="*/ 46370 h 88"/>
                <a:gd name="T56" fmla="*/ 119259 w 107"/>
                <a:gd name="T57" fmla="*/ 42506 h 88"/>
                <a:gd name="T58" fmla="*/ 126953 w 107"/>
                <a:gd name="T59" fmla="*/ 46370 h 88"/>
                <a:gd name="T60" fmla="*/ 138494 w 107"/>
                <a:gd name="T61" fmla="*/ 54098 h 88"/>
                <a:gd name="T62" fmla="*/ 138494 w 107"/>
                <a:gd name="T63" fmla="*/ 69555 h 88"/>
                <a:gd name="T64" fmla="*/ 138494 w 107"/>
                <a:gd name="T65" fmla="*/ 197073 h 88"/>
                <a:gd name="T66" fmla="*/ 234670 w 107"/>
                <a:gd name="T67" fmla="*/ 309134 h 88"/>
                <a:gd name="T68" fmla="*/ 207741 w 107"/>
                <a:gd name="T69" fmla="*/ 340047 h 88"/>
                <a:gd name="T70" fmla="*/ 176965 w 107"/>
                <a:gd name="T71" fmla="*/ 309134 h 88"/>
                <a:gd name="T72" fmla="*/ 176965 w 107"/>
                <a:gd name="T73" fmla="*/ 92740 h 88"/>
                <a:gd name="T74" fmla="*/ 207741 w 107"/>
                <a:gd name="T75" fmla="*/ 61827 h 88"/>
                <a:gd name="T76" fmla="*/ 234670 w 107"/>
                <a:gd name="T77" fmla="*/ 92740 h 88"/>
                <a:gd name="T78" fmla="*/ 234670 w 107"/>
                <a:gd name="T79" fmla="*/ 309134 h 88"/>
                <a:gd name="T80" fmla="*/ 273141 w 107"/>
                <a:gd name="T81" fmla="*/ 197073 h 88"/>
                <a:gd name="T82" fmla="*/ 273141 w 107"/>
                <a:gd name="T83" fmla="*/ 212529 h 88"/>
                <a:gd name="T84" fmla="*/ 284682 w 107"/>
                <a:gd name="T85" fmla="*/ 224122 h 88"/>
                <a:gd name="T86" fmla="*/ 292376 w 107"/>
                <a:gd name="T87" fmla="*/ 227986 h 88"/>
                <a:gd name="T88" fmla="*/ 300070 w 107"/>
                <a:gd name="T89" fmla="*/ 224122 h 88"/>
                <a:gd name="T90" fmla="*/ 300070 w 107"/>
                <a:gd name="T91" fmla="*/ 46370 h 88"/>
                <a:gd name="T92" fmla="*/ 292376 w 107"/>
                <a:gd name="T93" fmla="*/ 42506 h 88"/>
                <a:gd name="T94" fmla="*/ 284682 w 107"/>
                <a:gd name="T95" fmla="*/ 46370 h 88"/>
                <a:gd name="T96" fmla="*/ 273141 w 107"/>
                <a:gd name="T97" fmla="*/ 54098 h 88"/>
                <a:gd name="T98" fmla="*/ 273141 w 107"/>
                <a:gd name="T99" fmla="*/ 69555 h 88"/>
                <a:gd name="T100" fmla="*/ 273141 w 107"/>
                <a:gd name="T101" fmla="*/ 197073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64" name="Group 63"/>
          <p:cNvGrpSpPr/>
          <p:nvPr/>
        </p:nvGrpSpPr>
        <p:grpSpPr bwMode="auto">
          <a:xfrm>
            <a:off x="5927884" y="3898197"/>
            <a:ext cx="411956" cy="410892"/>
            <a:chOff x="8671519" y="3471260"/>
            <a:chExt cx="548204" cy="548202"/>
          </a:xfrm>
        </p:grpSpPr>
        <p:sp>
          <p:nvSpPr>
            <p:cNvPr id="65" name="Oval 64"/>
            <p:cNvSpPr/>
            <p:nvPr/>
          </p:nvSpPr>
          <p:spPr>
            <a:xfrm>
              <a:off x="8671519" y="3471260"/>
              <a:ext cx="548204" cy="54820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grpSp>
          <p:nvGrpSpPr>
            <p:cNvPr id="66" name="Group 65"/>
            <p:cNvGrpSpPr/>
            <p:nvPr/>
          </p:nvGrpSpPr>
          <p:grpSpPr>
            <a:xfrm>
              <a:off x="8747720" y="3559794"/>
              <a:ext cx="387465" cy="324462"/>
              <a:chOff x="5099051" y="3930651"/>
              <a:chExt cx="390525" cy="327025"/>
            </a:xfrm>
            <a:solidFill>
              <a:schemeClr val="bg1"/>
            </a:solidFill>
          </p:grpSpPr>
          <p:sp>
            <p:nvSpPr>
              <p:cNvPr id="67" name="Freeform 103"/>
              <p:cNvSpPr/>
              <p:nvPr/>
            </p:nvSpPr>
            <p:spPr bwMode="auto">
              <a:xfrm>
                <a:off x="5165726" y="4027488"/>
                <a:ext cx="255588" cy="230188"/>
              </a:xfrm>
              <a:custGeom>
                <a:avLst/>
                <a:gdLst>
                  <a:gd name="T0" fmla="*/ 0 w 161"/>
                  <a:gd name="T1" fmla="*/ 62 h 145"/>
                  <a:gd name="T2" fmla="*/ 0 w 161"/>
                  <a:gd name="T3" fmla="*/ 145 h 145"/>
                  <a:gd name="T4" fmla="*/ 31 w 161"/>
                  <a:gd name="T5" fmla="*/ 145 h 145"/>
                  <a:gd name="T6" fmla="*/ 130 w 161"/>
                  <a:gd name="T7" fmla="*/ 145 h 145"/>
                  <a:gd name="T8" fmla="*/ 161 w 161"/>
                  <a:gd name="T9" fmla="*/ 145 h 145"/>
                  <a:gd name="T10" fmla="*/ 161 w 161"/>
                  <a:gd name="T11" fmla="*/ 62 h 145"/>
                  <a:gd name="T12" fmla="*/ 81 w 161"/>
                  <a:gd name="T13" fmla="*/ 0 h 145"/>
                  <a:gd name="T14" fmla="*/ 0 w 161"/>
                  <a:gd name="T15" fmla="*/ 62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1" h="145">
                    <a:moveTo>
                      <a:pt x="0" y="62"/>
                    </a:moveTo>
                    <a:lnTo>
                      <a:pt x="0" y="145"/>
                    </a:lnTo>
                    <a:lnTo>
                      <a:pt x="31" y="145"/>
                    </a:lnTo>
                    <a:lnTo>
                      <a:pt x="130" y="145"/>
                    </a:lnTo>
                    <a:lnTo>
                      <a:pt x="161" y="145"/>
                    </a:lnTo>
                    <a:lnTo>
                      <a:pt x="161" y="62"/>
                    </a:lnTo>
                    <a:lnTo>
                      <a:pt x="81" y="0"/>
                    </a:lnTo>
                    <a:lnTo>
                      <a:pt x="0" y="6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68" name="Freeform 104"/>
              <p:cNvSpPr/>
              <p:nvPr/>
            </p:nvSpPr>
            <p:spPr bwMode="auto">
              <a:xfrm>
                <a:off x="5099051" y="3930651"/>
                <a:ext cx="390525" cy="195263"/>
              </a:xfrm>
              <a:custGeom>
                <a:avLst/>
                <a:gdLst>
                  <a:gd name="T0" fmla="*/ 225 w 246"/>
                  <a:gd name="T1" fmla="*/ 80 h 123"/>
                  <a:gd name="T2" fmla="*/ 225 w 246"/>
                  <a:gd name="T3" fmla="*/ 21 h 123"/>
                  <a:gd name="T4" fmla="*/ 182 w 246"/>
                  <a:gd name="T5" fmla="*/ 21 h 123"/>
                  <a:gd name="T6" fmla="*/ 182 w 246"/>
                  <a:gd name="T7" fmla="*/ 47 h 123"/>
                  <a:gd name="T8" fmla="*/ 123 w 246"/>
                  <a:gd name="T9" fmla="*/ 0 h 123"/>
                  <a:gd name="T10" fmla="*/ 123 w 246"/>
                  <a:gd name="T11" fmla="*/ 0 h 123"/>
                  <a:gd name="T12" fmla="*/ 123 w 246"/>
                  <a:gd name="T13" fmla="*/ 0 h 123"/>
                  <a:gd name="T14" fmla="*/ 123 w 246"/>
                  <a:gd name="T15" fmla="*/ 0 h 123"/>
                  <a:gd name="T16" fmla="*/ 123 w 246"/>
                  <a:gd name="T17" fmla="*/ 0 h 123"/>
                  <a:gd name="T18" fmla="*/ 0 w 246"/>
                  <a:gd name="T19" fmla="*/ 97 h 123"/>
                  <a:gd name="T20" fmla="*/ 21 w 246"/>
                  <a:gd name="T21" fmla="*/ 123 h 123"/>
                  <a:gd name="T22" fmla="*/ 123 w 246"/>
                  <a:gd name="T23" fmla="*/ 42 h 123"/>
                  <a:gd name="T24" fmla="*/ 225 w 246"/>
                  <a:gd name="T25" fmla="*/ 123 h 123"/>
                  <a:gd name="T26" fmla="*/ 246 w 246"/>
                  <a:gd name="T27" fmla="*/ 97 h 123"/>
                  <a:gd name="T28" fmla="*/ 225 w 246"/>
                  <a:gd name="T29" fmla="*/ 8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6" h="123">
                    <a:moveTo>
                      <a:pt x="225" y="80"/>
                    </a:moveTo>
                    <a:lnTo>
                      <a:pt x="225" y="21"/>
                    </a:lnTo>
                    <a:lnTo>
                      <a:pt x="182" y="21"/>
                    </a:lnTo>
                    <a:lnTo>
                      <a:pt x="182" y="47"/>
                    </a:lnTo>
                    <a:lnTo>
                      <a:pt x="123" y="0"/>
                    </a:lnTo>
                    <a:lnTo>
                      <a:pt x="123" y="0"/>
                    </a:lnTo>
                    <a:lnTo>
                      <a:pt x="123" y="0"/>
                    </a:lnTo>
                    <a:lnTo>
                      <a:pt x="123" y="0"/>
                    </a:lnTo>
                    <a:lnTo>
                      <a:pt x="123" y="0"/>
                    </a:lnTo>
                    <a:lnTo>
                      <a:pt x="0" y="97"/>
                    </a:lnTo>
                    <a:lnTo>
                      <a:pt x="21" y="123"/>
                    </a:lnTo>
                    <a:lnTo>
                      <a:pt x="123" y="42"/>
                    </a:lnTo>
                    <a:lnTo>
                      <a:pt x="225" y="123"/>
                    </a:lnTo>
                    <a:lnTo>
                      <a:pt x="246" y="97"/>
                    </a:lnTo>
                    <a:lnTo>
                      <a:pt x="225"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grpSp>
      </p:grpSp>
      <p:grpSp>
        <p:nvGrpSpPr>
          <p:cNvPr id="78" name="Group 77"/>
          <p:cNvGrpSpPr/>
          <p:nvPr/>
        </p:nvGrpSpPr>
        <p:grpSpPr bwMode="auto">
          <a:xfrm>
            <a:off x="4108847" y="1585212"/>
            <a:ext cx="962025" cy="2054462"/>
            <a:chOff x="4953131" y="2049903"/>
            <a:chExt cx="1777869" cy="3797206"/>
          </a:xfrm>
          <a:solidFill>
            <a:schemeClr val="accent1"/>
          </a:solidFill>
        </p:grpSpPr>
        <p:grpSp>
          <p:nvGrpSpPr>
            <p:cNvPr id="13338" name="Group 78"/>
            <p:cNvGrpSpPr/>
            <p:nvPr/>
          </p:nvGrpSpPr>
          <p:grpSpPr bwMode="auto">
            <a:xfrm>
              <a:off x="5657220" y="2049903"/>
              <a:ext cx="1073780" cy="3797206"/>
              <a:chOff x="5885820" y="2998041"/>
              <a:chExt cx="592553" cy="2095444"/>
            </a:xfrm>
            <a:grpFill/>
          </p:grpSpPr>
          <p:sp>
            <p:nvSpPr>
              <p:cNvPr id="85" name="Shape 1033"/>
              <p:cNvSpPr/>
              <p:nvPr/>
            </p:nvSpPr>
            <p:spPr>
              <a:xfrm>
                <a:off x="5885830" y="2998041"/>
                <a:ext cx="592543" cy="2095444"/>
              </a:xfrm>
              <a:custGeom>
                <a:avLst/>
                <a:gdLst/>
                <a:ahLst/>
                <a:cxnLst>
                  <a:cxn ang="0">
                    <a:pos x="wd2" y="hd2"/>
                  </a:cxn>
                  <a:cxn ang="5400000">
                    <a:pos x="wd2" y="hd2"/>
                  </a:cxn>
                  <a:cxn ang="10800000">
                    <a:pos x="wd2" y="hd2"/>
                  </a:cxn>
                  <a:cxn ang="16200000">
                    <a:pos x="wd2" y="hd2"/>
                  </a:cxn>
                </a:cxnLst>
                <a:rect l="0" t="0" r="r" b="b"/>
                <a:pathLst>
                  <a:path w="20942" h="21597" extrusionOk="0">
                    <a:moveTo>
                      <a:pt x="8563" y="0"/>
                    </a:moveTo>
                    <a:cubicBezTo>
                      <a:pt x="10027" y="-3"/>
                      <a:pt x="12311" y="423"/>
                      <a:pt x="12311" y="1065"/>
                    </a:cubicBezTo>
                    <a:cubicBezTo>
                      <a:pt x="12311" y="1707"/>
                      <a:pt x="12132" y="1985"/>
                      <a:pt x="11954" y="2193"/>
                    </a:cubicBezTo>
                    <a:cubicBezTo>
                      <a:pt x="11775" y="2401"/>
                      <a:pt x="11537" y="2367"/>
                      <a:pt x="11537" y="2367"/>
                    </a:cubicBezTo>
                    <a:cubicBezTo>
                      <a:pt x="11537" y="2367"/>
                      <a:pt x="11597" y="2801"/>
                      <a:pt x="11121" y="2905"/>
                    </a:cubicBezTo>
                    <a:cubicBezTo>
                      <a:pt x="10645" y="3009"/>
                      <a:pt x="10526" y="3043"/>
                      <a:pt x="10526" y="3182"/>
                    </a:cubicBezTo>
                    <a:cubicBezTo>
                      <a:pt x="10526" y="3321"/>
                      <a:pt x="10823" y="3425"/>
                      <a:pt x="11240" y="3564"/>
                    </a:cubicBezTo>
                    <a:cubicBezTo>
                      <a:pt x="11656" y="3703"/>
                      <a:pt x="13442" y="3859"/>
                      <a:pt x="14393" y="3963"/>
                    </a:cubicBezTo>
                    <a:cubicBezTo>
                      <a:pt x="15346" y="4067"/>
                      <a:pt x="16119" y="4241"/>
                      <a:pt x="16654" y="4588"/>
                    </a:cubicBezTo>
                    <a:cubicBezTo>
                      <a:pt x="17190" y="4935"/>
                      <a:pt x="17963" y="5369"/>
                      <a:pt x="18975" y="5664"/>
                    </a:cubicBezTo>
                    <a:cubicBezTo>
                      <a:pt x="19986" y="5959"/>
                      <a:pt x="21236" y="6427"/>
                      <a:pt x="20879" y="6878"/>
                    </a:cubicBezTo>
                    <a:cubicBezTo>
                      <a:pt x="20522" y="7329"/>
                      <a:pt x="18380" y="7676"/>
                      <a:pt x="17190" y="7486"/>
                    </a:cubicBezTo>
                    <a:cubicBezTo>
                      <a:pt x="16000" y="7295"/>
                      <a:pt x="15524" y="7277"/>
                      <a:pt x="15524" y="7277"/>
                    </a:cubicBezTo>
                    <a:cubicBezTo>
                      <a:pt x="15524" y="7277"/>
                      <a:pt x="16297" y="8266"/>
                      <a:pt x="16654" y="9255"/>
                    </a:cubicBezTo>
                    <a:cubicBezTo>
                      <a:pt x="17011" y="10245"/>
                      <a:pt x="17963" y="11199"/>
                      <a:pt x="17428" y="11286"/>
                    </a:cubicBezTo>
                    <a:cubicBezTo>
                      <a:pt x="16893" y="11372"/>
                      <a:pt x="16119" y="11477"/>
                      <a:pt x="16119" y="11477"/>
                    </a:cubicBezTo>
                    <a:cubicBezTo>
                      <a:pt x="16119" y="11477"/>
                      <a:pt x="15958" y="12874"/>
                      <a:pt x="15107" y="14083"/>
                    </a:cubicBezTo>
                    <a:cubicBezTo>
                      <a:pt x="14257" y="15292"/>
                      <a:pt x="13947" y="15840"/>
                      <a:pt x="13838" y="16560"/>
                    </a:cubicBezTo>
                    <a:cubicBezTo>
                      <a:pt x="13728" y="17279"/>
                      <a:pt x="13454" y="17807"/>
                      <a:pt x="13673" y="18111"/>
                    </a:cubicBezTo>
                    <a:cubicBezTo>
                      <a:pt x="13893" y="18415"/>
                      <a:pt x="15318" y="19006"/>
                      <a:pt x="16141" y="19118"/>
                    </a:cubicBezTo>
                    <a:cubicBezTo>
                      <a:pt x="16963" y="19230"/>
                      <a:pt x="18444" y="19230"/>
                      <a:pt x="19047" y="19310"/>
                    </a:cubicBezTo>
                    <a:cubicBezTo>
                      <a:pt x="19650" y="19390"/>
                      <a:pt x="20089" y="19614"/>
                      <a:pt x="18718" y="19678"/>
                    </a:cubicBezTo>
                    <a:cubicBezTo>
                      <a:pt x="17347" y="19742"/>
                      <a:pt x="14770" y="19630"/>
                      <a:pt x="14112" y="19566"/>
                    </a:cubicBezTo>
                    <a:cubicBezTo>
                      <a:pt x="13454" y="19502"/>
                      <a:pt x="12412" y="19358"/>
                      <a:pt x="12412" y="19358"/>
                    </a:cubicBezTo>
                    <a:cubicBezTo>
                      <a:pt x="12412" y="19358"/>
                      <a:pt x="12741" y="19598"/>
                      <a:pt x="11261" y="19598"/>
                    </a:cubicBezTo>
                    <a:cubicBezTo>
                      <a:pt x="9780" y="19598"/>
                      <a:pt x="9506" y="19566"/>
                      <a:pt x="9451" y="19294"/>
                    </a:cubicBezTo>
                    <a:cubicBezTo>
                      <a:pt x="9397" y="19022"/>
                      <a:pt x="9451" y="18655"/>
                      <a:pt x="9232" y="18463"/>
                    </a:cubicBezTo>
                    <a:cubicBezTo>
                      <a:pt x="9012" y="18271"/>
                      <a:pt x="10109" y="17775"/>
                      <a:pt x="9561" y="17503"/>
                    </a:cubicBezTo>
                    <a:cubicBezTo>
                      <a:pt x="9012" y="17231"/>
                      <a:pt x="8464" y="16528"/>
                      <a:pt x="8958" y="16112"/>
                    </a:cubicBezTo>
                    <a:cubicBezTo>
                      <a:pt x="9451" y="15696"/>
                      <a:pt x="8793" y="15281"/>
                      <a:pt x="8958" y="15009"/>
                    </a:cubicBezTo>
                    <a:cubicBezTo>
                      <a:pt x="9122" y="14737"/>
                      <a:pt x="9341" y="14369"/>
                      <a:pt x="9341" y="13953"/>
                    </a:cubicBezTo>
                    <a:cubicBezTo>
                      <a:pt x="9341" y="13538"/>
                      <a:pt x="9287" y="13234"/>
                      <a:pt x="9287" y="13234"/>
                    </a:cubicBezTo>
                    <a:cubicBezTo>
                      <a:pt x="9287" y="13234"/>
                      <a:pt x="8245" y="14801"/>
                      <a:pt x="7971" y="15217"/>
                    </a:cubicBezTo>
                    <a:cubicBezTo>
                      <a:pt x="7696" y="15632"/>
                      <a:pt x="7258" y="17119"/>
                      <a:pt x="7258" y="17567"/>
                    </a:cubicBezTo>
                    <a:cubicBezTo>
                      <a:pt x="7258" y="18015"/>
                      <a:pt x="6107" y="18623"/>
                      <a:pt x="6052" y="19022"/>
                    </a:cubicBezTo>
                    <a:cubicBezTo>
                      <a:pt x="5997" y="19422"/>
                      <a:pt x="5942" y="19662"/>
                      <a:pt x="5558" y="19662"/>
                    </a:cubicBezTo>
                    <a:cubicBezTo>
                      <a:pt x="5174" y="19662"/>
                      <a:pt x="5942" y="20110"/>
                      <a:pt x="6216" y="20462"/>
                    </a:cubicBezTo>
                    <a:cubicBezTo>
                      <a:pt x="6490" y="20813"/>
                      <a:pt x="7313" y="21597"/>
                      <a:pt x="5723" y="21597"/>
                    </a:cubicBezTo>
                    <a:cubicBezTo>
                      <a:pt x="4132" y="21597"/>
                      <a:pt x="2323" y="21405"/>
                      <a:pt x="2268" y="20909"/>
                    </a:cubicBezTo>
                    <a:cubicBezTo>
                      <a:pt x="2213" y="20414"/>
                      <a:pt x="2432" y="19982"/>
                      <a:pt x="1994" y="19790"/>
                    </a:cubicBezTo>
                    <a:cubicBezTo>
                      <a:pt x="1555" y="19598"/>
                      <a:pt x="1500" y="19182"/>
                      <a:pt x="1555" y="18927"/>
                    </a:cubicBezTo>
                    <a:cubicBezTo>
                      <a:pt x="1610" y="18671"/>
                      <a:pt x="1336" y="18239"/>
                      <a:pt x="1555" y="17695"/>
                    </a:cubicBezTo>
                    <a:cubicBezTo>
                      <a:pt x="1775" y="17152"/>
                      <a:pt x="1775" y="16240"/>
                      <a:pt x="2213" y="15552"/>
                    </a:cubicBezTo>
                    <a:cubicBezTo>
                      <a:pt x="2652" y="14865"/>
                      <a:pt x="2761" y="13809"/>
                      <a:pt x="2981" y="12978"/>
                    </a:cubicBezTo>
                    <a:cubicBezTo>
                      <a:pt x="3200" y="12146"/>
                      <a:pt x="3365" y="11730"/>
                      <a:pt x="3090" y="11603"/>
                    </a:cubicBezTo>
                    <a:cubicBezTo>
                      <a:pt x="2816" y="11475"/>
                      <a:pt x="1172" y="11363"/>
                      <a:pt x="733" y="11331"/>
                    </a:cubicBezTo>
                    <a:cubicBezTo>
                      <a:pt x="294" y="11299"/>
                      <a:pt x="1281" y="10435"/>
                      <a:pt x="1610" y="9716"/>
                    </a:cubicBezTo>
                    <a:cubicBezTo>
                      <a:pt x="1939" y="8996"/>
                      <a:pt x="2542" y="8564"/>
                      <a:pt x="2871" y="8053"/>
                    </a:cubicBezTo>
                    <a:cubicBezTo>
                      <a:pt x="3200" y="7541"/>
                      <a:pt x="3200" y="7301"/>
                      <a:pt x="2487" y="6933"/>
                    </a:cubicBezTo>
                    <a:cubicBezTo>
                      <a:pt x="1775" y="6565"/>
                      <a:pt x="897" y="6326"/>
                      <a:pt x="513" y="5494"/>
                    </a:cubicBezTo>
                    <a:cubicBezTo>
                      <a:pt x="130" y="4663"/>
                      <a:pt x="-364" y="4119"/>
                      <a:pt x="404" y="3911"/>
                    </a:cubicBezTo>
                    <a:cubicBezTo>
                      <a:pt x="1172" y="3703"/>
                      <a:pt x="2652" y="3815"/>
                      <a:pt x="3748" y="3559"/>
                    </a:cubicBezTo>
                    <a:cubicBezTo>
                      <a:pt x="4845" y="3303"/>
                      <a:pt x="5010" y="3015"/>
                      <a:pt x="5503" y="2983"/>
                    </a:cubicBezTo>
                    <a:cubicBezTo>
                      <a:pt x="5997" y="2951"/>
                      <a:pt x="6106" y="2920"/>
                      <a:pt x="6106" y="2744"/>
                    </a:cubicBezTo>
                    <a:cubicBezTo>
                      <a:pt x="6106" y="2568"/>
                      <a:pt x="5942" y="2392"/>
                      <a:pt x="5942" y="2392"/>
                    </a:cubicBezTo>
                    <a:cubicBezTo>
                      <a:pt x="5942" y="2392"/>
                      <a:pt x="5174" y="2248"/>
                      <a:pt x="5010" y="2024"/>
                    </a:cubicBezTo>
                    <a:cubicBezTo>
                      <a:pt x="4845" y="1800"/>
                      <a:pt x="4681" y="1240"/>
                      <a:pt x="4900" y="857"/>
                    </a:cubicBezTo>
                    <a:cubicBezTo>
                      <a:pt x="5119" y="473"/>
                      <a:pt x="6318" y="5"/>
                      <a:pt x="8563" y="0"/>
                    </a:cubicBezTo>
                    <a:close/>
                  </a:path>
                </a:pathLst>
              </a:custGeom>
              <a:grpFill/>
              <a:ln w="12700" cap="flat">
                <a:noFill/>
                <a:miter lim="400000"/>
              </a:ln>
              <a:effectLst/>
            </p:spPr>
            <p:txBody>
              <a:bodyPr lIns="38100" tIns="38100" rIns="38100" bIns="3810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13345" name="Shape 1034"/>
              <p:cNvSpPr/>
              <p:nvPr/>
            </p:nvSpPr>
            <p:spPr bwMode="auto">
              <a:xfrm>
                <a:off x="6044928" y="3266536"/>
                <a:ext cx="152772" cy="118030"/>
              </a:xfrm>
              <a:custGeom>
                <a:avLst/>
                <a:gdLst>
                  <a:gd name="T0" fmla="*/ 76386 w 21600"/>
                  <a:gd name="T1" fmla="*/ 59015 h 21600"/>
                  <a:gd name="T2" fmla="*/ 76386 w 21600"/>
                  <a:gd name="T3" fmla="*/ 59015 h 21600"/>
                  <a:gd name="T4" fmla="*/ 76386 w 21600"/>
                  <a:gd name="T5" fmla="*/ 59015 h 21600"/>
                  <a:gd name="T6" fmla="*/ 76386 w 21600"/>
                  <a:gd name="T7" fmla="*/ 590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143" y="9828"/>
                    </a:moveTo>
                    <a:cubicBezTo>
                      <a:pt x="20503" y="10692"/>
                      <a:pt x="21004" y="11543"/>
                      <a:pt x="21600" y="12462"/>
                    </a:cubicBezTo>
                    <a:cubicBezTo>
                      <a:pt x="20797" y="15394"/>
                      <a:pt x="20629" y="18810"/>
                      <a:pt x="20550" y="21600"/>
                    </a:cubicBezTo>
                    <a:cubicBezTo>
                      <a:pt x="17285" y="18886"/>
                      <a:pt x="18957" y="12766"/>
                      <a:pt x="16102" y="12414"/>
                    </a:cubicBezTo>
                    <a:cubicBezTo>
                      <a:pt x="13346" y="12074"/>
                      <a:pt x="12988" y="13608"/>
                      <a:pt x="12526" y="15998"/>
                    </a:cubicBezTo>
                    <a:cubicBezTo>
                      <a:pt x="12064" y="18387"/>
                      <a:pt x="11785" y="20178"/>
                      <a:pt x="11785" y="20178"/>
                    </a:cubicBezTo>
                    <a:cubicBezTo>
                      <a:pt x="11785" y="20178"/>
                      <a:pt x="2700" y="7597"/>
                      <a:pt x="0" y="3147"/>
                    </a:cubicBezTo>
                    <a:cubicBezTo>
                      <a:pt x="1311" y="2680"/>
                      <a:pt x="1742" y="2046"/>
                      <a:pt x="1827" y="0"/>
                    </a:cubicBezTo>
                    <a:cubicBezTo>
                      <a:pt x="4847" y="4160"/>
                      <a:pt x="12262" y="11667"/>
                      <a:pt x="15756" y="11667"/>
                    </a:cubicBezTo>
                    <a:cubicBezTo>
                      <a:pt x="17415" y="11667"/>
                      <a:pt x="18853" y="10951"/>
                      <a:pt x="20143" y="9828"/>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13346" name="Shape 1035"/>
              <p:cNvSpPr/>
              <p:nvPr/>
            </p:nvSpPr>
            <p:spPr bwMode="auto">
              <a:xfrm>
                <a:off x="6204036" y="3584752"/>
                <a:ext cx="63807" cy="88944"/>
              </a:xfrm>
              <a:custGeom>
                <a:avLst/>
                <a:gdLst>
                  <a:gd name="T0" fmla="*/ 31904 w 20108"/>
                  <a:gd name="T1" fmla="*/ 44472 h 21600"/>
                  <a:gd name="T2" fmla="*/ 31904 w 20108"/>
                  <a:gd name="T3" fmla="*/ 44472 h 21600"/>
                  <a:gd name="T4" fmla="*/ 31904 w 20108"/>
                  <a:gd name="T5" fmla="*/ 44472 h 21600"/>
                  <a:gd name="T6" fmla="*/ 31904 w 20108"/>
                  <a:gd name="T7" fmla="*/ 4447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108" h="21600" extrusionOk="0">
                    <a:moveTo>
                      <a:pt x="11314" y="594"/>
                    </a:moveTo>
                    <a:lnTo>
                      <a:pt x="0" y="0"/>
                    </a:lnTo>
                    <a:cubicBezTo>
                      <a:pt x="0" y="0"/>
                      <a:pt x="10284" y="5549"/>
                      <a:pt x="10284" y="11495"/>
                    </a:cubicBezTo>
                    <a:cubicBezTo>
                      <a:pt x="10284" y="17438"/>
                      <a:pt x="9772" y="20013"/>
                      <a:pt x="9772" y="20013"/>
                    </a:cubicBezTo>
                    <a:lnTo>
                      <a:pt x="18772" y="21600"/>
                    </a:lnTo>
                    <a:cubicBezTo>
                      <a:pt x="18772" y="21600"/>
                      <a:pt x="21600" y="15655"/>
                      <a:pt x="19026" y="9907"/>
                    </a:cubicBezTo>
                    <a:cubicBezTo>
                      <a:pt x="16457" y="4162"/>
                      <a:pt x="13629" y="2575"/>
                      <a:pt x="11314" y="594"/>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13347" name="Shape 1036"/>
              <p:cNvSpPr/>
              <p:nvPr/>
            </p:nvSpPr>
            <p:spPr bwMode="auto">
              <a:xfrm>
                <a:off x="6243813" y="3793582"/>
                <a:ext cx="27989" cy="76476"/>
              </a:xfrm>
              <a:custGeom>
                <a:avLst/>
                <a:gdLst>
                  <a:gd name="T0" fmla="*/ 13995 w 21600"/>
                  <a:gd name="T1" fmla="*/ 38238 h 21600"/>
                  <a:gd name="T2" fmla="*/ 13995 w 21600"/>
                  <a:gd name="T3" fmla="*/ 38238 h 21600"/>
                  <a:gd name="T4" fmla="*/ 13995 w 21600"/>
                  <a:gd name="T5" fmla="*/ 38238 h 21600"/>
                  <a:gd name="T6" fmla="*/ 13995 w 21600"/>
                  <a:gd name="T7" fmla="*/ 3823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6479" y="0"/>
                    </a:moveTo>
                    <a:cubicBezTo>
                      <a:pt x="6479" y="0"/>
                      <a:pt x="2878" y="12381"/>
                      <a:pt x="1439" y="16334"/>
                    </a:cubicBezTo>
                    <a:cubicBezTo>
                      <a:pt x="0" y="20286"/>
                      <a:pt x="0" y="21600"/>
                      <a:pt x="0" y="21600"/>
                    </a:cubicBezTo>
                    <a:lnTo>
                      <a:pt x="21600" y="20286"/>
                    </a:lnTo>
                    <a:cubicBezTo>
                      <a:pt x="21600" y="20286"/>
                      <a:pt x="16556" y="10275"/>
                      <a:pt x="6479" y="0"/>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13339" name="Group 79"/>
            <p:cNvGrpSpPr/>
            <p:nvPr/>
          </p:nvGrpSpPr>
          <p:grpSpPr bwMode="auto">
            <a:xfrm>
              <a:off x="4953131" y="2211585"/>
              <a:ext cx="1032889" cy="3522184"/>
              <a:chOff x="4327117" y="2248733"/>
              <a:chExt cx="467420" cy="1593917"/>
            </a:xfrm>
            <a:grpFill/>
          </p:grpSpPr>
          <p:sp>
            <p:nvSpPr>
              <p:cNvPr id="13340" name="Shape 1037"/>
              <p:cNvSpPr/>
              <p:nvPr/>
            </p:nvSpPr>
            <p:spPr bwMode="auto">
              <a:xfrm>
                <a:off x="4514737" y="2443569"/>
                <a:ext cx="104119" cy="147004"/>
              </a:xfrm>
              <a:custGeom>
                <a:avLst/>
                <a:gdLst>
                  <a:gd name="T0" fmla="*/ 52060 w 17393"/>
                  <a:gd name="T1" fmla="*/ 73502 h 16430"/>
                  <a:gd name="T2" fmla="*/ 52060 w 17393"/>
                  <a:gd name="T3" fmla="*/ 73502 h 16430"/>
                  <a:gd name="T4" fmla="*/ 52060 w 17393"/>
                  <a:gd name="T5" fmla="*/ 73502 h 16430"/>
                  <a:gd name="T6" fmla="*/ 52060 w 17393"/>
                  <a:gd name="T7" fmla="*/ 73502 h 1643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7393" h="16430" extrusionOk="0">
                    <a:moveTo>
                      <a:pt x="186" y="1062"/>
                    </a:moveTo>
                    <a:cubicBezTo>
                      <a:pt x="6551" y="2887"/>
                      <a:pt x="-497" y="5169"/>
                      <a:pt x="1549" y="7298"/>
                    </a:cubicBezTo>
                    <a:cubicBezTo>
                      <a:pt x="3596" y="9428"/>
                      <a:pt x="-951" y="10950"/>
                      <a:pt x="186" y="13839"/>
                    </a:cubicBezTo>
                    <a:cubicBezTo>
                      <a:pt x="1322" y="16729"/>
                      <a:pt x="11099" y="16577"/>
                      <a:pt x="15874" y="16273"/>
                    </a:cubicBezTo>
                    <a:cubicBezTo>
                      <a:pt x="20649" y="15969"/>
                      <a:pt x="13827" y="-4871"/>
                      <a:pt x="186" y="1062"/>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82" name="Shape 1038"/>
              <p:cNvSpPr/>
              <p:nvPr/>
            </p:nvSpPr>
            <p:spPr>
              <a:xfrm>
                <a:off x="4464528" y="2248286"/>
                <a:ext cx="230013" cy="336702"/>
              </a:xfrm>
              <a:custGeom>
                <a:avLst/>
                <a:gdLst/>
                <a:ahLst/>
                <a:cxnLst>
                  <a:cxn ang="0">
                    <a:pos x="wd2" y="hd2"/>
                  </a:cxn>
                  <a:cxn ang="5400000">
                    <a:pos x="wd2" y="hd2"/>
                  </a:cxn>
                  <a:cxn ang="10800000">
                    <a:pos x="wd2" y="hd2"/>
                  </a:cxn>
                  <a:cxn ang="16200000">
                    <a:pos x="wd2" y="hd2"/>
                  </a:cxn>
                </a:cxnLst>
                <a:rect l="0" t="0" r="r" b="b"/>
                <a:pathLst>
                  <a:path w="18339" h="19358" extrusionOk="0">
                    <a:moveTo>
                      <a:pt x="710" y="2062"/>
                    </a:moveTo>
                    <a:cubicBezTo>
                      <a:pt x="4444" y="-1631"/>
                      <a:pt x="14162" y="-123"/>
                      <a:pt x="14072" y="4672"/>
                    </a:cubicBezTo>
                    <a:cubicBezTo>
                      <a:pt x="13981" y="9467"/>
                      <a:pt x="18111" y="6414"/>
                      <a:pt x="16740" y="8825"/>
                    </a:cubicBezTo>
                    <a:cubicBezTo>
                      <a:pt x="15368" y="11235"/>
                      <a:pt x="19697" y="10962"/>
                      <a:pt x="17891" y="12944"/>
                    </a:cubicBezTo>
                    <a:cubicBezTo>
                      <a:pt x="16085" y="14926"/>
                      <a:pt x="20502" y="15370"/>
                      <a:pt x="16264" y="17670"/>
                    </a:cubicBezTo>
                    <a:cubicBezTo>
                      <a:pt x="12026" y="19969"/>
                      <a:pt x="9576" y="19252"/>
                      <a:pt x="9576" y="19252"/>
                    </a:cubicBezTo>
                    <a:cubicBezTo>
                      <a:pt x="9576" y="19252"/>
                      <a:pt x="10880" y="5804"/>
                      <a:pt x="3218" y="7372"/>
                    </a:cubicBezTo>
                    <a:cubicBezTo>
                      <a:pt x="842" y="7859"/>
                      <a:pt x="-1098" y="3848"/>
                      <a:pt x="710" y="2062"/>
                    </a:cubicBezTo>
                    <a:close/>
                  </a:path>
                </a:pathLst>
              </a:custGeom>
              <a:grpFill/>
              <a:ln w="12700" cap="flat">
                <a:noFill/>
                <a:miter lim="400000"/>
              </a:ln>
              <a:effectLst/>
            </p:spPr>
            <p:txBody>
              <a:bodyPr lIns="38100" tIns="38100" rIns="38100" bIns="3810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83" name="Shape 1039"/>
              <p:cNvSpPr/>
              <p:nvPr/>
            </p:nvSpPr>
            <p:spPr>
              <a:xfrm>
                <a:off x="4327117" y="2248286"/>
                <a:ext cx="466997" cy="1594851"/>
              </a:xfrm>
              <a:custGeom>
                <a:avLst/>
                <a:gdLst/>
                <a:ahLst/>
                <a:cxnLst>
                  <a:cxn ang="0">
                    <a:pos x="wd2" y="hd2"/>
                  </a:cxn>
                  <a:cxn ang="5400000">
                    <a:pos x="wd2" y="hd2"/>
                  </a:cxn>
                  <a:cxn ang="10800000">
                    <a:pos x="wd2" y="hd2"/>
                  </a:cxn>
                  <a:cxn ang="16200000">
                    <a:pos x="wd2" y="hd2"/>
                  </a:cxn>
                </a:cxnLst>
                <a:rect l="0" t="0" r="r" b="b"/>
                <a:pathLst>
                  <a:path w="21600" h="21490" extrusionOk="0">
                    <a:moveTo>
                      <a:pt x="9729" y="0"/>
                    </a:moveTo>
                    <a:cubicBezTo>
                      <a:pt x="11263" y="-1"/>
                      <a:pt x="12626" y="216"/>
                      <a:pt x="13309" y="696"/>
                    </a:cubicBezTo>
                    <a:cubicBezTo>
                      <a:pt x="13991" y="1177"/>
                      <a:pt x="14104" y="1724"/>
                      <a:pt x="13877" y="2006"/>
                    </a:cubicBezTo>
                    <a:cubicBezTo>
                      <a:pt x="13685" y="2245"/>
                      <a:pt x="14425" y="2938"/>
                      <a:pt x="14755" y="3173"/>
                    </a:cubicBezTo>
                    <a:cubicBezTo>
                      <a:pt x="15167" y="3467"/>
                      <a:pt x="15809" y="3880"/>
                      <a:pt x="15809" y="3880"/>
                    </a:cubicBezTo>
                    <a:cubicBezTo>
                      <a:pt x="15809" y="3880"/>
                      <a:pt x="16491" y="4178"/>
                      <a:pt x="16491" y="4592"/>
                    </a:cubicBezTo>
                    <a:cubicBezTo>
                      <a:pt x="16491" y="5007"/>
                      <a:pt x="16434" y="5604"/>
                      <a:pt x="16945" y="6366"/>
                    </a:cubicBezTo>
                    <a:cubicBezTo>
                      <a:pt x="17457" y="7129"/>
                      <a:pt x="17400" y="7295"/>
                      <a:pt x="16945" y="7676"/>
                    </a:cubicBezTo>
                    <a:cubicBezTo>
                      <a:pt x="16491" y="8058"/>
                      <a:pt x="15013" y="8787"/>
                      <a:pt x="15013" y="8787"/>
                    </a:cubicBezTo>
                    <a:cubicBezTo>
                      <a:pt x="15013" y="8787"/>
                      <a:pt x="16434" y="8986"/>
                      <a:pt x="15923" y="9168"/>
                    </a:cubicBezTo>
                    <a:cubicBezTo>
                      <a:pt x="15411" y="9351"/>
                      <a:pt x="14957" y="9417"/>
                      <a:pt x="14957" y="9417"/>
                    </a:cubicBezTo>
                    <a:cubicBezTo>
                      <a:pt x="14957" y="9417"/>
                      <a:pt x="16491" y="10064"/>
                      <a:pt x="15695" y="10760"/>
                    </a:cubicBezTo>
                    <a:cubicBezTo>
                      <a:pt x="14900" y="11456"/>
                      <a:pt x="14750" y="11966"/>
                      <a:pt x="14841" y="12604"/>
                    </a:cubicBezTo>
                    <a:cubicBezTo>
                      <a:pt x="14932" y="13241"/>
                      <a:pt x="14932" y="13799"/>
                      <a:pt x="14932" y="13799"/>
                    </a:cubicBezTo>
                    <a:lnTo>
                      <a:pt x="14021" y="13852"/>
                    </a:lnTo>
                    <a:cubicBezTo>
                      <a:pt x="14021" y="13852"/>
                      <a:pt x="14021" y="14437"/>
                      <a:pt x="14932" y="14809"/>
                    </a:cubicBezTo>
                    <a:cubicBezTo>
                      <a:pt x="15843" y="15181"/>
                      <a:pt x="17300" y="15792"/>
                      <a:pt x="17573" y="16775"/>
                    </a:cubicBezTo>
                    <a:cubicBezTo>
                      <a:pt x="17846" y="17758"/>
                      <a:pt x="18574" y="18608"/>
                      <a:pt x="19576" y="18847"/>
                    </a:cubicBezTo>
                    <a:cubicBezTo>
                      <a:pt x="20578" y="19086"/>
                      <a:pt x="21600" y="19060"/>
                      <a:pt x="21600" y="19462"/>
                    </a:cubicBezTo>
                    <a:cubicBezTo>
                      <a:pt x="21600" y="19865"/>
                      <a:pt x="21334" y="20329"/>
                      <a:pt x="21334" y="20531"/>
                    </a:cubicBezTo>
                    <a:cubicBezTo>
                      <a:pt x="21334" y="20732"/>
                      <a:pt x="21334" y="21011"/>
                      <a:pt x="21334" y="21011"/>
                    </a:cubicBezTo>
                    <a:lnTo>
                      <a:pt x="20910" y="21042"/>
                    </a:lnTo>
                    <a:cubicBezTo>
                      <a:pt x="20910" y="21042"/>
                      <a:pt x="21016" y="20809"/>
                      <a:pt x="20910" y="20546"/>
                    </a:cubicBezTo>
                    <a:cubicBezTo>
                      <a:pt x="20804" y="20283"/>
                      <a:pt x="20538" y="19927"/>
                      <a:pt x="19955" y="20035"/>
                    </a:cubicBezTo>
                    <a:cubicBezTo>
                      <a:pt x="19371" y="20144"/>
                      <a:pt x="18469" y="20639"/>
                      <a:pt x="18044" y="20871"/>
                    </a:cubicBezTo>
                    <a:cubicBezTo>
                      <a:pt x="17620" y="21104"/>
                      <a:pt x="16770" y="21320"/>
                      <a:pt x="15072" y="21181"/>
                    </a:cubicBezTo>
                    <a:cubicBezTo>
                      <a:pt x="13374" y="21042"/>
                      <a:pt x="12790" y="20716"/>
                      <a:pt x="13692" y="20639"/>
                    </a:cubicBezTo>
                    <a:cubicBezTo>
                      <a:pt x="14595" y="20562"/>
                      <a:pt x="15709" y="20685"/>
                      <a:pt x="15921" y="20407"/>
                    </a:cubicBezTo>
                    <a:cubicBezTo>
                      <a:pt x="16134" y="20128"/>
                      <a:pt x="16505" y="19416"/>
                      <a:pt x="16134" y="19044"/>
                    </a:cubicBezTo>
                    <a:cubicBezTo>
                      <a:pt x="15762" y="18673"/>
                      <a:pt x="14435" y="17511"/>
                      <a:pt x="13905" y="17078"/>
                    </a:cubicBezTo>
                    <a:cubicBezTo>
                      <a:pt x="13374" y="16644"/>
                      <a:pt x="12631" y="16133"/>
                      <a:pt x="12631" y="16133"/>
                    </a:cubicBezTo>
                    <a:cubicBezTo>
                      <a:pt x="12631" y="16133"/>
                      <a:pt x="12684" y="16815"/>
                      <a:pt x="12206" y="17140"/>
                    </a:cubicBezTo>
                    <a:cubicBezTo>
                      <a:pt x="11729" y="17465"/>
                      <a:pt x="10083" y="18719"/>
                      <a:pt x="9765" y="18982"/>
                    </a:cubicBezTo>
                    <a:cubicBezTo>
                      <a:pt x="9447" y="19245"/>
                      <a:pt x="10030" y="19416"/>
                      <a:pt x="10508" y="19555"/>
                    </a:cubicBezTo>
                    <a:cubicBezTo>
                      <a:pt x="10986" y="19695"/>
                      <a:pt x="10720" y="20035"/>
                      <a:pt x="10349" y="20298"/>
                    </a:cubicBezTo>
                    <a:cubicBezTo>
                      <a:pt x="9977" y="20562"/>
                      <a:pt x="9818" y="20887"/>
                      <a:pt x="9818" y="21026"/>
                    </a:cubicBezTo>
                    <a:cubicBezTo>
                      <a:pt x="9818" y="21165"/>
                      <a:pt x="9818" y="21460"/>
                      <a:pt x="9818" y="21460"/>
                    </a:cubicBezTo>
                    <a:lnTo>
                      <a:pt x="9128" y="21460"/>
                    </a:lnTo>
                    <a:cubicBezTo>
                      <a:pt x="9128" y="21460"/>
                      <a:pt x="9341" y="21134"/>
                      <a:pt x="9341" y="20871"/>
                    </a:cubicBezTo>
                    <a:cubicBezTo>
                      <a:pt x="9341" y="20608"/>
                      <a:pt x="9500" y="20422"/>
                      <a:pt x="9181" y="20376"/>
                    </a:cubicBezTo>
                    <a:cubicBezTo>
                      <a:pt x="8863" y="20329"/>
                      <a:pt x="7430" y="20701"/>
                      <a:pt x="6846" y="20964"/>
                    </a:cubicBezTo>
                    <a:cubicBezTo>
                      <a:pt x="6262" y="21227"/>
                      <a:pt x="6156" y="21599"/>
                      <a:pt x="4246" y="21460"/>
                    </a:cubicBezTo>
                    <a:cubicBezTo>
                      <a:pt x="2335" y="21320"/>
                      <a:pt x="1062" y="21026"/>
                      <a:pt x="1539" y="20856"/>
                    </a:cubicBezTo>
                    <a:cubicBezTo>
                      <a:pt x="2017" y="20685"/>
                      <a:pt x="2972" y="20825"/>
                      <a:pt x="3556" y="20732"/>
                    </a:cubicBezTo>
                    <a:cubicBezTo>
                      <a:pt x="4140" y="20639"/>
                      <a:pt x="5254" y="19818"/>
                      <a:pt x="5944" y="19323"/>
                    </a:cubicBezTo>
                    <a:cubicBezTo>
                      <a:pt x="6634" y="18827"/>
                      <a:pt x="7430" y="17805"/>
                      <a:pt x="7642" y="17202"/>
                    </a:cubicBezTo>
                    <a:cubicBezTo>
                      <a:pt x="7855" y="16598"/>
                      <a:pt x="8173" y="16133"/>
                      <a:pt x="8226" y="15932"/>
                    </a:cubicBezTo>
                    <a:cubicBezTo>
                      <a:pt x="8279" y="15731"/>
                      <a:pt x="8279" y="15359"/>
                      <a:pt x="8279" y="15359"/>
                    </a:cubicBezTo>
                    <a:cubicBezTo>
                      <a:pt x="8279" y="15359"/>
                      <a:pt x="7642" y="14662"/>
                      <a:pt x="7430" y="14368"/>
                    </a:cubicBezTo>
                    <a:cubicBezTo>
                      <a:pt x="7218" y="14074"/>
                      <a:pt x="7218" y="13857"/>
                      <a:pt x="7218" y="13857"/>
                    </a:cubicBezTo>
                    <a:cubicBezTo>
                      <a:pt x="7218" y="13857"/>
                      <a:pt x="6103" y="13919"/>
                      <a:pt x="6103" y="13718"/>
                    </a:cubicBezTo>
                    <a:cubicBezTo>
                      <a:pt x="6103" y="13516"/>
                      <a:pt x="6475" y="12665"/>
                      <a:pt x="6368" y="12262"/>
                    </a:cubicBezTo>
                    <a:cubicBezTo>
                      <a:pt x="6262" y="11860"/>
                      <a:pt x="5785" y="11891"/>
                      <a:pt x="5785" y="11891"/>
                    </a:cubicBezTo>
                    <a:cubicBezTo>
                      <a:pt x="5785" y="11891"/>
                      <a:pt x="5679" y="12107"/>
                      <a:pt x="5679" y="12278"/>
                    </a:cubicBezTo>
                    <a:cubicBezTo>
                      <a:pt x="5679" y="12448"/>
                      <a:pt x="5254" y="12402"/>
                      <a:pt x="5095" y="12278"/>
                    </a:cubicBezTo>
                    <a:cubicBezTo>
                      <a:pt x="4936" y="12154"/>
                      <a:pt x="4352" y="12278"/>
                      <a:pt x="4352" y="12154"/>
                    </a:cubicBezTo>
                    <a:cubicBezTo>
                      <a:pt x="4352" y="12030"/>
                      <a:pt x="4086" y="11767"/>
                      <a:pt x="4193" y="11566"/>
                    </a:cubicBezTo>
                    <a:cubicBezTo>
                      <a:pt x="4299" y="11364"/>
                      <a:pt x="4776" y="10993"/>
                      <a:pt x="4776" y="10993"/>
                    </a:cubicBezTo>
                    <a:lnTo>
                      <a:pt x="0" y="10946"/>
                    </a:lnTo>
                    <a:lnTo>
                      <a:pt x="631" y="8118"/>
                    </a:lnTo>
                    <a:lnTo>
                      <a:pt x="5088" y="8135"/>
                    </a:lnTo>
                    <a:cubicBezTo>
                      <a:pt x="5088" y="8135"/>
                      <a:pt x="5323" y="7246"/>
                      <a:pt x="5323" y="6818"/>
                    </a:cubicBezTo>
                    <a:cubicBezTo>
                      <a:pt x="5323" y="6390"/>
                      <a:pt x="5147" y="5826"/>
                      <a:pt x="6143" y="5347"/>
                    </a:cubicBezTo>
                    <a:cubicBezTo>
                      <a:pt x="7140" y="4868"/>
                      <a:pt x="8430" y="4474"/>
                      <a:pt x="9251" y="4166"/>
                    </a:cubicBezTo>
                    <a:cubicBezTo>
                      <a:pt x="10072" y="3858"/>
                      <a:pt x="10190" y="3841"/>
                      <a:pt x="9955" y="3567"/>
                    </a:cubicBezTo>
                    <a:cubicBezTo>
                      <a:pt x="9721" y="3294"/>
                      <a:pt x="9721" y="2951"/>
                      <a:pt x="9134" y="2969"/>
                    </a:cubicBezTo>
                    <a:cubicBezTo>
                      <a:pt x="8548" y="2986"/>
                      <a:pt x="8020" y="2969"/>
                      <a:pt x="7727" y="2746"/>
                    </a:cubicBezTo>
                    <a:cubicBezTo>
                      <a:pt x="7433" y="2524"/>
                      <a:pt x="6730" y="2113"/>
                      <a:pt x="6671" y="1822"/>
                    </a:cubicBezTo>
                    <a:cubicBezTo>
                      <a:pt x="6613" y="1531"/>
                      <a:pt x="6840" y="1489"/>
                      <a:pt x="6697" y="1397"/>
                    </a:cubicBezTo>
                    <a:cubicBezTo>
                      <a:pt x="6554" y="1305"/>
                      <a:pt x="6755" y="1021"/>
                      <a:pt x="6783" y="788"/>
                    </a:cubicBezTo>
                    <a:cubicBezTo>
                      <a:pt x="6812" y="554"/>
                      <a:pt x="7842" y="2"/>
                      <a:pt x="9729" y="0"/>
                    </a:cubicBezTo>
                    <a:close/>
                  </a:path>
                </a:pathLst>
              </a:custGeom>
              <a:grpFill/>
              <a:ln w="12700" cap="flat">
                <a:noFill/>
                <a:miter lim="400000"/>
              </a:ln>
              <a:effectLst/>
            </p:spPr>
            <p:txBody>
              <a:bodyPr lIns="38100" tIns="38100" rIns="38100" bIns="3810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13343" name="Shape 1040"/>
              <p:cNvSpPr/>
              <p:nvPr/>
            </p:nvSpPr>
            <p:spPr bwMode="auto">
              <a:xfrm>
                <a:off x="4543602" y="2450786"/>
                <a:ext cx="97327" cy="79928"/>
              </a:xfrm>
              <a:custGeom>
                <a:avLst/>
                <a:gdLst>
                  <a:gd name="T0" fmla="*/ 48664 w 21600"/>
                  <a:gd name="T1" fmla="*/ 39964 h 21600"/>
                  <a:gd name="T2" fmla="*/ 48664 w 21600"/>
                  <a:gd name="T3" fmla="*/ 39964 h 21600"/>
                  <a:gd name="T4" fmla="*/ 48664 w 21600"/>
                  <a:gd name="T5" fmla="*/ 39964 h 21600"/>
                  <a:gd name="T6" fmla="*/ 48664 w 21600"/>
                  <a:gd name="T7" fmla="*/ 3996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460" y="0"/>
                    </a:moveTo>
                    <a:cubicBezTo>
                      <a:pt x="20837" y="1583"/>
                      <a:pt x="21229" y="3095"/>
                      <a:pt x="21600" y="4439"/>
                    </a:cubicBezTo>
                    <a:cubicBezTo>
                      <a:pt x="10590" y="3782"/>
                      <a:pt x="4549" y="13958"/>
                      <a:pt x="0" y="21600"/>
                    </a:cubicBezTo>
                    <a:cubicBezTo>
                      <a:pt x="1704" y="18222"/>
                      <a:pt x="1487" y="13002"/>
                      <a:pt x="1393" y="10461"/>
                    </a:cubicBezTo>
                    <a:cubicBezTo>
                      <a:pt x="4070" y="7225"/>
                      <a:pt x="8060" y="3929"/>
                      <a:pt x="11634" y="2160"/>
                    </a:cubicBezTo>
                    <a:cubicBezTo>
                      <a:pt x="14683" y="649"/>
                      <a:pt x="18140" y="78"/>
                      <a:pt x="20460" y="0"/>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grpSp>
        <p:nvGrpSpPr>
          <p:cNvPr id="3" name="Group 2"/>
          <p:cNvGrpSpPr/>
          <p:nvPr/>
        </p:nvGrpSpPr>
        <p:grpSpPr bwMode="auto">
          <a:xfrm>
            <a:off x="2939178" y="3796370"/>
            <a:ext cx="411956" cy="410892"/>
            <a:chOff x="3675789" y="5237051"/>
            <a:chExt cx="548204" cy="548202"/>
          </a:xfrm>
        </p:grpSpPr>
        <p:sp>
          <p:nvSpPr>
            <p:cNvPr id="73" name="Oval 72"/>
            <p:cNvSpPr/>
            <p:nvPr/>
          </p:nvSpPr>
          <p:spPr>
            <a:xfrm flipH="1">
              <a:off x="3675789" y="5237051"/>
              <a:ext cx="548204" cy="54820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en-AU" altLang="zh-CN" sz="1200">
                <a:solidFill>
                  <a:schemeClr val="bg1"/>
                </a:solidFill>
                <a:latin typeface="FontAwesome"/>
              </a:endParaRPr>
            </a:p>
          </p:txBody>
        </p:sp>
        <p:sp>
          <p:nvSpPr>
            <p:cNvPr id="13335" name="Freeform 18"/>
            <p:cNvSpPr/>
            <p:nvPr/>
          </p:nvSpPr>
          <p:spPr bwMode="auto">
            <a:xfrm>
              <a:off x="3772202" y="5337233"/>
              <a:ext cx="358239" cy="358238"/>
            </a:xfrm>
            <a:custGeom>
              <a:avLst/>
              <a:gdLst>
                <a:gd name="T0" fmla="*/ 264699 w 360"/>
                <a:gd name="T1" fmla="*/ 358238 h 360"/>
                <a:gd name="T2" fmla="*/ 292562 w 360"/>
                <a:gd name="T3" fmla="*/ 329380 h 360"/>
                <a:gd name="T4" fmla="*/ 243802 w 360"/>
                <a:gd name="T5" fmla="*/ 154241 h 360"/>
                <a:gd name="T6" fmla="*/ 316444 w 360"/>
                <a:gd name="T7" fmla="*/ 81599 h 360"/>
                <a:gd name="T8" fmla="*/ 338337 w 360"/>
                <a:gd name="T9" fmla="*/ 18907 h 360"/>
                <a:gd name="T10" fmla="*/ 276640 w 360"/>
                <a:gd name="T11" fmla="*/ 41794 h 360"/>
                <a:gd name="T12" fmla="*/ 203997 w 360"/>
                <a:gd name="T13" fmla="*/ 114437 h 360"/>
                <a:gd name="T14" fmla="*/ 27863 w 360"/>
                <a:gd name="T15" fmla="*/ 64682 h 360"/>
                <a:gd name="T16" fmla="*/ 0 w 360"/>
                <a:gd name="T17" fmla="*/ 93540 h 360"/>
                <a:gd name="T18" fmla="*/ 147276 w 360"/>
                <a:gd name="T19" fmla="*/ 171158 h 360"/>
                <a:gd name="T20" fmla="*/ 97521 w 360"/>
                <a:gd name="T21" fmla="*/ 220913 h 360"/>
                <a:gd name="T22" fmla="*/ 37814 w 360"/>
                <a:gd name="T23" fmla="*/ 224894 h 360"/>
                <a:gd name="T24" fmla="*/ 8956 w 360"/>
                <a:gd name="T25" fmla="*/ 252757 h 360"/>
                <a:gd name="T26" fmla="*/ 79609 w 360"/>
                <a:gd name="T27" fmla="*/ 278630 h 360"/>
                <a:gd name="T28" fmla="*/ 104486 w 360"/>
                <a:gd name="T29" fmla="*/ 348287 h 360"/>
                <a:gd name="T30" fmla="*/ 133345 w 360"/>
                <a:gd name="T31" fmla="*/ 320424 h 360"/>
                <a:gd name="T32" fmla="*/ 136330 w 360"/>
                <a:gd name="T33" fmla="*/ 260718 h 360"/>
                <a:gd name="T34" fmla="*/ 187080 w 360"/>
                <a:gd name="T35" fmla="*/ 209967 h 360"/>
                <a:gd name="T36" fmla="*/ 264699 w 360"/>
                <a:gd name="T37" fmla="*/ 358238 h 36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60" h="360">
                  <a:moveTo>
                    <a:pt x="266" y="360"/>
                  </a:moveTo>
                  <a:cubicBezTo>
                    <a:pt x="294" y="331"/>
                    <a:pt x="294" y="331"/>
                    <a:pt x="294" y="331"/>
                  </a:cubicBezTo>
                  <a:cubicBezTo>
                    <a:pt x="245" y="155"/>
                    <a:pt x="245" y="155"/>
                    <a:pt x="245" y="155"/>
                  </a:cubicBezTo>
                  <a:cubicBezTo>
                    <a:pt x="318" y="82"/>
                    <a:pt x="318" y="82"/>
                    <a:pt x="318" y="82"/>
                  </a:cubicBezTo>
                  <a:cubicBezTo>
                    <a:pt x="318" y="82"/>
                    <a:pt x="360" y="39"/>
                    <a:pt x="340" y="19"/>
                  </a:cubicBezTo>
                  <a:cubicBezTo>
                    <a:pt x="320" y="0"/>
                    <a:pt x="278" y="42"/>
                    <a:pt x="278" y="42"/>
                  </a:cubicBezTo>
                  <a:cubicBezTo>
                    <a:pt x="205" y="115"/>
                    <a:pt x="205" y="115"/>
                    <a:pt x="205" y="115"/>
                  </a:cubicBezTo>
                  <a:cubicBezTo>
                    <a:pt x="28" y="65"/>
                    <a:pt x="28" y="65"/>
                    <a:pt x="28" y="65"/>
                  </a:cubicBezTo>
                  <a:cubicBezTo>
                    <a:pt x="0" y="94"/>
                    <a:pt x="0" y="94"/>
                    <a:pt x="0" y="94"/>
                  </a:cubicBezTo>
                  <a:cubicBezTo>
                    <a:pt x="148" y="172"/>
                    <a:pt x="148" y="172"/>
                    <a:pt x="148" y="172"/>
                  </a:cubicBezTo>
                  <a:cubicBezTo>
                    <a:pt x="98" y="222"/>
                    <a:pt x="98" y="222"/>
                    <a:pt x="98" y="222"/>
                  </a:cubicBezTo>
                  <a:cubicBezTo>
                    <a:pt x="38" y="226"/>
                    <a:pt x="38" y="226"/>
                    <a:pt x="38" y="226"/>
                  </a:cubicBezTo>
                  <a:cubicBezTo>
                    <a:pt x="9" y="254"/>
                    <a:pt x="9" y="254"/>
                    <a:pt x="9" y="254"/>
                  </a:cubicBezTo>
                  <a:cubicBezTo>
                    <a:pt x="80" y="280"/>
                    <a:pt x="80" y="280"/>
                    <a:pt x="80" y="280"/>
                  </a:cubicBezTo>
                  <a:cubicBezTo>
                    <a:pt x="105" y="350"/>
                    <a:pt x="105" y="350"/>
                    <a:pt x="105" y="350"/>
                  </a:cubicBezTo>
                  <a:cubicBezTo>
                    <a:pt x="134" y="322"/>
                    <a:pt x="134" y="322"/>
                    <a:pt x="134" y="322"/>
                  </a:cubicBezTo>
                  <a:cubicBezTo>
                    <a:pt x="137" y="262"/>
                    <a:pt x="137" y="262"/>
                    <a:pt x="137" y="262"/>
                  </a:cubicBezTo>
                  <a:cubicBezTo>
                    <a:pt x="188" y="211"/>
                    <a:pt x="188" y="211"/>
                    <a:pt x="188" y="211"/>
                  </a:cubicBezTo>
                  <a:lnTo>
                    <a:pt x="266" y="36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81" name="矩形 80"/>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20"/>
          <p:cNvSpPr>
            <a:spLocks noChangeArrowheads="1"/>
          </p:cNvSpPr>
          <p:nvPr>
            <p:custDataLst>
              <p:tags r:id="rId1"/>
            </p:custDataLst>
          </p:nvPr>
        </p:nvSpPr>
        <p:spPr bwMode="auto">
          <a:xfrm>
            <a:off x="971550" y="210185"/>
            <a:ext cx="5063490"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 ——</a:t>
            </a:r>
            <a:r>
              <a:rPr lang="zh-CN" altLang="en-US" sz="1800" b="1" dirty="0">
                <a:solidFill>
                  <a:schemeClr val="bg1"/>
                </a:solidFill>
                <a:ea typeface="微软雅黑" panose="020B0503020204020204" pitchFamily="34" charset="-122"/>
                <a:sym typeface="Arial" panose="020B0604020202020204" pitchFamily="34" charset="0"/>
              </a:rPr>
              <a:t>群面注意事项</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6"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2.2.2</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0"/>
          <p:cNvSpPr>
            <a:spLocks noChangeArrowheads="1"/>
          </p:cNvSpPr>
          <p:nvPr>
            <p:custDataLst>
              <p:tags r:id="rId1"/>
            </p:custDataLst>
          </p:nvPr>
        </p:nvSpPr>
        <p:spPr bwMode="auto">
          <a:xfrm>
            <a:off x="971550" y="210185"/>
            <a:ext cx="5424170"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 ——</a:t>
            </a:r>
            <a:r>
              <a:rPr lang="zh-CN" altLang="en-US" sz="1800" b="1" dirty="0">
                <a:solidFill>
                  <a:schemeClr val="bg1"/>
                </a:solidFill>
                <a:ea typeface="微软雅黑" panose="020B0503020204020204" pitchFamily="34" charset="-122"/>
                <a:sym typeface="Arial" panose="020B0604020202020204" pitchFamily="34" charset="0"/>
              </a:rPr>
              <a:t>群面是什么样子的</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6"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2.2.3</a:t>
            </a:r>
            <a:endParaRPr lang="en-US" altLang="zh-CN" sz="2400" dirty="0">
              <a:solidFill>
                <a:schemeClr val="accent1"/>
              </a:solidFill>
              <a:latin typeface="Impact" panose="020B0806030902050204" pitchFamily="34" charset="0"/>
              <a:sym typeface="Impact" panose="020B0806030902050204" pitchFamily="34" charset="0"/>
            </a:endParaRPr>
          </a:p>
        </p:txBody>
      </p:sp>
      <p:pic>
        <p:nvPicPr>
          <p:cNvPr id="9" name="图片 1"/>
          <p:cNvPicPr>
            <a:picLocks noChangeAspect="1"/>
          </p:cNvPicPr>
          <p:nvPr>
            <p:custDataLst>
              <p:tags r:id="rId3"/>
            </p:custDataLst>
          </p:nvPr>
        </p:nvPicPr>
        <p:blipFill>
          <a:blip r:embed="rId4"/>
          <a:stretch>
            <a:fillRect/>
          </a:stretch>
        </p:blipFill>
        <p:spPr>
          <a:xfrm>
            <a:off x="395605" y="799783"/>
            <a:ext cx="5270500" cy="3112135"/>
          </a:xfrm>
          <a:prstGeom prst="rect">
            <a:avLst/>
          </a:prstGeom>
          <a:noFill/>
          <a:ln>
            <a:noFill/>
          </a:ln>
        </p:spPr>
      </p:pic>
      <p:pic>
        <p:nvPicPr>
          <p:cNvPr id="12" name="图片 11"/>
          <p:cNvPicPr>
            <a:picLocks noChangeAspect="1"/>
          </p:cNvPicPr>
          <p:nvPr>
            <p:custDataLst>
              <p:tags r:id="rId5"/>
            </p:custDataLst>
          </p:nvPr>
        </p:nvPicPr>
        <p:blipFill>
          <a:blip r:embed="rId6"/>
          <a:stretch>
            <a:fillRect/>
          </a:stretch>
        </p:blipFill>
        <p:spPr>
          <a:xfrm>
            <a:off x="539115" y="4121150"/>
            <a:ext cx="4686300" cy="685800"/>
          </a:xfrm>
          <a:prstGeom prst="rect">
            <a:avLst/>
          </a:prstGeom>
        </p:spPr>
      </p:pic>
      <p:sp>
        <p:nvSpPr>
          <p:cNvPr id="13" name="文本框 12"/>
          <p:cNvSpPr txBox="1"/>
          <p:nvPr/>
        </p:nvSpPr>
        <p:spPr>
          <a:xfrm>
            <a:off x="6228080" y="2932430"/>
            <a:ext cx="2551430" cy="2030095"/>
          </a:xfrm>
          <a:prstGeom prst="rect">
            <a:avLst/>
          </a:prstGeom>
          <a:noFill/>
        </p:spPr>
        <p:txBody>
          <a:bodyPr wrap="square" rtlCol="0" anchor="t">
            <a:spAutoFit/>
          </a:bodyPr>
          <a:lstStyle/>
          <a:p>
            <a:r>
              <a:rPr lang="en-US" altLang="zh-CN"/>
              <a:t>PWC</a:t>
            </a:r>
            <a:r>
              <a:rPr lang="zh-CN" altLang="en-US"/>
              <a:t>：五分钟看题时间，十分钟小组讨论（分正方和反方），一辩立论，立论时间2分钟，然后12min自由辩论，2min结论，根据自由辩论进行一个总结</a:t>
            </a:r>
            <a:endParaRPr lang="zh-CN" altLang="en-US"/>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141095" y="1852295"/>
            <a:ext cx="7377430" cy="3089275"/>
          </a:xfrm>
          <a:prstGeom prst="rect">
            <a:avLst/>
          </a:prstGeom>
        </p:spPr>
        <p:txBody>
          <a:bodyPr>
            <a:noAutofit/>
          </a:bodyPr>
          <a:lstStyle/>
          <a:p>
            <a:pPr indent="0" defTabSz="1088390">
              <a:buNone/>
              <a:defRPr/>
            </a:pPr>
            <a: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所以面试官真正在意的是什么呢？</a:t>
            </a:r>
            <a:b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1. </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首先，是任务完成度：在</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KPMG</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的排序中，大家有</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20min</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的时间进行组内讨论，在这个过程中面试官会在旁边一直看着大家的表现，并不会参与进去。所以大家需要做的是在</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20min</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的时间内完成任务，并且在时间结束前交付任务，所有的额外个人表现都要建立在此基础之上。</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indent="0" defTabSz="1088390">
              <a:buNone/>
              <a:defRPr/>
            </a:pP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2. </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责任心：在</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KPMG</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的群面中，大家共同完成一个任务，这种环境是在模拟审计的环境，要考察大家</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teamwork</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的一个能力。那么也就是说一个</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team</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一定会有一个</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leader</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，在整个面试过程中，不存在面试官让大家选出来一个</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leader</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环节，而是要自己去争取的。所以说，在开始进入群面的时候，大家一开始一定都还生疏没人愿意第一个说话，如果这个时候你第一个站出来了，开始以一个让大家可以接受的方式分配任务，那么你基本上就是默认的</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leader</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了，如果整个</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group work</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完成的顺利的话，那么身为</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leader</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基本上是一定会被录取的。</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indent="0" defTabSz="1088390">
              <a:buNone/>
              <a:defRPr/>
            </a:pP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1" name="Rectangle 50"/>
          <p:cNvSpPr/>
          <p:nvPr/>
        </p:nvSpPr>
        <p:spPr>
          <a:xfrm>
            <a:off x="1112520" y="996315"/>
            <a:ext cx="7406005" cy="645160"/>
          </a:xfrm>
          <a:prstGeom prst="rect">
            <a:avLst/>
          </a:prstGeom>
        </p:spPr>
        <p:txBody>
          <a:bodyPr wrap="square">
            <a:spAutoFit/>
          </a:bodyPr>
          <a:lstStyle/>
          <a:p>
            <a:pPr defTabSz="1088390">
              <a:defRPr/>
            </a:pPr>
            <a:r>
              <a:rPr 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首先大家要明白，我们最重要达到的目的，不是完成整个</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case</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的排序，或者简简单单的一个辩论赛，我们的目的是要在这短短的半个小时内，让面试官觉得我们与众不同进而选择我们，所以说了解考点，并且提前准备好应对之，才能脱颖而出</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4" name="Group 3"/>
          <p:cNvGrpSpPr/>
          <p:nvPr/>
        </p:nvGrpSpPr>
        <p:grpSpPr bwMode="auto">
          <a:xfrm>
            <a:off x="281861" y="1809038"/>
            <a:ext cx="580725" cy="584793"/>
            <a:chOff x="865882" y="4427420"/>
            <a:chExt cx="711213" cy="715677"/>
          </a:xfrm>
        </p:grpSpPr>
        <p:sp>
          <p:nvSpPr>
            <p:cNvPr id="17" name="Oval 16"/>
            <p:cNvSpPr/>
            <p:nvPr/>
          </p:nvSpPr>
          <p:spPr>
            <a:xfrm>
              <a:off x="865882" y="4427420"/>
              <a:ext cx="711213" cy="715677"/>
            </a:xfrm>
            <a:prstGeom prst="ellipse">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grpSp>
          <p:nvGrpSpPr>
            <p:cNvPr id="35" name="Group 34"/>
            <p:cNvGrpSpPr/>
            <p:nvPr/>
          </p:nvGrpSpPr>
          <p:grpSpPr>
            <a:xfrm>
              <a:off x="1042347" y="4589330"/>
              <a:ext cx="369512" cy="371872"/>
              <a:chOff x="3886200" y="3605213"/>
              <a:chExt cx="1243013" cy="1250950"/>
            </a:xfrm>
            <a:solidFill>
              <a:schemeClr val="bg1"/>
            </a:solidFill>
          </p:grpSpPr>
          <p:sp>
            <p:nvSpPr>
              <p:cNvPr id="36" name="Freeform 38"/>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37" name="Freeform 39"/>
              <p:cNvSpPr>
                <a:spLocks noEditPoints="1"/>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38" name="Freeform 40"/>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39" name="Rectangle 41"/>
              <p:cNvSpPr>
                <a:spLocks noChangeArrowheads="1"/>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40" name="Rectangle 42"/>
              <p:cNvSpPr>
                <a:spLocks noChangeArrowheads="1"/>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41" name="Rectangle 43"/>
              <p:cNvSpPr>
                <a:spLocks noChangeArrowheads="1"/>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42" name="Rectangle 44"/>
              <p:cNvSpPr>
                <a:spLocks noChangeArrowheads="1"/>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2" name="Rectangle 45"/>
              <p:cNvSpPr>
                <a:spLocks noChangeArrowheads="1"/>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3" name="Rectangle 46"/>
              <p:cNvSpPr>
                <a:spLocks noChangeArrowheads="1"/>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4" name="Rectangle 47"/>
              <p:cNvSpPr>
                <a:spLocks noChangeArrowheads="1"/>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5" name="Rectangle 48"/>
              <p:cNvSpPr>
                <a:spLocks noChangeArrowheads="1"/>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6" name="Rectangle 49"/>
              <p:cNvSpPr>
                <a:spLocks noChangeArrowheads="1"/>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7" name="Rectangle 50"/>
              <p:cNvSpPr>
                <a:spLocks noChangeArrowheads="1"/>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8" name="Rectangle 51"/>
              <p:cNvSpPr>
                <a:spLocks noChangeArrowheads="1"/>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grpSp>
      </p:grpSp>
      <p:grpSp>
        <p:nvGrpSpPr>
          <p:cNvPr id="7" name="Group 6"/>
          <p:cNvGrpSpPr/>
          <p:nvPr/>
        </p:nvGrpSpPr>
        <p:grpSpPr bwMode="auto">
          <a:xfrm>
            <a:off x="282803" y="1018936"/>
            <a:ext cx="580725" cy="584793"/>
            <a:chOff x="865882" y="3369928"/>
            <a:chExt cx="711213" cy="715677"/>
          </a:xfrm>
        </p:grpSpPr>
        <p:sp>
          <p:nvSpPr>
            <p:cNvPr id="11" name="Oval 10"/>
            <p:cNvSpPr/>
            <p:nvPr/>
          </p:nvSpPr>
          <p:spPr>
            <a:xfrm>
              <a:off x="865882" y="3369928"/>
              <a:ext cx="711213" cy="715677"/>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grpSp>
          <p:nvGrpSpPr>
            <p:cNvPr id="63" name="Group 82"/>
            <p:cNvGrpSpPr/>
            <p:nvPr/>
          </p:nvGrpSpPr>
          <p:grpSpPr>
            <a:xfrm>
              <a:off x="1060072" y="3534491"/>
              <a:ext cx="366179" cy="377109"/>
              <a:chOff x="3681413" y="3632200"/>
              <a:chExt cx="638175" cy="657225"/>
            </a:xfrm>
            <a:solidFill>
              <a:schemeClr val="bg1"/>
            </a:solidFill>
          </p:grpSpPr>
          <p:sp>
            <p:nvSpPr>
              <p:cNvPr id="64" name="Freeform 14"/>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ln>
            </p:spPr>
            <p:txBody>
              <a:bodyPr/>
              <a:lstStyle/>
              <a:p>
                <a:pPr defTabSz="685800">
                  <a:defRPr/>
                </a:pPr>
                <a:endParaRPr lang="en-US">
                  <a:latin typeface="+mn-lt"/>
                </a:endParaRPr>
              </a:p>
            </p:txBody>
          </p:sp>
          <p:sp>
            <p:nvSpPr>
              <p:cNvPr id="65" name="Freeform 15"/>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ln>
            </p:spPr>
            <p:txBody>
              <a:bodyPr/>
              <a:lstStyle/>
              <a:p>
                <a:pPr defTabSz="685800">
                  <a:defRPr/>
                </a:pPr>
                <a:endParaRPr lang="en-US">
                  <a:latin typeface="+mn-lt"/>
                </a:endParaRPr>
              </a:p>
            </p:txBody>
          </p:sp>
          <p:sp>
            <p:nvSpPr>
              <p:cNvPr id="66" name="Freeform 16"/>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ln>
            </p:spPr>
            <p:txBody>
              <a:bodyPr/>
              <a:lstStyle/>
              <a:p>
                <a:pPr defTabSz="685800">
                  <a:defRPr/>
                </a:pPr>
                <a:endParaRPr lang="en-US">
                  <a:latin typeface="+mn-lt"/>
                </a:endParaRPr>
              </a:p>
            </p:txBody>
          </p:sp>
          <p:sp>
            <p:nvSpPr>
              <p:cNvPr id="67" name="Freeform 17"/>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ln>
            </p:spPr>
            <p:txBody>
              <a:bodyPr/>
              <a:lstStyle/>
              <a:p>
                <a:pPr defTabSz="685800">
                  <a:defRPr/>
                </a:pPr>
                <a:endParaRPr lang="en-US">
                  <a:latin typeface="+mn-lt"/>
                </a:endParaRPr>
              </a:p>
            </p:txBody>
          </p:sp>
          <p:sp>
            <p:nvSpPr>
              <p:cNvPr id="68" name="Freeform 18"/>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ln>
            </p:spPr>
            <p:txBody>
              <a:bodyPr/>
              <a:lstStyle/>
              <a:p>
                <a:pPr defTabSz="685800">
                  <a:defRPr/>
                </a:pPr>
                <a:endParaRPr lang="en-US">
                  <a:latin typeface="+mn-lt"/>
                </a:endParaRPr>
              </a:p>
            </p:txBody>
          </p:sp>
          <p:sp>
            <p:nvSpPr>
              <p:cNvPr id="69" name="Freeform 19"/>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ln>
            </p:spPr>
            <p:txBody>
              <a:bodyPr/>
              <a:lstStyle/>
              <a:p>
                <a:pPr defTabSz="685800">
                  <a:defRPr/>
                </a:pPr>
                <a:endParaRPr lang="en-US">
                  <a:latin typeface="+mn-lt"/>
                </a:endParaRPr>
              </a:p>
            </p:txBody>
          </p:sp>
          <p:sp>
            <p:nvSpPr>
              <p:cNvPr id="70" name="Freeform 20"/>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ln>
            </p:spPr>
            <p:txBody>
              <a:bodyPr/>
              <a:lstStyle/>
              <a:p>
                <a:pPr defTabSz="685800">
                  <a:defRPr/>
                </a:pPr>
                <a:endParaRPr lang="en-US">
                  <a:latin typeface="+mn-lt"/>
                </a:endParaRPr>
              </a:p>
            </p:txBody>
          </p:sp>
          <p:sp>
            <p:nvSpPr>
              <p:cNvPr id="71" name="Rectangle 21"/>
              <p:cNvSpPr>
                <a:spLocks noChangeArrowheads="1"/>
              </p:cNvSpPr>
              <p:nvPr/>
            </p:nvSpPr>
            <p:spPr bwMode="auto">
              <a:xfrm>
                <a:off x="3681413" y="4222750"/>
                <a:ext cx="542925" cy="66675"/>
              </a:xfrm>
              <a:prstGeom prst="rect">
                <a:avLst/>
              </a:prstGeom>
              <a:grpFill/>
              <a:ln w="9525">
                <a:noFill/>
                <a:miter lim="800000"/>
              </a:ln>
            </p:spPr>
            <p:txBody>
              <a:bodyPr/>
              <a:lstStyle/>
              <a:p>
                <a:pPr defTabSz="685800">
                  <a:defRPr/>
                </a:pPr>
                <a:endParaRPr lang="en-US">
                  <a:latin typeface="+mn-lt"/>
                </a:endParaRPr>
              </a:p>
            </p:txBody>
          </p:sp>
          <p:sp>
            <p:nvSpPr>
              <p:cNvPr id="72" name="Freeform 22"/>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ln>
            </p:spPr>
            <p:txBody>
              <a:bodyPr/>
              <a:lstStyle/>
              <a:p>
                <a:pPr defTabSz="685800">
                  <a:defRPr/>
                </a:pPr>
                <a:endParaRPr lang="en-US">
                  <a:latin typeface="+mn-lt"/>
                </a:endParaRPr>
              </a:p>
            </p:txBody>
          </p:sp>
        </p:grpSp>
      </p:grpSp>
      <p:sp>
        <p:nvSpPr>
          <p:cNvPr id="77" name="矩形 7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——KPMG/PQC</a:t>
            </a:r>
            <a:r>
              <a:rPr lang="zh-CN" altLang="en-US" sz="1800" b="1" dirty="0">
                <a:solidFill>
                  <a:schemeClr val="bg1"/>
                </a:solidFill>
                <a:ea typeface="微软雅黑" panose="020B0503020204020204" pitchFamily="34" charset="-122"/>
                <a:sym typeface="Arial" panose="020B0604020202020204" pitchFamily="34" charset="0"/>
              </a:rPr>
              <a:t>群面</a:t>
            </a:r>
            <a:r>
              <a:rPr lang="en-US" altLang="zh-CN" sz="1800" b="1" dirty="0">
                <a:solidFill>
                  <a:schemeClr val="bg1"/>
                </a:solidFill>
                <a:ea typeface="微软雅黑" panose="020B0503020204020204" pitchFamily="34" charset="-122"/>
                <a:sym typeface="Arial" panose="020B0604020202020204" pitchFamily="34" charset="0"/>
              </a:rPr>
              <a:t> ——</a:t>
            </a:r>
            <a:r>
              <a:rPr lang="zh-CN" altLang="en-US" sz="1800" b="1" dirty="0">
                <a:solidFill>
                  <a:schemeClr val="bg1"/>
                </a:solidFill>
                <a:ea typeface="微软雅黑" panose="020B0503020204020204" pitchFamily="34" charset="-122"/>
                <a:sym typeface="Arial" panose="020B0604020202020204" pitchFamily="34" charset="0"/>
              </a:rPr>
              <a:t>我应该注意哪些事情</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6"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2.2.4</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115695" y="1019175"/>
            <a:ext cx="7377430" cy="3089275"/>
          </a:xfrm>
          <a:prstGeom prst="rect">
            <a:avLst/>
          </a:prstGeom>
        </p:spPr>
        <p:txBody>
          <a:bodyPr>
            <a:noAutofit/>
          </a:bodyPr>
          <a:lstStyle/>
          <a:p>
            <a:pPr indent="0" defTabSz="1088390">
              <a:buNone/>
              <a:defRPr/>
            </a:pPr>
            <a: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所以面试官真正在意的是什么呢？</a:t>
            </a:r>
            <a:b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br>
            <a:r>
              <a:rPr 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3. </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是否是一个非常</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aggressive</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（咄咄逼人）的人：我们会遇到当一个</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group</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开始</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discuss</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的时候有很多人抢</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leader</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，或者抢先发言的情况，但是如果在你想要当</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leader</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的时候，如果你是第一个说话的想要主导整个</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group</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，但是突然又出来一个人来和你抢这个位置的话，那么你可以礼貌性的让出，而不是和他去争抢，因为当这种情况出现的时候，这个抢</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leader</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的人会给面试官留下不太好的印象，因为审计是一个</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teamwork</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的工作，大家谁都不想看到一个</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aggressive</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的人出现在自己的组内。同时大家会面临的一个问题，因为一个组内在进行</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discuss</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的时候，会有人抢着发言，因为大家都想表现自己，即便</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leader</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时候可能已经分配好时间了但是大家还是很混乱，这个时候你也可以站出来组织一下大家，调整一下大家的情绪让整个进程更有序的进行下去。</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endParaRPr>
          </a:p>
          <a:p>
            <a:pPr indent="0" defTabSz="1088390">
              <a:buNone/>
              <a:defRPr/>
            </a:pP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endParaRPr>
          </a:p>
          <a:p>
            <a:pPr indent="0" defTabSz="1088390">
              <a:buNone/>
              <a:defRPr/>
            </a:pPr>
            <a:r>
              <a:rPr lang="zh-CN" altLang="en-US" sz="1200" b="1" dirty="0">
                <a:solidFill>
                  <a:schemeClr val="bg1">
                    <a:lumMod val="50000"/>
                  </a:schemeClr>
                </a:solidFill>
                <a:highlight>
                  <a:srgbClr val="FFFF00"/>
                </a:highlight>
                <a:latin typeface="微软雅黑" panose="020B0503020204020204" pitchFamily="34" charset="-122"/>
                <a:ea typeface="微软雅黑" panose="020B0503020204020204" pitchFamily="34" charset="-122"/>
                <a:cs typeface="Open Sans" panose="020B0606030504020204" pitchFamily="34" charset="0"/>
                <a:sym typeface="+mn-ea"/>
              </a:rPr>
              <a:t>有同学会疑惑，如果</a:t>
            </a:r>
            <a:r>
              <a:rPr lang="en-US" altLang="zh-CN" sz="1200" b="1" dirty="0">
                <a:solidFill>
                  <a:schemeClr val="bg1">
                    <a:lumMod val="50000"/>
                  </a:schemeClr>
                </a:solidFill>
                <a:highlight>
                  <a:srgbClr val="FFFF00"/>
                </a:highlight>
                <a:latin typeface="微软雅黑" panose="020B0503020204020204" pitchFamily="34" charset="-122"/>
                <a:ea typeface="微软雅黑" panose="020B0503020204020204" pitchFamily="34" charset="-122"/>
                <a:cs typeface="Open Sans" panose="020B0606030504020204" pitchFamily="34" charset="0"/>
                <a:sym typeface="+mn-ea"/>
              </a:rPr>
              <a:t>leader</a:t>
            </a:r>
            <a:r>
              <a:rPr lang="zh-CN" altLang="en-US" sz="1200" b="1" dirty="0">
                <a:solidFill>
                  <a:schemeClr val="bg1">
                    <a:lumMod val="50000"/>
                  </a:schemeClr>
                </a:solidFill>
                <a:highlight>
                  <a:srgbClr val="FFFF00"/>
                </a:highlight>
                <a:latin typeface="微软雅黑" panose="020B0503020204020204" pitchFamily="34" charset="-122"/>
                <a:ea typeface="微软雅黑" panose="020B0503020204020204" pitchFamily="34" charset="-122"/>
                <a:cs typeface="Open Sans" panose="020B0606030504020204" pitchFamily="34" charset="0"/>
                <a:sym typeface="+mn-ea"/>
              </a:rPr>
              <a:t>被抢走了，那我怎么表现自己呢？</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indent="0" defTabSz="1088390">
              <a:buNone/>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最好的办法是去做</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recorder</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，在整个</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group work</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当中，其实隐含着三个职位，</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leader</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recorder</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以及</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timekeeper</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。作为</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recorder</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是记录大家整个发言的存在，实际上参与度更高，大家可以打开自己的</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word</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excel</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或者</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xmind</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软件对大家的整个对话进行记录，同时进行屏幕共享投屏到电脑上让大家实时观看，这样在一旁的</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HR</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也会一直看着你，更能表现出来你的特点。</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indent="0" defTabSz="1088390">
              <a:buNone/>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如果都被抢了就做一个</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timekeeper</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，在恰当的时间提醒大家应该进入怎样的一个阶段，也是一个非常重要的存在，在必要的时间以恰当的方式打断当前同学的发言并推动整个</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group</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的进程，也是侧面的一个体现</a:t>
            </a:r>
            <a:r>
              <a:rPr lang="en-US" altLang="zh-CN"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leader</a:t>
            </a:r>
            <a:r>
              <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能力的存在。</a:t>
            </a:r>
            <a:endParaRPr lang="zh-CN" alt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indent="0" defTabSz="1088390">
              <a:buNone/>
              <a:defRPr/>
            </a:pPr>
            <a:endParaRPr lang="en-US" sz="12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7" name="Group 6"/>
          <p:cNvGrpSpPr/>
          <p:nvPr/>
        </p:nvGrpSpPr>
        <p:grpSpPr bwMode="auto">
          <a:xfrm>
            <a:off x="282803" y="1018936"/>
            <a:ext cx="580725" cy="584793"/>
            <a:chOff x="865882" y="3369928"/>
            <a:chExt cx="711213" cy="715677"/>
          </a:xfrm>
        </p:grpSpPr>
        <p:sp>
          <p:nvSpPr>
            <p:cNvPr id="11" name="Oval 10"/>
            <p:cNvSpPr/>
            <p:nvPr/>
          </p:nvSpPr>
          <p:spPr>
            <a:xfrm>
              <a:off x="865882" y="3369928"/>
              <a:ext cx="711213" cy="715677"/>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grpSp>
          <p:nvGrpSpPr>
            <p:cNvPr id="63" name="Group 82"/>
            <p:cNvGrpSpPr/>
            <p:nvPr/>
          </p:nvGrpSpPr>
          <p:grpSpPr>
            <a:xfrm>
              <a:off x="1060072" y="3534491"/>
              <a:ext cx="366179" cy="377109"/>
              <a:chOff x="3681413" y="3632200"/>
              <a:chExt cx="638175" cy="657225"/>
            </a:xfrm>
            <a:solidFill>
              <a:schemeClr val="bg1"/>
            </a:solidFill>
          </p:grpSpPr>
          <p:sp>
            <p:nvSpPr>
              <p:cNvPr id="64" name="Freeform 14"/>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ln>
            </p:spPr>
            <p:txBody>
              <a:bodyPr/>
              <a:lstStyle/>
              <a:p>
                <a:pPr defTabSz="685800">
                  <a:defRPr/>
                </a:pPr>
                <a:endParaRPr lang="en-US">
                  <a:latin typeface="+mn-lt"/>
                </a:endParaRPr>
              </a:p>
            </p:txBody>
          </p:sp>
          <p:sp>
            <p:nvSpPr>
              <p:cNvPr id="65" name="Freeform 15"/>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ln>
            </p:spPr>
            <p:txBody>
              <a:bodyPr/>
              <a:lstStyle/>
              <a:p>
                <a:pPr defTabSz="685800">
                  <a:defRPr/>
                </a:pPr>
                <a:endParaRPr lang="en-US">
                  <a:latin typeface="+mn-lt"/>
                </a:endParaRPr>
              </a:p>
            </p:txBody>
          </p:sp>
          <p:sp>
            <p:nvSpPr>
              <p:cNvPr id="66" name="Freeform 16"/>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ln>
            </p:spPr>
            <p:txBody>
              <a:bodyPr/>
              <a:lstStyle/>
              <a:p>
                <a:pPr defTabSz="685800">
                  <a:defRPr/>
                </a:pPr>
                <a:endParaRPr lang="en-US">
                  <a:latin typeface="+mn-lt"/>
                </a:endParaRPr>
              </a:p>
            </p:txBody>
          </p:sp>
          <p:sp>
            <p:nvSpPr>
              <p:cNvPr id="67" name="Freeform 17"/>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ln>
            </p:spPr>
            <p:txBody>
              <a:bodyPr/>
              <a:lstStyle/>
              <a:p>
                <a:pPr defTabSz="685800">
                  <a:defRPr/>
                </a:pPr>
                <a:endParaRPr lang="en-US">
                  <a:latin typeface="+mn-lt"/>
                </a:endParaRPr>
              </a:p>
            </p:txBody>
          </p:sp>
          <p:sp>
            <p:nvSpPr>
              <p:cNvPr id="68" name="Freeform 18"/>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ln>
            </p:spPr>
            <p:txBody>
              <a:bodyPr/>
              <a:lstStyle/>
              <a:p>
                <a:pPr defTabSz="685800">
                  <a:defRPr/>
                </a:pPr>
                <a:endParaRPr lang="en-US">
                  <a:latin typeface="+mn-lt"/>
                </a:endParaRPr>
              </a:p>
            </p:txBody>
          </p:sp>
          <p:sp>
            <p:nvSpPr>
              <p:cNvPr id="69" name="Freeform 19"/>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ln>
            </p:spPr>
            <p:txBody>
              <a:bodyPr/>
              <a:lstStyle/>
              <a:p>
                <a:pPr defTabSz="685800">
                  <a:defRPr/>
                </a:pPr>
                <a:endParaRPr lang="en-US">
                  <a:latin typeface="+mn-lt"/>
                </a:endParaRPr>
              </a:p>
            </p:txBody>
          </p:sp>
          <p:sp>
            <p:nvSpPr>
              <p:cNvPr id="70" name="Freeform 20"/>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ln>
            </p:spPr>
            <p:txBody>
              <a:bodyPr/>
              <a:lstStyle/>
              <a:p>
                <a:pPr defTabSz="685800">
                  <a:defRPr/>
                </a:pPr>
                <a:endParaRPr lang="en-US">
                  <a:latin typeface="+mn-lt"/>
                </a:endParaRPr>
              </a:p>
            </p:txBody>
          </p:sp>
          <p:sp>
            <p:nvSpPr>
              <p:cNvPr id="71" name="Rectangle 21"/>
              <p:cNvSpPr>
                <a:spLocks noChangeArrowheads="1"/>
              </p:cNvSpPr>
              <p:nvPr/>
            </p:nvSpPr>
            <p:spPr bwMode="auto">
              <a:xfrm>
                <a:off x="3681413" y="4222750"/>
                <a:ext cx="542925" cy="66675"/>
              </a:xfrm>
              <a:prstGeom prst="rect">
                <a:avLst/>
              </a:prstGeom>
              <a:grpFill/>
              <a:ln w="9525">
                <a:noFill/>
                <a:miter lim="800000"/>
              </a:ln>
            </p:spPr>
            <p:txBody>
              <a:bodyPr/>
              <a:lstStyle/>
              <a:p>
                <a:pPr defTabSz="685800">
                  <a:defRPr/>
                </a:pPr>
                <a:endParaRPr lang="en-US">
                  <a:latin typeface="+mn-lt"/>
                </a:endParaRPr>
              </a:p>
            </p:txBody>
          </p:sp>
          <p:sp>
            <p:nvSpPr>
              <p:cNvPr id="72" name="Freeform 22"/>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ln>
            </p:spPr>
            <p:txBody>
              <a:bodyPr/>
              <a:lstStyle/>
              <a:p>
                <a:pPr defTabSz="685800">
                  <a:defRPr/>
                </a:pPr>
                <a:endParaRPr lang="en-US">
                  <a:latin typeface="+mn-lt"/>
                </a:endParaRPr>
              </a:p>
            </p:txBody>
          </p:sp>
        </p:grpSp>
      </p:grpSp>
      <p:sp>
        <p:nvSpPr>
          <p:cNvPr id="77" name="矩形 7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a:t>
            </a:r>
            <a:r>
              <a:rPr lang="zh-CN" altLang="en-US" sz="1800" b="1" dirty="0">
                <a:solidFill>
                  <a:schemeClr val="bg1"/>
                </a:solidFill>
                <a:ea typeface="微软雅黑" panose="020B0503020204020204" pitchFamily="34" charset="-122"/>
                <a:sym typeface="Arial" panose="020B0604020202020204" pitchFamily="34" charset="0"/>
              </a:rPr>
              <a:t>群面</a:t>
            </a:r>
            <a:r>
              <a:rPr lang="en-US" altLang="zh-CN" sz="1800" b="1" dirty="0">
                <a:solidFill>
                  <a:schemeClr val="bg1"/>
                </a:solidFill>
                <a:ea typeface="微软雅黑" panose="020B0503020204020204" pitchFamily="34" charset="-122"/>
                <a:sym typeface="Arial" panose="020B0604020202020204" pitchFamily="34" charset="0"/>
              </a:rPr>
              <a:t> ——</a:t>
            </a:r>
            <a:r>
              <a:rPr lang="zh-CN" altLang="en-US" b="1" dirty="0">
                <a:solidFill>
                  <a:schemeClr val="bg1"/>
                </a:solidFill>
                <a:ea typeface="微软雅黑" panose="020B0503020204020204" pitchFamily="34" charset="-122"/>
                <a:sym typeface="Arial" panose="020B0604020202020204" pitchFamily="34" charset="0"/>
              </a:rPr>
              <a:t>我应该注意哪些事情</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6"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2.2.4</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115695" y="1019175"/>
            <a:ext cx="7377430" cy="3089275"/>
          </a:xfrm>
          <a:prstGeom prst="rect">
            <a:avLst/>
          </a:prstGeom>
        </p:spPr>
        <p:txBody>
          <a:bodyPr>
            <a:noAutofit/>
          </a:bodyPr>
          <a:lstStyle/>
          <a:p>
            <a:pPr indent="0" defTabSz="1088390">
              <a:buNone/>
              <a:defRPr/>
            </a:pPr>
            <a: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所以面试官真正在意的是什么呢？</a:t>
            </a:r>
            <a:b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4. </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你是否具有逻辑性和辩证性：在进行组内发言和呈现最后报告的时候，</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HR</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会观察大家的发言是否是具有逻辑性以及辩证性的。在前面的题中我们已经看到了。无论是</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KPMG</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case</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还是辩论，都是需要经过自己的梳理或者整个</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group</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的梳理，在最后都要进行成果的提交。所以大家在进行</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group work</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的时候尽可能体现出自己的逻辑性，前后因果清晰，看待问题全面，就像大家写</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essay</a:t>
            </a: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一样，有论点，有论据，论证有逻辑等等。</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indent="0" defTabSz="1088390">
              <a:buNone/>
              <a:defRPr/>
            </a:pP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indent="0" defTabSz="1088390">
              <a:buNone/>
              <a:defRPr/>
            </a:pP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indent="0" defTabSz="1088390">
              <a:buNone/>
              <a:defRPr/>
            </a:pPr>
            <a:r>
              <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所以在进行最后的汇报时，要尽可能具有逻辑的呈现你们组整体的成果，同时，如果你不是一个很有逻辑的人，不要强行的抢占这个最后呈现成果的位置，因为如果你没有很好的把大家最后的观点完美的呈现出来，甚至呈现的非常糟糕，你前面的努力会都白费，量力而行。如果你前面没有任何出色的表现的话，孤注一掷也是可以的。</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7" name="Group 6"/>
          <p:cNvGrpSpPr/>
          <p:nvPr/>
        </p:nvGrpSpPr>
        <p:grpSpPr bwMode="auto">
          <a:xfrm>
            <a:off x="282803" y="1018936"/>
            <a:ext cx="580725" cy="584793"/>
            <a:chOff x="865882" y="3369928"/>
            <a:chExt cx="711213" cy="715677"/>
          </a:xfrm>
        </p:grpSpPr>
        <p:sp>
          <p:nvSpPr>
            <p:cNvPr id="11" name="Oval 10"/>
            <p:cNvSpPr/>
            <p:nvPr/>
          </p:nvSpPr>
          <p:spPr>
            <a:xfrm>
              <a:off x="865882" y="3369928"/>
              <a:ext cx="711213" cy="715677"/>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grpSp>
          <p:nvGrpSpPr>
            <p:cNvPr id="63" name="Group 82"/>
            <p:cNvGrpSpPr/>
            <p:nvPr/>
          </p:nvGrpSpPr>
          <p:grpSpPr>
            <a:xfrm>
              <a:off x="1060072" y="3534491"/>
              <a:ext cx="366179" cy="377109"/>
              <a:chOff x="3681413" y="3632200"/>
              <a:chExt cx="638175" cy="657225"/>
            </a:xfrm>
            <a:solidFill>
              <a:schemeClr val="bg1"/>
            </a:solidFill>
          </p:grpSpPr>
          <p:sp>
            <p:nvSpPr>
              <p:cNvPr id="64" name="Freeform 14"/>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ln>
            </p:spPr>
            <p:txBody>
              <a:bodyPr/>
              <a:lstStyle/>
              <a:p>
                <a:pPr defTabSz="685800">
                  <a:defRPr/>
                </a:pPr>
                <a:endParaRPr lang="en-US">
                  <a:latin typeface="+mn-lt"/>
                </a:endParaRPr>
              </a:p>
            </p:txBody>
          </p:sp>
          <p:sp>
            <p:nvSpPr>
              <p:cNvPr id="65" name="Freeform 15"/>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ln>
            </p:spPr>
            <p:txBody>
              <a:bodyPr/>
              <a:lstStyle/>
              <a:p>
                <a:pPr defTabSz="685800">
                  <a:defRPr/>
                </a:pPr>
                <a:endParaRPr lang="en-US">
                  <a:latin typeface="+mn-lt"/>
                </a:endParaRPr>
              </a:p>
            </p:txBody>
          </p:sp>
          <p:sp>
            <p:nvSpPr>
              <p:cNvPr id="66" name="Freeform 16"/>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ln>
            </p:spPr>
            <p:txBody>
              <a:bodyPr/>
              <a:lstStyle/>
              <a:p>
                <a:pPr defTabSz="685800">
                  <a:defRPr/>
                </a:pPr>
                <a:endParaRPr lang="en-US">
                  <a:latin typeface="+mn-lt"/>
                </a:endParaRPr>
              </a:p>
            </p:txBody>
          </p:sp>
          <p:sp>
            <p:nvSpPr>
              <p:cNvPr id="67" name="Freeform 17"/>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ln>
            </p:spPr>
            <p:txBody>
              <a:bodyPr/>
              <a:lstStyle/>
              <a:p>
                <a:pPr defTabSz="685800">
                  <a:defRPr/>
                </a:pPr>
                <a:endParaRPr lang="en-US">
                  <a:latin typeface="+mn-lt"/>
                </a:endParaRPr>
              </a:p>
            </p:txBody>
          </p:sp>
          <p:sp>
            <p:nvSpPr>
              <p:cNvPr id="68" name="Freeform 18"/>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ln>
            </p:spPr>
            <p:txBody>
              <a:bodyPr/>
              <a:lstStyle/>
              <a:p>
                <a:pPr defTabSz="685800">
                  <a:defRPr/>
                </a:pPr>
                <a:endParaRPr lang="en-US">
                  <a:latin typeface="+mn-lt"/>
                </a:endParaRPr>
              </a:p>
            </p:txBody>
          </p:sp>
          <p:sp>
            <p:nvSpPr>
              <p:cNvPr id="69" name="Freeform 19"/>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ln>
            </p:spPr>
            <p:txBody>
              <a:bodyPr/>
              <a:lstStyle/>
              <a:p>
                <a:pPr defTabSz="685800">
                  <a:defRPr/>
                </a:pPr>
                <a:endParaRPr lang="en-US">
                  <a:latin typeface="+mn-lt"/>
                </a:endParaRPr>
              </a:p>
            </p:txBody>
          </p:sp>
          <p:sp>
            <p:nvSpPr>
              <p:cNvPr id="70" name="Freeform 20"/>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ln>
            </p:spPr>
            <p:txBody>
              <a:bodyPr/>
              <a:lstStyle/>
              <a:p>
                <a:pPr defTabSz="685800">
                  <a:defRPr/>
                </a:pPr>
                <a:endParaRPr lang="en-US">
                  <a:latin typeface="+mn-lt"/>
                </a:endParaRPr>
              </a:p>
            </p:txBody>
          </p:sp>
          <p:sp>
            <p:nvSpPr>
              <p:cNvPr id="71" name="Rectangle 21"/>
              <p:cNvSpPr>
                <a:spLocks noChangeArrowheads="1"/>
              </p:cNvSpPr>
              <p:nvPr/>
            </p:nvSpPr>
            <p:spPr bwMode="auto">
              <a:xfrm>
                <a:off x="3681413" y="4222750"/>
                <a:ext cx="542925" cy="66675"/>
              </a:xfrm>
              <a:prstGeom prst="rect">
                <a:avLst/>
              </a:prstGeom>
              <a:grpFill/>
              <a:ln w="9525">
                <a:noFill/>
                <a:miter lim="800000"/>
              </a:ln>
            </p:spPr>
            <p:txBody>
              <a:bodyPr/>
              <a:lstStyle/>
              <a:p>
                <a:pPr defTabSz="685800">
                  <a:defRPr/>
                </a:pPr>
                <a:endParaRPr lang="en-US">
                  <a:latin typeface="+mn-lt"/>
                </a:endParaRPr>
              </a:p>
            </p:txBody>
          </p:sp>
          <p:sp>
            <p:nvSpPr>
              <p:cNvPr id="72" name="Freeform 22"/>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ln>
            </p:spPr>
            <p:txBody>
              <a:bodyPr/>
              <a:lstStyle/>
              <a:p>
                <a:pPr defTabSz="685800">
                  <a:defRPr/>
                </a:pPr>
                <a:endParaRPr lang="en-US">
                  <a:latin typeface="+mn-lt"/>
                </a:endParaRPr>
              </a:p>
            </p:txBody>
          </p:sp>
        </p:grpSp>
      </p:grpSp>
      <p:sp>
        <p:nvSpPr>
          <p:cNvPr id="77" name="矩形 7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a:t>
            </a:r>
            <a:r>
              <a:rPr lang="zh-CN" altLang="en-US" sz="1800" b="1" dirty="0">
                <a:solidFill>
                  <a:schemeClr val="bg1"/>
                </a:solidFill>
                <a:ea typeface="微软雅黑" panose="020B0503020204020204" pitchFamily="34" charset="-122"/>
                <a:sym typeface="Arial" panose="020B0604020202020204" pitchFamily="34" charset="0"/>
              </a:rPr>
              <a:t>群面</a:t>
            </a:r>
            <a:r>
              <a:rPr lang="en-US" altLang="zh-CN" sz="1800" b="1" dirty="0">
                <a:solidFill>
                  <a:schemeClr val="bg1"/>
                </a:solidFill>
                <a:ea typeface="微软雅黑" panose="020B0503020204020204" pitchFamily="34" charset="-122"/>
                <a:sym typeface="Arial" panose="020B0604020202020204" pitchFamily="34" charset="0"/>
              </a:rPr>
              <a:t> ——</a:t>
            </a:r>
            <a:r>
              <a:rPr lang="zh-CN" altLang="en-US" b="1" dirty="0">
                <a:solidFill>
                  <a:schemeClr val="bg1"/>
                </a:solidFill>
                <a:ea typeface="微软雅黑" panose="020B0503020204020204" pitchFamily="34" charset="-122"/>
                <a:sym typeface="Arial" panose="020B0604020202020204" pitchFamily="34" charset="0"/>
              </a:rPr>
              <a:t>我应该注意哪些事情</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6"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2.2.4</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42"/>
          <p:cNvGrpSpPr/>
          <p:nvPr/>
        </p:nvGrpSpPr>
        <p:grpSpPr bwMode="auto">
          <a:xfrm>
            <a:off x="1084580" y="3148409"/>
            <a:ext cx="2455069" cy="1108373"/>
            <a:chOff x="8689521" y="2412324"/>
            <a:chExt cx="3274212" cy="1478497"/>
          </a:xfrm>
        </p:grpSpPr>
        <p:sp>
          <p:nvSpPr>
            <p:cNvPr id="44" name="TextBox 43"/>
            <p:cNvSpPr txBox="1"/>
            <p:nvPr/>
          </p:nvSpPr>
          <p:spPr>
            <a:xfrm>
              <a:off x="8689521" y="2412324"/>
              <a:ext cx="718146" cy="409125"/>
            </a:xfrm>
            <a:prstGeom prst="rect">
              <a:avLst/>
            </a:prstGeom>
            <a:noFill/>
          </p:spPr>
          <p:txBody>
            <a:bodyPr wrap="none">
              <a:spAutoFit/>
            </a:bodyPr>
            <a:lstStyle/>
            <a:p>
              <a:pPr defTabSz="685800">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rPr>
                <a:t>闲鱼</a:t>
              </a:r>
              <a:endPar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5" name="Rectangle 44"/>
            <p:cNvSpPr/>
            <p:nvPr/>
          </p:nvSpPr>
          <p:spPr>
            <a:xfrm>
              <a:off x="8689521" y="2783728"/>
              <a:ext cx="3274212" cy="1107093"/>
            </a:xfrm>
            <a:prstGeom prst="rect">
              <a:avLst/>
            </a:prstGeom>
          </p:spPr>
          <p:txBody>
            <a:bodyPr>
              <a:spAutoFit/>
            </a:bodyPr>
            <a:lstStyle/>
            <a:p>
              <a:pPr defTabSz="1088390">
                <a:defRPr/>
              </a:pPr>
              <a:r>
                <a:rPr 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闲鱼上会有往年的一些面试成功的同学卖的一些资料，可以选择性的浏览一下，辩证性的寻找是否有对自己有帮助的部分。</a:t>
              </a:r>
              <a:endParaRPr 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9" name="Group 48"/>
          <p:cNvGrpSpPr/>
          <p:nvPr/>
        </p:nvGrpSpPr>
        <p:grpSpPr bwMode="auto">
          <a:xfrm>
            <a:off x="1069340" y="988130"/>
            <a:ext cx="2470309" cy="1645581"/>
            <a:chOff x="8689521" y="2412324"/>
            <a:chExt cx="3294537" cy="2195098"/>
          </a:xfrm>
        </p:grpSpPr>
        <p:sp>
          <p:nvSpPr>
            <p:cNvPr id="50" name="TextBox 49"/>
            <p:cNvSpPr txBox="1"/>
            <p:nvPr/>
          </p:nvSpPr>
          <p:spPr>
            <a:xfrm>
              <a:off x="8689521" y="2412324"/>
              <a:ext cx="955270" cy="409124"/>
            </a:xfrm>
            <a:prstGeom prst="rect">
              <a:avLst/>
            </a:prstGeom>
            <a:noFill/>
          </p:spPr>
          <p:txBody>
            <a:bodyPr wrap="none">
              <a:spAutoFit/>
            </a:bodyPr>
            <a:lstStyle/>
            <a:p>
              <a:pPr algn="l" defTabSz="685800">
                <a:defRPr/>
              </a:pPr>
              <a:r>
                <a:rPr lang="zh-CN" altLang="en-US" sz="1400" b="1" dirty="0">
                  <a:solidFill>
                    <a:schemeClr val="tx1">
                      <a:lumMod val="65000"/>
                      <a:lumOff val="35000"/>
                    </a:schemeClr>
                  </a:solidFill>
                  <a:latin typeface="微软雅黑" panose="020B0503020204020204" pitchFamily="34" charset="-122"/>
                  <a:ea typeface="微软雅黑" panose="020B0503020204020204" pitchFamily="34" charset="-122"/>
                  <a:sym typeface="+mn-ea"/>
                </a:rPr>
                <a:t>小红书</a:t>
              </a:r>
              <a:endParaRPr lang="en-US" altLang="zh-CN"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1" name="Rectangle 50"/>
            <p:cNvSpPr/>
            <p:nvPr/>
          </p:nvSpPr>
          <p:spPr>
            <a:xfrm>
              <a:off x="8709846" y="2761703"/>
              <a:ext cx="3274212" cy="1845719"/>
            </a:xfrm>
            <a:prstGeom prst="rect">
              <a:avLst/>
            </a:prstGeom>
          </p:spPr>
          <p:txBody>
            <a:bodyPr>
              <a:spAutoFit/>
            </a:bodyPr>
            <a:lstStyle/>
            <a:p>
              <a:pPr defTabSz="1088390">
                <a:defRPr/>
              </a:pPr>
              <a:r>
                <a:rPr 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每年的面试期间，都会有很多的博主分享自己今年的面试情况，因为我们也不确定每年的题目和形式会不会有变化，所以提前看看已经完成面试的人，他们的形式，他们的时间分配和他们的</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case</a:t>
              </a:r>
              <a:r>
                <a:rPr 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sym typeface="+mn-ea"/>
                </a:rPr>
                <a:t>，然后提前进行准备。</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 name="Group 3"/>
          <p:cNvGrpSpPr/>
          <p:nvPr/>
        </p:nvGrpSpPr>
        <p:grpSpPr bwMode="auto">
          <a:xfrm>
            <a:off x="428546" y="3173724"/>
            <a:ext cx="533400" cy="537137"/>
            <a:chOff x="865882" y="4427420"/>
            <a:chExt cx="711213" cy="715677"/>
          </a:xfrm>
        </p:grpSpPr>
        <p:sp>
          <p:nvSpPr>
            <p:cNvPr id="17" name="Oval 16"/>
            <p:cNvSpPr/>
            <p:nvPr/>
          </p:nvSpPr>
          <p:spPr>
            <a:xfrm>
              <a:off x="865882" y="4427420"/>
              <a:ext cx="711213" cy="715677"/>
            </a:xfrm>
            <a:prstGeom prst="ellipse">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grpSp>
          <p:nvGrpSpPr>
            <p:cNvPr id="35" name="Group 34"/>
            <p:cNvGrpSpPr/>
            <p:nvPr/>
          </p:nvGrpSpPr>
          <p:grpSpPr>
            <a:xfrm>
              <a:off x="1042347" y="4589330"/>
              <a:ext cx="369512" cy="371872"/>
              <a:chOff x="3886200" y="3605213"/>
              <a:chExt cx="1243013" cy="1250950"/>
            </a:xfrm>
            <a:solidFill>
              <a:schemeClr val="bg1"/>
            </a:solidFill>
          </p:grpSpPr>
          <p:sp>
            <p:nvSpPr>
              <p:cNvPr id="36" name="Freeform 38"/>
              <p:cNvSpPr/>
              <p:nvPr/>
            </p:nvSpPr>
            <p:spPr bwMode="auto">
              <a:xfrm>
                <a:off x="4732338"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5" y="70"/>
                      <a:pt x="46" y="60"/>
                      <a:pt x="46" y="47"/>
                    </a:cubicBezTo>
                    <a:cubicBezTo>
                      <a:pt x="46" y="23"/>
                      <a:pt x="46" y="23"/>
                      <a:pt x="46" y="23"/>
                    </a:cubicBezTo>
                    <a:cubicBezTo>
                      <a:pt x="46" y="10"/>
                      <a:pt x="35"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37" name="Freeform 39"/>
              <p:cNvSpPr>
                <a:spLocks noEditPoints="1"/>
              </p:cNvSpPr>
              <p:nvPr/>
            </p:nvSpPr>
            <p:spPr bwMode="auto">
              <a:xfrm>
                <a:off x="3886200" y="3751263"/>
                <a:ext cx="1243013" cy="1104900"/>
              </a:xfrm>
              <a:custGeom>
                <a:avLst/>
                <a:gdLst>
                  <a:gd name="T0" fmla="*/ 329 w 329"/>
                  <a:gd name="T1" fmla="*/ 1 h 294"/>
                  <a:gd name="T2" fmla="*/ 282 w 329"/>
                  <a:gd name="T3" fmla="*/ 1 h 294"/>
                  <a:gd name="T4" fmla="*/ 282 w 329"/>
                  <a:gd name="T5" fmla="*/ 13 h 294"/>
                  <a:gd name="T6" fmla="*/ 247 w 329"/>
                  <a:gd name="T7" fmla="*/ 48 h 294"/>
                  <a:gd name="T8" fmla="*/ 212 w 329"/>
                  <a:gd name="T9" fmla="*/ 13 h 294"/>
                  <a:gd name="T10" fmla="*/ 212 w 329"/>
                  <a:gd name="T11" fmla="*/ 1 h 294"/>
                  <a:gd name="T12" fmla="*/ 118 w 329"/>
                  <a:gd name="T13" fmla="*/ 1 h 294"/>
                  <a:gd name="T14" fmla="*/ 118 w 329"/>
                  <a:gd name="T15" fmla="*/ 13 h 294"/>
                  <a:gd name="T16" fmla="*/ 83 w 329"/>
                  <a:gd name="T17" fmla="*/ 48 h 294"/>
                  <a:gd name="T18" fmla="*/ 47 w 329"/>
                  <a:gd name="T19" fmla="*/ 13 h 294"/>
                  <a:gd name="T20" fmla="*/ 47 w 329"/>
                  <a:gd name="T21" fmla="*/ 1 h 294"/>
                  <a:gd name="T22" fmla="*/ 0 w 329"/>
                  <a:gd name="T23" fmla="*/ 0 h 294"/>
                  <a:gd name="T24" fmla="*/ 0 w 329"/>
                  <a:gd name="T25" fmla="*/ 294 h 294"/>
                  <a:gd name="T26" fmla="*/ 24 w 329"/>
                  <a:gd name="T27" fmla="*/ 294 h 294"/>
                  <a:gd name="T28" fmla="*/ 306 w 329"/>
                  <a:gd name="T29" fmla="*/ 294 h 294"/>
                  <a:gd name="T30" fmla="*/ 329 w 329"/>
                  <a:gd name="T31" fmla="*/ 294 h 294"/>
                  <a:gd name="T32" fmla="*/ 329 w 329"/>
                  <a:gd name="T33" fmla="*/ 1 h 294"/>
                  <a:gd name="T34" fmla="*/ 306 w 329"/>
                  <a:gd name="T35" fmla="*/ 271 h 294"/>
                  <a:gd name="T36" fmla="*/ 24 w 329"/>
                  <a:gd name="T37" fmla="*/ 271 h 294"/>
                  <a:gd name="T38" fmla="*/ 24 w 329"/>
                  <a:gd name="T39" fmla="*/ 83 h 294"/>
                  <a:gd name="T40" fmla="*/ 306 w 329"/>
                  <a:gd name="T41" fmla="*/ 83 h 294"/>
                  <a:gd name="T42" fmla="*/ 306 w 329"/>
                  <a:gd name="T43" fmla="*/ 27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29" h="294">
                    <a:moveTo>
                      <a:pt x="329" y="1"/>
                    </a:moveTo>
                    <a:cubicBezTo>
                      <a:pt x="282" y="1"/>
                      <a:pt x="282" y="1"/>
                      <a:pt x="282" y="1"/>
                    </a:cubicBezTo>
                    <a:cubicBezTo>
                      <a:pt x="282" y="13"/>
                      <a:pt x="282" y="13"/>
                      <a:pt x="282" y="13"/>
                    </a:cubicBezTo>
                    <a:cubicBezTo>
                      <a:pt x="282" y="32"/>
                      <a:pt x="266" y="48"/>
                      <a:pt x="247" y="48"/>
                    </a:cubicBezTo>
                    <a:cubicBezTo>
                      <a:pt x="228" y="48"/>
                      <a:pt x="212" y="32"/>
                      <a:pt x="212" y="13"/>
                    </a:cubicBezTo>
                    <a:cubicBezTo>
                      <a:pt x="212" y="1"/>
                      <a:pt x="212" y="1"/>
                      <a:pt x="212" y="1"/>
                    </a:cubicBezTo>
                    <a:cubicBezTo>
                      <a:pt x="118" y="1"/>
                      <a:pt x="118" y="1"/>
                      <a:pt x="118" y="1"/>
                    </a:cubicBezTo>
                    <a:cubicBezTo>
                      <a:pt x="118" y="13"/>
                      <a:pt x="118" y="13"/>
                      <a:pt x="118" y="13"/>
                    </a:cubicBezTo>
                    <a:cubicBezTo>
                      <a:pt x="118" y="32"/>
                      <a:pt x="102" y="48"/>
                      <a:pt x="83" y="48"/>
                    </a:cubicBezTo>
                    <a:cubicBezTo>
                      <a:pt x="63" y="48"/>
                      <a:pt x="47" y="32"/>
                      <a:pt x="47" y="13"/>
                    </a:cubicBezTo>
                    <a:cubicBezTo>
                      <a:pt x="47" y="1"/>
                      <a:pt x="47" y="1"/>
                      <a:pt x="47" y="1"/>
                    </a:cubicBezTo>
                    <a:cubicBezTo>
                      <a:pt x="0" y="0"/>
                      <a:pt x="0" y="0"/>
                      <a:pt x="0" y="0"/>
                    </a:cubicBezTo>
                    <a:cubicBezTo>
                      <a:pt x="0" y="294"/>
                      <a:pt x="0" y="294"/>
                      <a:pt x="0" y="294"/>
                    </a:cubicBezTo>
                    <a:cubicBezTo>
                      <a:pt x="24" y="294"/>
                      <a:pt x="24" y="294"/>
                      <a:pt x="24" y="294"/>
                    </a:cubicBezTo>
                    <a:cubicBezTo>
                      <a:pt x="306" y="294"/>
                      <a:pt x="306" y="294"/>
                      <a:pt x="306" y="294"/>
                    </a:cubicBezTo>
                    <a:cubicBezTo>
                      <a:pt x="329" y="294"/>
                      <a:pt x="329" y="294"/>
                      <a:pt x="329" y="294"/>
                    </a:cubicBezTo>
                    <a:lnTo>
                      <a:pt x="329" y="1"/>
                    </a:lnTo>
                    <a:close/>
                    <a:moveTo>
                      <a:pt x="306" y="271"/>
                    </a:moveTo>
                    <a:cubicBezTo>
                      <a:pt x="24" y="271"/>
                      <a:pt x="24" y="271"/>
                      <a:pt x="24" y="271"/>
                    </a:cubicBezTo>
                    <a:cubicBezTo>
                      <a:pt x="24" y="83"/>
                      <a:pt x="24" y="83"/>
                      <a:pt x="24" y="83"/>
                    </a:cubicBezTo>
                    <a:cubicBezTo>
                      <a:pt x="306" y="83"/>
                      <a:pt x="306" y="83"/>
                      <a:pt x="306" y="83"/>
                    </a:cubicBezTo>
                    <a:lnTo>
                      <a:pt x="306" y="2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38" name="Freeform 40"/>
              <p:cNvSpPr/>
              <p:nvPr/>
            </p:nvSpPr>
            <p:spPr bwMode="auto">
              <a:xfrm>
                <a:off x="4108450" y="3605213"/>
                <a:ext cx="174625" cy="263525"/>
              </a:xfrm>
              <a:custGeom>
                <a:avLst/>
                <a:gdLst>
                  <a:gd name="T0" fmla="*/ 23 w 46"/>
                  <a:gd name="T1" fmla="*/ 70 h 70"/>
                  <a:gd name="T2" fmla="*/ 46 w 46"/>
                  <a:gd name="T3" fmla="*/ 47 h 70"/>
                  <a:gd name="T4" fmla="*/ 46 w 46"/>
                  <a:gd name="T5" fmla="*/ 23 h 70"/>
                  <a:gd name="T6" fmla="*/ 23 w 46"/>
                  <a:gd name="T7" fmla="*/ 0 h 70"/>
                  <a:gd name="T8" fmla="*/ 0 w 46"/>
                  <a:gd name="T9" fmla="*/ 23 h 70"/>
                  <a:gd name="T10" fmla="*/ 0 w 46"/>
                  <a:gd name="T11" fmla="*/ 47 h 70"/>
                  <a:gd name="T12" fmla="*/ 23 w 46"/>
                  <a:gd name="T13" fmla="*/ 70 h 70"/>
                </a:gdLst>
                <a:ahLst/>
                <a:cxnLst>
                  <a:cxn ang="0">
                    <a:pos x="T0" y="T1"/>
                  </a:cxn>
                  <a:cxn ang="0">
                    <a:pos x="T2" y="T3"/>
                  </a:cxn>
                  <a:cxn ang="0">
                    <a:pos x="T4" y="T5"/>
                  </a:cxn>
                  <a:cxn ang="0">
                    <a:pos x="T6" y="T7"/>
                  </a:cxn>
                  <a:cxn ang="0">
                    <a:pos x="T8" y="T9"/>
                  </a:cxn>
                  <a:cxn ang="0">
                    <a:pos x="T10" y="T11"/>
                  </a:cxn>
                  <a:cxn ang="0">
                    <a:pos x="T12" y="T13"/>
                  </a:cxn>
                </a:cxnLst>
                <a:rect l="0" t="0" r="r" b="b"/>
                <a:pathLst>
                  <a:path w="46" h="70">
                    <a:moveTo>
                      <a:pt x="23" y="70"/>
                    </a:moveTo>
                    <a:cubicBezTo>
                      <a:pt x="36" y="70"/>
                      <a:pt x="46" y="60"/>
                      <a:pt x="46" y="47"/>
                    </a:cubicBezTo>
                    <a:cubicBezTo>
                      <a:pt x="46" y="23"/>
                      <a:pt x="46" y="23"/>
                      <a:pt x="46" y="23"/>
                    </a:cubicBezTo>
                    <a:cubicBezTo>
                      <a:pt x="46" y="10"/>
                      <a:pt x="36" y="0"/>
                      <a:pt x="23" y="0"/>
                    </a:cubicBezTo>
                    <a:cubicBezTo>
                      <a:pt x="10" y="0"/>
                      <a:pt x="0" y="10"/>
                      <a:pt x="0" y="23"/>
                    </a:cubicBezTo>
                    <a:cubicBezTo>
                      <a:pt x="0" y="47"/>
                      <a:pt x="0" y="47"/>
                      <a:pt x="0" y="47"/>
                    </a:cubicBezTo>
                    <a:cubicBezTo>
                      <a:pt x="0" y="60"/>
                      <a:pt x="10" y="70"/>
                      <a:pt x="23"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39" name="Rectangle 41"/>
              <p:cNvSpPr>
                <a:spLocks noChangeArrowheads="1"/>
              </p:cNvSpPr>
              <p:nvPr/>
            </p:nvSpPr>
            <p:spPr bwMode="auto">
              <a:xfrm>
                <a:off x="4332288"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40" name="Rectangle 42"/>
              <p:cNvSpPr>
                <a:spLocks noChangeArrowheads="1"/>
              </p:cNvSpPr>
              <p:nvPr/>
            </p:nvSpPr>
            <p:spPr bwMode="auto">
              <a:xfrm>
                <a:off x="4559300"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41" name="Rectangle 43"/>
              <p:cNvSpPr>
                <a:spLocks noChangeArrowheads="1"/>
              </p:cNvSpPr>
              <p:nvPr/>
            </p:nvSpPr>
            <p:spPr bwMode="auto">
              <a:xfrm>
                <a:off x="4767263" y="4157663"/>
                <a:ext cx="139700" cy="1238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42" name="Rectangle 44"/>
              <p:cNvSpPr>
                <a:spLocks noChangeArrowheads="1"/>
              </p:cNvSpPr>
              <p:nvPr/>
            </p:nvSpPr>
            <p:spPr bwMode="auto">
              <a:xfrm>
                <a:off x="4332288"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2" name="Rectangle 45"/>
              <p:cNvSpPr>
                <a:spLocks noChangeArrowheads="1"/>
              </p:cNvSpPr>
              <p:nvPr/>
            </p:nvSpPr>
            <p:spPr bwMode="auto">
              <a:xfrm>
                <a:off x="4559300"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3" name="Rectangle 46"/>
              <p:cNvSpPr>
                <a:spLocks noChangeArrowheads="1"/>
              </p:cNvSpPr>
              <p:nvPr/>
            </p:nvSpPr>
            <p:spPr bwMode="auto">
              <a:xfrm>
                <a:off x="4767263" y="4364038"/>
                <a:ext cx="139700"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4" name="Rectangle 47"/>
              <p:cNvSpPr>
                <a:spLocks noChangeArrowheads="1"/>
              </p:cNvSpPr>
              <p:nvPr/>
            </p:nvSpPr>
            <p:spPr bwMode="auto">
              <a:xfrm>
                <a:off x="4332288"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5" name="Rectangle 48"/>
              <p:cNvSpPr>
                <a:spLocks noChangeArrowheads="1"/>
              </p:cNvSpPr>
              <p:nvPr/>
            </p:nvSpPr>
            <p:spPr bwMode="auto">
              <a:xfrm>
                <a:off x="4108450" y="4364038"/>
                <a:ext cx="141288" cy="1206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6" name="Rectangle 49"/>
              <p:cNvSpPr>
                <a:spLocks noChangeArrowheads="1"/>
              </p:cNvSpPr>
              <p:nvPr/>
            </p:nvSpPr>
            <p:spPr bwMode="auto">
              <a:xfrm>
                <a:off x="4108450" y="4570413"/>
                <a:ext cx="141288"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7" name="Rectangle 50"/>
              <p:cNvSpPr>
                <a:spLocks noChangeArrowheads="1"/>
              </p:cNvSpPr>
              <p:nvPr/>
            </p:nvSpPr>
            <p:spPr bwMode="auto">
              <a:xfrm>
                <a:off x="4559300"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58" name="Rectangle 51"/>
              <p:cNvSpPr>
                <a:spLocks noChangeArrowheads="1"/>
              </p:cNvSpPr>
              <p:nvPr/>
            </p:nvSpPr>
            <p:spPr bwMode="auto">
              <a:xfrm>
                <a:off x="4767263" y="4570413"/>
                <a:ext cx="139700" cy="125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grpSp>
      </p:grpSp>
      <p:grpSp>
        <p:nvGrpSpPr>
          <p:cNvPr id="7" name="Group 6"/>
          <p:cNvGrpSpPr/>
          <p:nvPr/>
        </p:nvGrpSpPr>
        <p:grpSpPr bwMode="auto">
          <a:xfrm>
            <a:off x="470456" y="1059723"/>
            <a:ext cx="533400" cy="537137"/>
            <a:chOff x="865882" y="3369928"/>
            <a:chExt cx="711213" cy="715677"/>
          </a:xfrm>
        </p:grpSpPr>
        <p:sp>
          <p:nvSpPr>
            <p:cNvPr id="11" name="Oval 10"/>
            <p:cNvSpPr/>
            <p:nvPr/>
          </p:nvSpPr>
          <p:spPr>
            <a:xfrm>
              <a:off x="865882" y="3369928"/>
              <a:ext cx="711213" cy="715677"/>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grpSp>
          <p:nvGrpSpPr>
            <p:cNvPr id="63" name="Group 82"/>
            <p:cNvGrpSpPr/>
            <p:nvPr/>
          </p:nvGrpSpPr>
          <p:grpSpPr>
            <a:xfrm>
              <a:off x="1060072" y="3534491"/>
              <a:ext cx="366179" cy="377109"/>
              <a:chOff x="3681413" y="3632200"/>
              <a:chExt cx="638175" cy="657225"/>
            </a:xfrm>
            <a:solidFill>
              <a:schemeClr val="bg1"/>
            </a:solidFill>
          </p:grpSpPr>
          <p:sp>
            <p:nvSpPr>
              <p:cNvPr id="64" name="Freeform 14"/>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ln>
            </p:spPr>
            <p:txBody>
              <a:bodyPr/>
              <a:lstStyle/>
              <a:p>
                <a:pPr defTabSz="685800">
                  <a:defRPr/>
                </a:pPr>
                <a:endParaRPr lang="en-US">
                  <a:latin typeface="+mn-lt"/>
                </a:endParaRPr>
              </a:p>
            </p:txBody>
          </p:sp>
          <p:sp>
            <p:nvSpPr>
              <p:cNvPr id="65" name="Freeform 15"/>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ln>
            </p:spPr>
            <p:txBody>
              <a:bodyPr/>
              <a:lstStyle/>
              <a:p>
                <a:pPr defTabSz="685800">
                  <a:defRPr/>
                </a:pPr>
                <a:endParaRPr lang="en-US">
                  <a:latin typeface="+mn-lt"/>
                </a:endParaRPr>
              </a:p>
            </p:txBody>
          </p:sp>
          <p:sp>
            <p:nvSpPr>
              <p:cNvPr id="66" name="Freeform 16"/>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ln>
            </p:spPr>
            <p:txBody>
              <a:bodyPr/>
              <a:lstStyle/>
              <a:p>
                <a:pPr defTabSz="685800">
                  <a:defRPr/>
                </a:pPr>
                <a:endParaRPr lang="en-US">
                  <a:latin typeface="+mn-lt"/>
                </a:endParaRPr>
              </a:p>
            </p:txBody>
          </p:sp>
          <p:sp>
            <p:nvSpPr>
              <p:cNvPr id="67" name="Freeform 17"/>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ln>
            </p:spPr>
            <p:txBody>
              <a:bodyPr/>
              <a:lstStyle/>
              <a:p>
                <a:pPr defTabSz="685800">
                  <a:defRPr/>
                </a:pPr>
                <a:endParaRPr lang="en-US">
                  <a:latin typeface="+mn-lt"/>
                </a:endParaRPr>
              </a:p>
            </p:txBody>
          </p:sp>
          <p:sp>
            <p:nvSpPr>
              <p:cNvPr id="68" name="Freeform 18"/>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ln>
            </p:spPr>
            <p:txBody>
              <a:bodyPr/>
              <a:lstStyle/>
              <a:p>
                <a:pPr defTabSz="685800">
                  <a:defRPr/>
                </a:pPr>
                <a:endParaRPr lang="en-US">
                  <a:latin typeface="+mn-lt"/>
                </a:endParaRPr>
              </a:p>
            </p:txBody>
          </p:sp>
          <p:sp>
            <p:nvSpPr>
              <p:cNvPr id="69" name="Freeform 19"/>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ln>
            </p:spPr>
            <p:txBody>
              <a:bodyPr/>
              <a:lstStyle/>
              <a:p>
                <a:pPr defTabSz="685800">
                  <a:defRPr/>
                </a:pPr>
                <a:endParaRPr lang="en-US">
                  <a:latin typeface="+mn-lt"/>
                </a:endParaRPr>
              </a:p>
            </p:txBody>
          </p:sp>
          <p:sp>
            <p:nvSpPr>
              <p:cNvPr id="70" name="Freeform 20"/>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ln>
            </p:spPr>
            <p:txBody>
              <a:bodyPr/>
              <a:lstStyle/>
              <a:p>
                <a:pPr defTabSz="685800">
                  <a:defRPr/>
                </a:pPr>
                <a:endParaRPr lang="en-US">
                  <a:latin typeface="+mn-lt"/>
                </a:endParaRPr>
              </a:p>
            </p:txBody>
          </p:sp>
          <p:sp>
            <p:nvSpPr>
              <p:cNvPr id="71" name="Rectangle 21"/>
              <p:cNvSpPr>
                <a:spLocks noChangeArrowheads="1"/>
              </p:cNvSpPr>
              <p:nvPr/>
            </p:nvSpPr>
            <p:spPr bwMode="auto">
              <a:xfrm>
                <a:off x="3681413" y="4222750"/>
                <a:ext cx="542925" cy="66675"/>
              </a:xfrm>
              <a:prstGeom prst="rect">
                <a:avLst/>
              </a:prstGeom>
              <a:grpFill/>
              <a:ln w="9525">
                <a:noFill/>
                <a:miter lim="800000"/>
              </a:ln>
            </p:spPr>
            <p:txBody>
              <a:bodyPr/>
              <a:lstStyle/>
              <a:p>
                <a:pPr defTabSz="685800">
                  <a:defRPr/>
                </a:pPr>
                <a:endParaRPr lang="en-US">
                  <a:latin typeface="+mn-lt"/>
                </a:endParaRPr>
              </a:p>
            </p:txBody>
          </p:sp>
          <p:sp>
            <p:nvSpPr>
              <p:cNvPr id="72" name="Freeform 22"/>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ln>
            </p:spPr>
            <p:txBody>
              <a:bodyPr/>
              <a:lstStyle/>
              <a:p>
                <a:pPr defTabSz="685800">
                  <a:defRPr/>
                </a:pPr>
                <a:endParaRPr lang="en-US">
                  <a:latin typeface="+mn-lt"/>
                </a:endParaRPr>
              </a:p>
            </p:txBody>
          </p:sp>
        </p:grpSp>
      </p:grpSp>
      <p:pic>
        <p:nvPicPr>
          <p:cNvPr id="1028" name="Picture 4"/>
          <p:cNvPicPr>
            <a:picLocks noChangeAspect="1" noChangeArrowheads="1"/>
          </p:cNvPicPr>
          <p:nvPr/>
        </p:nvPicPr>
        <p:blipFill rotWithShape="1">
          <a:blip r:embed="rId1">
            <a:extLst>
              <a:ext uri="{BEBA8EAE-BF5A-486C-A8C5-ECC9F3942E4B}">
                <a14:imgProps xmlns:a14="http://schemas.microsoft.com/office/drawing/2010/main">
                  <a14:imgLayer r:embed="rId2">
                    <a14:imgEffect>
                      <a14:saturation sat="0"/>
                    </a14:imgEffect>
                  </a14:imgLayer>
                </a14:imgProps>
              </a:ext>
              <a:ext uri="{28A0092B-C50C-407E-A947-70E740481C1C}">
                <a14:useLocalDpi xmlns:a14="http://schemas.microsoft.com/office/drawing/2010/main" val="0"/>
              </a:ext>
            </a:extLst>
          </a:blip>
          <a:srcRect b="8587"/>
          <a:stretch>
            <a:fillRect/>
          </a:stretch>
        </p:blipFill>
        <p:spPr bwMode="auto">
          <a:xfrm>
            <a:off x="3895724" y="1423534"/>
            <a:ext cx="4785937" cy="3127031"/>
          </a:xfrm>
          <a:prstGeom prst="rect">
            <a:avLst/>
          </a:prstGeom>
          <a:noFill/>
          <a:extLst>
            <a:ext uri="{909E8E84-426E-40DD-AFC4-6F175D3DCCD1}">
              <a14:hiddenFill xmlns:a14="http://schemas.microsoft.com/office/drawing/2010/main">
                <a:solidFill>
                  <a:srgbClr val="FFFFFF"/>
                </a:solidFill>
              </a14:hiddenFill>
            </a:ext>
          </a:extLst>
        </p:spPr>
      </p:pic>
      <p:sp>
        <p:nvSpPr>
          <p:cNvPr id="77" name="矩形 7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20"/>
          <p:cNvSpPr>
            <a:spLocks noChangeArrowheads="1"/>
          </p:cNvSpPr>
          <p:nvPr>
            <p:custDataLst>
              <p:tags r:id="rId3"/>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a:t>
            </a:r>
            <a:r>
              <a:rPr lang="zh-CN" altLang="en-US" sz="1800" b="1" dirty="0">
                <a:solidFill>
                  <a:schemeClr val="bg1"/>
                </a:solidFill>
                <a:ea typeface="微软雅黑" panose="020B0503020204020204" pitchFamily="34" charset="-122"/>
                <a:sym typeface="Arial" panose="020B0604020202020204" pitchFamily="34" charset="0"/>
              </a:rPr>
              <a:t>群面</a:t>
            </a:r>
            <a:r>
              <a:rPr lang="en-US" altLang="zh-CN" sz="1800" b="1" dirty="0">
                <a:solidFill>
                  <a:schemeClr val="bg1"/>
                </a:solidFill>
                <a:ea typeface="微软雅黑" panose="020B0503020204020204" pitchFamily="34" charset="-122"/>
                <a:sym typeface="Arial" panose="020B0604020202020204" pitchFamily="34" charset="0"/>
              </a:rPr>
              <a:t>——</a:t>
            </a:r>
            <a:r>
              <a:rPr lang="zh-CN" altLang="en-US" b="1" dirty="0">
                <a:solidFill>
                  <a:schemeClr val="bg1"/>
                </a:solidFill>
                <a:ea typeface="微软雅黑" panose="020B0503020204020204" pitchFamily="34" charset="-122"/>
                <a:sym typeface="Arial" panose="020B0604020202020204" pitchFamily="34" charset="0"/>
              </a:rPr>
              <a:t>我应该提前做哪些准备</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10" name="矩形 8"/>
          <p:cNvSpPr>
            <a:spLocks noChangeArrowheads="1"/>
          </p:cNvSpPr>
          <p:nvPr>
            <p:custDataLst>
              <p:tags r:id="rId4"/>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2.2.5</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bwMode="auto">
          <a:xfrm>
            <a:off x="1102360" y="976900"/>
            <a:ext cx="6855619" cy="824167"/>
            <a:chOff x="1511061" y="3222399"/>
            <a:chExt cx="9141307" cy="1098869"/>
          </a:xfrm>
        </p:grpSpPr>
        <p:sp>
          <p:nvSpPr>
            <p:cNvPr id="8" name="Shape 2729"/>
            <p:cNvSpPr/>
            <p:nvPr/>
          </p:nvSpPr>
          <p:spPr>
            <a:xfrm>
              <a:off x="1511061" y="3222399"/>
              <a:ext cx="2148001" cy="1098869"/>
            </a:xfrm>
            <a:custGeom>
              <a:avLst/>
              <a:gdLst/>
              <a:ahLst/>
              <a:cxnLst>
                <a:cxn ang="0">
                  <a:pos x="wd2" y="hd2"/>
                </a:cxn>
                <a:cxn ang="5400000">
                  <a:pos x="wd2" y="hd2"/>
                </a:cxn>
                <a:cxn ang="10800000">
                  <a:pos x="wd2" y="hd2"/>
                </a:cxn>
                <a:cxn ang="16200000">
                  <a:pos x="wd2" y="hd2"/>
                </a:cxn>
              </a:cxnLst>
              <a:rect l="0" t="0"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chemeClr val="accent1"/>
            </a:solidFill>
            <a:ln w="63500">
              <a:solidFill>
                <a:srgbClr val="FFFFFF"/>
              </a:solidFill>
              <a:miter lim="400000"/>
            </a:ln>
          </p:spPr>
          <p:txBody>
            <a:bodyPr lIns="38100" tIns="38100" rIns="38100" bIns="3810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9" name="Shape 2730"/>
            <p:cNvSpPr/>
            <p:nvPr/>
          </p:nvSpPr>
          <p:spPr>
            <a:xfrm>
              <a:off x="3846397" y="3222399"/>
              <a:ext cx="2148000" cy="1098869"/>
            </a:xfrm>
            <a:custGeom>
              <a:avLst/>
              <a:gdLst/>
              <a:ahLst/>
              <a:cxnLst>
                <a:cxn ang="0">
                  <a:pos x="wd2" y="hd2"/>
                </a:cxn>
                <a:cxn ang="5400000">
                  <a:pos x="wd2" y="hd2"/>
                </a:cxn>
                <a:cxn ang="10800000">
                  <a:pos x="wd2" y="hd2"/>
                </a:cxn>
                <a:cxn ang="16200000">
                  <a:pos x="wd2" y="hd2"/>
                </a:cxn>
              </a:cxnLst>
              <a:rect l="0" t="0"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chemeClr val="accent2"/>
            </a:solidFill>
            <a:ln w="63500">
              <a:solidFill>
                <a:srgbClr val="FFFFFF"/>
              </a:solidFill>
              <a:miter lim="400000"/>
            </a:ln>
          </p:spPr>
          <p:txBody>
            <a:bodyPr lIns="38100" tIns="38100" rIns="38100" bIns="3810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10" name="Shape 2731"/>
            <p:cNvSpPr/>
            <p:nvPr/>
          </p:nvSpPr>
          <p:spPr>
            <a:xfrm>
              <a:off x="6181732" y="3222399"/>
              <a:ext cx="2146413" cy="1098869"/>
            </a:xfrm>
            <a:custGeom>
              <a:avLst/>
              <a:gdLst/>
              <a:ahLst/>
              <a:cxnLst>
                <a:cxn ang="0">
                  <a:pos x="wd2" y="hd2"/>
                </a:cxn>
                <a:cxn ang="5400000">
                  <a:pos x="wd2" y="hd2"/>
                </a:cxn>
                <a:cxn ang="10800000">
                  <a:pos x="wd2" y="hd2"/>
                </a:cxn>
                <a:cxn ang="16200000">
                  <a:pos x="wd2" y="hd2"/>
                </a:cxn>
              </a:cxnLst>
              <a:rect l="0" t="0"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chemeClr val="accent4"/>
            </a:solidFill>
            <a:ln w="63500">
              <a:solidFill>
                <a:srgbClr val="FFFFFF"/>
              </a:solidFill>
              <a:miter lim="400000"/>
            </a:ln>
          </p:spPr>
          <p:txBody>
            <a:bodyPr lIns="38100" tIns="38100" rIns="38100" bIns="3810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11" name="Shape 2732"/>
            <p:cNvSpPr/>
            <p:nvPr/>
          </p:nvSpPr>
          <p:spPr>
            <a:xfrm>
              <a:off x="8504368" y="3222399"/>
              <a:ext cx="2148000" cy="1098869"/>
            </a:xfrm>
            <a:custGeom>
              <a:avLst/>
              <a:gdLst/>
              <a:ahLst/>
              <a:cxnLst>
                <a:cxn ang="0">
                  <a:pos x="wd2" y="hd2"/>
                </a:cxn>
                <a:cxn ang="5400000">
                  <a:pos x="wd2" y="hd2"/>
                </a:cxn>
                <a:cxn ang="10800000">
                  <a:pos x="wd2" y="hd2"/>
                </a:cxn>
                <a:cxn ang="16200000">
                  <a:pos x="wd2" y="hd2"/>
                </a:cxn>
              </a:cxnLst>
              <a:rect l="0" t="0" r="r" b="b"/>
              <a:pathLst>
                <a:path w="21600" h="21600" extrusionOk="0">
                  <a:moveTo>
                    <a:pt x="5547" y="4050"/>
                  </a:moveTo>
                  <a:cubicBezTo>
                    <a:pt x="3642" y="4050"/>
                    <a:pt x="2093" y="7079"/>
                    <a:pt x="2093" y="10800"/>
                  </a:cubicBezTo>
                  <a:cubicBezTo>
                    <a:pt x="2093" y="14522"/>
                    <a:pt x="3642" y="17550"/>
                    <a:pt x="5547" y="17550"/>
                  </a:cubicBezTo>
                  <a:lnTo>
                    <a:pt x="16053" y="17550"/>
                  </a:lnTo>
                  <a:cubicBezTo>
                    <a:pt x="17958" y="17550"/>
                    <a:pt x="19507" y="14522"/>
                    <a:pt x="19507" y="10800"/>
                  </a:cubicBezTo>
                  <a:cubicBezTo>
                    <a:pt x="19507" y="7079"/>
                    <a:pt x="17958" y="4050"/>
                    <a:pt x="16053" y="4050"/>
                  </a:cubicBezTo>
                  <a:cubicBezTo>
                    <a:pt x="16053" y="4050"/>
                    <a:pt x="5547" y="4050"/>
                    <a:pt x="5547" y="4050"/>
                  </a:cubicBezTo>
                  <a:close/>
                  <a:moveTo>
                    <a:pt x="16053" y="21600"/>
                  </a:moveTo>
                  <a:lnTo>
                    <a:pt x="5547" y="21600"/>
                  </a:lnTo>
                  <a:cubicBezTo>
                    <a:pt x="2488" y="21600"/>
                    <a:pt x="0" y="16777"/>
                    <a:pt x="0" y="10800"/>
                  </a:cubicBezTo>
                  <a:cubicBezTo>
                    <a:pt x="0" y="4823"/>
                    <a:pt x="2488" y="0"/>
                    <a:pt x="5547" y="0"/>
                  </a:cubicBezTo>
                  <a:lnTo>
                    <a:pt x="16053" y="0"/>
                  </a:lnTo>
                  <a:cubicBezTo>
                    <a:pt x="19112" y="0"/>
                    <a:pt x="21600" y="4823"/>
                    <a:pt x="21600" y="10800"/>
                  </a:cubicBezTo>
                  <a:cubicBezTo>
                    <a:pt x="21600" y="16777"/>
                    <a:pt x="19112" y="21600"/>
                    <a:pt x="16053" y="21600"/>
                  </a:cubicBezTo>
                  <a:close/>
                </a:path>
              </a:pathLst>
            </a:custGeom>
            <a:solidFill>
              <a:schemeClr val="accent3"/>
            </a:solidFill>
            <a:ln w="63500">
              <a:solidFill>
                <a:srgbClr val="FFFFFF"/>
              </a:solidFill>
              <a:miter lim="400000"/>
            </a:ln>
          </p:spPr>
          <p:txBody>
            <a:bodyPr lIns="38100" tIns="38100" rIns="38100" bIns="3810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12" name="Shape 2733"/>
            <p:cNvSpPr/>
            <p:nvPr/>
          </p:nvSpPr>
          <p:spPr>
            <a:xfrm>
              <a:off x="2908135" y="3622565"/>
              <a:ext cx="1701890" cy="28583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60"/>
                    <a:pt x="20794" y="21600"/>
                    <a:pt x="19800" y="21600"/>
                  </a:cubicBezTo>
                  <a:lnTo>
                    <a:pt x="1800" y="21600"/>
                  </a:lnTo>
                  <a:cubicBezTo>
                    <a:pt x="806" y="21600"/>
                    <a:pt x="0" y="17060"/>
                    <a:pt x="0" y="10800"/>
                  </a:cubicBezTo>
                  <a:lnTo>
                    <a:pt x="0" y="10800"/>
                  </a:lnTo>
                  <a:cubicBezTo>
                    <a:pt x="0" y="4540"/>
                    <a:pt x="806" y="0"/>
                    <a:pt x="1800" y="0"/>
                  </a:cubicBezTo>
                  <a:lnTo>
                    <a:pt x="19800" y="0"/>
                  </a:lnTo>
                  <a:cubicBezTo>
                    <a:pt x="20794" y="0"/>
                    <a:pt x="21600" y="4540"/>
                    <a:pt x="21600" y="10800"/>
                  </a:cubicBezTo>
                  <a:cubicBezTo>
                    <a:pt x="21600" y="10800"/>
                    <a:pt x="21600" y="10800"/>
                    <a:pt x="21600" y="10800"/>
                  </a:cubicBezTo>
                  <a:close/>
                </a:path>
              </a:pathLst>
            </a:custGeom>
            <a:solidFill>
              <a:schemeClr val="accent5">
                <a:alpha val="50000"/>
              </a:schemeClr>
            </a:solidFill>
            <a:ln w="63500">
              <a:solidFill>
                <a:srgbClr val="FFFFFF">
                  <a:alpha val="50000"/>
                </a:srgbClr>
              </a:solidFill>
              <a:miter lim="400000"/>
            </a:ln>
          </p:spPr>
          <p:txBody>
            <a:bodyPr lIns="0" tIns="0" rIns="0" bIns="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13" name="Shape 2734"/>
            <p:cNvSpPr/>
            <p:nvPr/>
          </p:nvSpPr>
          <p:spPr>
            <a:xfrm>
              <a:off x="5241883" y="3622565"/>
              <a:ext cx="1703478" cy="28583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60"/>
                    <a:pt x="20794" y="21600"/>
                    <a:pt x="19800" y="21600"/>
                  </a:cubicBezTo>
                  <a:lnTo>
                    <a:pt x="1800" y="21600"/>
                  </a:lnTo>
                  <a:cubicBezTo>
                    <a:pt x="806" y="21600"/>
                    <a:pt x="0" y="17060"/>
                    <a:pt x="0" y="10800"/>
                  </a:cubicBezTo>
                  <a:lnTo>
                    <a:pt x="0" y="10800"/>
                  </a:lnTo>
                  <a:cubicBezTo>
                    <a:pt x="0" y="4540"/>
                    <a:pt x="806" y="0"/>
                    <a:pt x="1800" y="0"/>
                  </a:cubicBezTo>
                  <a:lnTo>
                    <a:pt x="19800" y="0"/>
                  </a:lnTo>
                  <a:cubicBezTo>
                    <a:pt x="20794" y="0"/>
                    <a:pt x="21600" y="4540"/>
                    <a:pt x="21600" y="10800"/>
                  </a:cubicBezTo>
                  <a:cubicBezTo>
                    <a:pt x="21600" y="10800"/>
                    <a:pt x="21600" y="10800"/>
                    <a:pt x="21600" y="10800"/>
                  </a:cubicBezTo>
                  <a:close/>
                </a:path>
              </a:pathLst>
            </a:custGeom>
            <a:solidFill>
              <a:schemeClr val="accent5">
                <a:alpha val="50000"/>
              </a:schemeClr>
            </a:solidFill>
            <a:ln w="63500">
              <a:solidFill>
                <a:srgbClr val="FFFFFF">
                  <a:alpha val="50000"/>
                </a:srgbClr>
              </a:solidFill>
              <a:miter lim="400000"/>
            </a:ln>
          </p:spPr>
          <p:txBody>
            <a:bodyPr lIns="0" tIns="0" rIns="0" bIns="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14" name="Shape 2735"/>
            <p:cNvSpPr/>
            <p:nvPr/>
          </p:nvSpPr>
          <p:spPr>
            <a:xfrm>
              <a:off x="7566105" y="3622565"/>
              <a:ext cx="1703478" cy="28583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060"/>
                    <a:pt x="20794" y="21600"/>
                    <a:pt x="19800" y="21600"/>
                  </a:cubicBezTo>
                  <a:lnTo>
                    <a:pt x="1800" y="21600"/>
                  </a:lnTo>
                  <a:cubicBezTo>
                    <a:pt x="806" y="21600"/>
                    <a:pt x="0" y="17060"/>
                    <a:pt x="0" y="10800"/>
                  </a:cubicBezTo>
                  <a:lnTo>
                    <a:pt x="0" y="10800"/>
                  </a:lnTo>
                  <a:cubicBezTo>
                    <a:pt x="0" y="4540"/>
                    <a:pt x="806" y="0"/>
                    <a:pt x="1800" y="0"/>
                  </a:cubicBezTo>
                  <a:lnTo>
                    <a:pt x="19800" y="0"/>
                  </a:lnTo>
                  <a:cubicBezTo>
                    <a:pt x="20794" y="0"/>
                    <a:pt x="21600" y="4540"/>
                    <a:pt x="21600" y="10800"/>
                  </a:cubicBezTo>
                  <a:cubicBezTo>
                    <a:pt x="21600" y="10800"/>
                    <a:pt x="21600" y="10800"/>
                    <a:pt x="21600" y="10800"/>
                  </a:cubicBezTo>
                  <a:close/>
                </a:path>
              </a:pathLst>
            </a:custGeom>
            <a:solidFill>
              <a:schemeClr val="accent5">
                <a:alpha val="50000"/>
              </a:schemeClr>
            </a:solidFill>
            <a:ln w="63500">
              <a:solidFill>
                <a:srgbClr val="FFFFFF">
                  <a:alpha val="50000"/>
                </a:srgbClr>
              </a:solidFill>
              <a:miter lim="400000"/>
            </a:ln>
          </p:spPr>
          <p:txBody>
            <a:bodyPr lIns="0" tIns="0" rIns="0" bIns="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grpSp>
      <p:grpSp>
        <p:nvGrpSpPr>
          <p:cNvPr id="35" name="Group 34"/>
          <p:cNvGrpSpPr/>
          <p:nvPr/>
        </p:nvGrpSpPr>
        <p:grpSpPr bwMode="auto">
          <a:xfrm>
            <a:off x="987664" y="1245582"/>
            <a:ext cx="1779984" cy="3458037"/>
            <a:chOff x="5374222" y="4671882"/>
            <a:chExt cx="2372955" cy="4610929"/>
          </a:xfrm>
        </p:grpSpPr>
        <p:sp>
          <p:nvSpPr>
            <p:cNvPr id="36" name="TextBox 35"/>
            <p:cNvSpPr txBox="1"/>
            <p:nvPr/>
          </p:nvSpPr>
          <p:spPr>
            <a:xfrm>
              <a:off x="6095101" y="4671882"/>
              <a:ext cx="930347" cy="367470"/>
            </a:xfrm>
            <a:prstGeom prst="rect">
              <a:avLst/>
            </a:prstGeom>
            <a:noFill/>
          </p:spPr>
          <p:txBody>
            <a:bodyPr wrap="square">
              <a:spAutoFit/>
            </a:bodyPr>
            <a:lstStyle/>
            <a:p>
              <a:pPr algn="ctr" defTabSz="685800">
                <a:defRPr/>
              </a:pP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rPr>
                <a:t>Leader</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37" name="Rectangle 36"/>
            <p:cNvSpPr/>
            <p:nvPr/>
          </p:nvSpPr>
          <p:spPr>
            <a:xfrm>
              <a:off x="5374222" y="5673305"/>
              <a:ext cx="2372955" cy="3609506"/>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just" defTabSz="1088390">
                <a:defRPr/>
              </a:pPr>
              <a:r>
                <a:rPr lang="zh-CN"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作为</a:t>
              </a:r>
              <a:r>
                <a:rPr lang="en-US" altLang="zh-CN"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Leader</a:t>
              </a:r>
              <a:r>
                <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，如果你想要脱颖而出首先就是要抢在第一个发言。在最开始发言的时候做好整体的布局，体现出你的</a:t>
              </a:r>
              <a:r>
                <a:rPr lang="en-US" altLang="zh-CN"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lead</a:t>
              </a:r>
              <a:r>
                <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能力。你要提前做好准备，了解面试的时间安排，在进入无领导小组讨论的第一时间，向大家阐述清楚，我们目前一共有多少时间，一共有多少人，要留出来多少时间进行整合，留出来多少时间进行成果呈现以及每个人发言多久。同时最后询问一下组内是否有同学愿意担任</a:t>
              </a:r>
              <a:r>
                <a:rPr lang="en-US" altLang="zh-CN"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Recorder</a:t>
              </a:r>
              <a:r>
                <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或者</a:t>
              </a:r>
              <a:r>
                <a:rPr lang="en-US" altLang="zh-CN"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Timekeeper</a:t>
              </a:r>
              <a:r>
                <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，给大家机会，展现领导风范。</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8" name="Group 37"/>
          <p:cNvGrpSpPr/>
          <p:nvPr/>
        </p:nvGrpSpPr>
        <p:grpSpPr bwMode="auto">
          <a:xfrm>
            <a:off x="2825989" y="1246217"/>
            <a:ext cx="1779984" cy="2689688"/>
            <a:chOff x="5488505" y="4672729"/>
            <a:chExt cx="2372955" cy="3586415"/>
          </a:xfrm>
        </p:grpSpPr>
        <p:sp>
          <p:nvSpPr>
            <p:cNvPr id="39" name="TextBox 38"/>
            <p:cNvSpPr txBox="1"/>
            <p:nvPr/>
          </p:nvSpPr>
          <p:spPr>
            <a:xfrm>
              <a:off x="6006693" y="4672729"/>
              <a:ext cx="1161452" cy="367470"/>
            </a:xfrm>
            <a:prstGeom prst="rect">
              <a:avLst/>
            </a:prstGeom>
            <a:noFill/>
          </p:spPr>
          <p:txBody>
            <a:bodyPr wrap="square">
              <a:spAutoFit/>
            </a:bodyPr>
            <a:lstStyle/>
            <a:p>
              <a:pPr algn="ctr" defTabSz="685800">
                <a:defRPr/>
              </a:pP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rPr>
                <a:t>Recorder</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40" name="Rectangle 39"/>
            <p:cNvSpPr/>
            <p:nvPr/>
          </p:nvSpPr>
          <p:spPr>
            <a:xfrm>
              <a:off x="5488505" y="5674999"/>
              <a:ext cx="2372955" cy="2584145"/>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作为Recorder，你要在大家发言时，尽可能多的，有逻辑的，挑重点的部分进行记录，并且确保能够在最后呈现结果的时候，让大家看你的记录时，非常的有条理有逻辑，并且十分清晰，能拿过来世界使用的样子。这里推荐使用</a:t>
              </a:r>
              <a:r>
                <a:rPr lang="en-US" altLang="zh-CN"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xmind</a:t>
              </a:r>
              <a:r>
                <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软件，以思维导图的形式记录往往让大家看上去很清晰，并且也显得很专业。</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1" name="Group 40"/>
          <p:cNvGrpSpPr/>
          <p:nvPr/>
        </p:nvGrpSpPr>
        <p:grpSpPr bwMode="auto">
          <a:xfrm>
            <a:off x="4664155" y="1246217"/>
            <a:ext cx="1778635" cy="1791970"/>
            <a:chOff x="5599529" y="4672729"/>
            <a:chExt cx="2372743" cy="2389404"/>
          </a:xfrm>
        </p:grpSpPr>
        <p:sp>
          <p:nvSpPr>
            <p:cNvPr id="42" name="TextBox 41"/>
            <p:cNvSpPr txBox="1"/>
            <p:nvPr/>
          </p:nvSpPr>
          <p:spPr>
            <a:xfrm>
              <a:off x="5915609" y="4672729"/>
              <a:ext cx="1445162" cy="367470"/>
            </a:xfrm>
            <a:prstGeom prst="rect">
              <a:avLst/>
            </a:prstGeom>
            <a:noFill/>
          </p:spPr>
          <p:txBody>
            <a:bodyPr wrap="square">
              <a:spAutoFit/>
            </a:bodyPr>
            <a:lstStyle/>
            <a:p>
              <a:pPr algn="ctr" defTabSz="685800">
                <a:defRPr/>
              </a:pP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rPr>
                <a:t>Timekeeper</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43" name="Rectangle 42"/>
            <p:cNvSpPr/>
            <p:nvPr/>
          </p:nvSpPr>
          <p:spPr>
            <a:xfrm>
              <a:off x="5599529" y="5480486"/>
              <a:ext cx="2372743" cy="1581647"/>
            </a:xfrm>
            <a:prstGeom prst="rect">
              <a:avLst/>
            </a:prstGeom>
          </p:spPr>
          <p:txBody>
            <a:bodyPr>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just" defTabSz="1088390">
                <a:defRPr/>
              </a:pPr>
              <a:endPar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gn="just" defTabSz="1088390">
                <a:defRPr/>
              </a:pPr>
              <a:r>
                <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作为Timekeeper，你需要计算好每个人发言的时间以及距离呈现最终成果的同学，当你觉得需要让大家停止发言进行整合的前一分钟，适当打断目前发言的同学和大家说一下目前时间情况，请大家快速发言，一分钟后将进入到整合阶段</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4" name="Group 43"/>
          <p:cNvGrpSpPr/>
          <p:nvPr/>
        </p:nvGrpSpPr>
        <p:grpSpPr bwMode="auto">
          <a:xfrm>
            <a:off x="6372384" y="1246217"/>
            <a:ext cx="1779985" cy="3458674"/>
            <a:chOff x="5554534" y="4672729"/>
            <a:chExt cx="2372955" cy="4611777"/>
          </a:xfrm>
        </p:grpSpPr>
        <p:sp>
          <p:nvSpPr>
            <p:cNvPr id="45" name="TextBox 44"/>
            <p:cNvSpPr txBox="1"/>
            <p:nvPr/>
          </p:nvSpPr>
          <p:spPr>
            <a:xfrm>
              <a:off x="6280970" y="4672729"/>
              <a:ext cx="687390" cy="367470"/>
            </a:xfrm>
            <a:prstGeom prst="rect">
              <a:avLst/>
            </a:prstGeom>
            <a:noFill/>
          </p:spPr>
          <p:txBody>
            <a:bodyPr wrap="square">
              <a:spAutoFit/>
            </a:bodyPr>
            <a:lstStyle/>
            <a:p>
              <a:pPr algn="ctr" defTabSz="685800">
                <a:defRPr/>
              </a:pPr>
              <a:r>
                <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rPr>
                <a:t>NPC</a:t>
              </a:r>
              <a:endParaRPr lang="en-US" altLang="zh-CN" sz="1200"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46" name="Rectangle 45"/>
            <p:cNvSpPr/>
            <p:nvPr/>
          </p:nvSpPr>
          <p:spPr>
            <a:xfrm>
              <a:off x="5554534" y="5675000"/>
              <a:ext cx="2372955" cy="3609506"/>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just" defTabSz="1088390">
                <a:defRPr/>
              </a:pPr>
              <a:r>
                <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如果你什么位置都没有抢到，就请像我前面说的，尽可能在组内发言期间多发言，展现自己的逻辑性和辩证性，并且争取一下最后的presenter，也可以很好的体现自己的能力。同时不管是在哪个位置，要做一个好的倾听者，在你进行观点输出的时候尽量不要重复别人已经说过的部分，同时也可以在进行自己的观点输出时，家带上别人说过的重要的话，可以让HR觉得你是一个好的倾听者。（如果是</a:t>
              </a:r>
              <a:r>
                <a:rPr lang="en-US" altLang="zh-CN"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PWC</a:t>
              </a:r>
              <a:r>
                <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的面试，可以争取一下一辩手或者是结尾的辩手。</a:t>
              </a:r>
              <a:endParaRPr lang="zh-CN" altLang="en-US" sz="10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
        <p:nvSpPr>
          <p:cNvPr id="52" name="矩形 51"/>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a:t>
            </a:r>
            <a:r>
              <a:rPr lang="zh-CN" altLang="en-US" sz="1800" b="1" dirty="0">
                <a:solidFill>
                  <a:schemeClr val="bg1"/>
                </a:solidFill>
                <a:ea typeface="微软雅黑" panose="020B0503020204020204" pitchFamily="34" charset="-122"/>
                <a:sym typeface="Arial" panose="020B0604020202020204" pitchFamily="34" charset="0"/>
              </a:rPr>
              <a:t>群面</a:t>
            </a:r>
            <a:r>
              <a:rPr lang="en-US" altLang="zh-CN" sz="1800" b="1" dirty="0">
                <a:solidFill>
                  <a:schemeClr val="bg1"/>
                </a:solidFill>
                <a:ea typeface="微软雅黑" panose="020B0503020204020204" pitchFamily="34" charset="-122"/>
                <a:sym typeface="Arial" panose="020B0604020202020204" pitchFamily="34" charset="0"/>
              </a:rPr>
              <a:t>——</a:t>
            </a:r>
            <a:r>
              <a:rPr lang="zh-CN" altLang="en-US" b="1" dirty="0">
                <a:solidFill>
                  <a:schemeClr val="bg1"/>
                </a:solidFill>
                <a:ea typeface="微软雅黑" panose="020B0503020204020204" pitchFamily="34" charset="-122"/>
                <a:sym typeface="Arial" panose="020B0604020202020204" pitchFamily="34" charset="0"/>
              </a:rPr>
              <a:t>我如何才能脱颖而出</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4"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2.2.6</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u"/>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0"/>
          <p:cNvSpPr>
            <a:spLocks noChangeArrowheads="1"/>
          </p:cNvSpPr>
          <p:nvPr/>
        </p:nvSpPr>
        <p:spPr bwMode="auto">
          <a:xfrm>
            <a:off x="4759640" y="1272453"/>
            <a:ext cx="3844979"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四大会计师事务所简介</a:t>
            </a:r>
            <a:endParaRPr lang="zh-CN" altLang="en-US" sz="1000" dirty="0">
              <a:solidFill>
                <a:schemeClr val="bg1"/>
              </a:solidFill>
              <a:ea typeface="微软雅黑" panose="020B0503020204020204" pitchFamily="34" charset="-122"/>
              <a:sym typeface="Arial" panose="020B0604020202020204" pitchFamily="34" charset="0"/>
            </a:endParaRPr>
          </a:p>
        </p:txBody>
      </p:sp>
      <p:sp>
        <p:nvSpPr>
          <p:cNvPr id="28" name="矩形 8"/>
          <p:cNvSpPr>
            <a:spLocks noChangeArrowheads="1"/>
          </p:cNvSpPr>
          <p:nvPr/>
        </p:nvSpPr>
        <p:spPr bwMode="auto">
          <a:xfrm>
            <a:off x="3923928" y="1132384"/>
            <a:ext cx="601499" cy="486346"/>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01</a:t>
            </a:r>
            <a:endParaRPr lang="zh-CN" altLang="en-US" sz="2400" dirty="0">
              <a:solidFill>
                <a:schemeClr val="accent1"/>
              </a:solidFill>
              <a:latin typeface="Impact" panose="020B0806030902050204" pitchFamily="34" charset="0"/>
              <a:sym typeface="Impact" panose="020B0806030902050204" pitchFamily="34" charset="0"/>
            </a:endParaRPr>
          </a:p>
        </p:txBody>
      </p:sp>
      <p:sp>
        <p:nvSpPr>
          <p:cNvPr id="30" name="矩形 8"/>
          <p:cNvSpPr>
            <a:spLocks noChangeArrowheads="1"/>
          </p:cNvSpPr>
          <p:nvPr/>
        </p:nvSpPr>
        <p:spPr bwMode="auto">
          <a:xfrm>
            <a:off x="3928044" y="2000366"/>
            <a:ext cx="599507" cy="486346"/>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2"/>
          </a:solidFill>
          <a:ln w="25400">
            <a:noFill/>
            <a:beve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2"/>
                </a:solidFill>
                <a:latin typeface="Impact" panose="020B0806030902050204" pitchFamily="34" charset="0"/>
                <a:sym typeface="Impact" panose="020B0806030902050204" pitchFamily="34" charset="0"/>
              </a:rPr>
              <a:t>02</a:t>
            </a:r>
            <a:endParaRPr lang="zh-CN" altLang="en-US" sz="2400" dirty="0">
              <a:solidFill>
                <a:schemeClr val="accent2"/>
              </a:solidFill>
              <a:latin typeface="Impact" panose="020B0806030902050204" pitchFamily="34" charset="0"/>
              <a:sym typeface="Impact" panose="020B0806030902050204" pitchFamily="34" charset="0"/>
            </a:endParaRPr>
          </a:p>
        </p:txBody>
      </p:sp>
      <p:sp>
        <p:nvSpPr>
          <p:cNvPr id="31" name="TextBox 22"/>
          <p:cNvSpPr>
            <a:spLocks noChangeArrowheads="1"/>
          </p:cNvSpPr>
          <p:nvPr/>
        </p:nvSpPr>
        <p:spPr bwMode="auto">
          <a:xfrm>
            <a:off x="4759640" y="3002020"/>
            <a:ext cx="3844979" cy="345440"/>
          </a:xfrm>
          <a:prstGeom prst="rect">
            <a:avLst/>
          </a:prstGeom>
          <a:solidFill>
            <a:schemeClr val="accent3"/>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800" b="1" dirty="0">
                <a:solidFill>
                  <a:schemeClr val="bg1"/>
                </a:solidFill>
                <a:ea typeface="微软雅黑" panose="020B0503020204020204" pitchFamily="34" charset="-122"/>
                <a:sym typeface="Arial" panose="020B0604020202020204" pitchFamily="34" charset="0"/>
              </a:rPr>
              <a:t>同学问题解答</a:t>
            </a:r>
            <a:endParaRPr lang="zh-CN" altLang="en-US" sz="1000" dirty="0">
              <a:solidFill>
                <a:schemeClr val="bg1"/>
              </a:solidFill>
              <a:ea typeface="微软雅黑" panose="020B0503020204020204" pitchFamily="34" charset="-122"/>
              <a:sym typeface="Arial" panose="020B0604020202020204" pitchFamily="34" charset="0"/>
            </a:endParaRPr>
          </a:p>
        </p:txBody>
      </p:sp>
      <p:sp>
        <p:nvSpPr>
          <p:cNvPr id="32" name="矩形 8"/>
          <p:cNvSpPr>
            <a:spLocks noChangeArrowheads="1"/>
          </p:cNvSpPr>
          <p:nvPr/>
        </p:nvSpPr>
        <p:spPr bwMode="auto">
          <a:xfrm>
            <a:off x="3923928" y="2859960"/>
            <a:ext cx="601499" cy="488337"/>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3"/>
          </a:solidFill>
          <a:ln w="25400">
            <a:noFill/>
            <a:beve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3"/>
                </a:solidFill>
                <a:latin typeface="Impact" panose="020B0806030902050204" pitchFamily="34" charset="0"/>
                <a:sym typeface="Impact" panose="020B0806030902050204" pitchFamily="34" charset="0"/>
              </a:rPr>
              <a:t>03</a:t>
            </a:r>
            <a:endParaRPr lang="zh-CN" altLang="en-US" sz="2400" dirty="0">
              <a:solidFill>
                <a:schemeClr val="accent3"/>
              </a:solidFill>
              <a:latin typeface="Impact" panose="020B0806030902050204" pitchFamily="34" charset="0"/>
              <a:sym typeface="Impact" panose="020B0806030902050204" pitchFamily="34" charset="0"/>
            </a:endParaRPr>
          </a:p>
        </p:txBody>
      </p:sp>
      <p:sp>
        <p:nvSpPr>
          <p:cNvPr id="33" name="TextBox 25"/>
          <p:cNvSpPr>
            <a:spLocks noChangeArrowheads="1"/>
          </p:cNvSpPr>
          <p:nvPr/>
        </p:nvSpPr>
        <p:spPr bwMode="auto">
          <a:xfrm>
            <a:off x="4769799" y="3940696"/>
            <a:ext cx="3834820" cy="345440"/>
          </a:xfrm>
          <a:prstGeom prst="rect">
            <a:avLst/>
          </a:prstGeom>
          <a:solidFill>
            <a:schemeClr val="accent4"/>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800" b="1" dirty="0">
                <a:solidFill>
                  <a:schemeClr val="bg1"/>
                </a:solidFill>
                <a:ea typeface="微软雅黑" panose="020B0503020204020204" pitchFamily="34" charset="-122"/>
                <a:sym typeface="Arial" panose="020B0604020202020204" pitchFamily="34" charset="0"/>
              </a:rPr>
              <a:t>自由提问</a:t>
            </a:r>
            <a:endParaRPr lang="zh-CN" altLang="en-US" sz="1000" dirty="0">
              <a:solidFill>
                <a:schemeClr val="bg1"/>
              </a:solidFill>
              <a:ea typeface="微软雅黑" panose="020B0503020204020204" pitchFamily="34" charset="-122"/>
              <a:sym typeface="Arial" panose="020B0604020202020204" pitchFamily="34" charset="0"/>
            </a:endParaRPr>
          </a:p>
        </p:txBody>
      </p:sp>
      <p:sp>
        <p:nvSpPr>
          <p:cNvPr id="34" name="矩形 8"/>
          <p:cNvSpPr>
            <a:spLocks noChangeArrowheads="1"/>
          </p:cNvSpPr>
          <p:nvPr/>
        </p:nvSpPr>
        <p:spPr bwMode="auto">
          <a:xfrm>
            <a:off x="3923928" y="3812396"/>
            <a:ext cx="599509" cy="48834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4"/>
          </a:solidFill>
          <a:ln w="25400">
            <a:noFill/>
            <a:beve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4"/>
                </a:solidFill>
                <a:latin typeface="Impact" panose="020B0806030902050204" pitchFamily="34" charset="0"/>
                <a:sym typeface="Impact" panose="020B0806030902050204" pitchFamily="34" charset="0"/>
              </a:rPr>
              <a:t>04</a:t>
            </a:r>
            <a:endParaRPr lang="zh-CN" altLang="en-US" sz="2400" dirty="0">
              <a:solidFill>
                <a:schemeClr val="accent4"/>
              </a:solidFill>
              <a:latin typeface="Impact" panose="020B0806030902050204" pitchFamily="34" charset="0"/>
              <a:sym typeface="Impact" panose="020B0806030902050204" pitchFamily="34" charset="0"/>
            </a:endParaRPr>
          </a:p>
        </p:txBody>
      </p:sp>
      <p:sp>
        <p:nvSpPr>
          <p:cNvPr id="3" name="矩形 2"/>
          <p:cNvSpPr/>
          <p:nvPr/>
        </p:nvSpPr>
        <p:spPr>
          <a:xfrm>
            <a:off x="0" y="0"/>
            <a:ext cx="3563888" cy="5145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0"/>
            <a:ext cx="3563888" cy="5145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43"/>
          <p:cNvSpPr txBox="1"/>
          <p:nvPr/>
        </p:nvSpPr>
        <p:spPr>
          <a:xfrm>
            <a:off x="161365" y="1416731"/>
            <a:ext cx="3263338" cy="2235933"/>
          </a:xfrm>
          <a:prstGeom prst="rect">
            <a:avLst/>
          </a:prstGeom>
          <a:noFill/>
        </p:spPr>
        <p:txBody>
          <a:bodyPr wrap="square" lIns="68580" tIns="34290" rIns="68580" bIns="34290" rtlCol="0">
            <a:spAutoFit/>
          </a:bodyPr>
          <a:lstStyle/>
          <a:p>
            <a:pPr algn="ctr">
              <a:lnSpc>
                <a:spcPct val="130000"/>
              </a:lnSpc>
            </a:pPr>
            <a:r>
              <a:rPr lang="zh-CN" altLang="en-US" sz="12000" b="1"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rPr>
              <a:t>目录</a:t>
            </a:r>
            <a:endParaRPr lang="en-US" altLang="zh-CN" sz="12000" b="1" dirty="0">
              <a:solidFill>
                <a:schemeClr val="accent1">
                  <a:lumMod val="60000"/>
                  <a:lumOff val="4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6" name="文本框 42"/>
          <p:cNvSpPr txBox="1"/>
          <p:nvPr/>
        </p:nvSpPr>
        <p:spPr>
          <a:xfrm>
            <a:off x="0" y="2500536"/>
            <a:ext cx="3563888" cy="610873"/>
          </a:xfrm>
          <a:prstGeom prst="rect">
            <a:avLst/>
          </a:prstGeom>
          <a:solidFill>
            <a:schemeClr val="accent1"/>
          </a:solidFill>
        </p:spPr>
        <p:txBody>
          <a:bodyPr wrap="square" lIns="68580" tIns="34290" rIns="68580" bIns="34290" rtlCol="0">
            <a:spAutoFit/>
          </a:bodyPr>
          <a:lstStyle/>
          <a:p>
            <a:pPr algn="ctr">
              <a:lnSpc>
                <a:spcPct val="130000"/>
              </a:lnSpc>
            </a:pPr>
            <a:r>
              <a:rPr lang="en-US" altLang="zh-CN" sz="3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CONTENTS</a:t>
            </a:r>
            <a:endParaRPr lang="en-US" altLang="zh-CN" sz="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TextBox 25"/>
          <p:cNvSpPr>
            <a:spLocks noChangeArrowheads="1"/>
          </p:cNvSpPr>
          <p:nvPr>
            <p:custDataLst>
              <p:tags r:id="rId1"/>
            </p:custDataLst>
          </p:nvPr>
        </p:nvSpPr>
        <p:spPr bwMode="auto">
          <a:xfrm>
            <a:off x="4759639" y="2212226"/>
            <a:ext cx="3834820" cy="345440"/>
          </a:xfrm>
          <a:prstGeom prst="rect">
            <a:avLst/>
          </a:prstGeom>
          <a:solidFill>
            <a:schemeClr val="accent4"/>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800" b="1" dirty="0">
                <a:solidFill>
                  <a:schemeClr val="bg1"/>
                </a:solidFill>
                <a:ea typeface="微软雅黑" panose="020B0503020204020204" pitchFamily="34" charset="-122"/>
                <a:sym typeface="Arial" panose="020B0604020202020204" pitchFamily="34" charset="0"/>
              </a:rPr>
              <a:t>经验分享</a:t>
            </a:r>
            <a:endParaRPr lang="zh-CN" altLang="en-US" sz="1800" b="1" dirty="0">
              <a:solidFill>
                <a:schemeClr val="bg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5868035" y="1487805"/>
            <a:ext cx="1520825" cy="275590"/>
          </a:xfrm>
          <a:prstGeom prst="rect">
            <a:avLst/>
          </a:prstGeom>
          <a:noFill/>
        </p:spPr>
        <p:txBody>
          <a:bodyPr wrap="none">
            <a:spAutoFit/>
          </a:bodyPr>
          <a:lstStyle/>
          <a:p>
            <a:pPr algn="r" defTabSz="685800">
              <a:defRPr/>
            </a:pPr>
            <a:r>
              <a:rPr lang="en-US"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Why KPMG/PWC</a:t>
            </a:r>
            <a:endParaRPr lang="en-US"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endParaRPr>
          </a:p>
        </p:txBody>
      </p:sp>
      <p:sp>
        <p:nvSpPr>
          <p:cNvPr id="42" name="TextBox 41"/>
          <p:cNvSpPr txBox="1"/>
          <p:nvPr/>
        </p:nvSpPr>
        <p:spPr>
          <a:xfrm>
            <a:off x="5868035" y="3580130"/>
            <a:ext cx="2478405" cy="275590"/>
          </a:xfrm>
          <a:prstGeom prst="rect">
            <a:avLst/>
          </a:prstGeom>
          <a:noFill/>
        </p:spPr>
        <p:txBody>
          <a:bodyPr wrap="none">
            <a:spAutoFit/>
          </a:bodyPr>
          <a:lstStyle/>
          <a:p>
            <a:pPr algn="r" defTabSz="685800">
              <a:defRPr/>
            </a:pPr>
            <a:r>
              <a:rPr lang="zh-CN" altLang="en-US"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你觉得自己在群面里表现的怎么样</a:t>
            </a:r>
            <a:endParaRPr lang="en-GB"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endParaRPr>
          </a:p>
        </p:txBody>
      </p:sp>
      <p:sp>
        <p:nvSpPr>
          <p:cNvPr id="45" name="TextBox 44"/>
          <p:cNvSpPr txBox="1"/>
          <p:nvPr/>
        </p:nvSpPr>
        <p:spPr>
          <a:xfrm>
            <a:off x="1845310" y="1487805"/>
            <a:ext cx="1268095" cy="275590"/>
          </a:xfrm>
          <a:prstGeom prst="rect">
            <a:avLst/>
          </a:prstGeom>
          <a:noFill/>
        </p:spPr>
        <p:txBody>
          <a:bodyPr wrap="none">
            <a:spAutoFit/>
          </a:bodyPr>
          <a:lstStyle/>
          <a:p>
            <a:pPr algn="r" defTabSz="685800">
              <a:defRPr/>
            </a:pPr>
            <a:r>
              <a:rPr lang="en-US"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WHy </a:t>
            </a:r>
            <a:r>
              <a:rPr lang="en-US" altLang="zh-CN" sz="1200" b="1" dirty="0">
                <a:solidFill>
                  <a:schemeClr val="tx1">
                    <a:lumMod val="65000"/>
                    <a:lumOff val="35000"/>
                  </a:schemeClr>
                </a:solidFill>
                <a:latin typeface="Fira Sans SemiBold Italic" panose="00000700000000000000" pitchFamily="50" charset="0"/>
                <a:ea typeface="宋体" panose="02010600030101010101" pitchFamily="2" charset="-122"/>
                <a:cs typeface="Clear Sans" panose="020B0503030202020304" pitchFamily="34" charset="0"/>
              </a:rPr>
              <a:t>Auditing</a:t>
            </a:r>
            <a:endParaRPr lang="en-US" altLang="zh-CN" sz="1200" b="1" dirty="0">
              <a:solidFill>
                <a:schemeClr val="tx1">
                  <a:lumMod val="65000"/>
                  <a:lumOff val="35000"/>
                </a:schemeClr>
              </a:solidFill>
              <a:latin typeface="Fira Sans SemiBold Italic" panose="00000700000000000000" pitchFamily="50" charset="0"/>
              <a:ea typeface="宋体" panose="02010600030101010101" pitchFamily="2" charset="-122"/>
              <a:cs typeface="Clear Sans" panose="020B0503030202020304" pitchFamily="34" charset="0"/>
            </a:endParaRPr>
          </a:p>
        </p:txBody>
      </p:sp>
      <p:sp>
        <p:nvSpPr>
          <p:cNvPr id="48" name="TextBox 47"/>
          <p:cNvSpPr txBox="1"/>
          <p:nvPr/>
        </p:nvSpPr>
        <p:spPr>
          <a:xfrm>
            <a:off x="2172335" y="3385820"/>
            <a:ext cx="850900" cy="275590"/>
          </a:xfrm>
          <a:prstGeom prst="rect">
            <a:avLst/>
          </a:prstGeom>
          <a:noFill/>
        </p:spPr>
        <p:txBody>
          <a:bodyPr wrap="none">
            <a:spAutoFit/>
          </a:bodyPr>
          <a:lstStyle/>
          <a:p>
            <a:pPr algn="r" defTabSz="685800">
              <a:defRPr/>
            </a:pPr>
            <a:r>
              <a:rPr lang="en-US"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Why you</a:t>
            </a:r>
            <a:endParaRPr lang="en-US"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endParaRPr>
          </a:p>
        </p:txBody>
      </p:sp>
      <p:grpSp>
        <p:nvGrpSpPr>
          <p:cNvPr id="10" name="Group 9"/>
          <p:cNvGrpSpPr/>
          <p:nvPr/>
        </p:nvGrpSpPr>
        <p:grpSpPr bwMode="auto">
          <a:xfrm>
            <a:off x="3069432" y="1379169"/>
            <a:ext cx="2970610" cy="2978673"/>
            <a:chOff x="4092255" y="1838977"/>
            <a:chExt cx="3961784" cy="3970151"/>
          </a:xfrm>
        </p:grpSpPr>
        <p:grpSp>
          <p:nvGrpSpPr>
            <p:cNvPr id="37900" name="Group 7"/>
            <p:cNvGrpSpPr/>
            <p:nvPr/>
          </p:nvGrpSpPr>
          <p:grpSpPr bwMode="auto">
            <a:xfrm>
              <a:off x="5671529" y="3836603"/>
              <a:ext cx="2382510" cy="1972525"/>
              <a:chOff x="5671529" y="3836603"/>
              <a:chExt cx="2382510" cy="1972525"/>
            </a:xfrm>
          </p:grpSpPr>
          <p:sp>
            <p:nvSpPr>
              <p:cNvPr id="4" name="Freeform 11"/>
              <p:cNvSpPr/>
              <p:nvPr/>
            </p:nvSpPr>
            <p:spPr bwMode="auto">
              <a:xfrm>
                <a:off x="5672205" y="3835958"/>
                <a:ext cx="2381834" cy="1973170"/>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4"/>
              </a:solidFill>
              <a:ln w="19050">
                <a:noFill/>
                <a:round/>
              </a:ln>
            </p:spPr>
            <p:txBody>
              <a:bodyPr/>
              <a:lstStyle/>
              <a:p>
                <a:pPr defTabSz="685800">
                  <a:defRPr/>
                </a:pPr>
                <a:endParaRPr lang="en-US" dirty="0">
                  <a:latin typeface="+mn-lt"/>
                </a:endParaRPr>
              </a:p>
            </p:txBody>
          </p:sp>
          <p:sp>
            <p:nvSpPr>
              <p:cNvPr id="37911" name="Shape 162"/>
              <p:cNvSpPr/>
              <p:nvPr/>
            </p:nvSpPr>
            <p:spPr bwMode="auto">
              <a:xfrm>
                <a:off x="6638729" y="4502942"/>
                <a:ext cx="485971" cy="427160"/>
              </a:xfrm>
              <a:custGeom>
                <a:avLst/>
                <a:gdLst>
                  <a:gd name="T0" fmla="*/ 242986 w 21600"/>
                  <a:gd name="T1" fmla="*/ 213580 h 21600"/>
                  <a:gd name="T2" fmla="*/ 242986 w 21600"/>
                  <a:gd name="T3" fmla="*/ 213580 h 21600"/>
                  <a:gd name="T4" fmla="*/ 242986 w 21600"/>
                  <a:gd name="T5" fmla="*/ 213580 h 21600"/>
                  <a:gd name="T6" fmla="*/ 242986 w 21600"/>
                  <a:gd name="T7" fmla="*/ 21358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close/>
                    <a:moveTo>
                      <a:pt x="6466" y="21600"/>
                    </a:moveTo>
                    <a:lnTo>
                      <a:pt x="6466" y="16643"/>
                    </a:lnTo>
                    <a:lnTo>
                      <a:pt x="3761" y="16643"/>
                    </a:lnTo>
                    <a:lnTo>
                      <a:pt x="3761" y="21600"/>
                    </a:lnTo>
                    <a:lnTo>
                      <a:pt x="6466" y="21600"/>
                    </a:lnTo>
                    <a:close/>
                    <a:moveTo>
                      <a:pt x="10227" y="21600"/>
                    </a:moveTo>
                    <a:lnTo>
                      <a:pt x="7567" y="21600"/>
                    </a:lnTo>
                    <a:lnTo>
                      <a:pt x="7567" y="14817"/>
                    </a:lnTo>
                    <a:lnTo>
                      <a:pt x="10227" y="14817"/>
                    </a:lnTo>
                    <a:lnTo>
                      <a:pt x="10227" y="21600"/>
                    </a:lnTo>
                    <a:close/>
                    <a:moveTo>
                      <a:pt x="14033" y="21600"/>
                    </a:moveTo>
                    <a:lnTo>
                      <a:pt x="11327" y="21600"/>
                    </a:lnTo>
                    <a:lnTo>
                      <a:pt x="11327" y="12313"/>
                    </a:lnTo>
                    <a:lnTo>
                      <a:pt x="14033" y="12313"/>
                    </a:lnTo>
                    <a:lnTo>
                      <a:pt x="14033" y="21600"/>
                    </a:lnTo>
                    <a:close/>
                    <a:moveTo>
                      <a:pt x="17794" y="21600"/>
                    </a:moveTo>
                    <a:lnTo>
                      <a:pt x="15088" y="21600"/>
                    </a:lnTo>
                    <a:lnTo>
                      <a:pt x="15088" y="9861"/>
                    </a:lnTo>
                    <a:lnTo>
                      <a:pt x="17794" y="9861"/>
                    </a:lnTo>
                    <a:lnTo>
                      <a:pt x="17794" y="21600"/>
                    </a:lnTo>
                    <a:close/>
                    <a:moveTo>
                      <a:pt x="18894" y="6783"/>
                    </a:moveTo>
                    <a:lnTo>
                      <a:pt x="18894" y="21600"/>
                    </a:lnTo>
                    <a:lnTo>
                      <a:pt x="21600" y="21600"/>
                    </a:lnTo>
                    <a:lnTo>
                      <a:pt x="21600" y="6783"/>
                    </a:lnTo>
                    <a:lnTo>
                      <a:pt x="18894" y="6783"/>
                    </a:ln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37901" name="Group 6"/>
            <p:cNvGrpSpPr/>
            <p:nvPr/>
          </p:nvGrpSpPr>
          <p:grpSpPr bwMode="auto">
            <a:xfrm>
              <a:off x="6064778" y="1838977"/>
              <a:ext cx="1982984" cy="2369958"/>
              <a:chOff x="6064778" y="1838977"/>
              <a:chExt cx="1982984" cy="2369958"/>
            </a:xfrm>
          </p:grpSpPr>
          <p:sp>
            <p:nvSpPr>
              <p:cNvPr id="3" name="Freeform 10"/>
              <p:cNvSpPr/>
              <p:nvPr/>
            </p:nvSpPr>
            <p:spPr bwMode="auto">
              <a:xfrm>
                <a:off x="6064413" y="1838977"/>
                <a:ext cx="1983274" cy="2370026"/>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noFill/>
                <a:round/>
              </a:ln>
            </p:spPr>
            <p:txBody>
              <a:bodyPr/>
              <a:lstStyle/>
              <a:p>
                <a:pPr defTabSz="685800">
                  <a:defRPr/>
                </a:pPr>
                <a:endParaRPr lang="en-US" dirty="0">
                  <a:latin typeface="+mn-lt"/>
                </a:endParaRPr>
              </a:p>
            </p:txBody>
          </p:sp>
          <p:sp>
            <p:nvSpPr>
              <p:cNvPr id="37909" name="Freeform 61"/>
              <p:cNvSpPr>
                <a:spLocks noEditPoints="1"/>
              </p:cNvSpPr>
              <p:nvPr/>
            </p:nvSpPr>
            <p:spPr bwMode="auto">
              <a:xfrm>
                <a:off x="6785235" y="2840928"/>
                <a:ext cx="542070" cy="425449"/>
              </a:xfrm>
              <a:custGeom>
                <a:avLst/>
                <a:gdLst>
                  <a:gd name="T0" fmla="*/ 255693 w 106"/>
                  <a:gd name="T1" fmla="*/ 56385 h 83"/>
                  <a:gd name="T2" fmla="*/ 260807 w 106"/>
                  <a:gd name="T3" fmla="*/ 56385 h 83"/>
                  <a:gd name="T4" fmla="*/ 260807 w 106"/>
                  <a:gd name="T5" fmla="*/ 220413 h 83"/>
                  <a:gd name="T6" fmla="*/ 97163 w 106"/>
                  <a:gd name="T7" fmla="*/ 138399 h 83"/>
                  <a:gd name="T8" fmla="*/ 97163 w 106"/>
                  <a:gd name="T9" fmla="*/ 133273 h 83"/>
                  <a:gd name="T10" fmla="*/ 281263 w 106"/>
                  <a:gd name="T11" fmla="*/ 215287 h 83"/>
                  <a:gd name="T12" fmla="*/ 286377 w 106"/>
                  <a:gd name="T13" fmla="*/ 220413 h 83"/>
                  <a:gd name="T14" fmla="*/ 444907 w 106"/>
                  <a:gd name="T15" fmla="*/ 138399 h 83"/>
                  <a:gd name="T16" fmla="*/ 286377 w 106"/>
                  <a:gd name="T17" fmla="*/ 56385 h 83"/>
                  <a:gd name="T18" fmla="*/ 281263 w 106"/>
                  <a:gd name="T19" fmla="*/ 56385 h 83"/>
                  <a:gd name="T20" fmla="*/ 76708 w 106"/>
                  <a:gd name="T21" fmla="*/ 148651 h 83"/>
                  <a:gd name="T22" fmla="*/ 5114 w 106"/>
                  <a:gd name="T23" fmla="*/ 179406 h 83"/>
                  <a:gd name="T24" fmla="*/ 5114 w 106"/>
                  <a:gd name="T25" fmla="*/ 189658 h 83"/>
                  <a:gd name="T26" fmla="*/ 173872 w 106"/>
                  <a:gd name="T27" fmla="*/ 271672 h 83"/>
                  <a:gd name="T28" fmla="*/ 245466 w 106"/>
                  <a:gd name="T29" fmla="*/ 235791 h 83"/>
                  <a:gd name="T30" fmla="*/ 536956 w 106"/>
                  <a:gd name="T31" fmla="*/ 82014 h 83"/>
                  <a:gd name="T32" fmla="*/ 536956 w 106"/>
                  <a:gd name="T33" fmla="*/ 92266 h 83"/>
                  <a:gd name="T34" fmla="*/ 465362 w 106"/>
                  <a:gd name="T35" fmla="*/ 128147 h 83"/>
                  <a:gd name="T36" fmla="*/ 296604 w 106"/>
                  <a:gd name="T37" fmla="*/ 41007 h 83"/>
                  <a:gd name="T38" fmla="*/ 368198 w 106"/>
                  <a:gd name="T39" fmla="*/ 0 h 83"/>
                  <a:gd name="T40" fmla="*/ 536956 w 106"/>
                  <a:gd name="T41" fmla="*/ 82014 h 83"/>
                  <a:gd name="T42" fmla="*/ 542070 w 106"/>
                  <a:gd name="T43" fmla="*/ 184532 h 83"/>
                  <a:gd name="T44" fmla="*/ 368198 w 106"/>
                  <a:gd name="T45" fmla="*/ 271672 h 83"/>
                  <a:gd name="T46" fmla="*/ 296604 w 106"/>
                  <a:gd name="T47" fmla="*/ 240917 h 83"/>
                  <a:gd name="T48" fmla="*/ 296604 w 106"/>
                  <a:gd name="T49" fmla="*/ 230665 h 83"/>
                  <a:gd name="T50" fmla="*/ 470476 w 106"/>
                  <a:gd name="T51" fmla="*/ 148651 h 83"/>
                  <a:gd name="T52" fmla="*/ 245466 w 106"/>
                  <a:gd name="T53" fmla="*/ 35881 h 83"/>
                  <a:gd name="T54" fmla="*/ 168758 w 106"/>
                  <a:gd name="T55" fmla="*/ 0 h 83"/>
                  <a:gd name="T56" fmla="*/ 0 w 106"/>
                  <a:gd name="T57" fmla="*/ 87140 h 83"/>
                  <a:gd name="T58" fmla="*/ 71594 w 106"/>
                  <a:gd name="T59" fmla="*/ 128147 h 83"/>
                  <a:gd name="T60" fmla="*/ 245466 w 106"/>
                  <a:gd name="T61" fmla="*/ 46133 h 83"/>
                  <a:gd name="T62" fmla="*/ 245466 w 106"/>
                  <a:gd name="T63" fmla="*/ 35881 h 83"/>
                  <a:gd name="T64" fmla="*/ 281263 w 106"/>
                  <a:gd name="T65" fmla="*/ 420323 h 83"/>
                  <a:gd name="T66" fmla="*/ 286377 w 106"/>
                  <a:gd name="T67" fmla="*/ 425449 h 83"/>
                  <a:gd name="T68" fmla="*/ 460248 w 106"/>
                  <a:gd name="T69" fmla="*/ 333183 h 83"/>
                  <a:gd name="T70" fmla="*/ 455134 w 106"/>
                  <a:gd name="T71" fmla="*/ 251169 h 83"/>
                  <a:gd name="T72" fmla="*/ 373312 w 106"/>
                  <a:gd name="T73" fmla="*/ 292176 h 83"/>
                  <a:gd name="T74" fmla="*/ 368198 w 106"/>
                  <a:gd name="T75" fmla="*/ 292176 h 83"/>
                  <a:gd name="T76" fmla="*/ 286377 w 106"/>
                  <a:gd name="T77" fmla="*/ 251169 h 83"/>
                  <a:gd name="T78" fmla="*/ 281263 w 106"/>
                  <a:gd name="T79" fmla="*/ 256295 h 83"/>
                  <a:gd name="T80" fmla="*/ 86936 w 106"/>
                  <a:gd name="T81" fmla="*/ 251169 h 83"/>
                  <a:gd name="T82" fmla="*/ 168758 w 106"/>
                  <a:gd name="T83" fmla="*/ 292176 h 83"/>
                  <a:gd name="T84" fmla="*/ 255693 w 106"/>
                  <a:gd name="T85" fmla="*/ 251169 h 83"/>
                  <a:gd name="T86" fmla="*/ 260807 w 106"/>
                  <a:gd name="T87" fmla="*/ 256295 h 83"/>
                  <a:gd name="T88" fmla="*/ 260807 w 106"/>
                  <a:gd name="T89" fmla="*/ 425449 h 83"/>
                  <a:gd name="T90" fmla="*/ 86936 w 106"/>
                  <a:gd name="T91" fmla="*/ 338309 h 83"/>
                  <a:gd name="T92" fmla="*/ 81822 w 106"/>
                  <a:gd name="T93" fmla="*/ 256295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02" name="Group 8"/>
            <p:cNvGrpSpPr/>
            <p:nvPr/>
          </p:nvGrpSpPr>
          <p:grpSpPr bwMode="auto">
            <a:xfrm>
              <a:off x="4092255" y="3432894"/>
              <a:ext cx="1972526" cy="2369958"/>
              <a:chOff x="4092255" y="3432894"/>
              <a:chExt cx="1972526" cy="2369958"/>
            </a:xfrm>
          </p:grpSpPr>
          <p:sp>
            <p:nvSpPr>
              <p:cNvPr id="5" name="Freeform 12"/>
              <p:cNvSpPr/>
              <p:nvPr/>
            </p:nvSpPr>
            <p:spPr bwMode="auto">
              <a:xfrm>
                <a:off x="4092255" y="3432752"/>
                <a:ext cx="1972158" cy="2370026"/>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3"/>
              </a:solidFill>
              <a:ln w="19050">
                <a:noFill/>
                <a:round/>
              </a:ln>
            </p:spPr>
            <p:txBody>
              <a:bodyPr/>
              <a:lstStyle/>
              <a:p>
                <a:pPr defTabSz="685800">
                  <a:defRPr/>
                </a:pPr>
                <a:endParaRPr lang="en-US" dirty="0">
                  <a:latin typeface="+mn-lt"/>
                </a:endParaRPr>
              </a:p>
            </p:txBody>
          </p:sp>
          <p:sp>
            <p:nvSpPr>
              <p:cNvPr id="37907" name="Shape 2102"/>
              <p:cNvSpPr/>
              <p:nvPr/>
            </p:nvSpPr>
            <p:spPr bwMode="auto">
              <a:xfrm>
                <a:off x="4849092" y="4460799"/>
                <a:ext cx="535463" cy="428354"/>
              </a:xfrm>
              <a:custGeom>
                <a:avLst/>
                <a:gdLst>
                  <a:gd name="T0" fmla="*/ 267732 w 21600"/>
                  <a:gd name="T1" fmla="*/ 214177 h 21600"/>
                  <a:gd name="T2" fmla="*/ 267732 w 21600"/>
                  <a:gd name="T3" fmla="*/ 214177 h 21600"/>
                  <a:gd name="T4" fmla="*/ 267732 w 21600"/>
                  <a:gd name="T5" fmla="*/ 214177 h 21600"/>
                  <a:gd name="T6" fmla="*/ 267732 w 21600"/>
                  <a:gd name="T7" fmla="*/ 21417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37903" name="Group 5"/>
            <p:cNvGrpSpPr/>
            <p:nvPr/>
          </p:nvGrpSpPr>
          <p:grpSpPr bwMode="auto">
            <a:xfrm>
              <a:off x="4092255" y="1845253"/>
              <a:ext cx="2359500" cy="1991350"/>
              <a:chOff x="4092255" y="1845253"/>
              <a:chExt cx="2359500" cy="1991350"/>
            </a:xfrm>
          </p:grpSpPr>
          <p:sp>
            <p:nvSpPr>
              <p:cNvPr id="2" name="Freeform 9"/>
              <p:cNvSpPr/>
              <p:nvPr/>
            </p:nvSpPr>
            <p:spPr bwMode="auto">
              <a:xfrm>
                <a:off x="4092255" y="1845327"/>
                <a:ext cx="2359603" cy="1990631"/>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noFill/>
                <a:round/>
              </a:ln>
            </p:spPr>
            <p:txBody>
              <a:bodyPr/>
              <a:lstStyle/>
              <a:p>
                <a:pPr defTabSz="685800">
                  <a:defRPr/>
                </a:pPr>
                <a:endParaRPr lang="en-US" dirty="0">
                  <a:latin typeface="+mn-lt"/>
                </a:endParaRPr>
              </a:p>
            </p:txBody>
          </p:sp>
          <p:sp>
            <p:nvSpPr>
              <p:cNvPr id="37905" name="Shape 719"/>
              <p:cNvSpPr/>
              <p:nvPr/>
            </p:nvSpPr>
            <p:spPr bwMode="auto">
              <a:xfrm>
                <a:off x="4889500" y="2714711"/>
                <a:ext cx="519827" cy="447059"/>
              </a:xfrm>
              <a:custGeom>
                <a:avLst/>
                <a:gdLst>
                  <a:gd name="T0" fmla="*/ 259914 w 21332"/>
                  <a:gd name="T1" fmla="*/ 223530 h 21446"/>
                  <a:gd name="T2" fmla="*/ 259914 w 21332"/>
                  <a:gd name="T3" fmla="*/ 223530 h 21446"/>
                  <a:gd name="T4" fmla="*/ 259914 w 21332"/>
                  <a:gd name="T5" fmla="*/ 223530 h 21446"/>
                  <a:gd name="T6" fmla="*/ 259914 w 21332"/>
                  <a:gd name="T7" fmla="*/ 223530 h 2144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sp>
        <p:nvSpPr>
          <p:cNvPr id="55" name="矩形 54"/>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a:t>
            </a:r>
            <a:r>
              <a:rPr lang="zh-CN" sz="1800" b="1" dirty="0">
                <a:solidFill>
                  <a:schemeClr val="bg1"/>
                </a:solidFill>
                <a:ea typeface="微软雅黑" panose="020B0503020204020204" pitchFamily="34" charset="-122"/>
                <a:sym typeface="Arial" panose="020B0604020202020204" pitchFamily="34" charset="0"/>
              </a:rPr>
              <a:t>单面</a:t>
            </a:r>
            <a:endParaRPr lang="zh-CN" sz="1800" b="1" dirty="0">
              <a:solidFill>
                <a:schemeClr val="bg1"/>
              </a:solidFill>
              <a:ea typeface="微软雅黑" panose="020B0503020204020204" pitchFamily="34" charset="-122"/>
              <a:sym typeface="Arial" panose="020B0604020202020204" pitchFamily="34" charset="0"/>
            </a:endParaRPr>
          </a:p>
        </p:txBody>
      </p:sp>
      <p:sp>
        <p:nvSpPr>
          <p:cNvPr id="7"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2.2.7</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a:t>
            </a:r>
            <a:r>
              <a:rPr lang="zh-CN" sz="1800" b="1" dirty="0">
                <a:solidFill>
                  <a:schemeClr val="bg1"/>
                </a:solidFill>
                <a:ea typeface="微软雅黑" panose="020B0503020204020204" pitchFamily="34" charset="-122"/>
                <a:sym typeface="Arial" panose="020B0604020202020204" pitchFamily="34" charset="0"/>
              </a:rPr>
              <a:t>单面</a:t>
            </a:r>
            <a:endParaRPr lang="zh-CN" sz="1800" b="1" dirty="0">
              <a:solidFill>
                <a:schemeClr val="bg1"/>
              </a:solidFill>
              <a:ea typeface="微软雅黑" panose="020B0503020204020204" pitchFamily="34" charset="-122"/>
              <a:sym typeface="Arial" panose="020B0604020202020204" pitchFamily="34" charset="0"/>
            </a:endParaRPr>
          </a:p>
        </p:txBody>
      </p:sp>
      <p:sp>
        <p:nvSpPr>
          <p:cNvPr id="7"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2.2.7</a:t>
            </a:r>
            <a:endParaRPr lang="en-US" altLang="zh-CN" sz="2400" dirty="0">
              <a:solidFill>
                <a:schemeClr val="accent1"/>
              </a:solidFill>
              <a:latin typeface="Impact" panose="020B0806030902050204" pitchFamily="34" charset="0"/>
              <a:sym typeface="Impact" panose="020B0806030902050204" pitchFamily="34" charset="0"/>
            </a:endParaRPr>
          </a:p>
        </p:txBody>
      </p:sp>
      <p:pic>
        <p:nvPicPr>
          <p:cNvPr id="8" name="图片 7"/>
          <p:cNvPicPr>
            <a:picLocks noChangeAspect="1"/>
          </p:cNvPicPr>
          <p:nvPr>
            <p:custDataLst>
              <p:tags r:id="rId3"/>
            </p:custDataLst>
          </p:nvPr>
        </p:nvPicPr>
        <p:blipFill>
          <a:blip r:embed="rId4"/>
          <a:stretch>
            <a:fillRect/>
          </a:stretch>
        </p:blipFill>
        <p:spPr>
          <a:xfrm>
            <a:off x="1835785" y="556260"/>
            <a:ext cx="5435600" cy="4349750"/>
          </a:xfrm>
          <a:prstGeom prst="rect">
            <a:avLst/>
          </a:prstGeom>
        </p:spPr>
      </p:pic>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a:t>
            </a:r>
            <a:r>
              <a:rPr lang="zh-CN" sz="1800" b="1" dirty="0">
                <a:solidFill>
                  <a:schemeClr val="bg1"/>
                </a:solidFill>
                <a:ea typeface="微软雅黑" panose="020B0503020204020204" pitchFamily="34" charset="-122"/>
                <a:sym typeface="Arial" panose="020B0604020202020204" pitchFamily="34" charset="0"/>
              </a:rPr>
              <a:t>单面</a:t>
            </a:r>
            <a:endParaRPr lang="zh-CN" sz="1800" b="1" dirty="0">
              <a:solidFill>
                <a:schemeClr val="bg1"/>
              </a:solidFill>
              <a:ea typeface="微软雅黑" panose="020B0503020204020204" pitchFamily="34" charset="-122"/>
              <a:sym typeface="Arial" panose="020B0604020202020204" pitchFamily="34" charset="0"/>
            </a:endParaRPr>
          </a:p>
        </p:txBody>
      </p:sp>
      <p:sp>
        <p:nvSpPr>
          <p:cNvPr id="7"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2.2.7</a:t>
            </a:r>
            <a:endParaRPr lang="en-US" altLang="zh-CN" sz="2400" dirty="0">
              <a:solidFill>
                <a:schemeClr val="accent1"/>
              </a:solidFill>
              <a:latin typeface="Impact" panose="020B0806030902050204" pitchFamily="34" charset="0"/>
              <a:sym typeface="Impact" panose="020B0806030902050204" pitchFamily="34" charset="0"/>
            </a:endParaRPr>
          </a:p>
        </p:txBody>
      </p:sp>
      <p:pic>
        <p:nvPicPr>
          <p:cNvPr id="2" name="图片 1"/>
          <p:cNvPicPr>
            <a:picLocks noChangeAspect="1"/>
          </p:cNvPicPr>
          <p:nvPr>
            <p:custDataLst>
              <p:tags r:id="rId3"/>
            </p:custDataLst>
          </p:nvPr>
        </p:nvPicPr>
        <p:blipFill>
          <a:blip r:embed="rId4"/>
          <a:stretch>
            <a:fillRect/>
          </a:stretch>
        </p:blipFill>
        <p:spPr>
          <a:xfrm>
            <a:off x="395605" y="699770"/>
            <a:ext cx="7639050" cy="3943350"/>
          </a:xfrm>
          <a:prstGeom prst="rect">
            <a:avLst/>
          </a:prstGeom>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a:t>
            </a:r>
            <a:r>
              <a:rPr lang="zh-CN" sz="1800" b="1" dirty="0">
                <a:solidFill>
                  <a:schemeClr val="bg1"/>
                </a:solidFill>
                <a:ea typeface="微软雅黑" panose="020B0503020204020204" pitchFamily="34" charset="-122"/>
                <a:sym typeface="Arial" panose="020B0604020202020204" pitchFamily="34" charset="0"/>
              </a:rPr>
              <a:t>单面</a:t>
            </a:r>
            <a:endParaRPr lang="zh-CN" sz="1800" b="1" dirty="0">
              <a:solidFill>
                <a:schemeClr val="bg1"/>
              </a:solidFill>
              <a:ea typeface="微软雅黑" panose="020B0503020204020204" pitchFamily="34" charset="-122"/>
              <a:sym typeface="Arial" panose="020B0604020202020204" pitchFamily="34" charset="0"/>
            </a:endParaRPr>
          </a:p>
        </p:txBody>
      </p:sp>
      <p:sp>
        <p:nvSpPr>
          <p:cNvPr id="7"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2.2.7</a:t>
            </a:r>
            <a:endParaRPr lang="en-US" altLang="zh-CN" sz="2400" dirty="0">
              <a:solidFill>
                <a:schemeClr val="accent1"/>
              </a:solidFill>
              <a:latin typeface="Impact" panose="020B0806030902050204" pitchFamily="34" charset="0"/>
              <a:sym typeface="Impact" panose="020B0806030902050204" pitchFamily="34" charset="0"/>
            </a:endParaRPr>
          </a:p>
        </p:txBody>
      </p:sp>
      <p:pic>
        <p:nvPicPr>
          <p:cNvPr id="3" name="图片 2"/>
          <p:cNvPicPr>
            <a:picLocks noChangeAspect="1"/>
          </p:cNvPicPr>
          <p:nvPr>
            <p:custDataLst>
              <p:tags r:id="rId3"/>
            </p:custDataLst>
          </p:nvPr>
        </p:nvPicPr>
        <p:blipFill>
          <a:blip r:embed="rId4"/>
          <a:stretch>
            <a:fillRect/>
          </a:stretch>
        </p:blipFill>
        <p:spPr>
          <a:xfrm>
            <a:off x="755650" y="803910"/>
            <a:ext cx="7378700" cy="3968750"/>
          </a:xfrm>
          <a:prstGeom prst="rect">
            <a:avLst/>
          </a:prstGeom>
        </p:spPr>
      </p:pic>
      <p:sp>
        <p:nvSpPr>
          <p:cNvPr id="4" name="文本框 3"/>
          <p:cNvSpPr txBox="1"/>
          <p:nvPr/>
        </p:nvSpPr>
        <p:spPr>
          <a:xfrm>
            <a:off x="828040" y="556260"/>
            <a:ext cx="4572000" cy="368300"/>
          </a:xfrm>
          <a:prstGeom prst="rect">
            <a:avLst/>
          </a:prstGeom>
          <a:noFill/>
        </p:spPr>
        <p:txBody>
          <a:bodyPr wrap="square" rtlCol="0" anchor="t">
            <a:spAutoFit/>
          </a:bodyPr>
          <a:lstStyle/>
          <a:p>
            <a:r>
              <a:rPr lang="zh-CN" altLang="en-US"/>
              <a:t>Ma</a:t>
            </a:r>
            <a:r>
              <a:rPr lang="en-US" altLang="zh-CN"/>
              <a:t>in</a:t>
            </a:r>
            <a:r>
              <a:rPr lang="zh-CN" altLang="en-US"/>
              <a:t> point+具体事例</a:t>
            </a:r>
            <a:endParaRPr lang="zh-CN" altLang="en-US"/>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——KPMG/PWC</a:t>
            </a:r>
            <a:r>
              <a:rPr lang="zh-CN" sz="1800" b="1" dirty="0">
                <a:solidFill>
                  <a:schemeClr val="bg1"/>
                </a:solidFill>
                <a:ea typeface="微软雅黑" panose="020B0503020204020204" pitchFamily="34" charset="-122"/>
                <a:sym typeface="Arial" panose="020B0604020202020204" pitchFamily="34" charset="0"/>
              </a:rPr>
              <a:t>单面</a:t>
            </a:r>
            <a:endParaRPr lang="zh-CN" sz="1800" b="1" dirty="0">
              <a:solidFill>
                <a:schemeClr val="bg1"/>
              </a:solidFill>
              <a:ea typeface="微软雅黑" panose="020B0503020204020204" pitchFamily="34" charset="-122"/>
              <a:sym typeface="Arial" panose="020B0604020202020204" pitchFamily="34" charset="0"/>
            </a:endParaRPr>
          </a:p>
        </p:txBody>
      </p:sp>
      <p:sp>
        <p:nvSpPr>
          <p:cNvPr id="7"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2.2.7</a:t>
            </a:r>
            <a:endParaRPr lang="en-US" altLang="zh-CN" sz="2400" dirty="0">
              <a:solidFill>
                <a:schemeClr val="accent1"/>
              </a:solidFill>
              <a:latin typeface="Impact" panose="020B0806030902050204" pitchFamily="34" charset="0"/>
              <a:sym typeface="Impact" panose="020B0806030902050204" pitchFamily="34" charset="0"/>
            </a:endParaRPr>
          </a:p>
        </p:txBody>
      </p:sp>
      <p:pic>
        <p:nvPicPr>
          <p:cNvPr id="2" name="图片 1"/>
          <p:cNvPicPr>
            <a:picLocks noChangeAspect="1"/>
          </p:cNvPicPr>
          <p:nvPr>
            <p:custDataLst>
              <p:tags r:id="rId3"/>
            </p:custDataLst>
          </p:nvPr>
        </p:nvPicPr>
        <p:blipFill>
          <a:blip r:embed="rId4"/>
          <a:stretch>
            <a:fillRect/>
          </a:stretch>
        </p:blipFill>
        <p:spPr>
          <a:xfrm>
            <a:off x="742950" y="1153160"/>
            <a:ext cx="7658100" cy="2838450"/>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矩形 108"/>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工作内容</a:t>
            </a:r>
            <a:endParaRPr lang="zh-CN" sz="1800" b="1" dirty="0">
              <a:solidFill>
                <a:schemeClr val="bg1"/>
              </a:solidFill>
              <a:ea typeface="微软雅黑" panose="020B0503020204020204" pitchFamily="34" charset="-122"/>
              <a:sym typeface="Arial" panose="020B0604020202020204" pitchFamily="34" charset="0"/>
            </a:endParaRPr>
          </a:p>
        </p:txBody>
      </p:sp>
      <p:sp>
        <p:nvSpPr>
          <p:cNvPr id="7"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2.3</a:t>
            </a:r>
            <a:endParaRPr lang="en-US" altLang="zh-CN" sz="2400" dirty="0">
              <a:solidFill>
                <a:schemeClr val="accent1"/>
              </a:solidFill>
              <a:latin typeface="Impact" panose="020B0806030902050204" pitchFamily="34" charset="0"/>
              <a:sym typeface="Impact" panose="020B0806030902050204" pitchFamily="34" charset="0"/>
            </a:endParaRPr>
          </a:p>
        </p:txBody>
      </p:sp>
      <p:sp>
        <p:nvSpPr>
          <p:cNvPr id="242" name="矩形 241"/>
          <p:cNvSpPr/>
          <p:nvPr>
            <p:custDataLst>
              <p:tags r:id="rId3"/>
            </p:custDataLst>
          </p:nvPr>
        </p:nvSpPr>
        <p:spPr>
          <a:xfrm>
            <a:off x="641350" y="1348105"/>
            <a:ext cx="7256780" cy="1286510"/>
          </a:xfrm>
          <a:prstGeom prst="rect">
            <a:avLst/>
          </a:prstGeom>
        </p:spPr>
        <p:txBody>
          <a:bodyPr wrap="square">
            <a:spAutoFit/>
          </a:bodyPr>
          <a:lstStyle/>
          <a:p>
            <a:pPr algn="just">
              <a:lnSpc>
                <a:spcPct val="130000"/>
              </a:lnSpc>
              <a:spcAft>
                <a:spcPts val="600"/>
              </a:spcAft>
            </a:pPr>
            <a:r>
              <a:rPr lang="zh-CN" sz="1400" b="1" dirty="0">
                <a:solidFill>
                  <a:srgbClr val="969696"/>
                </a:solidFill>
                <a:latin typeface="微软雅黑" panose="020B0503020204020204" pitchFamily="34" charset="-122"/>
                <a:ea typeface="微软雅黑" panose="020B0503020204020204" pitchFamily="34" charset="-122"/>
              </a:rPr>
              <a:t>工作形式</a:t>
            </a:r>
            <a:endParaRPr lang="zh-CN" sz="1400" b="1" dirty="0">
              <a:solidFill>
                <a:srgbClr val="969696"/>
              </a:solidFill>
              <a:latin typeface="微软雅黑" panose="020B0503020204020204" pitchFamily="34" charset="-122"/>
              <a:ea typeface="微软雅黑" panose="020B0503020204020204" pitchFamily="34" charset="-122"/>
            </a:endParaRPr>
          </a:p>
          <a:p>
            <a:pPr algn="just">
              <a:lnSpc>
                <a:spcPct val="130000"/>
              </a:lnSpc>
              <a:spcAft>
                <a:spcPts val="600"/>
              </a:spcAft>
            </a:pPr>
            <a:r>
              <a:rPr lang="zh-CN" sz="1400" dirty="0">
                <a:solidFill>
                  <a:srgbClr val="969696"/>
                </a:solidFill>
                <a:latin typeface="微软雅黑" panose="020B0503020204020204" pitchFamily="34" charset="-122"/>
                <a:ea typeface="微软雅黑" panose="020B0503020204020204" pitchFamily="34" charset="-122"/>
              </a:rPr>
              <a:t>大部分情况，四大会计师事务所作为乙方，是要跟着项目走的。你被分配到不同的项目，比如我要对中信证券进行审计工作，你是需要去客户公司进行审计执行任务的，大部分时间是不在公司的。个别情况需要出差，需要到其他的城市进行审计执行任务。</a:t>
            </a:r>
            <a:endParaRPr lang="zh-CN" sz="1400" dirty="0">
              <a:solidFill>
                <a:srgbClr val="969696"/>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Placeholder 8"/>
          <p:cNvSpPr txBox="1"/>
          <p:nvPr/>
        </p:nvSpPr>
        <p:spPr>
          <a:xfrm>
            <a:off x="1979930" y="1506855"/>
            <a:ext cx="1421765" cy="28003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en-US" altLang="zh-CN" sz="1400" b="1" dirty="0">
                <a:solidFill>
                  <a:schemeClr val="bg1">
                    <a:lumMod val="50000"/>
                  </a:schemeClr>
                </a:solidFill>
                <a:latin typeface="微软雅黑" panose="020B0503020204020204" pitchFamily="34" charset="-122"/>
                <a:ea typeface="微软雅黑" panose="020B0503020204020204" pitchFamily="34" charset="-122"/>
              </a:rPr>
              <a:t>凭证抽取</a:t>
            </a:r>
            <a:endParaRPr lang="en-US" altLang="zh-CN"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0" name="Text Placeholder 8"/>
          <p:cNvSpPr txBox="1"/>
          <p:nvPr/>
        </p:nvSpPr>
        <p:spPr>
          <a:xfrm>
            <a:off x="1979930" y="2527935"/>
            <a:ext cx="1007745" cy="28130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内控测试</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3" name="Text Placeholder 8"/>
          <p:cNvSpPr txBox="1"/>
          <p:nvPr/>
        </p:nvSpPr>
        <p:spPr>
          <a:xfrm>
            <a:off x="1979930" y="3435350"/>
            <a:ext cx="1421765" cy="28003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制作会议纪要</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6" name="Text Placeholder 8"/>
          <p:cNvSpPr txBox="1"/>
          <p:nvPr/>
        </p:nvSpPr>
        <p:spPr>
          <a:xfrm>
            <a:off x="4841875" y="1597660"/>
            <a:ext cx="2181860" cy="28003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zh-CN" altLang="en-US" sz="1400" b="1" dirty="0">
                <a:solidFill>
                  <a:schemeClr val="bg1">
                    <a:lumMod val="50000"/>
                  </a:schemeClr>
                </a:solidFill>
                <a:latin typeface="微软雅黑" panose="020B0503020204020204" pitchFamily="34" charset="-122"/>
                <a:ea typeface="微软雅黑" panose="020B0503020204020204" pitchFamily="34" charset="-122"/>
                <a:sym typeface="+mn-ea"/>
              </a:rPr>
              <a:t>	询证函附件编写</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sym typeface="+mn-ea"/>
            </a:endParaRPr>
          </a:p>
        </p:txBody>
      </p:sp>
      <p:sp>
        <p:nvSpPr>
          <p:cNvPr id="69" name="Text Placeholder 8"/>
          <p:cNvSpPr txBox="1"/>
          <p:nvPr/>
        </p:nvSpPr>
        <p:spPr>
          <a:xfrm>
            <a:off x="5150485" y="2527935"/>
            <a:ext cx="1897380" cy="28003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	合同审阅</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Text Placeholder 8"/>
          <p:cNvSpPr txBox="1"/>
          <p:nvPr/>
        </p:nvSpPr>
        <p:spPr>
          <a:xfrm>
            <a:off x="5102860" y="3385185"/>
            <a:ext cx="1974215" cy="280035"/>
          </a:xfrm>
          <a:prstGeom prst="rect">
            <a:avLst/>
          </a:prstGeom>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zh-CN" altLang="en-US" sz="1400" b="1" dirty="0">
                <a:solidFill>
                  <a:schemeClr val="bg1">
                    <a:lumMod val="50000"/>
                  </a:schemeClr>
                </a:solidFill>
                <a:latin typeface="微软雅黑" panose="020B0503020204020204" pitchFamily="34" charset="-122"/>
                <a:ea typeface="微软雅黑" panose="020B0503020204020204" pitchFamily="34" charset="-122"/>
              </a:rPr>
              <a:t>	底稿编写</a:t>
            </a:r>
            <a:endParaRPr lang="zh-CN" altLang="en-US" sz="1400"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3" name="Group 2"/>
          <p:cNvGrpSpPr/>
          <p:nvPr/>
        </p:nvGrpSpPr>
        <p:grpSpPr bwMode="auto">
          <a:xfrm>
            <a:off x="626269" y="1271306"/>
            <a:ext cx="7479506" cy="3245454"/>
            <a:chOff x="835450" y="1427062"/>
            <a:chExt cx="9972391" cy="4326038"/>
          </a:xfrm>
        </p:grpSpPr>
        <p:sp>
          <p:nvSpPr>
            <p:cNvPr id="4" name="U-Turn Arrow 3"/>
            <p:cNvSpPr/>
            <p:nvPr/>
          </p:nvSpPr>
          <p:spPr bwMode="auto">
            <a:xfrm rot="10800000">
              <a:off x="835450" y="1738219"/>
              <a:ext cx="9480280" cy="4014881"/>
            </a:xfrm>
            <a:prstGeom prst="uturnArrow">
              <a:avLst>
                <a:gd name="adj1" fmla="val 3223"/>
                <a:gd name="adj2" fmla="val 25000"/>
                <a:gd name="adj3" fmla="val 0"/>
                <a:gd name="adj4" fmla="val 12505"/>
                <a:gd name="adj5" fmla="val 100000"/>
              </a:avLst>
            </a:prstGeom>
            <a:solidFill>
              <a:schemeClr val="accent4"/>
            </a:solidFill>
            <a:ln w="9525">
              <a:noFill/>
              <a:round/>
            </a:ln>
          </p:spPr>
          <p:txBody>
            <a:bodyPr/>
            <a:lstStyle/>
            <a:p>
              <a:pPr algn="ctr" defTabSz="685800">
                <a:defRPr/>
              </a:pPr>
              <a:endParaRPr lang="en-US">
                <a:latin typeface="+mn-lt"/>
              </a:endParaRPr>
            </a:p>
          </p:txBody>
        </p:sp>
        <p:grpSp>
          <p:nvGrpSpPr>
            <p:cNvPr id="21525" name="Group 6"/>
            <p:cNvGrpSpPr/>
            <p:nvPr/>
          </p:nvGrpSpPr>
          <p:grpSpPr bwMode="auto">
            <a:xfrm>
              <a:off x="1284700" y="1427062"/>
              <a:ext cx="1135031" cy="1135088"/>
              <a:chOff x="1284700" y="1427062"/>
              <a:chExt cx="1135031" cy="1135088"/>
            </a:xfrm>
          </p:grpSpPr>
          <p:sp>
            <p:nvSpPr>
              <p:cNvPr id="6" name="Oval 5"/>
              <p:cNvSpPr/>
              <p:nvPr/>
            </p:nvSpPr>
            <p:spPr>
              <a:xfrm>
                <a:off x="1284700" y="1427062"/>
                <a:ext cx="1135031" cy="1135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100">
                  <a:solidFill>
                    <a:srgbClr val="FFFFFF"/>
                  </a:solidFill>
                </a:endParaRPr>
              </a:p>
            </p:txBody>
          </p:sp>
          <p:sp>
            <p:nvSpPr>
              <p:cNvPr id="21542" name="Freeform 37"/>
              <p:cNvSpPr>
                <a:spLocks noEditPoints="1"/>
              </p:cNvSpPr>
              <p:nvPr/>
            </p:nvSpPr>
            <p:spPr bwMode="auto">
              <a:xfrm>
                <a:off x="1565422" y="1696238"/>
                <a:ext cx="608365" cy="604148"/>
              </a:xfrm>
              <a:custGeom>
                <a:avLst/>
                <a:gdLst>
                  <a:gd name="T0" fmla="*/ 0 w 120"/>
                  <a:gd name="T1" fmla="*/ 302074 h 120"/>
                  <a:gd name="T2" fmla="*/ 608365 w 120"/>
                  <a:gd name="T3" fmla="*/ 302074 h 120"/>
                  <a:gd name="T4" fmla="*/ 420786 w 120"/>
                  <a:gd name="T5" fmla="*/ 120830 h 120"/>
                  <a:gd name="T6" fmla="*/ 435995 w 120"/>
                  <a:gd name="T7" fmla="*/ 70484 h 120"/>
                  <a:gd name="T8" fmla="*/ 435995 w 120"/>
                  <a:gd name="T9" fmla="*/ 140968 h 120"/>
                  <a:gd name="T10" fmla="*/ 238276 w 120"/>
                  <a:gd name="T11" fmla="*/ 387662 h 120"/>
                  <a:gd name="T12" fmla="*/ 207858 w 120"/>
                  <a:gd name="T13" fmla="*/ 443042 h 120"/>
                  <a:gd name="T14" fmla="*/ 192649 w 120"/>
                  <a:gd name="T15" fmla="*/ 478284 h 120"/>
                  <a:gd name="T16" fmla="*/ 187579 w 120"/>
                  <a:gd name="T17" fmla="*/ 553802 h 120"/>
                  <a:gd name="T18" fmla="*/ 157161 w 120"/>
                  <a:gd name="T19" fmla="*/ 498422 h 120"/>
                  <a:gd name="T20" fmla="*/ 131812 w 120"/>
                  <a:gd name="T21" fmla="*/ 448076 h 120"/>
                  <a:gd name="T22" fmla="*/ 86185 w 120"/>
                  <a:gd name="T23" fmla="*/ 412834 h 120"/>
                  <a:gd name="T24" fmla="*/ 81115 w 120"/>
                  <a:gd name="T25" fmla="*/ 342351 h 120"/>
                  <a:gd name="T26" fmla="*/ 76046 w 120"/>
                  <a:gd name="T27" fmla="*/ 302074 h 120"/>
                  <a:gd name="T28" fmla="*/ 50697 w 120"/>
                  <a:gd name="T29" fmla="*/ 271867 h 120"/>
                  <a:gd name="T30" fmla="*/ 50697 w 120"/>
                  <a:gd name="T31" fmla="*/ 226556 h 120"/>
                  <a:gd name="T32" fmla="*/ 192649 w 120"/>
                  <a:gd name="T33" fmla="*/ 100691 h 120"/>
                  <a:gd name="T34" fmla="*/ 157161 w 120"/>
                  <a:gd name="T35" fmla="*/ 100691 h 120"/>
                  <a:gd name="T36" fmla="*/ 141952 w 120"/>
                  <a:gd name="T37" fmla="*/ 130899 h 120"/>
                  <a:gd name="T38" fmla="*/ 162231 w 120"/>
                  <a:gd name="T39" fmla="*/ 140968 h 120"/>
                  <a:gd name="T40" fmla="*/ 157161 w 120"/>
                  <a:gd name="T41" fmla="*/ 120830 h 120"/>
                  <a:gd name="T42" fmla="*/ 238276 w 120"/>
                  <a:gd name="T43" fmla="*/ 151037 h 120"/>
                  <a:gd name="T44" fmla="*/ 207858 w 120"/>
                  <a:gd name="T45" fmla="*/ 171175 h 120"/>
                  <a:gd name="T46" fmla="*/ 187579 w 120"/>
                  <a:gd name="T47" fmla="*/ 181244 h 120"/>
                  <a:gd name="T48" fmla="*/ 192649 w 120"/>
                  <a:gd name="T49" fmla="*/ 216486 h 120"/>
                  <a:gd name="T50" fmla="*/ 167300 w 120"/>
                  <a:gd name="T51" fmla="*/ 246694 h 120"/>
                  <a:gd name="T52" fmla="*/ 147022 w 120"/>
                  <a:gd name="T53" fmla="*/ 256763 h 120"/>
                  <a:gd name="T54" fmla="*/ 106464 w 120"/>
                  <a:gd name="T55" fmla="*/ 246694 h 120"/>
                  <a:gd name="T56" fmla="*/ 76046 w 120"/>
                  <a:gd name="T57" fmla="*/ 271867 h 120"/>
                  <a:gd name="T58" fmla="*/ 81115 w 120"/>
                  <a:gd name="T59" fmla="*/ 292005 h 120"/>
                  <a:gd name="T60" fmla="*/ 136882 w 120"/>
                  <a:gd name="T61" fmla="*/ 312143 h 120"/>
                  <a:gd name="T62" fmla="*/ 207858 w 120"/>
                  <a:gd name="T63" fmla="*/ 332281 h 120"/>
                  <a:gd name="T64" fmla="*/ 238276 w 120"/>
                  <a:gd name="T65" fmla="*/ 387662 h 120"/>
                  <a:gd name="T66" fmla="*/ 278834 w 120"/>
                  <a:gd name="T67" fmla="*/ 105726 h 120"/>
                  <a:gd name="T68" fmla="*/ 223067 w 120"/>
                  <a:gd name="T69" fmla="*/ 75519 h 120"/>
                  <a:gd name="T70" fmla="*/ 319392 w 120"/>
                  <a:gd name="T71" fmla="*/ 50346 h 120"/>
                  <a:gd name="T72" fmla="*/ 542459 w 120"/>
                  <a:gd name="T73" fmla="*/ 312143 h 120"/>
                  <a:gd name="T74" fmla="*/ 466413 w 120"/>
                  <a:gd name="T75" fmla="*/ 513526 h 120"/>
                  <a:gd name="T76" fmla="*/ 461343 w 120"/>
                  <a:gd name="T77" fmla="*/ 463180 h 120"/>
                  <a:gd name="T78" fmla="*/ 425856 w 120"/>
                  <a:gd name="T79" fmla="*/ 407800 h 120"/>
                  <a:gd name="T80" fmla="*/ 334601 w 120"/>
                  <a:gd name="T81" fmla="*/ 337316 h 120"/>
                  <a:gd name="T82" fmla="*/ 491762 w 120"/>
                  <a:gd name="T83" fmla="*/ 281936 h 120"/>
                  <a:gd name="T84" fmla="*/ 532319 w 120"/>
                  <a:gd name="T85" fmla="*/ 246694 h 120"/>
                  <a:gd name="T86" fmla="*/ 471483 w 120"/>
                  <a:gd name="T87" fmla="*/ 196348 h 120"/>
                  <a:gd name="T88" fmla="*/ 461343 w 120"/>
                  <a:gd name="T89" fmla="*/ 261797 h 120"/>
                  <a:gd name="T90" fmla="*/ 400507 w 120"/>
                  <a:gd name="T91" fmla="*/ 246694 h 120"/>
                  <a:gd name="T92" fmla="*/ 370089 w 120"/>
                  <a:gd name="T93" fmla="*/ 221521 h 120"/>
                  <a:gd name="T94" fmla="*/ 385298 w 120"/>
                  <a:gd name="T95" fmla="*/ 176210 h 120"/>
                  <a:gd name="T96" fmla="*/ 456274 w 120"/>
                  <a:gd name="T97" fmla="*/ 181244 h 120"/>
                  <a:gd name="T98" fmla="*/ 506971 w 120"/>
                  <a:gd name="T99" fmla="*/ 181244 h 120"/>
                  <a:gd name="T100" fmla="*/ 532319 w 120"/>
                  <a:gd name="T101" fmla="*/ 161106 h 120"/>
                  <a:gd name="T102" fmla="*/ 557668 w 120"/>
                  <a:gd name="T103" fmla="*/ 286970 h 120"/>
                  <a:gd name="T104" fmla="*/ 542459 w 120"/>
                  <a:gd name="T105" fmla="*/ 312143 h 12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21526" name="Group 4"/>
            <p:cNvGrpSpPr/>
            <p:nvPr/>
          </p:nvGrpSpPr>
          <p:grpSpPr bwMode="auto">
            <a:xfrm>
              <a:off x="9673138" y="1427062"/>
              <a:ext cx="1134696" cy="1134696"/>
              <a:chOff x="9673138" y="1427062"/>
              <a:chExt cx="1134696" cy="1134696"/>
            </a:xfrm>
          </p:grpSpPr>
          <p:sp>
            <p:nvSpPr>
              <p:cNvPr id="9" name="Oval 8"/>
              <p:cNvSpPr/>
              <p:nvPr/>
            </p:nvSpPr>
            <p:spPr>
              <a:xfrm>
                <a:off x="9672811" y="1427062"/>
                <a:ext cx="1135030" cy="11350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100">
                  <a:solidFill>
                    <a:srgbClr val="FFFFFF"/>
                  </a:solidFill>
                </a:endParaRPr>
              </a:p>
            </p:txBody>
          </p:sp>
          <p:grpSp>
            <p:nvGrpSpPr>
              <p:cNvPr id="74" name="Group 73"/>
              <p:cNvGrpSpPr/>
              <p:nvPr/>
            </p:nvGrpSpPr>
            <p:grpSpPr>
              <a:xfrm>
                <a:off x="9985892" y="1741017"/>
                <a:ext cx="510738" cy="494476"/>
                <a:chOff x="2339975" y="3200401"/>
                <a:chExt cx="249238" cy="241302"/>
              </a:xfrm>
              <a:solidFill>
                <a:schemeClr val="bg1"/>
              </a:solidFill>
            </p:grpSpPr>
            <p:sp>
              <p:nvSpPr>
                <p:cNvPr id="75"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77"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78"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79"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0"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1"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2"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3"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4"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5"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6" name="Freeform 29"/>
                <p:cNvSpPr>
                  <a:spLocks noEditPoints="1"/>
                </p:cNvSpPr>
                <p:nvPr/>
              </p:nvSpPr>
              <p:spPr bwMode="auto">
                <a:xfrm>
                  <a:off x="2339975" y="3217865"/>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7"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88"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21527" name="Group 7"/>
            <p:cNvGrpSpPr/>
            <p:nvPr/>
          </p:nvGrpSpPr>
          <p:grpSpPr bwMode="auto">
            <a:xfrm>
              <a:off x="1284695" y="2704988"/>
              <a:ext cx="1134696" cy="1134696"/>
              <a:chOff x="1284695" y="2704988"/>
              <a:chExt cx="1134696" cy="1134696"/>
            </a:xfrm>
          </p:grpSpPr>
          <p:sp>
            <p:nvSpPr>
              <p:cNvPr id="12" name="Oval 11"/>
              <p:cNvSpPr/>
              <p:nvPr/>
            </p:nvSpPr>
            <p:spPr>
              <a:xfrm>
                <a:off x="1284700" y="2705029"/>
                <a:ext cx="1135030" cy="113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100">
                  <a:solidFill>
                    <a:srgbClr val="FFFFFF"/>
                  </a:solidFill>
                </a:endParaRPr>
              </a:p>
            </p:txBody>
          </p:sp>
          <p:sp>
            <p:nvSpPr>
              <p:cNvPr id="21538" name="Freeform 11"/>
              <p:cNvSpPr>
                <a:spLocks noEditPoints="1"/>
              </p:cNvSpPr>
              <p:nvPr/>
            </p:nvSpPr>
            <p:spPr bwMode="auto">
              <a:xfrm>
                <a:off x="1586244" y="3017372"/>
                <a:ext cx="546973" cy="485982"/>
              </a:xfrm>
              <a:custGeom>
                <a:avLst/>
                <a:gdLst>
                  <a:gd name="T0" fmla="*/ 542891 w 134"/>
                  <a:gd name="T1" fmla="*/ 65342 h 119"/>
                  <a:gd name="T2" fmla="*/ 493908 w 134"/>
                  <a:gd name="T3" fmla="*/ 20419 h 119"/>
                  <a:gd name="T4" fmla="*/ 469417 w 134"/>
                  <a:gd name="T5" fmla="*/ 20419 h 119"/>
                  <a:gd name="T6" fmla="*/ 465335 w 134"/>
                  <a:gd name="T7" fmla="*/ 32671 h 119"/>
                  <a:gd name="T8" fmla="*/ 453090 w 134"/>
                  <a:gd name="T9" fmla="*/ 36755 h 119"/>
                  <a:gd name="T10" fmla="*/ 453090 w 134"/>
                  <a:gd name="T11" fmla="*/ 36755 h 119"/>
                  <a:gd name="T12" fmla="*/ 330633 w 134"/>
                  <a:gd name="T13" fmla="*/ 159271 h 119"/>
                  <a:gd name="T14" fmla="*/ 322469 w 134"/>
                  <a:gd name="T15" fmla="*/ 191942 h 119"/>
                  <a:gd name="T16" fmla="*/ 334715 w 134"/>
                  <a:gd name="T17" fmla="*/ 204194 h 119"/>
                  <a:gd name="T18" fmla="*/ 334715 w 134"/>
                  <a:gd name="T19" fmla="*/ 204194 h 119"/>
                  <a:gd name="T20" fmla="*/ 338797 w 134"/>
                  <a:gd name="T21" fmla="*/ 208278 h 119"/>
                  <a:gd name="T22" fmla="*/ 310223 w 134"/>
                  <a:gd name="T23" fmla="*/ 232781 h 119"/>
                  <a:gd name="T24" fmla="*/ 220422 w 134"/>
                  <a:gd name="T25" fmla="*/ 142936 h 119"/>
                  <a:gd name="T26" fmla="*/ 191849 w 134"/>
                  <a:gd name="T27" fmla="*/ 40839 h 119"/>
                  <a:gd name="T28" fmla="*/ 85720 w 134"/>
                  <a:gd name="T29" fmla="*/ 12252 h 119"/>
                  <a:gd name="T30" fmla="*/ 146948 w 134"/>
                  <a:gd name="T31" fmla="*/ 73510 h 119"/>
                  <a:gd name="T32" fmla="*/ 130620 w 134"/>
                  <a:gd name="T33" fmla="*/ 130684 h 119"/>
                  <a:gd name="T34" fmla="*/ 73474 w 134"/>
                  <a:gd name="T35" fmla="*/ 147020 h 119"/>
                  <a:gd name="T36" fmla="*/ 12246 w 134"/>
                  <a:gd name="T37" fmla="*/ 85762 h 119"/>
                  <a:gd name="T38" fmla="*/ 40819 w 134"/>
                  <a:gd name="T39" fmla="*/ 191942 h 119"/>
                  <a:gd name="T40" fmla="*/ 146948 w 134"/>
                  <a:gd name="T41" fmla="*/ 216446 h 119"/>
                  <a:gd name="T42" fmla="*/ 151030 w 134"/>
                  <a:gd name="T43" fmla="*/ 216446 h 119"/>
                  <a:gd name="T44" fmla="*/ 236750 w 134"/>
                  <a:gd name="T45" fmla="*/ 306291 h 119"/>
                  <a:gd name="T46" fmla="*/ 155112 w 134"/>
                  <a:gd name="T47" fmla="*/ 392053 h 119"/>
                  <a:gd name="T48" fmla="*/ 146948 w 134"/>
                  <a:gd name="T49" fmla="*/ 387969 h 119"/>
                  <a:gd name="T50" fmla="*/ 126539 w 134"/>
                  <a:gd name="T51" fmla="*/ 404304 h 119"/>
                  <a:gd name="T52" fmla="*/ 85720 w 134"/>
                  <a:gd name="T53" fmla="*/ 469646 h 119"/>
                  <a:gd name="T54" fmla="*/ 93883 w 134"/>
                  <a:gd name="T55" fmla="*/ 477814 h 119"/>
                  <a:gd name="T56" fmla="*/ 159194 w 134"/>
                  <a:gd name="T57" fmla="*/ 436975 h 119"/>
                  <a:gd name="T58" fmla="*/ 175521 w 134"/>
                  <a:gd name="T59" fmla="*/ 412472 h 119"/>
                  <a:gd name="T60" fmla="*/ 171439 w 134"/>
                  <a:gd name="T61" fmla="*/ 408388 h 119"/>
                  <a:gd name="T62" fmla="*/ 257159 w 134"/>
                  <a:gd name="T63" fmla="*/ 326711 h 119"/>
                  <a:gd name="T64" fmla="*/ 400025 w 134"/>
                  <a:gd name="T65" fmla="*/ 469646 h 119"/>
                  <a:gd name="T66" fmla="*/ 436762 w 134"/>
                  <a:gd name="T67" fmla="*/ 485982 h 119"/>
                  <a:gd name="T68" fmla="*/ 473499 w 134"/>
                  <a:gd name="T69" fmla="*/ 469646 h 119"/>
                  <a:gd name="T70" fmla="*/ 473499 w 134"/>
                  <a:gd name="T71" fmla="*/ 396137 h 119"/>
                  <a:gd name="T72" fmla="*/ 330633 w 134"/>
                  <a:gd name="T73" fmla="*/ 253201 h 119"/>
                  <a:gd name="T74" fmla="*/ 355124 w 134"/>
                  <a:gd name="T75" fmla="*/ 228697 h 119"/>
                  <a:gd name="T76" fmla="*/ 367370 w 134"/>
                  <a:gd name="T77" fmla="*/ 240949 h 119"/>
                  <a:gd name="T78" fmla="*/ 400025 w 134"/>
                  <a:gd name="T79" fmla="*/ 232781 h 119"/>
                  <a:gd name="T80" fmla="*/ 522482 w 134"/>
                  <a:gd name="T81" fmla="*/ 106181 h 119"/>
                  <a:gd name="T82" fmla="*/ 522482 w 134"/>
                  <a:gd name="T83" fmla="*/ 106181 h 119"/>
                  <a:gd name="T84" fmla="*/ 522482 w 134"/>
                  <a:gd name="T85" fmla="*/ 106181 h 119"/>
                  <a:gd name="T86" fmla="*/ 526564 w 134"/>
                  <a:gd name="T87" fmla="*/ 93929 h 119"/>
                  <a:gd name="T88" fmla="*/ 542891 w 134"/>
                  <a:gd name="T89" fmla="*/ 89845 h 119"/>
                  <a:gd name="T90" fmla="*/ 542891 w 134"/>
                  <a:gd name="T91" fmla="*/ 65342 h 119"/>
                  <a:gd name="T92" fmla="*/ 440844 w 134"/>
                  <a:gd name="T93" fmla="*/ 420640 h 119"/>
                  <a:gd name="T94" fmla="*/ 461253 w 134"/>
                  <a:gd name="T95" fmla="*/ 441059 h 119"/>
                  <a:gd name="T96" fmla="*/ 440844 w 134"/>
                  <a:gd name="T97" fmla="*/ 461479 h 119"/>
                  <a:gd name="T98" fmla="*/ 420434 w 134"/>
                  <a:gd name="T99" fmla="*/ 441059 h 119"/>
                  <a:gd name="T100" fmla="*/ 440844 w 134"/>
                  <a:gd name="T101" fmla="*/ 420640 h 119"/>
                  <a:gd name="T102" fmla="*/ 371452 w 134"/>
                  <a:gd name="T103" fmla="*/ 167439 h 119"/>
                  <a:gd name="T104" fmla="*/ 363288 w 134"/>
                  <a:gd name="T105" fmla="*/ 159271 h 119"/>
                  <a:gd name="T106" fmla="*/ 457171 w 134"/>
                  <a:gd name="T107" fmla="*/ 69426 h 119"/>
                  <a:gd name="T108" fmla="*/ 465335 w 134"/>
                  <a:gd name="T109" fmla="*/ 77594 h 119"/>
                  <a:gd name="T110" fmla="*/ 371452 w 134"/>
                  <a:gd name="T111" fmla="*/ 167439 h 119"/>
                  <a:gd name="T112" fmla="*/ 400025 w 134"/>
                  <a:gd name="T113" fmla="*/ 196026 h 119"/>
                  <a:gd name="T114" fmla="*/ 391861 w 134"/>
                  <a:gd name="T115" fmla="*/ 191942 h 119"/>
                  <a:gd name="T116" fmla="*/ 485745 w 134"/>
                  <a:gd name="T117" fmla="*/ 98013 h 119"/>
                  <a:gd name="T118" fmla="*/ 493908 w 134"/>
                  <a:gd name="T119" fmla="*/ 106181 h 119"/>
                  <a:gd name="T120" fmla="*/ 400025 w 134"/>
                  <a:gd name="T121" fmla="*/ 196026 h 1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21528" name="Group 9"/>
            <p:cNvGrpSpPr/>
            <p:nvPr/>
          </p:nvGrpSpPr>
          <p:grpSpPr bwMode="auto">
            <a:xfrm>
              <a:off x="9673136" y="2704988"/>
              <a:ext cx="1134696" cy="1134696"/>
              <a:chOff x="9673136" y="2704988"/>
              <a:chExt cx="1134696" cy="1134696"/>
            </a:xfrm>
          </p:grpSpPr>
          <p:sp>
            <p:nvSpPr>
              <p:cNvPr id="15" name="Oval 14"/>
              <p:cNvSpPr/>
              <p:nvPr/>
            </p:nvSpPr>
            <p:spPr>
              <a:xfrm>
                <a:off x="9672811" y="2705029"/>
                <a:ext cx="1135030" cy="1135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100">
                  <a:solidFill>
                    <a:srgbClr val="FFFFFF"/>
                  </a:solidFill>
                </a:endParaRPr>
              </a:p>
            </p:txBody>
          </p:sp>
          <p:grpSp>
            <p:nvGrpSpPr>
              <p:cNvPr id="90" name="Group 89"/>
              <p:cNvGrpSpPr/>
              <p:nvPr/>
            </p:nvGrpSpPr>
            <p:grpSpPr>
              <a:xfrm>
                <a:off x="9991403" y="2977268"/>
                <a:ext cx="526991" cy="585239"/>
                <a:chOff x="7502526" y="2405063"/>
                <a:chExt cx="301625" cy="334964"/>
              </a:xfrm>
              <a:solidFill>
                <a:schemeClr val="bg1"/>
              </a:solidFill>
            </p:grpSpPr>
            <p:sp>
              <p:nvSpPr>
                <p:cNvPr id="91"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92"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93"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94"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95"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96"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97"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98"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grpSp>
        </p:grpSp>
        <p:grpSp>
          <p:nvGrpSpPr>
            <p:cNvPr id="21529" name="Group 10"/>
            <p:cNvGrpSpPr/>
            <p:nvPr/>
          </p:nvGrpSpPr>
          <p:grpSpPr bwMode="auto">
            <a:xfrm>
              <a:off x="1284696" y="4044842"/>
              <a:ext cx="1134696" cy="1134696"/>
              <a:chOff x="1284696" y="4044842"/>
              <a:chExt cx="1134696" cy="1134696"/>
            </a:xfrm>
          </p:grpSpPr>
          <p:sp>
            <p:nvSpPr>
              <p:cNvPr id="21" name="Oval 20"/>
              <p:cNvSpPr/>
              <p:nvPr/>
            </p:nvSpPr>
            <p:spPr>
              <a:xfrm>
                <a:off x="1284700" y="4044910"/>
                <a:ext cx="1135030" cy="11350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100">
                  <a:solidFill>
                    <a:srgbClr val="FFFFFF"/>
                  </a:solidFill>
                </a:endParaRPr>
              </a:p>
            </p:txBody>
          </p:sp>
          <p:sp>
            <p:nvSpPr>
              <p:cNvPr id="21534" name="Shape 940"/>
              <p:cNvSpPr/>
              <p:nvPr/>
            </p:nvSpPr>
            <p:spPr bwMode="auto">
              <a:xfrm>
                <a:off x="1563236" y="4396596"/>
                <a:ext cx="588553" cy="392098"/>
              </a:xfrm>
              <a:custGeom>
                <a:avLst/>
                <a:gdLst>
                  <a:gd name="T0" fmla="*/ 294277 w 21547"/>
                  <a:gd name="T1" fmla="*/ 196049 h 21600"/>
                  <a:gd name="T2" fmla="*/ 294277 w 21547"/>
                  <a:gd name="T3" fmla="*/ 196049 h 21600"/>
                  <a:gd name="T4" fmla="*/ 294277 w 21547"/>
                  <a:gd name="T5" fmla="*/ 196049 h 21600"/>
                  <a:gd name="T6" fmla="*/ 294277 w 21547"/>
                  <a:gd name="T7" fmla="*/ 1960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21530" name="Group 12"/>
            <p:cNvGrpSpPr/>
            <p:nvPr/>
          </p:nvGrpSpPr>
          <p:grpSpPr bwMode="auto">
            <a:xfrm>
              <a:off x="9673144" y="4044846"/>
              <a:ext cx="1134697" cy="1134697"/>
              <a:chOff x="9673144" y="4044846"/>
              <a:chExt cx="1134697" cy="1134697"/>
            </a:xfrm>
          </p:grpSpPr>
          <p:sp>
            <p:nvSpPr>
              <p:cNvPr id="18" name="Oval 17"/>
              <p:cNvSpPr/>
              <p:nvPr/>
            </p:nvSpPr>
            <p:spPr>
              <a:xfrm>
                <a:off x="9672811" y="4044910"/>
                <a:ext cx="1135030" cy="11350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100">
                  <a:solidFill>
                    <a:srgbClr val="FFFFFF"/>
                  </a:solidFill>
                </a:endParaRPr>
              </a:p>
            </p:txBody>
          </p:sp>
          <p:grpSp>
            <p:nvGrpSpPr>
              <p:cNvPr id="100" name="Group 99"/>
              <p:cNvGrpSpPr/>
              <p:nvPr/>
            </p:nvGrpSpPr>
            <p:grpSpPr>
              <a:xfrm>
                <a:off x="9957133" y="4311652"/>
                <a:ext cx="584433" cy="592961"/>
                <a:chOff x="2360613" y="2686051"/>
                <a:chExt cx="217488" cy="220662"/>
              </a:xfrm>
              <a:solidFill>
                <a:schemeClr val="bg1"/>
              </a:solidFill>
            </p:grpSpPr>
            <p:sp>
              <p:nvSpPr>
                <p:cNvPr id="101" name="Freeform 34"/>
                <p:cNvSpPr>
                  <a:spLocks noEditPoints="1"/>
                </p:cNvSpPr>
                <p:nvPr/>
              </p:nvSpPr>
              <p:spPr bwMode="auto">
                <a:xfrm>
                  <a:off x="2427288" y="2686051"/>
                  <a:ext cx="150813" cy="150813"/>
                </a:xfrm>
                <a:custGeom>
                  <a:avLst/>
                  <a:gdLst>
                    <a:gd name="T0" fmla="*/ 65 w 79"/>
                    <a:gd name="T1" fmla="*/ 14 h 79"/>
                    <a:gd name="T2" fmla="*/ 14 w 79"/>
                    <a:gd name="T3" fmla="*/ 14 h 79"/>
                    <a:gd name="T4" fmla="*/ 12 w 79"/>
                    <a:gd name="T5" fmla="*/ 63 h 79"/>
                    <a:gd name="T6" fmla="*/ 12 w 79"/>
                    <a:gd name="T7" fmla="*/ 63 h 79"/>
                    <a:gd name="T8" fmla="*/ 17 w 79"/>
                    <a:gd name="T9" fmla="*/ 68 h 79"/>
                    <a:gd name="T10" fmla="*/ 65 w 79"/>
                    <a:gd name="T11" fmla="*/ 65 h 79"/>
                    <a:gd name="T12" fmla="*/ 65 w 79"/>
                    <a:gd name="T13" fmla="*/ 14 h 79"/>
                    <a:gd name="T14" fmla="*/ 58 w 79"/>
                    <a:gd name="T15" fmla="*/ 59 h 79"/>
                    <a:gd name="T16" fmla="*/ 20 w 79"/>
                    <a:gd name="T17" fmla="*/ 59 h 79"/>
                    <a:gd name="T18" fmla="*/ 20 w 79"/>
                    <a:gd name="T19" fmla="*/ 21 h 79"/>
                    <a:gd name="T20" fmla="*/ 59 w 79"/>
                    <a:gd name="T21" fmla="*/ 21 h 79"/>
                    <a:gd name="T22" fmla="*/ 58 w 79"/>
                    <a:gd name="T23" fmla="*/ 5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9" h="79">
                      <a:moveTo>
                        <a:pt x="65" y="14"/>
                      </a:moveTo>
                      <a:cubicBezTo>
                        <a:pt x="51" y="0"/>
                        <a:pt x="28" y="0"/>
                        <a:pt x="14" y="14"/>
                      </a:cubicBezTo>
                      <a:cubicBezTo>
                        <a:pt x="1" y="27"/>
                        <a:pt x="0" y="48"/>
                        <a:pt x="12" y="63"/>
                      </a:cubicBezTo>
                      <a:cubicBezTo>
                        <a:pt x="12" y="63"/>
                        <a:pt x="12" y="63"/>
                        <a:pt x="12" y="63"/>
                      </a:cubicBezTo>
                      <a:cubicBezTo>
                        <a:pt x="14" y="65"/>
                        <a:pt x="15" y="66"/>
                        <a:pt x="17" y="68"/>
                      </a:cubicBezTo>
                      <a:cubicBezTo>
                        <a:pt x="31" y="79"/>
                        <a:pt x="52" y="78"/>
                        <a:pt x="65" y="65"/>
                      </a:cubicBezTo>
                      <a:cubicBezTo>
                        <a:pt x="79" y="51"/>
                        <a:pt x="79" y="28"/>
                        <a:pt x="65" y="14"/>
                      </a:cubicBezTo>
                      <a:close/>
                      <a:moveTo>
                        <a:pt x="58" y="59"/>
                      </a:moveTo>
                      <a:cubicBezTo>
                        <a:pt x="48" y="69"/>
                        <a:pt x="31" y="69"/>
                        <a:pt x="20" y="59"/>
                      </a:cubicBezTo>
                      <a:cubicBezTo>
                        <a:pt x="10" y="48"/>
                        <a:pt x="10" y="31"/>
                        <a:pt x="20" y="21"/>
                      </a:cubicBezTo>
                      <a:cubicBezTo>
                        <a:pt x="31" y="10"/>
                        <a:pt x="48" y="10"/>
                        <a:pt x="59" y="21"/>
                      </a:cubicBezTo>
                      <a:cubicBezTo>
                        <a:pt x="69" y="31"/>
                        <a:pt x="69" y="48"/>
                        <a:pt x="58"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102" name="Freeform 35"/>
                <p:cNvSpPr/>
                <p:nvPr/>
              </p:nvSpPr>
              <p:spPr bwMode="auto">
                <a:xfrm>
                  <a:off x="2360613" y="2814638"/>
                  <a:ext cx="92075" cy="92075"/>
                </a:xfrm>
                <a:custGeom>
                  <a:avLst/>
                  <a:gdLst>
                    <a:gd name="T0" fmla="*/ 0 w 58"/>
                    <a:gd name="T1" fmla="*/ 46 h 58"/>
                    <a:gd name="T2" fmla="*/ 11 w 58"/>
                    <a:gd name="T3" fmla="*/ 58 h 58"/>
                    <a:gd name="T4" fmla="*/ 58 w 58"/>
                    <a:gd name="T5" fmla="*/ 7 h 58"/>
                    <a:gd name="T6" fmla="*/ 50 w 58"/>
                    <a:gd name="T7" fmla="*/ 0 h 58"/>
                    <a:gd name="T8" fmla="*/ 0 w 58"/>
                    <a:gd name="T9" fmla="*/ 46 h 58"/>
                  </a:gdLst>
                  <a:ahLst/>
                  <a:cxnLst>
                    <a:cxn ang="0">
                      <a:pos x="T0" y="T1"/>
                    </a:cxn>
                    <a:cxn ang="0">
                      <a:pos x="T2" y="T3"/>
                    </a:cxn>
                    <a:cxn ang="0">
                      <a:pos x="T4" y="T5"/>
                    </a:cxn>
                    <a:cxn ang="0">
                      <a:pos x="T6" y="T7"/>
                    </a:cxn>
                    <a:cxn ang="0">
                      <a:pos x="T8" y="T9"/>
                    </a:cxn>
                  </a:cxnLst>
                  <a:rect l="0" t="0" r="r" b="b"/>
                  <a:pathLst>
                    <a:path w="58" h="58">
                      <a:moveTo>
                        <a:pt x="0" y="46"/>
                      </a:moveTo>
                      <a:lnTo>
                        <a:pt x="11" y="58"/>
                      </a:lnTo>
                      <a:lnTo>
                        <a:pt x="58" y="7"/>
                      </a:lnTo>
                      <a:lnTo>
                        <a:pt x="50" y="0"/>
                      </a:lnTo>
                      <a:lnTo>
                        <a:pt x="0" y="4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103" name="Freeform 36"/>
                <p:cNvSpPr/>
                <p:nvPr/>
              </p:nvSpPr>
              <p:spPr bwMode="auto">
                <a:xfrm>
                  <a:off x="2505075" y="2736851"/>
                  <a:ext cx="57150" cy="68263"/>
                </a:xfrm>
                <a:custGeom>
                  <a:avLst/>
                  <a:gdLst>
                    <a:gd name="T0" fmla="*/ 16 w 30"/>
                    <a:gd name="T1" fmla="*/ 0 h 36"/>
                    <a:gd name="T2" fmla="*/ 0 w 30"/>
                    <a:gd name="T3" fmla="*/ 34 h 36"/>
                    <a:gd name="T4" fmla="*/ 6 w 30"/>
                    <a:gd name="T5" fmla="*/ 36 h 36"/>
                    <a:gd name="T6" fmla="*/ 16 w 30"/>
                    <a:gd name="T7" fmla="*/ 0 h 36"/>
                  </a:gdLst>
                  <a:ahLst/>
                  <a:cxnLst>
                    <a:cxn ang="0">
                      <a:pos x="T0" y="T1"/>
                    </a:cxn>
                    <a:cxn ang="0">
                      <a:pos x="T2" y="T3"/>
                    </a:cxn>
                    <a:cxn ang="0">
                      <a:pos x="T4" y="T5"/>
                    </a:cxn>
                    <a:cxn ang="0">
                      <a:pos x="T6" y="T7"/>
                    </a:cxn>
                  </a:cxnLst>
                  <a:rect l="0" t="0" r="r" b="b"/>
                  <a:pathLst>
                    <a:path w="30" h="36">
                      <a:moveTo>
                        <a:pt x="16" y="0"/>
                      </a:moveTo>
                      <a:cubicBezTo>
                        <a:pt x="21" y="26"/>
                        <a:pt x="0" y="34"/>
                        <a:pt x="0" y="34"/>
                      </a:cubicBezTo>
                      <a:cubicBezTo>
                        <a:pt x="6" y="36"/>
                        <a:pt x="6" y="36"/>
                        <a:pt x="6" y="36"/>
                      </a:cubicBezTo>
                      <a:cubicBezTo>
                        <a:pt x="30" y="21"/>
                        <a:pt x="16"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grpSp>
        </p:grpSp>
      </p:grpSp>
      <p:sp>
        <p:nvSpPr>
          <p:cNvPr id="109" name="矩形 108"/>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工作内容</a:t>
            </a:r>
            <a:endParaRPr lang="zh-CN" sz="1800" b="1" dirty="0">
              <a:solidFill>
                <a:schemeClr val="bg1"/>
              </a:solidFill>
              <a:ea typeface="微软雅黑" panose="020B0503020204020204" pitchFamily="34" charset="-122"/>
              <a:sym typeface="Arial" panose="020B0604020202020204" pitchFamily="34" charset="0"/>
            </a:endParaRPr>
          </a:p>
        </p:txBody>
      </p:sp>
      <p:sp>
        <p:nvSpPr>
          <p:cNvPr id="7"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2.3</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219" name="Group 17"/>
          <p:cNvGrpSpPr/>
          <p:nvPr/>
        </p:nvGrpSpPr>
        <p:grpSpPr bwMode="auto">
          <a:xfrm>
            <a:off x="5152390" y="2519045"/>
            <a:ext cx="2975610" cy="2359660"/>
            <a:chOff x="4226734" y="3597379"/>
            <a:chExt cx="4303734" cy="3146669"/>
          </a:xfrm>
        </p:grpSpPr>
        <p:sp>
          <p:nvSpPr>
            <p:cNvPr id="6" name="Rectangle 7"/>
            <p:cNvSpPr>
              <a:spLocks noChangeArrowheads="1"/>
            </p:cNvSpPr>
            <p:nvPr/>
          </p:nvSpPr>
          <p:spPr bwMode="auto">
            <a:xfrm>
              <a:off x="4226734" y="3597379"/>
              <a:ext cx="4303734" cy="3146669"/>
            </a:xfrm>
            <a:prstGeom prst="rect">
              <a:avLst/>
            </a:prstGeom>
            <a:solidFill>
              <a:schemeClr val="accent2"/>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solidFill>
                  <a:srgbClr val="FFFFFF"/>
                </a:solidFill>
              </a:endParaRPr>
            </a:p>
          </p:txBody>
        </p:sp>
        <p:sp>
          <p:nvSpPr>
            <p:cNvPr id="93222" name="Rectangle 41"/>
            <p:cNvSpPr>
              <a:spLocks noChangeArrowheads="1"/>
            </p:cNvSpPr>
            <p:nvPr/>
          </p:nvSpPr>
          <p:spPr bwMode="auto">
            <a:xfrm>
              <a:off x="4241133" y="3786213"/>
              <a:ext cx="4155504" cy="275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a:r>
                <a:rPr lang="zh-CN" altLang="en-US" sz="1000" b="1" dirty="0">
                  <a:solidFill>
                    <a:srgbClr val="FFFFFF"/>
                  </a:solidFill>
                  <a:latin typeface="Open Sans" panose="020B0606030504020204" pitchFamily="34" charset="0"/>
                </a:rPr>
                <a:t>在大家刚刚开始实习的时候，如果没有实习经验，面临分配下来的任务一定不知道怎么去做，请不要羞于提问，每一个直接管理你的领导都会很乐意教你怎么做，但是他们不喜欢你不会做还不问的情况。因为每一个组都有自己的任务进度，你的领导分配给你这些任务说明是在他们的规划里了，如果你没有按时完成任务是因为你又不会的却不去提问的话，你的领导对你的印象会大打折扣，勇于提问，有问题去说，如果实在做不了，和你的领导说，给你安排一点别的活，别耽误整体的进度。如果你接下了这个活，就保证质量完成这个任务。仔细仔细再仔细。审计讲究一个仔细，不要出错！减少出错！</a:t>
              </a:r>
              <a:endParaRPr lang="zh-CN" altLang="en-US" sz="1000" b="1" dirty="0">
                <a:solidFill>
                  <a:srgbClr val="FFFFFF"/>
                </a:solidFill>
                <a:latin typeface="Open Sans" panose="020B0606030504020204" pitchFamily="34" charset="0"/>
              </a:endParaRPr>
            </a:p>
          </p:txBody>
        </p:sp>
      </p:grpSp>
      <p:sp>
        <p:nvSpPr>
          <p:cNvPr id="10" name="Text Placeholder 2"/>
          <p:cNvSpPr txBox="1"/>
          <p:nvPr/>
        </p:nvSpPr>
        <p:spPr>
          <a:xfrm>
            <a:off x="1115775" y="2068354"/>
            <a:ext cx="1414463" cy="312040"/>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处理好同事关系</a:t>
            </a:r>
            <a:endPar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1" name="Text Placeholder 2"/>
          <p:cNvSpPr txBox="1"/>
          <p:nvPr/>
        </p:nvSpPr>
        <p:spPr>
          <a:xfrm>
            <a:off x="5699363" y="2065981"/>
            <a:ext cx="1414463" cy="310849"/>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保质保量完成分配的任务</a:t>
            </a:r>
            <a:endPar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17" name="Group 16"/>
          <p:cNvGrpSpPr/>
          <p:nvPr/>
        </p:nvGrpSpPr>
        <p:grpSpPr bwMode="auto">
          <a:xfrm>
            <a:off x="539750" y="2471420"/>
            <a:ext cx="2722245" cy="2458085"/>
            <a:chOff x="1452397" y="3235692"/>
            <a:chExt cx="1873984" cy="3112799"/>
          </a:xfrm>
        </p:grpSpPr>
        <p:sp>
          <p:nvSpPr>
            <p:cNvPr id="15" name="Rectangle 6"/>
            <p:cNvSpPr>
              <a:spLocks noChangeArrowheads="1"/>
            </p:cNvSpPr>
            <p:nvPr/>
          </p:nvSpPr>
          <p:spPr bwMode="auto">
            <a:xfrm>
              <a:off x="1452397" y="3235692"/>
              <a:ext cx="1864581" cy="3112799"/>
            </a:xfrm>
            <a:prstGeom prst="rect">
              <a:avLst/>
            </a:prstGeom>
            <a:solidFill>
              <a:schemeClr val="accent1"/>
            </a:solidFill>
            <a:ln>
              <a:noFill/>
            </a:ln>
          </p:spPr>
          <p:txBody>
            <a:bodyPr/>
            <a:lstStyle/>
            <a:p>
              <a:pPr defTabSz="685800">
                <a:defRPr/>
              </a:pPr>
              <a:endParaRPr lang="en-US">
                <a:solidFill>
                  <a:srgbClr val="FFFFFF"/>
                </a:solidFill>
                <a:latin typeface="+mn-lt"/>
              </a:endParaRPr>
            </a:p>
          </p:txBody>
        </p:sp>
        <p:sp>
          <p:nvSpPr>
            <p:cNvPr id="93214" name="Rectangle 40"/>
            <p:cNvSpPr>
              <a:spLocks noChangeArrowheads="1"/>
            </p:cNvSpPr>
            <p:nvPr/>
          </p:nvSpPr>
          <p:spPr bwMode="auto">
            <a:xfrm>
              <a:off x="1511674" y="3289569"/>
              <a:ext cx="1814707" cy="241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just"/>
              <a:r>
                <a:rPr lang="zh-CN" altLang="en-US" sz="1000" b="1" dirty="0">
                  <a:solidFill>
                    <a:srgbClr val="FFFFFF"/>
                  </a:solidFill>
                  <a:latin typeface="Open Sans" panose="020B0606030504020204" pitchFamily="34" charset="0"/>
                </a:rPr>
                <a:t>要和同事处好关系，他们是你们日后的人脉，当你开始实习的时候你就进入了社会，收起自己的小性子，平时见到了要问好，比如说：</a:t>
              </a:r>
              <a:r>
                <a:rPr lang="en-US" altLang="zh-CN" sz="1000" b="1" dirty="0">
                  <a:solidFill>
                    <a:srgbClr val="FFFFFF"/>
                  </a:solidFill>
                  <a:latin typeface="Open Sans" panose="020B0606030504020204" pitchFamily="34" charset="0"/>
                </a:rPr>
                <a:t>Charles</a:t>
              </a:r>
              <a:r>
                <a:rPr lang="zh-CN" altLang="en-US" sz="1000" b="1" dirty="0">
                  <a:solidFill>
                    <a:srgbClr val="FFFFFF"/>
                  </a:solidFill>
                  <a:latin typeface="Open Sans" panose="020B0606030504020204" pitchFamily="34" charset="0"/>
                </a:rPr>
                <a:t>哥好。和他们处好关系，他们会给你分享很多在四大的经验，也会让你对四大有一个更清楚的认知，从不敢想四大到考虑要不要去四大，这是最关键的一步。同时也要处理好和你同时作为</a:t>
              </a:r>
              <a:r>
                <a:rPr lang="en-US" altLang="zh-CN" sz="1000" b="1" dirty="0">
                  <a:solidFill>
                    <a:srgbClr val="FFFFFF"/>
                  </a:solidFill>
                  <a:latin typeface="Open Sans" panose="020B0606030504020204" pitchFamily="34" charset="0"/>
                </a:rPr>
                <a:t>intern</a:t>
              </a:r>
              <a:r>
                <a:rPr lang="zh-CN" altLang="en-US" sz="1000" b="1" dirty="0">
                  <a:solidFill>
                    <a:srgbClr val="FFFFFF"/>
                  </a:solidFill>
                  <a:latin typeface="Open Sans" panose="020B0606030504020204" pitchFamily="34" charset="0"/>
                </a:rPr>
                <a:t>的同事关系。不管他是怎么样的人，大家选择了实习，我不希望是具有目的性的，因为我们每一次的经历，都尽可能让他变得</a:t>
              </a:r>
              <a:r>
                <a:rPr lang="en-US" altLang="zh-CN" sz="1000" b="1" dirty="0">
                  <a:solidFill>
                    <a:srgbClr val="FFFFFF"/>
                  </a:solidFill>
                  <a:latin typeface="Open Sans" panose="020B0606030504020204" pitchFamily="34" charset="0"/>
                </a:rPr>
                <a:t>useful</a:t>
              </a:r>
              <a:r>
                <a:rPr lang="zh-CN" altLang="en-US" sz="1000" b="1" dirty="0">
                  <a:solidFill>
                    <a:srgbClr val="FFFFFF"/>
                  </a:solidFill>
                  <a:latin typeface="Open Sans" panose="020B0606030504020204" pitchFamily="34" charset="0"/>
                </a:rPr>
                <a:t>，也就是让我们在每一次经历中都学习到更多不管是知识还是人际关系。所以如果你的</a:t>
              </a:r>
              <a:r>
                <a:rPr lang="en-US" altLang="zh-CN" sz="1000" b="1" dirty="0">
                  <a:solidFill>
                    <a:srgbClr val="FFFFFF"/>
                  </a:solidFill>
                  <a:latin typeface="Open Sans" panose="020B0606030504020204" pitchFamily="34" charset="0"/>
                </a:rPr>
                <a:t>intern</a:t>
              </a:r>
              <a:r>
                <a:rPr lang="zh-CN" altLang="en-US" sz="1000" b="1" dirty="0">
                  <a:solidFill>
                    <a:srgbClr val="FFFFFF"/>
                  </a:solidFill>
                  <a:latin typeface="Open Sans" panose="020B0606030504020204" pitchFamily="34" charset="0"/>
                </a:rPr>
                <a:t>同事或者你的领导，或者是甲方的人员，大家都要尽可能的不要发生矛盾，化干戈为玉帛。</a:t>
              </a:r>
              <a:endParaRPr lang="zh-CN" altLang="en-US" sz="1000" b="1" dirty="0">
                <a:solidFill>
                  <a:srgbClr val="FFFFFF"/>
                </a:solidFill>
                <a:latin typeface="Open Sans" panose="020B0606030504020204" pitchFamily="34" charset="0"/>
              </a:endParaRPr>
            </a:p>
          </p:txBody>
        </p:sp>
      </p:grpSp>
      <p:grpSp>
        <p:nvGrpSpPr>
          <p:cNvPr id="7" name="Group 6"/>
          <p:cNvGrpSpPr/>
          <p:nvPr/>
        </p:nvGrpSpPr>
        <p:grpSpPr bwMode="auto">
          <a:xfrm>
            <a:off x="1096328" y="761531"/>
            <a:ext cx="1391841" cy="1218385"/>
            <a:chOff x="2279664" y="1744663"/>
            <a:chExt cx="1855627" cy="1623672"/>
          </a:xfrm>
        </p:grpSpPr>
        <p:sp>
          <p:nvSpPr>
            <p:cNvPr id="19" name="Freeform 13"/>
            <p:cNvSpPr/>
            <p:nvPr/>
          </p:nvSpPr>
          <p:spPr bwMode="auto">
            <a:xfrm>
              <a:off x="2279664" y="1744663"/>
              <a:ext cx="1855627" cy="1623672"/>
            </a:xfrm>
            <a:custGeom>
              <a:avLst/>
              <a:gdLst>
                <a:gd name="T0" fmla="*/ 832 w 832"/>
                <a:gd name="T1" fmla="*/ 0 h 728"/>
                <a:gd name="T2" fmla="*/ 0 w 832"/>
                <a:gd name="T3" fmla="*/ 0 h 728"/>
                <a:gd name="T4" fmla="*/ 0 w 832"/>
                <a:gd name="T5" fmla="*/ 647 h 728"/>
                <a:gd name="T6" fmla="*/ 133 w 832"/>
                <a:gd name="T7" fmla="*/ 647 h 728"/>
                <a:gd name="T8" fmla="*/ 133 w 832"/>
                <a:gd name="T9" fmla="*/ 728 h 728"/>
                <a:gd name="T10" fmla="*/ 254 w 832"/>
                <a:gd name="T11" fmla="*/ 647 h 728"/>
                <a:gd name="T12" fmla="*/ 832 w 832"/>
                <a:gd name="T13" fmla="*/ 647 h 728"/>
                <a:gd name="T14" fmla="*/ 832 w 832"/>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2" h="728">
                  <a:moveTo>
                    <a:pt x="832" y="0"/>
                  </a:moveTo>
                  <a:lnTo>
                    <a:pt x="0" y="0"/>
                  </a:lnTo>
                  <a:lnTo>
                    <a:pt x="0" y="647"/>
                  </a:lnTo>
                  <a:lnTo>
                    <a:pt x="133" y="647"/>
                  </a:lnTo>
                  <a:lnTo>
                    <a:pt x="133" y="728"/>
                  </a:lnTo>
                  <a:lnTo>
                    <a:pt x="254" y="647"/>
                  </a:lnTo>
                  <a:lnTo>
                    <a:pt x="832" y="647"/>
                  </a:lnTo>
                  <a:lnTo>
                    <a:pt x="832" y="0"/>
                  </a:lnTo>
                  <a:close/>
                </a:path>
              </a:pathLst>
            </a:custGeom>
            <a:solidFill>
              <a:schemeClr val="accent1"/>
            </a:solidFill>
            <a:ln>
              <a:noFill/>
            </a:ln>
          </p:spPr>
          <p:txBody>
            <a:bodyPr/>
            <a:lstStyle/>
            <a:p>
              <a:pPr defTabSz="685800">
                <a:defRPr/>
              </a:pPr>
              <a:endParaRPr lang="en-US">
                <a:latin typeface="+mn-lt"/>
              </a:endParaRPr>
            </a:p>
          </p:txBody>
        </p:sp>
        <p:grpSp>
          <p:nvGrpSpPr>
            <p:cNvPr id="30" name="Group 29"/>
            <p:cNvGrpSpPr/>
            <p:nvPr/>
          </p:nvGrpSpPr>
          <p:grpSpPr>
            <a:xfrm>
              <a:off x="2882264" y="2096533"/>
              <a:ext cx="652652" cy="631862"/>
              <a:chOff x="2339974" y="3200401"/>
              <a:chExt cx="249238" cy="241299"/>
            </a:xfrm>
            <a:solidFill>
              <a:schemeClr val="bg1"/>
            </a:solidFill>
          </p:grpSpPr>
          <p:sp>
            <p:nvSpPr>
              <p:cNvPr id="31"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29"/>
              <p:cNvSpPr>
                <a:spLocks noEditPoints="1"/>
              </p:cNvSpPr>
              <p:nvPr/>
            </p:nvSpPr>
            <p:spPr bwMode="auto">
              <a:xfrm>
                <a:off x="2339974" y="3217862"/>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5" name="Group 4"/>
          <p:cNvGrpSpPr/>
          <p:nvPr/>
        </p:nvGrpSpPr>
        <p:grpSpPr bwMode="auto">
          <a:xfrm>
            <a:off x="5724605" y="768516"/>
            <a:ext cx="1389459" cy="1218385"/>
            <a:chOff x="4226734" y="1744663"/>
            <a:chExt cx="1853396" cy="1623672"/>
          </a:xfrm>
        </p:grpSpPr>
        <p:sp>
          <p:nvSpPr>
            <p:cNvPr id="26" name="Freeform 14"/>
            <p:cNvSpPr/>
            <p:nvPr/>
          </p:nvSpPr>
          <p:spPr bwMode="auto">
            <a:xfrm>
              <a:off x="4226734" y="1744663"/>
              <a:ext cx="1853396" cy="1623672"/>
            </a:xfrm>
            <a:custGeom>
              <a:avLst/>
              <a:gdLst>
                <a:gd name="T0" fmla="*/ 831 w 831"/>
                <a:gd name="T1" fmla="*/ 0 h 728"/>
                <a:gd name="T2" fmla="*/ 0 w 831"/>
                <a:gd name="T3" fmla="*/ 0 h 728"/>
                <a:gd name="T4" fmla="*/ 0 w 831"/>
                <a:gd name="T5" fmla="*/ 647 h 728"/>
                <a:gd name="T6" fmla="*/ 132 w 831"/>
                <a:gd name="T7" fmla="*/ 647 h 728"/>
                <a:gd name="T8" fmla="*/ 132 w 831"/>
                <a:gd name="T9" fmla="*/ 728 h 728"/>
                <a:gd name="T10" fmla="*/ 254 w 831"/>
                <a:gd name="T11" fmla="*/ 647 h 728"/>
                <a:gd name="T12" fmla="*/ 831 w 831"/>
                <a:gd name="T13" fmla="*/ 647 h 728"/>
                <a:gd name="T14" fmla="*/ 831 w 831"/>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1" h="728">
                  <a:moveTo>
                    <a:pt x="831" y="0"/>
                  </a:moveTo>
                  <a:lnTo>
                    <a:pt x="0" y="0"/>
                  </a:lnTo>
                  <a:lnTo>
                    <a:pt x="0" y="647"/>
                  </a:lnTo>
                  <a:lnTo>
                    <a:pt x="132" y="647"/>
                  </a:lnTo>
                  <a:lnTo>
                    <a:pt x="132" y="728"/>
                  </a:lnTo>
                  <a:lnTo>
                    <a:pt x="254" y="647"/>
                  </a:lnTo>
                  <a:lnTo>
                    <a:pt x="831" y="647"/>
                  </a:lnTo>
                  <a:lnTo>
                    <a:pt x="831" y="0"/>
                  </a:lnTo>
                  <a:close/>
                </a:path>
              </a:pathLst>
            </a:custGeom>
            <a:solidFill>
              <a:schemeClr val="accent2"/>
            </a:solidFill>
            <a:ln>
              <a:noFill/>
            </a:ln>
          </p:spPr>
          <p:txBody>
            <a:bodyPr/>
            <a:lstStyle/>
            <a:p>
              <a:pPr defTabSz="685800">
                <a:defRPr/>
              </a:pPr>
              <a:endParaRPr lang="en-US">
                <a:latin typeface="+mn-lt"/>
              </a:endParaRPr>
            </a:p>
          </p:txBody>
        </p:sp>
        <p:grpSp>
          <p:nvGrpSpPr>
            <p:cNvPr id="93208" name="Group 534"/>
            <p:cNvGrpSpPr/>
            <p:nvPr/>
          </p:nvGrpSpPr>
          <p:grpSpPr bwMode="auto">
            <a:xfrm>
              <a:off x="4892136" y="2049693"/>
              <a:ext cx="522591" cy="733849"/>
              <a:chOff x="0" y="0"/>
              <a:chExt cx="466806" cy="655510"/>
            </a:xfrm>
          </p:grpSpPr>
          <p:sp>
            <p:nvSpPr>
              <p:cNvPr id="93209" name="Shape 532"/>
              <p:cNvSpPr/>
              <p:nvPr/>
            </p:nvSpPr>
            <p:spPr bwMode="auto">
              <a:xfrm>
                <a:off x="0" y="55316"/>
                <a:ext cx="466807" cy="600195"/>
              </a:xfrm>
              <a:custGeom>
                <a:avLst/>
                <a:gdLst>
                  <a:gd name="T0" fmla="*/ 233404 w 21600"/>
                  <a:gd name="T1" fmla="*/ 300098 h 21600"/>
                  <a:gd name="T2" fmla="*/ 233404 w 21600"/>
                  <a:gd name="T3" fmla="*/ 300098 h 21600"/>
                  <a:gd name="T4" fmla="*/ 233404 w 21600"/>
                  <a:gd name="T5" fmla="*/ 300098 h 21600"/>
                  <a:gd name="T6" fmla="*/ 233404 w 21600"/>
                  <a:gd name="T7" fmla="*/ 30009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93210" name="Shape 533"/>
              <p:cNvSpPr/>
              <p:nvPr/>
            </p:nvSpPr>
            <p:spPr bwMode="auto">
              <a:xfrm>
                <a:off x="82231" y="0"/>
                <a:ext cx="300096" cy="133384"/>
              </a:xfrm>
              <a:custGeom>
                <a:avLst/>
                <a:gdLst>
                  <a:gd name="T0" fmla="*/ 150048 w 21600"/>
                  <a:gd name="T1" fmla="*/ 66692 h 21600"/>
                  <a:gd name="T2" fmla="*/ 150048 w 21600"/>
                  <a:gd name="T3" fmla="*/ 66692 h 21600"/>
                  <a:gd name="T4" fmla="*/ 150048 w 21600"/>
                  <a:gd name="T5" fmla="*/ 66692 h 21600"/>
                  <a:gd name="T6" fmla="*/ 150048 w 21600"/>
                  <a:gd name="T7" fmla="*/ 6669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sp>
        <p:nvSpPr>
          <p:cNvPr id="66" name="矩形 65"/>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实习注意事项</a:t>
            </a:r>
            <a:endParaRPr lang="zh-CN" sz="1800" b="1" dirty="0">
              <a:solidFill>
                <a:schemeClr val="bg1"/>
              </a:solidFill>
              <a:ea typeface="微软雅黑" panose="020B0503020204020204" pitchFamily="34" charset="-122"/>
              <a:sym typeface="Arial" panose="020B0604020202020204" pitchFamily="34" charset="0"/>
            </a:endParaRPr>
          </a:p>
        </p:txBody>
      </p:sp>
      <p:sp>
        <p:nvSpPr>
          <p:cNvPr id="9"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2.4</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219" name="Group 17"/>
          <p:cNvGrpSpPr/>
          <p:nvPr/>
        </p:nvGrpSpPr>
        <p:grpSpPr bwMode="auto">
          <a:xfrm>
            <a:off x="5152390" y="2519045"/>
            <a:ext cx="2975610" cy="2359660"/>
            <a:chOff x="4226734" y="3597379"/>
            <a:chExt cx="4303734" cy="3146669"/>
          </a:xfrm>
        </p:grpSpPr>
        <p:sp>
          <p:nvSpPr>
            <p:cNvPr id="6" name="Rectangle 7"/>
            <p:cNvSpPr>
              <a:spLocks noChangeArrowheads="1"/>
            </p:cNvSpPr>
            <p:nvPr/>
          </p:nvSpPr>
          <p:spPr bwMode="auto">
            <a:xfrm>
              <a:off x="4226734" y="3597379"/>
              <a:ext cx="4303734" cy="3146669"/>
            </a:xfrm>
            <a:prstGeom prst="rect">
              <a:avLst/>
            </a:prstGeom>
            <a:solidFill>
              <a:schemeClr val="accent2"/>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solidFill>
                  <a:srgbClr val="FFFFFF"/>
                </a:solidFill>
              </a:endParaRPr>
            </a:p>
          </p:txBody>
        </p:sp>
        <p:sp>
          <p:nvSpPr>
            <p:cNvPr id="93222" name="Rectangle 41"/>
            <p:cNvSpPr>
              <a:spLocks noChangeArrowheads="1"/>
            </p:cNvSpPr>
            <p:nvPr/>
          </p:nvSpPr>
          <p:spPr bwMode="auto">
            <a:xfrm>
              <a:off x="4325006" y="4044484"/>
              <a:ext cx="4155868" cy="2252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a:r>
                <a:rPr lang="zh-CN" altLang="en-US" sz="1200" b="1" dirty="0">
                  <a:solidFill>
                    <a:srgbClr val="FFFFFF"/>
                  </a:solidFill>
                  <a:latin typeface="Open Sans" panose="020B0606030504020204" pitchFamily="34" charset="0"/>
                </a:rPr>
                <a:t>每天到下班的时间后，先提前把你今天完成的任务交付，如果没有完成就接着做，看看领导需不需要你加班，如果他不需要你加班他会和你说，尽量不要问可不可以走。等所有的任务都完成了的话，去问一下领导，还有没有需要帮忙的，按道理他们不会给你安排活的，但是你如果问了会留下好的印象。</a:t>
              </a:r>
              <a:endParaRPr lang="zh-CN" altLang="en-US" sz="1200" b="1" dirty="0">
                <a:solidFill>
                  <a:srgbClr val="FFFFFF"/>
                </a:solidFill>
                <a:latin typeface="Open Sans" panose="020B0606030504020204" pitchFamily="34" charset="0"/>
              </a:endParaRPr>
            </a:p>
          </p:txBody>
        </p:sp>
      </p:grpSp>
      <p:sp>
        <p:nvSpPr>
          <p:cNvPr id="10" name="Text Placeholder 2"/>
          <p:cNvSpPr txBox="1"/>
          <p:nvPr/>
        </p:nvSpPr>
        <p:spPr>
          <a:xfrm>
            <a:off x="1115775" y="2068354"/>
            <a:ext cx="1414463" cy="312040"/>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按时完成任务</a:t>
            </a:r>
            <a:endPar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1" name="Text Placeholder 2"/>
          <p:cNvSpPr txBox="1"/>
          <p:nvPr/>
        </p:nvSpPr>
        <p:spPr>
          <a:xfrm>
            <a:off x="5699363" y="2065981"/>
            <a:ext cx="1414463" cy="310849"/>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加班</a:t>
            </a:r>
            <a:endPar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17" name="Group 16"/>
          <p:cNvGrpSpPr/>
          <p:nvPr/>
        </p:nvGrpSpPr>
        <p:grpSpPr bwMode="auto">
          <a:xfrm>
            <a:off x="539750" y="2471420"/>
            <a:ext cx="2708586" cy="2458085"/>
            <a:chOff x="1452397" y="3235692"/>
            <a:chExt cx="1864581" cy="3112799"/>
          </a:xfrm>
        </p:grpSpPr>
        <p:sp>
          <p:nvSpPr>
            <p:cNvPr id="15" name="Rectangle 6"/>
            <p:cNvSpPr>
              <a:spLocks noChangeArrowheads="1"/>
            </p:cNvSpPr>
            <p:nvPr/>
          </p:nvSpPr>
          <p:spPr bwMode="auto">
            <a:xfrm>
              <a:off x="1452397" y="3235692"/>
              <a:ext cx="1864581" cy="3112799"/>
            </a:xfrm>
            <a:prstGeom prst="rect">
              <a:avLst/>
            </a:prstGeom>
            <a:solidFill>
              <a:schemeClr val="accent1"/>
            </a:solidFill>
            <a:ln>
              <a:noFill/>
            </a:ln>
          </p:spPr>
          <p:txBody>
            <a:bodyPr/>
            <a:lstStyle/>
            <a:p>
              <a:pPr defTabSz="685800">
                <a:defRPr/>
              </a:pPr>
              <a:endParaRPr lang="en-US">
                <a:solidFill>
                  <a:srgbClr val="FFFFFF"/>
                </a:solidFill>
                <a:latin typeface="+mn-lt"/>
              </a:endParaRPr>
            </a:p>
          </p:txBody>
        </p:sp>
        <p:sp>
          <p:nvSpPr>
            <p:cNvPr id="93214" name="Rectangle 40"/>
            <p:cNvSpPr>
              <a:spLocks noChangeArrowheads="1"/>
            </p:cNvSpPr>
            <p:nvPr/>
          </p:nvSpPr>
          <p:spPr bwMode="auto">
            <a:xfrm>
              <a:off x="1501793" y="3636954"/>
              <a:ext cx="1814534" cy="152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just"/>
              <a:r>
                <a:rPr lang="zh-CN" sz="1200" b="1" dirty="0">
                  <a:solidFill>
                    <a:srgbClr val="FFFFFF"/>
                  </a:solidFill>
                  <a:latin typeface="Open Sans" panose="020B0606030504020204" pitchFamily="34" charset="0"/>
                </a:rPr>
                <a:t>这里继续说一下按时完成任务，因为四大分为忙季和淡季，寒假实习生正赶上忙季年审的时候，这个时候大家都非常的焦头烂额，所以分配给你的任务，如果不是由于你不会而是确实很多，同时你又做不完的时候，那么你要做好加班的准备。如果不能接受加班的话，在四大这个体系下还是难以存活的。</a:t>
              </a:r>
              <a:endParaRPr lang="zh-CN" sz="1200" b="1" dirty="0">
                <a:solidFill>
                  <a:srgbClr val="FFFFFF"/>
                </a:solidFill>
                <a:latin typeface="Open Sans" panose="020B0606030504020204" pitchFamily="34" charset="0"/>
              </a:endParaRPr>
            </a:p>
          </p:txBody>
        </p:sp>
      </p:grpSp>
      <p:grpSp>
        <p:nvGrpSpPr>
          <p:cNvPr id="7" name="Group 6"/>
          <p:cNvGrpSpPr/>
          <p:nvPr/>
        </p:nvGrpSpPr>
        <p:grpSpPr bwMode="auto">
          <a:xfrm>
            <a:off x="1096328" y="761531"/>
            <a:ext cx="1391841" cy="1218385"/>
            <a:chOff x="2279664" y="1744663"/>
            <a:chExt cx="1855627" cy="1623672"/>
          </a:xfrm>
        </p:grpSpPr>
        <p:sp>
          <p:nvSpPr>
            <p:cNvPr id="19" name="Freeform 13"/>
            <p:cNvSpPr/>
            <p:nvPr/>
          </p:nvSpPr>
          <p:spPr bwMode="auto">
            <a:xfrm>
              <a:off x="2279664" y="1744663"/>
              <a:ext cx="1855627" cy="1623672"/>
            </a:xfrm>
            <a:custGeom>
              <a:avLst/>
              <a:gdLst>
                <a:gd name="T0" fmla="*/ 832 w 832"/>
                <a:gd name="T1" fmla="*/ 0 h 728"/>
                <a:gd name="T2" fmla="*/ 0 w 832"/>
                <a:gd name="T3" fmla="*/ 0 h 728"/>
                <a:gd name="T4" fmla="*/ 0 w 832"/>
                <a:gd name="T5" fmla="*/ 647 h 728"/>
                <a:gd name="T6" fmla="*/ 133 w 832"/>
                <a:gd name="T7" fmla="*/ 647 h 728"/>
                <a:gd name="T8" fmla="*/ 133 w 832"/>
                <a:gd name="T9" fmla="*/ 728 h 728"/>
                <a:gd name="T10" fmla="*/ 254 w 832"/>
                <a:gd name="T11" fmla="*/ 647 h 728"/>
                <a:gd name="T12" fmla="*/ 832 w 832"/>
                <a:gd name="T13" fmla="*/ 647 h 728"/>
                <a:gd name="T14" fmla="*/ 832 w 832"/>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2" h="728">
                  <a:moveTo>
                    <a:pt x="832" y="0"/>
                  </a:moveTo>
                  <a:lnTo>
                    <a:pt x="0" y="0"/>
                  </a:lnTo>
                  <a:lnTo>
                    <a:pt x="0" y="647"/>
                  </a:lnTo>
                  <a:lnTo>
                    <a:pt x="133" y="647"/>
                  </a:lnTo>
                  <a:lnTo>
                    <a:pt x="133" y="728"/>
                  </a:lnTo>
                  <a:lnTo>
                    <a:pt x="254" y="647"/>
                  </a:lnTo>
                  <a:lnTo>
                    <a:pt x="832" y="647"/>
                  </a:lnTo>
                  <a:lnTo>
                    <a:pt x="832" y="0"/>
                  </a:lnTo>
                  <a:close/>
                </a:path>
              </a:pathLst>
            </a:custGeom>
            <a:solidFill>
              <a:schemeClr val="accent1"/>
            </a:solidFill>
            <a:ln>
              <a:noFill/>
            </a:ln>
          </p:spPr>
          <p:txBody>
            <a:bodyPr/>
            <a:lstStyle/>
            <a:p>
              <a:pPr defTabSz="685800">
                <a:defRPr/>
              </a:pPr>
              <a:endParaRPr lang="en-US">
                <a:latin typeface="+mn-lt"/>
              </a:endParaRPr>
            </a:p>
          </p:txBody>
        </p:sp>
        <p:grpSp>
          <p:nvGrpSpPr>
            <p:cNvPr id="30" name="Group 29"/>
            <p:cNvGrpSpPr/>
            <p:nvPr/>
          </p:nvGrpSpPr>
          <p:grpSpPr>
            <a:xfrm>
              <a:off x="2882264" y="2096533"/>
              <a:ext cx="652652" cy="631862"/>
              <a:chOff x="2339974" y="3200401"/>
              <a:chExt cx="249238" cy="241299"/>
            </a:xfrm>
            <a:solidFill>
              <a:schemeClr val="bg1"/>
            </a:solidFill>
          </p:grpSpPr>
          <p:sp>
            <p:nvSpPr>
              <p:cNvPr id="31"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29"/>
              <p:cNvSpPr>
                <a:spLocks noEditPoints="1"/>
              </p:cNvSpPr>
              <p:nvPr/>
            </p:nvSpPr>
            <p:spPr bwMode="auto">
              <a:xfrm>
                <a:off x="2339974" y="3217862"/>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5" name="Group 4"/>
          <p:cNvGrpSpPr/>
          <p:nvPr/>
        </p:nvGrpSpPr>
        <p:grpSpPr bwMode="auto">
          <a:xfrm>
            <a:off x="5724605" y="768516"/>
            <a:ext cx="1389459" cy="1218385"/>
            <a:chOff x="4226734" y="1744663"/>
            <a:chExt cx="1853396" cy="1623672"/>
          </a:xfrm>
        </p:grpSpPr>
        <p:sp>
          <p:nvSpPr>
            <p:cNvPr id="26" name="Freeform 14"/>
            <p:cNvSpPr/>
            <p:nvPr/>
          </p:nvSpPr>
          <p:spPr bwMode="auto">
            <a:xfrm>
              <a:off x="4226734" y="1744663"/>
              <a:ext cx="1853396" cy="1623672"/>
            </a:xfrm>
            <a:custGeom>
              <a:avLst/>
              <a:gdLst>
                <a:gd name="T0" fmla="*/ 831 w 831"/>
                <a:gd name="T1" fmla="*/ 0 h 728"/>
                <a:gd name="T2" fmla="*/ 0 w 831"/>
                <a:gd name="T3" fmla="*/ 0 h 728"/>
                <a:gd name="T4" fmla="*/ 0 w 831"/>
                <a:gd name="T5" fmla="*/ 647 h 728"/>
                <a:gd name="T6" fmla="*/ 132 w 831"/>
                <a:gd name="T7" fmla="*/ 647 h 728"/>
                <a:gd name="T8" fmla="*/ 132 w 831"/>
                <a:gd name="T9" fmla="*/ 728 h 728"/>
                <a:gd name="T10" fmla="*/ 254 w 831"/>
                <a:gd name="T11" fmla="*/ 647 h 728"/>
                <a:gd name="T12" fmla="*/ 831 w 831"/>
                <a:gd name="T13" fmla="*/ 647 h 728"/>
                <a:gd name="T14" fmla="*/ 831 w 831"/>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1" h="728">
                  <a:moveTo>
                    <a:pt x="831" y="0"/>
                  </a:moveTo>
                  <a:lnTo>
                    <a:pt x="0" y="0"/>
                  </a:lnTo>
                  <a:lnTo>
                    <a:pt x="0" y="647"/>
                  </a:lnTo>
                  <a:lnTo>
                    <a:pt x="132" y="647"/>
                  </a:lnTo>
                  <a:lnTo>
                    <a:pt x="132" y="728"/>
                  </a:lnTo>
                  <a:lnTo>
                    <a:pt x="254" y="647"/>
                  </a:lnTo>
                  <a:lnTo>
                    <a:pt x="831" y="647"/>
                  </a:lnTo>
                  <a:lnTo>
                    <a:pt x="831" y="0"/>
                  </a:lnTo>
                  <a:close/>
                </a:path>
              </a:pathLst>
            </a:custGeom>
            <a:solidFill>
              <a:schemeClr val="accent2"/>
            </a:solidFill>
            <a:ln>
              <a:noFill/>
            </a:ln>
          </p:spPr>
          <p:txBody>
            <a:bodyPr/>
            <a:lstStyle/>
            <a:p>
              <a:pPr defTabSz="685800">
                <a:defRPr/>
              </a:pPr>
              <a:endParaRPr lang="en-US">
                <a:latin typeface="+mn-lt"/>
              </a:endParaRPr>
            </a:p>
          </p:txBody>
        </p:sp>
        <p:grpSp>
          <p:nvGrpSpPr>
            <p:cNvPr id="93208" name="Group 534"/>
            <p:cNvGrpSpPr/>
            <p:nvPr/>
          </p:nvGrpSpPr>
          <p:grpSpPr bwMode="auto">
            <a:xfrm>
              <a:off x="4892136" y="2049693"/>
              <a:ext cx="522591" cy="733849"/>
              <a:chOff x="0" y="0"/>
              <a:chExt cx="466806" cy="655510"/>
            </a:xfrm>
          </p:grpSpPr>
          <p:sp>
            <p:nvSpPr>
              <p:cNvPr id="93209" name="Shape 532"/>
              <p:cNvSpPr/>
              <p:nvPr/>
            </p:nvSpPr>
            <p:spPr bwMode="auto">
              <a:xfrm>
                <a:off x="0" y="55316"/>
                <a:ext cx="466807" cy="600195"/>
              </a:xfrm>
              <a:custGeom>
                <a:avLst/>
                <a:gdLst>
                  <a:gd name="T0" fmla="*/ 233404 w 21600"/>
                  <a:gd name="T1" fmla="*/ 300098 h 21600"/>
                  <a:gd name="T2" fmla="*/ 233404 w 21600"/>
                  <a:gd name="T3" fmla="*/ 300098 h 21600"/>
                  <a:gd name="T4" fmla="*/ 233404 w 21600"/>
                  <a:gd name="T5" fmla="*/ 300098 h 21600"/>
                  <a:gd name="T6" fmla="*/ 233404 w 21600"/>
                  <a:gd name="T7" fmla="*/ 30009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93210" name="Shape 533"/>
              <p:cNvSpPr/>
              <p:nvPr/>
            </p:nvSpPr>
            <p:spPr bwMode="auto">
              <a:xfrm>
                <a:off x="82231" y="0"/>
                <a:ext cx="300096" cy="133384"/>
              </a:xfrm>
              <a:custGeom>
                <a:avLst/>
                <a:gdLst>
                  <a:gd name="T0" fmla="*/ 150048 w 21600"/>
                  <a:gd name="T1" fmla="*/ 66692 h 21600"/>
                  <a:gd name="T2" fmla="*/ 150048 w 21600"/>
                  <a:gd name="T3" fmla="*/ 66692 h 21600"/>
                  <a:gd name="T4" fmla="*/ 150048 w 21600"/>
                  <a:gd name="T5" fmla="*/ 66692 h 21600"/>
                  <a:gd name="T6" fmla="*/ 150048 w 21600"/>
                  <a:gd name="T7" fmla="*/ 6669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sp>
        <p:nvSpPr>
          <p:cNvPr id="66" name="矩形 65"/>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实习注意事项</a:t>
            </a:r>
            <a:endParaRPr lang="zh-CN" sz="1800" b="1" dirty="0">
              <a:solidFill>
                <a:schemeClr val="bg1"/>
              </a:solidFill>
              <a:ea typeface="微软雅黑" panose="020B0503020204020204" pitchFamily="34" charset="-122"/>
              <a:sym typeface="Arial" panose="020B0604020202020204" pitchFamily="34" charset="0"/>
            </a:endParaRPr>
          </a:p>
        </p:txBody>
      </p:sp>
      <p:sp>
        <p:nvSpPr>
          <p:cNvPr id="9"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2.4</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p:nvPr>
            <p:custDataLst>
              <p:tags r:id="rId1"/>
            </p:custDataLst>
          </p:nvPr>
        </p:nvGraphicFramePr>
        <p:xfrm>
          <a:off x="539750" y="1276350"/>
          <a:ext cx="7583805" cy="2171700"/>
        </p:xfrm>
        <a:graphic>
          <a:graphicData uri="http://schemas.openxmlformats.org/drawingml/2006/table">
            <a:tbl>
              <a:tblPr/>
              <a:tblGrid>
                <a:gridCol w="842645"/>
                <a:gridCol w="842645"/>
                <a:gridCol w="842645"/>
                <a:gridCol w="842645"/>
                <a:gridCol w="842645"/>
                <a:gridCol w="842645"/>
                <a:gridCol w="842645"/>
                <a:gridCol w="842645"/>
                <a:gridCol w="842645"/>
              </a:tblGrid>
              <a:tr h="439420">
                <a:tc gridSpan="2">
                  <a:txBody>
                    <a:bodyPr/>
                    <a:lstStyle/>
                    <a:p>
                      <a:pPr indent="0" algn="ctr">
                        <a:buNone/>
                      </a:pPr>
                      <a:r>
                        <a:rPr lang="en-US" sz="1500" b="1">
                          <a:solidFill>
                            <a:srgbClr val="000000"/>
                          </a:solidFill>
                          <a:latin typeface="宋体" panose="02010600030101010101" pitchFamily="2" charset="-122"/>
                        </a:rPr>
                        <a:t>Associate</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BA02"/>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3">
                  <a:txBody>
                    <a:bodyPr/>
                    <a:lstStyle/>
                    <a:p>
                      <a:pPr indent="0" algn="ctr">
                        <a:buNone/>
                      </a:pPr>
                      <a:r>
                        <a:rPr lang="en-US" sz="1500" b="1">
                          <a:solidFill>
                            <a:srgbClr val="000000"/>
                          </a:solidFill>
                          <a:latin typeface="宋体" panose="02010600030101010101" pitchFamily="2" charset="-122"/>
                        </a:rPr>
                        <a:t>Senior Associate</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BA02"/>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lstStyle/>
                    <a:p>
                      <a:pPr indent="0" algn="ctr">
                        <a:buNone/>
                      </a:pPr>
                      <a:r>
                        <a:rPr lang="en-US" sz="1500" b="1">
                          <a:solidFill>
                            <a:srgbClr val="000000"/>
                          </a:solidFill>
                          <a:latin typeface="宋体" panose="02010600030101010101" pitchFamily="2" charset="-122"/>
                        </a:rPr>
                        <a:t>Manager</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BA02"/>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39420">
                <a:tc>
                  <a:txBody>
                    <a:bodyPr/>
                    <a:lstStyle/>
                    <a:p>
                      <a:pPr indent="0" algn="ctr">
                        <a:buNone/>
                      </a:pPr>
                      <a:r>
                        <a:rPr lang="en-US" sz="1500" b="1">
                          <a:solidFill>
                            <a:srgbClr val="000000"/>
                          </a:solidFill>
                          <a:latin typeface="宋体" panose="02010600030101010101" pitchFamily="2" charset="-122"/>
                        </a:rPr>
                        <a:t>A1</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A2</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S1</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S2</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S3</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M1</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M2</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M3</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M4</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r>
              <a:tr h="646430">
                <a:tc gridSpan="4">
                  <a:txBody>
                    <a:bodyPr/>
                    <a:lstStyle/>
                    <a:p>
                      <a:pPr indent="0" algn="ctr">
                        <a:buNone/>
                      </a:pPr>
                      <a:r>
                        <a:rPr lang="en-US" sz="1500" b="1">
                          <a:solidFill>
                            <a:srgbClr val="000000"/>
                          </a:solidFill>
                          <a:latin typeface="宋体" panose="02010600030101010101" pitchFamily="2" charset="-122"/>
                        </a:rPr>
                        <a:t>Senior Manager</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BA02"/>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2">
                  <a:txBody>
                    <a:bodyPr/>
                    <a:lstStyle/>
                    <a:p>
                      <a:pPr indent="0" algn="ctr">
                        <a:buNone/>
                      </a:pPr>
                      <a:r>
                        <a:rPr lang="en-US" sz="1500" b="1">
                          <a:solidFill>
                            <a:srgbClr val="000000"/>
                          </a:solidFill>
                          <a:latin typeface="宋体" panose="02010600030101010101" pitchFamily="2" charset="-122"/>
                        </a:rPr>
                        <a:t>Partner</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BA02"/>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lstStyle/>
                    <a:p>
                      <a:pPr indent="0">
                        <a:buNone/>
                      </a:pPr>
                      <a:endParaRPr lang="zh-CN" altLang="en-US" sz="1500" b="1"/>
                    </a:p>
                  </a:txBody>
                  <a:tcPr marL="12700" marR="12700" marT="12700" anchor="ctr">
                    <a:lnL w="6350" cap="flat" cmpd="sng">
                      <a:solidFill>
                        <a:srgbClr val="000000"/>
                      </a:solidFill>
                      <a:prstDash val="solid"/>
                      <a:headEnd type="none" w="med" len="med"/>
                      <a:tailEnd type="none" w="med" len="med"/>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zh-CN" altLang="en-US" sz="1500" b="1"/>
                    </a:p>
                  </a:txBody>
                  <a:tcPr marL="12700" marR="12700" marT="12700" anchor="ctr">
                    <a:lnL>
                      <a:noFill/>
                    </a:lnL>
                    <a:lnR>
                      <a:noFill/>
                    </a:lnR>
                    <a:lnT w="6350" cap="flat" cmpd="sng">
                      <a:solidFill>
                        <a:srgbClr val="000000"/>
                      </a:solidFill>
                      <a:prstDash val="solid"/>
                      <a:headEnd type="none" w="med" len="med"/>
                      <a:tailEnd type="none" w="med" len="med"/>
                    </a:lnT>
                    <a:lnB cap="flat">
                      <a:noFill/>
                    </a:lnB>
                    <a:lnTlToBr>
                      <a:noFill/>
                    </a:lnTlToBr>
                    <a:lnBlToTr>
                      <a:noFill/>
                    </a:lnBlToTr>
                    <a:noFill/>
                  </a:tcPr>
                </a:tc>
                <a:tc>
                  <a:txBody>
                    <a:bodyPr/>
                    <a:lstStyle/>
                    <a:p>
                      <a:pPr indent="0">
                        <a:buNone/>
                      </a:pPr>
                      <a:endParaRPr lang="zh-CN" altLang="en-US" sz="1500" b="1"/>
                    </a:p>
                  </a:txBody>
                  <a:tcPr marL="12700" marR="12700" marT="12700" anchor="ctr">
                    <a:lnL>
                      <a:noFill/>
                    </a:lnL>
                    <a:lnR cap="flat">
                      <a:noFill/>
                    </a:lnR>
                    <a:lnT w="6350" cap="flat" cmpd="sng">
                      <a:solidFill>
                        <a:srgbClr val="000000"/>
                      </a:solidFill>
                      <a:prstDash val="solid"/>
                      <a:headEnd type="none" w="med" len="med"/>
                      <a:tailEnd type="none" w="med" len="med"/>
                    </a:lnT>
                    <a:lnB cap="flat">
                      <a:noFill/>
                    </a:lnB>
                    <a:lnTlToBr>
                      <a:noFill/>
                    </a:lnTlToBr>
                    <a:lnBlToTr>
                      <a:noFill/>
                    </a:lnBlToTr>
                    <a:noFill/>
                  </a:tcPr>
                </a:tc>
              </a:tr>
              <a:tr h="646430">
                <a:tc>
                  <a:txBody>
                    <a:bodyPr/>
                    <a:lstStyle/>
                    <a:p>
                      <a:pPr indent="0" algn="ctr">
                        <a:buNone/>
                      </a:pPr>
                      <a:r>
                        <a:rPr lang="en-US" sz="1500" b="1">
                          <a:solidFill>
                            <a:srgbClr val="000000"/>
                          </a:solidFill>
                          <a:latin typeface="宋体" panose="02010600030101010101" pitchFamily="2" charset="-122"/>
                        </a:rPr>
                        <a:t>SM1</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SM2</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SM3</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SM4</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Salary</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lgn="ctr">
                        <a:buNone/>
                      </a:pPr>
                      <a:r>
                        <a:rPr lang="en-US" sz="1500" b="1">
                          <a:solidFill>
                            <a:srgbClr val="000000"/>
                          </a:solidFill>
                          <a:latin typeface="宋体" panose="02010600030101010101" pitchFamily="2" charset="-122"/>
                        </a:rPr>
                        <a:t>Equity</a:t>
                      </a:r>
                      <a:endParaRPr lang="en-US" altLang="en-US" sz="1500" b="1">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4"/>
                    </a:solidFill>
                  </a:tcPr>
                </a:tc>
                <a:tc>
                  <a:txBody>
                    <a:bodyPr/>
                    <a:lstStyle/>
                    <a:p>
                      <a:pPr indent="0">
                        <a:buNone/>
                      </a:pPr>
                      <a:endParaRPr lang="zh-CN" altLang="en-US" sz="1500" b="1"/>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buNone/>
                      </a:pPr>
                      <a:endParaRPr lang="zh-CN" altLang="en-US" sz="1500" b="1"/>
                    </a:p>
                  </a:txBody>
                  <a:tcPr marL="12700" marR="12700" marT="12700" anchor="ctr">
                    <a:lnL>
                      <a:noFill/>
                    </a:lnL>
                    <a:lnR>
                      <a:noFill/>
                    </a:lnR>
                    <a:lnT cap="flat">
                      <a:noFill/>
                    </a:lnT>
                    <a:lnB cap="flat">
                      <a:noFill/>
                    </a:lnB>
                    <a:lnTlToBr>
                      <a:noFill/>
                    </a:lnTlToBr>
                    <a:lnBlToTr>
                      <a:noFill/>
                    </a:lnBlToTr>
                    <a:noFill/>
                  </a:tcPr>
                </a:tc>
                <a:tc>
                  <a:txBody>
                    <a:bodyPr/>
                    <a:lstStyle/>
                    <a:p>
                      <a:pPr indent="0">
                        <a:buNone/>
                      </a:pPr>
                      <a:endParaRPr lang="zh-CN" altLang="en-US" sz="1500" b="1"/>
                    </a:p>
                  </a:txBody>
                  <a:tcPr marL="12700" marR="12700" marT="12700" anchor="ctr">
                    <a:lnL>
                      <a:noFill/>
                    </a:lnL>
                    <a:lnR cap="flat">
                      <a:noFill/>
                    </a:lnR>
                    <a:lnT cap="flat">
                      <a:noFill/>
                    </a:lnT>
                    <a:lnB cap="flat">
                      <a:noFill/>
                    </a:lnB>
                    <a:lnTlToBr>
                      <a:noFill/>
                    </a:lnTlToBr>
                    <a:lnBlToTr>
                      <a:noFill/>
                    </a:lnBlToTr>
                    <a:noFill/>
                  </a:tcPr>
                </a:tc>
              </a:tr>
            </a:tbl>
          </a:graphicData>
        </a:graphic>
      </p:graphicFrame>
      <p:sp>
        <p:nvSpPr>
          <p:cNvPr id="3" name="TextBox 20"/>
          <p:cNvSpPr>
            <a:spLocks noChangeArrowheads="1"/>
          </p:cNvSpPr>
          <p:nvPr>
            <p:custDataLst>
              <p:tags r:id="rId2"/>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职业发展</a:t>
            </a:r>
            <a:endParaRPr lang="zh-CN" sz="1800" b="1" dirty="0">
              <a:solidFill>
                <a:schemeClr val="bg1"/>
              </a:solidFill>
              <a:ea typeface="微软雅黑" panose="020B0503020204020204" pitchFamily="34" charset="-122"/>
              <a:sym typeface="Arial" panose="020B0604020202020204" pitchFamily="34" charset="0"/>
            </a:endParaRPr>
          </a:p>
        </p:txBody>
      </p:sp>
      <p:sp>
        <p:nvSpPr>
          <p:cNvPr id="36" name="矩形 8"/>
          <p:cNvSpPr>
            <a:spLocks noChangeArrowheads="1"/>
          </p:cNvSpPr>
          <p:nvPr>
            <p:custDataLst>
              <p:tags r:id="rId3"/>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2.5</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35"/>
            <a:ext cx="29337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grpSp>
        <p:nvGrpSpPr>
          <p:cNvPr id="11" name="组合 10"/>
          <p:cNvGrpSpPr/>
          <p:nvPr/>
        </p:nvGrpSpPr>
        <p:grpSpPr>
          <a:xfrm>
            <a:off x="2020177" y="1659646"/>
            <a:ext cx="1825478" cy="1825478"/>
            <a:chOff x="2693569" y="2212015"/>
            <a:chExt cx="2433970" cy="2433970"/>
          </a:xfrm>
        </p:grpSpPr>
        <p:sp>
          <p:nvSpPr>
            <p:cNvPr id="5" name="椭圆 4"/>
            <p:cNvSpPr/>
            <p:nvPr/>
          </p:nvSpPr>
          <p:spPr>
            <a:xfrm>
              <a:off x="2693569" y="2212015"/>
              <a:ext cx="2433970" cy="243397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椭圆 5"/>
            <p:cNvSpPr/>
            <p:nvPr/>
          </p:nvSpPr>
          <p:spPr>
            <a:xfrm>
              <a:off x="2925650" y="2443050"/>
              <a:ext cx="1971900" cy="1971900"/>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625" dirty="0">
                  <a:latin typeface="微软雅黑" panose="020B0503020204020204" pitchFamily="34" charset="-122"/>
                  <a:ea typeface="微软雅黑" panose="020B0503020204020204" pitchFamily="34" charset="-122"/>
                </a:rPr>
                <a:t>1</a:t>
              </a:r>
              <a:endParaRPr lang="zh-CN" altLang="en-US" sz="8625" dirty="0">
                <a:latin typeface="微软雅黑" panose="020B0503020204020204" pitchFamily="34" charset="-122"/>
                <a:ea typeface="微软雅黑" panose="020B0503020204020204" pitchFamily="34" charset="-122"/>
              </a:endParaRPr>
            </a:p>
          </p:txBody>
        </p:sp>
      </p:grpSp>
      <p:sp>
        <p:nvSpPr>
          <p:cNvPr id="7" name="文本框 6"/>
          <p:cNvSpPr txBox="1"/>
          <p:nvPr/>
        </p:nvSpPr>
        <p:spPr>
          <a:xfrm>
            <a:off x="337697" y="1331699"/>
            <a:ext cx="1710690" cy="852805"/>
          </a:xfrm>
          <a:prstGeom prst="rect">
            <a:avLst/>
          </a:prstGeom>
          <a:noFill/>
        </p:spPr>
        <p:txBody>
          <a:bodyPr wrap="none" rtlCol="0">
            <a:spAutoFit/>
          </a:bodyPr>
          <a:lstStyle/>
          <a:p>
            <a:r>
              <a:rPr lang="en-US" altLang="zh-CN" sz="4950" dirty="0">
                <a:solidFill>
                  <a:schemeClr val="bg1"/>
                </a:solidFill>
                <a:latin typeface="微软雅黑" panose="020B0503020204020204" pitchFamily="34" charset="-122"/>
                <a:ea typeface="微软雅黑" panose="020B0503020204020204" pitchFamily="34" charset="-122"/>
              </a:rPr>
              <a:t>PART</a:t>
            </a:r>
            <a:endParaRPr lang="zh-CN" altLang="en-US" sz="495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4283952" y="2068081"/>
            <a:ext cx="4373880" cy="598805"/>
          </a:xfrm>
          <a:prstGeom prst="rect">
            <a:avLst/>
          </a:prstGeom>
          <a:noFill/>
        </p:spPr>
        <p:txBody>
          <a:bodyPr wrap="none" rtlCol="0">
            <a:spAutoFit/>
          </a:bodyPr>
          <a:lstStyle/>
          <a:p>
            <a:pPr algn="ctr" eaLnBrk="1" hangingPunct="1"/>
            <a:r>
              <a:rPr lang="zh-CN" altLang="en-US" sz="3300" b="1" dirty="0">
                <a:solidFill>
                  <a:schemeClr val="tx1"/>
                </a:solidFill>
                <a:ea typeface="微软雅黑" panose="020B0503020204020204" pitchFamily="34" charset="-122"/>
                <a:sym typeface="Arial" panose="020B0604020202020204" pitchFamily="34" charset="0"/>
              </a:rPr>
              <a:t>四大会计师事务所简介</a:t>
            </a:r>
            <a:endParaRPr lang="zh-CN" altLang="en-US" sz="33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nvSpPr>
        <p:spPr>
          <a:xfrm>
            <a:off x="4711652" y="2705488"/>
            <a:ext cx="3162107"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职业发展</a:t>
            </a:r>
            <a:endParaRPr lang="zh-CN" sz="1800" b="1" dirty="0">
              <a:solidFill>
                <a:schemeClr val="bg1"/>
              </a:solidFill>
              <a:ea typeface="微软雅黑" panose="020B0503020204020204" pitchFamily="34" charset="-122"/>
              <a:sym typeface="Arial" panose="020B0604020202020204" pitchFamily="34" charset="0"/>
            </a:endParaRPr>
          </a:p>
        </p:txBody>
      </p:sp>
      <p:sp>
        <p:nvSpPr>
          <p:cNvPr id="6"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2.5</a:t>
            </a:r>
            <a:endParaRPr lang="en-US" altLang="zh-CN" sz="2400" dirty="0">
              <a:solidFill>
                <a:schemeClr val="accent1"/>
              </a:solidFill>
              <a:latin typeface="Impact" panose="020B0806030902050204" pitchFamily="34" charset="0"/>
              <a:sym typeface="Impact" panose="020B0806030902050204" pitchFamily="34" charset="0"/>
            </a:endParaRPr>
          </a:p>
        </p:txBody>
      </p:sp>
      <p:grpSp>
        <p:nvGrpSpPr>
          <p:cNvPr id="8" name="Group 44"/>
          <p:cNvGrpSpPr/>
          <p:nvPr/>
        </p:nvGrpSpPr>
        <p:grpSpPr bwMode="auto">
          <a:xfrm>
            <a:off x="1197769" y="1857948"/>
            <a:ext cx="552450" cy="1957992"/>
            <a:chOff x="5885820" y="2998041"/>
            <a:chExt cx="592553" cy="2095444"/>
          </a:xfrm>
          <a:solidFill>
            <a:schemeClr val="accent1"/>
          </a:solidFill>
        </p:grpSpPr>
        <p:sp>
          <p:nvSpPr>
            <p:cNvPr id="9" name="Shape 1033"/>
            <p:cNvSpPr/>
            <p:nvPr>
              <p:custDataLst>
                <p:tags r:id="rId3"/>
              </p:custDataLst>
            </p:nvPr>
          </p:nvSpPr>
          <p:spPr>
            <a:xfrm>
              <a:off x="5885820" y="2998041"/>
              <a:ext cx="592553" cy="2095444"/>
            </a:xfrm>
            <a:custGeom>
              <a:avLst/>
              <a:gdLst/>
              <a:ahLst/>
              <a:cxnLst>
                <a:cxn ang="0">
                  <a:pos x="wd2" y="hd2"/>
                </a:cxn>
                <a:cxn ang="5400000">
                  <a:pos x="wd2" y="hd2"/>
                </a:cxn>
                <a:cxn ang="10800000">
                  <a:pos x="wd2" y="hd2"/>
                </a:cxn>
                <a:cxn ang="16200000">
                  <a:pos x="wd2" y="hd2"/>
                </a:cxn>
              </a:cxnLst>
              <a:rect l="0" t="0" r="r" b="b"/>
              <a:pathLst>
                <a:path w="20942" h="21597" extrusionOk="0">
                  <a:moveTo>
                    <a:pt x="8563" y="0"/>
                  </a:moveTo>
                  <a:cubicBezTo>
                    <a:pt x="10027" y="-3"/>
                    <a:pt x="12311" y="423"/>
                    <a:pt x="12311" y="1065"/>
                  </a:cubicBezTo>
                  <a:cubicBezTo>
                    <a:pt x="12311" y="1707"/>
                    <a:pt x="12132" y="1985"/>
                    <a:pt x="11954" y="2193"/>
                  </a:cubicBezTo>
                  <a:cubicBezTo>
                    <a:pt x="11775" y="2401"/>
                    <a:pt x="11537" y="2367"/>
                    <a:pt x="11537" y="2367"/>
                  </a:cubicBezTo>
                  <a:cubicBezTo>
                    <a:pt x="11537" y="2367"/>
                    <a:pt x="11597" y="2801"/>
                    <a:pt x="11121" y="2905"/>
                  </a:cubicBezTo>
                  <a:cubicBezTo>
                    <a:pt x="10645" y="3009"/>
                    <a:pt x="10526" y="3043"/>
                    <a:pt x="10526" y="3182"/>
                  </a:cubicBezTo>
                  <a:cubicBezTo>
                    <a:pt x="10526" y="3321"/>
                    <a:pt x="10823" y="3425"/>
                    <a:pt x="11240" y="3564"/>
                  </a:cubicBezTo>
                  <a:cubicBezTo>
                    <a:pt x="11656" y="3703"/>
                    <a:pt x="13442" y="3859"/>
                    <a:pt x="14393" y="3963"/>
                  </a:cubicBezTo>
                  <a:cubicBezTo>
                    <a:pt x="15346" y="4067"/>
                    <a:pt x="16119" y="4241"/>
                    <a:pt x="16654" y="4588"/>
                  </a:cubicBezTo>
                  <a:cubicBezTo>
                    <a:pt x="17190" y="4935"/>
                    <a:pt x="17963" y="5369"/>
                    <a:pt x="18975" y="5664"/>
                  </a:cubicBezTo>
                  <a:cubicBezTo>
                    <a:pt x="19986" y="5959"/>
                    <a:pt x="21236" y="6427"/>
                    <a:pt x="20879" y="6878"/>
                  </a:cubicBezTo>
                  <a:cubicBezTo>
                    <a:pt x="20522" y="7329"/>
                    <a:pt x="18380" y="7676"/>
                    <a:pt x="17190" y="7486"/>
                  </a:cubicBezTo>
                  <a:cubicBezTo>
                    <a:pt x="16000" y="7295"/>
                    <a:pt x="15524" y="7277"/>
                    <a:pt x="15524" y="7277"/>
                  </a:cubicBezTo>
                  <a:cubicBezTo>
                    <a:pt x="15524" y="7277"/>
                    <a:pt x="16297" y="8266"/>
                    <a:pt x="16654" y="9255"/>
                  </a:cubicBezTo>
                  <a:cubicBezTo>
                    <a:pt x="17011" y="10245"/>
                    <a:pt x="17963" y="11199"/>
                    <a:pt x="17428" y="11286"/>
                  </a:cubicBezTo>
                  <a:cubicBezTo>
                    <a:pt x="16893" y="11372"/>
                    <a:pt x="16119" y="11477"/>
                    <a:pt x="16119" y="11477"/>
                  </a:cubicBezTo>
                  <a:cubicBezTo>
                    <a:pt x="16119" y="11477"/>
                    <a:pt x="15958" y="12874"/>
                    <a:pt x="15107" y="14083"/>
                  </a:cubicBezTo>
                  <a:cubicBezTo>
                    <a:pt x="14257" y="15292"/>
                    <a:pt x="13947" y="15840"/>
                    <a:pt x="13838" y="16560"/>
                  </a:cubicBezTo>
                  <a:cubicBezTo>
                    <a:pt x="13728" y="17279"/>
                    <a:pt x="13454" y="17807"/>
                    <a:pt x="13673" y="18111"/>
                  </a:cubicBezTo>
                  <a:cubicBezTo>
                    <a:pt x="13893" y="18415"/>
                    <a:pt x="15318" y="19006"/>
                    <a:pt x="16141" y="19118"/>
                  </a:cubicBezTo>
                  <a:cubicBezTo>
                    <a:pt x="16963" y="19230"/>
                    <a:pt x="18444" y="19230"/>
                    <a:pt x="19047" y="19310"/>
                  </a:cubicBezTo>
                  <a:cubicBezTo>
                    <a:pt x="19650" y="19390"/>
                    <a:pt x="20089" y="19614"/>
                    <a:pt x="18718" y="19678"/>
                  </a:cubicBezTo>
                  <a:cubicBezTo>
                    <a:pt x="17347" y="19742"/>
                    <a:pt x="14770" y="19630"/>
                    <a:pt x="14112" y="19566"/>
                  </a:cubicBezTo>
                  <a:cubicBezTo>
                    <a:pt x="13454" y="19502"/>
                    <a:pt x="12412" y="19358"/>
                    <a:pt x="12412" y="19358"/>
                  </a:cubicBezTo>
                  <a:cubicBezTo>
                    <a:pt x="12412" y="19358"/>
                    <a:pt x="12741" y="19598"/>
                    <a:pt x="11261" y="19598"/>
                  </a:cubicBezTo>
                  <a:cubicBezTo>
                    <a:pt x="9780" y="19598"/>
                    <a:pt x="9506" y="19566"/>
                    <a:pt x="9451" y="19294"/>
                  </a:cubicBezTo>
                  <a:cubicBezTo>
                    <a:pt x="9397" y="19022"/>
                    <a:pt x="9451" y="18655"/>
                    <a:pt x="9232" y="18463"/>
                  </a:cubicBezTo>
                  <a:cubicBezTo>
                    <a:pt x="9012" y="18271"/>
                    <a:pt x="10109" y="17775"/>
                    <a:pt x="9561" y="17503"/>
                  </a:cubicBezTo>
                  <a:cubicBezTo>
                    <a:pt x="9012" y="17231"/>
                    <a:pt x="8464" y="16528"/>
                    <a:pt x="8958" y="16112"/>
                  </a:cubicBezTo>
                  <a:cubicBezTo>
                    <a:pt x="9451" y="15696"/>
                    <a:pt x="8793" y="15281"/>
                    <a:pt x="8958" y="15009"/>
                  </a:cubicBezTo>
                  <a:cubicBezTo>
                    <a:pt x="9122" y="14737"/>
                    <a:pt x="9341" y="14369"/>
                    <a:pt x="9341" y="13953"/>
                  </a:cubicBezTo>
                  <a:cubicBezTo>
                    <a:pt x="9341" y="13538"/>
                    <a:pt x="9287" y="13234"/>
                    <a:pt x="9287" y="13234"/>
                  </a:cubicBezTo>
                  <a:cubicBezTo>
                    <a:pt x="9287" y="13234"/>
                    <a:pt x="8245" y="14801"/>
                    <a:pt x="7971" y="15217"/>
                  </a:cubicBezTo>
                  <a:cubicBezTo>
                    <a:pt x="7696" y="15632"/>
                    <a:pt x="7258" y="17119"/>
                    <a:pt x="7258" y="17567"/>
                  </a:cubicBezTo>
                  <a:cubicBezTo>
                    <a:pt x="7258" y="18015"/>
                    <a:pt x="6107" y="18623"/>
                    <a:pt x="6052" y="19022"/>
                  </a:cubicBezTo>
                  <a:cubicBezTo>
                    <a:pt x="5997" y="19422"/>
                    <a:pt x="5942" y="19662"/>
                    <a:pt x="5558" y="19662"/>
                  </a:cubicBezTo>
                  <a:cubicBezTo>
                    <a:pt x="5174" y="19662"/>
                    <a:pt x="5942" y="20110"/>
                    <a:pt x="6216" y="20462"/>
                  </a:cubicBezTo>
                  <a:cubicBezTo>
                    <a:pt x="6490" y="20813"/>
                    <a:pt x="7313" y="21597"/>
                    <a:pt x="5723" y="21597"/>
                  </a:cubicBezTo>
                  <a:cubicBezTo>
                    <a:pt x="4132" y="21597"/>
                    <a:pt x="2323" y="21405"/>
                    <a:pt x="2268" y="20909"/>
                  </a:cubicBezTo>
                  <a:cubicBezTo>
                    <a:pt x="2213" y="20414"/>
                    <a:pt x="2432" y="19982"/>
                    <a:pt x="1994" y="19790"/>
                  </a:cubicBezTo>
                  <a:cubicBezTo>
                    <a:pt x="1555" y="19598"/>
                    <a:pt x="1500" y="19182"/>
                    <a:pt x="1555" y="18927"/>
                  </a:cubicBezTo>
                  <a:cubicBezTo>
                    <a:pt x="1610" y="18671"/>
                    <a:pt x="1336" y="18239"/>
                    <a:pt x="1555" y="17695"/>
                  </a:cubicBezTo>
                  <a:cubicBezTo>
                    <a:pt x="1775" y="17152"/>
                    <a:pt x="1775" y="16240"/>
                    <a:pt x="2213" y="15552"/>
                  </a:cubicBezTo>
                  <a:cubicBezTo>
                    <a:pt x="2652" y="14865"/>
                    <a:pt x="2761" y="13809"/>
                    <a:pt x="2981" y="12978"/>
                  </a:cubicBezTo>
                  <a:cubicBezTo>
                    <a:pt x="3200" y="12146"/>
                    <a:pt x="3365" y="11730"/>
                    <a:pt x="3090" y="11603"/>
                  </a:cubicBezTo>
                  <a:cubicBezTo>
                    <a:pt x="2816" y="11475"/>
                    <a:pt x="1172" y="11363"/>
                    <a:pt x="733" y="11331"/>
                  </a:cubicBezTo>
                  <a:cubicBezTo>
                    <a:pt x="294" y="11299"/>
                    <a:pt x="1281" y="10435"/>
                    <a:pt x="1610" y="9716"/>
                  </a:cubicBezTo>
                  <a:cubicBezTo>
                    <a:pt x="1939" y="8996"/>
                    <a:pt x="2542" y="8564"/>
                    <a:pt x="2871" y="8053"/>
                  </a:cubicBezTo>
                  <a:cubicBezTo>
                    <a:pt x="3200" y="7541"/>
                    <a:pt x="3200" y="7301"/>
                    <a:pt x="2487" y="6933"/>
                  </a:cubicBezTo>
                  <a:cubicBezTo>
                    <a:pt x="1775" y="6565"/>
                    <a:pt x="897" y="6326"/>
                    <a:pt x="513" y="5494"/>
                  </a:cubicBezTo>
                  <a:cubicBezTo>
                    <a:pt x="130" y="4663"/>
                    <a:pt x="-364" y="4119"/>
                    <a:pt x="404" y="3911"/>
                  </a:cubicBezTo>
                  <a:cubicBezTo>
                    <a:pt x="1172" y="3703"/>
                    <a:pt x="2652" y="3815"/>
                    <a:pt x="3748" y="3559"/>
                  </a:cubicBezTo>
                  <a:cubicBezTo>
                    <a:pt x="4845" y="3303"/>
                    <a:pt x="5010" y="3015"/>
                    <a:pt x="5503" y="2983"/>
                  </a:cubicBezTo>
                  <a:cubicBezTo>
                    <a:pt x="5997" y="2951"/>
                    <a:pt x="6106" y="2920"/>
                    <a:pt x="6106" y="2744"/>
                  </a:cubicBezTo>
                  <a:cubicBezTo>
                    <a:pt x="6106" y="2568"/>
                    <a:pt x="5942" y="2392"/>
                    <a:pt x="5942" y="2392"/>
                  </a:cubicBezTo>
                  <a:cubicBezTo>
                    <a:pt x="5942" y="2392"/>
                    <a:pt x="5174" y="2248"/>
                    <a:pt x="5010" y="2024"/>
                  </a:cubicBezTo>
                  <a:cubicBezTo>
                    <a:pt x="4845" y="1800"/>
                    <a:pt x="4681" y="1240"/>
                    <a:pt x="4900" y="857"/>
                  </a:cubicBezTo>
                  <a:cubicBezTo>
                    <a:pt x="5119" y="473"/>
                    <a:pt x="6318" y="5"/>
                    <a:pt x="8563" y="0"/>
                  </a:cubicBezTo>
                  <a:close/>
                </a:path>
              </a:pathLst>
            </a:custGeom>
            <a:grpFill/>
            <a:ln w="12700" cap="flat">
              <a:noFill/>
              <a:miter lim="400000"/>
            </a:ln>
            <a:effectLst/>
          </p:spPr>
          <p:txBody>
            <a:bodyPr lIns="38100" tIns="38100" rIns="38100" bIns="3810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15398" name="Shape 1034"/>
            <p:cNvSpPr/>
            <p:nvPr>
              <p:custDataLst>
                <p:tags r:id="rId4"/>
              </p:custDataLst>
            </p:nvPr>
          </p:nvSpPr>
          <p:spPr bwMode="auto">
            <a:xfrm>
              <a:off x="6044928" y="3266536"/>
              <a:ext cx="152772" cy="118030"/>
            </a:xfrm>
            <a:custGeom>
              <a:avLst/>
              <a:gdLst>
                <a:gd name="T0" fmla="*/ 76386 w 21600"/>
                <a:gd name="T1" fmla="*/ 59015 h 21600"/>
                <a:gd name="T2" fmla="*/ 76386 w 21600"/>
                <a:gd name="T3" fmla="*/ 59015 h 21600"/>
                <a:gd name="T4" fmla="*/ 76386 w 21600"/>
                <a:gd name="T5" fmla="*/ 59015 h 21600"/>
                <a:gd name="T6" fmla="*/ 76386 w 21600"/>
                <a:gd name="T7" fmla="*/ 590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143" y="9828"/>
                  </a:moveTo>
                  <a:cubicBezTo>
                    <a:pt x="20503" y="10692"/>
                    <a:pt x="21004" y="11543"/>
                    <a:pt x="21600" y="12462"/>
                  </a:cubicBezTo>
                  <a:cubicBezTo>
                    <a:pt x="20797" y="15394"/>
                    <a:pt x="20629" y="18810"/>
                    <a:pt x="20550" y="21600"/>
                  </a:cubicBezTo>
                  <a:cubicBezTo>
                    <a:pt x="17285" y="18886"/>
                    <a:pt x="18957" y="12766"/>
                    <a:pt x="16102" y="12414"/>
                  </a:cubicBezTo>
                  <a:cubicBezTo>
                    <a:pt x="13346" y="12074"/>
                    <a:pt x="12988" y="13608"/>
                    <a:pt x="12526" y="15998"/>
                  </a:cubicBezTo>
                  <a:cubicBezTo>
                    <a:pt x="12064" y="18387"/>
                    <a:pt x="11785" y="20178"/>
                    <a:pt x="11785" y="20178"/>
                  </a:cubicBezTo>
                  <a:cubicBezTo>
                    <a:pt x="11785" y="20178"/>
                    <a:pt x="2700" y="7597"/>
                    <a:pt x="0" y="3147"/>
                  </a:cubicBezTo>
                  <a:cubicBezTo>
                    <a:pt x="1311" y="2680"/>
                    <a:pt x="1742" y="2046"/>
                    <a:pt x="1827" y="0"/>
                  </a:cubicBezTo>
                  <a:cubicBezTo>
                    <a:pt x="4847" y="4160"/>
                    <a:pt x="12262" y="11667"/>
                    <a:pt x="15756" y="11667"/>
                  </a:cubicBezTo>
                  <a:cubicBezTo>
                    <a:pt x="17415" y="11667"/>
                    <a:pt x="18853" y="10951"/>
                    <a:pt x="20143" y="9828"/>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15399" name="Shape 1035"/>
            <p:cNvSpPr/>
            <p:nvPr>
              <p:custDataLst>
                <p:tags r:id="rId5"/>
              </p:custDataLst>
            </p:nvPr>
          </p:nvSpPr>
          <p:spPr bwMode="auto">
            <a:xfrm>
              <a:off x="6204036" y="3584752"/>
              <a:ext cx="63807" cy="88944"/>
            </a:xfrm>
            <a:custGeom>
              <a:avLst/>
              <a:gdLst>
                <a:gd name="T0" fmla="*/ 31904 w 20108"/>
                <a:gd name="T1" fmla="*/ 44472 h 21600"/>
                <a:gd name="T2" fmla="*/ 31904 w 20108"/>
                <a:gd name="T3" fmla="*/ 44472 h 21600"/>
                <a:gd name="T4" fmla="*/ 31904 w 20108"/>
                <a:gd name="T5" fmla="*/ 44472 h 21600"/>
                <a:gd name="T6" fmla="*/ 31904 w 20108"/>
                <a:gd name="T7" fmla="*/ 4447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108" h="21600" extrusionOk="0">
                  <a:moveTo>
                    <a:pt x="11314" y="594"/>
                  </a:moveTo>
                  <a:lnTo>
                    <a:pt x="0" y="0"/>
                  </a:lnTo>
                  <a:cubicBezTo>
                    <a:pt x="0" y="0"/>
                    <a:pt x="10284" y="5549"/>
                    <a:pt x="10284" y="11495"/>
                  </a:cubicBezTo>
                  <a:cubicBezTo>
                    <a:pt x="10284" y="17438"/>
                    <a:pt x="9772" y="20013"/>
                    <a:pt x="9772" y="20013"/>
                  </a:cubicBezTo>
                  <a:lnTo>
                    <a:pt x="18772" y="21600"/>
                  </a:lnTo>
                  <a:cubicBezTo>
                    <a:pt x="18772" y="21600"/>
                    <a:pt x="21600" y="15655"/>
                    <a:pt x="19026" y="9907"/>
                  </a:cubicBezTo>
                  <a:cubicBezTo>
                    <a:pt x="16457" y="4162"/>
                    <a:pt x="13629" y="2575"/>
                    <a:pt x="11314" y="594"/>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15400" name="Shape 1036"/>
            <p:cNvSpPr/>
            <p:nvPr>
              <p:custDataLst>
                <p:tags r:id="rId6"/>
              </p:custDataLst>
            </p:nvPr>
          </p:nvSpPr>
          <p:spPr bwMode="auto">
            <a:xfrm>
              <a:off x="6243813" y="3793582"/>
              <a:ext cx="27989" cy="76476"/>
            </a:xfrm>
            <a:custGeom>
              <a:avLst/>
              <a:gdLst>
                <a:gd name="T0" fmla="*/ 13995 w 21600"/>
                <a:gd name="T1" fmla="*/ 38238 h 21600"/>
                <a:gd name="T2" fmla="*/ 13995 w 21600"/>
                <a:gd name="T3" fmla="*/ 38238 h 21600"/>
                <a:gd name="T4" fmla="*/ 13995 w 21600"/>
                <a:gd name="T5" fmla="*/ 38238 h 21600"/>
                <a:gd name="T6" fmla="*/ 13995 w 21600"/>
                <a:gd name="T7" fmla="*/ 3823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6479" y="0"/>
                  </a:moveTo>
                  <a:cubicBezTo>
                    <a:pt x="6479" y="0"/>
                    <a:pt x="2878" y="12381"/>
                    <a:pt x="1439" y="16334"/>
                  </a:cubicBezTo>
                  <a:cubicBezTo>
                    <a:pt x="0" y="20286"/>
                    <a:pt x="0" y="21600"/>
                    <a:pt x="0" y="21600"/>
                  </a:cubicBezTo>
                  <a:lnTo>
                    <a:pt x="21600" y="20286"/>
                  </a:lnTo>
                  <a:cubicBezTo>
                    <a:pt x="21600" y="20286"/>
                    <a:pt x="16556" y="10275"/>
                    <a:pt x="6479" y="0"/>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10" name="Group 1"/>
          <p:cNvGrpSpPr/>
          <p:nvPr/>
        </p:nvGrpSpPr>
        <p:grpSpPr bwMode="auto">
          <a:xfrm>
            <a:off x="2123361" y="916564"/>
            <a:ext cx="1964531" cy="812257"/>
            <a:chOff x="4282132" y="1805825"/>
            <a:chExt cx="2619090" cy="1083883"/>
          </a:xfrm>
        </p:grpSpPr>
        <p:sp>
          <p:nvSpPr>
            <p:cNvPr id="12" name="Rounded Rectangle 5"/>
            <p:cNvSpPr/>
            <p:nvPr>
              <p:custDataLst>
                <p:tags r:id="rId7"/>
              </p:custDataLst>
            </p:nvPr>
          </p:nvSpPr>
          <p:spPr bwMode="auto">
            <a:xfrm>
              <a:off x="4282132" y="1805825"/>
              <a:ext cx="2619090" cy="1083883"/>
            </a:xfrm>
            <a:prstGeom prst="roundRect">
              <a:avLst>
                <a:gd name="adj" fmla="val 101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grpSp>
          <p:nvGrpSpPr>
            <p:cNvPr id="15386" name="Group 52"/>
            <p:cNvGrpSpPr/>
            <p:nvPr/>
          </p:nvGrpSpPr>
          <p:grpSpPr bwMode="auto">
            <a:xfrm>
              <a:off x="4343323" y="1919717"/>
              <a:ext cx="2499254" cy="584336"/>
              <a:chOff x="1603804" y="2220558"/>
              <a:chExt cx="2214846" cy="683175"/>
            </a:xfrm>
          </p:grpSpPr>
          <p:sp>
            <p:nvSpPr>
              <p:cNvPr id="15387" name="Text Placeholder 2"/>
              <p:cNvSpPr txBox="1"/>
              <p:nvPr>
                <p:custDataLst>
                  <p:tags r:id="rId8"/>
                </p:custDataLst>
              </p:nvPr>
            </p:nvSpPr>
            <p:spPr bwMode="auto">
              <a:xfrm>
                <a:off x="1603804" y="2220558"/>
                <a:ext cx="2013461" cy="26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457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914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3716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8288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5800">
                  <a:buNone/>
                  <a:defRPr/>
                </a:pPr>
                <a:endParaRPr lang="en-US" altLang="zh-CN" sz="1100" dirty="0">
                  <a:solidFill>
                    <a:srgbClr val="EAEAEA"/>
                  </a:solidFill>
                  <a:latin typeface="微软雅黑" panose="020B0503020204020204" pitchFamily="34" charset="-122"/>
                  <a:ea typeface="微软雅黑" panose="020B0503020204020204" pitchFamily="34" charset="-122"/>
                </a:endParaRPr>
              </a:p>
            </p:txBody>
          </p:sp>
          <p:sp>
            <p:nvSpPr>
              <p:cNvPr id="15388" name="TextBox 54"/>
              <p:cNvSpPr txBox="1">
                <a:spLocks noChangeArrowheads="1"/>
              </p:cNvSpPr>
              <p:nvPr>
                <p:custDataLst>
                  <p:tags r:id="rId9"/>
                </p:custDataLst>
              </p:nvPr>
            </p:nvSpPr>
            <p:spPr bwMode="auto">
              <a:xfrm>
                <a:off x="1679271" y="2424245"/>
                <a:ext cx="2139379" cy="4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zh-CN" altLang="en-US"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进入四大</a:t>
                </a:r>
                <a:endParaRPr lang="en-US" altLang="zh-CN"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cxnSp>
        <p:nvCxnSpPr>
          <p:cNvPr id="15" name="Straight Connector 14"/>
          <p:cNvCxnSpPr/>
          <p:nvPr>
            <p:custDataLst>
              <p:tags r:id="rId10"/>
            </p:custDataLst>
          </p:nvPr>
        </p:nvCxnSpPr>
        <p:spPr>
          <a:xfrm>
            <a:off x="4140359" y="1348095"/>
            <a:ext cx="1485900" cy="1191"/>
          </a:xfrm>
          <a:prstGeom prst="line">
            <a:avLst/>
          </a:prstGeom>
          <a:ln w="38100">
            <a:solidFill>
              <a:schemeClr val="accent5">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3" name="Group 1"/>
          <p:cNvGrpSpPr/>
          <p:nvPr/>
        </p:nvGrpSpPr>
        <p:grpSpPr bwMode="auto">
          <a:xfrm>
            <a:off x="5626021" y="917199"/>
            <a:ext cx="1964531" cy="812257"/>
            <a:chOff x="4282132" y="1805825"/>
            <a:chExt cx="2619090" cy="1083883"/>
          </a:xfrm>
        </p:grpSpPr>
        <p:sp>
          <p:nvSpPr>
            <p:cNvPr id="14" name="Rounded Rectangle 5"/>
            <p:cNvSpPr/>
            <p:nvPr>
              <p:custDataLst>
                <p:tags r:id="rId11"/>
              </p:custDataLst>
            </p:nvPr>
          </p:nvSpPr>
          <p:spPr bwMode="auto">
            <a:xfrm>
              <a:off x="4282132" y="1805825"/>
              <a:ext cx="2619090" cy="1083883"/>
            </a:xfrm>
            <a:prstGeom prst="roundRect">
              <a:avLst>
                <a:gd name="adj" fmla="val 101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grpSp>
          <p:nvGrpSpPr>
            <p:cNvPr id="16" name="Group 52"/>
            <p:cNvGrpSpPr/>
            <p:nvPr/>
          </p:nvGrpSpPr>
          <p:grpSpPr bwMode="auto">
            <a:xfrm>
              <a:off x="4343323" y="1919717"/>
              <a:ext cx="2499254" cy="584336"/>
              <a:chOff x="1603804" y="2220558"/>
              <a:chExt cx="2214846" cy="683175"/>
            </a:xfrm>
          </p:grpSpPr>
          <p:sp>
            <p:nvSpPr>
              <p:cNvPr id="18" name="Text Placeholder 2"/>
              <p:cNvSpPr txBox="1"/>
              <p:nvPr>
                <p:custDataLst>
                  <p:tags r:id="rId12"/>
                </p:custDataLst>
              </p:nvPr>
            </p:nvSpPr>
            <p:spPr bwMode="auto">
              <a:xfrm>
                <a:off x="1603804" y="2220558"/>
                <a:ext cx="2013461" cy="26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457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914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3716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8288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5800">
                  <a:buNone/>
                  <a:defRPr/>
                </a:pPr>
                <a:endParaRPr lang="en-US" altLang="zh-CN" sz="1100" dirty="0">
                  <a:solidFill>
                    <a:srgbClr val="EAEAEA"/>
                  </a:solidFill>
                  <a:latin typeface="微软雅黑" panose="020B0503020204020204" pitchFamily="34" charset="-122"/>
                  <a:ea typeface="微软雅黑" panose="020B0503020204020204" pitchFamily="34" charset="-122"/>
                </a:endParaRPr>
              </a:p>
            </p:txBody>
          </p:sp>
          <p:sp>
            <p:nvSpPr>
              <p:cNvPr id="19" name="TextBox 54"/>
              <p:cNvSpPr txBox="1">
                <a:spLocks noChangeArrowheads="1"/>
              </p:cNvSpPr>
              <p:nvPr>
                <p:custDataLst>
                  <p:tags r:id="rId13"/>
                </p:custDataLst>
              </p:nvPr>
            </p:nvSpPr>
            <p:spPr bwMode="auto">
              <a:xfrm>
                <a:off x="1679271" y="2424245"/>
                <a:ext cx="2139379" cy="4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zh-CN" altLang="en-US"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工作</a:t>
                </a:r>
                <a:r>
                  <a:rPr lang="en-US" altLang="zh-CN"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3</a:t>
                </a:r>
                <a:r>
                  <a:rPr lang="zh-CN" altLang="en-US"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年升到</a:t>
                </a:r>
                <a:r>
                  <a:rPr lang="en-US" altLang="zh-CN"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S</a:t>
                </a:r>
                <a:endParaRPr lang="en-US" altLang="zh-CN"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grpSp>
        <p:nvGrpSpPr>
          <p:cNvPr id="21" name="Group 1"/>
          <p:cNvGrpSpPr/>
          <p:nvPr/>
        </p:nvGrpSpPr>
        <p:grpSpPr bwMode="auto">
          <a:xfrm>
            <a:off x="5626021" y="2615449"/>
            <a:ext cx="1964531" cy="871052"/>
            <a:chOff x="4222872" y="1919717"/>
            <a:chExt cx="2619090" cy="1162339"/>
          </a:xfrm>
        </p:grpSpPr>
        <p:sp>
          <p:nvSpPr>
            <p:cNvPr id="22" name="Rounded Rectangle 5"/>
            <p:cNvSpPr/>
            <p:nvPr>
              <p:custDataLst>
                <p:tags r:id="rId14"/>
              </p:custDataLst>
            </p:nvPr>
          </p:nvSpPr>
          <p:spPr bwMode="auto">
            <a:xfrm>
              <a:off x="4222872" y="1998173"/>
              <a:ext cx="2619090" cy="1083883"/>
            </a:xfrm>
            <a:prstGeom prst="roundRect">
              <a:avLst>
                <a:gd name="adj" fmla="val 101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grpSp>
          <p:nvGrpSpPr>
            <p:cNvPr id="23" name="Group 52"/>
            <p:cNvGrpSpPr/>
            <p:nvPr/>
          </p:nvGrpSpPr>
          <p:grpSpPr bwMode="auto">
            <a:xfrm>
              <a:off x="4342977" y="1919717"/>
              <a:ext cx="2414096" cy="1052073"/>
              <a:chOff x="1603497" y="2220558"/>
              <a:chExt cx="2139379" cy="1230028"/>
            </a:xfrm>
          </p:grpSpPr>
          <p:sp>
            <p:nvSpPr>
              <p:cNvPr id="26" name="Text Placeholder 2"/>
              <p:cNvSpPr txBox="1"/>
              <p:nvPr>
                <p:custDataLst>
                  <p:tags r:id="rId15"/>
                </p:custDataLst>
              </p:nvPr>
            </p:nvSpPr>
            <p:spPr bwMode="auto">
              <a:xfrm>
                <a:off x="1603804" y="2220558"/>
                <a:ext cx="2013461" cy="26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457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914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3716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8288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5800">
                  <a:buNone/>
                  <a:defRPr/>
                </a:pPr>
                <a:endParaRPr lang="en-US" altLang="zh-CN" sz="1100" dirty="0">
                  <a:solidFill>
                    <a:srgbClr val="EAEAEA"/>
                  </a:solidFill>
                  <a:latin typeface="微软雅黑" panose="020B0503020204020204" pitchFamily="34" charset="-122"/>
                  <a:ea typeface="微软雅黑" panose="020B0503020204020204" pitchFamily="34" charset="-122"/>
                </a:endParaRPr>
              </a:p>
            </p:txBody>
          </p:sp>
          <p:sp>
            <p:nvSpPr>
              <p:cNvPr id="27" name="TextBox 54"/>
              <p:cNvSpPr txBox="1">
                <a:spLocks noChangeArrowheads="1"/>
              </p:cNvSpPr>
              <p:nvPr>
                <p:custDataLst>
                  <p:tags r:id="rId16"/>
                </p:custDataLst>
              </p:nvPr>
            </p:nvSpPr>
            <p:spPr bwMode="auto">
              <a:xfrm>
                <a:off x="1603497" y="2490620"/>
                <a:ext cx="2139379" cy="959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zh-CN"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根据个人情况跳槽到甲方</a:t>
                </a:r>
                <a:endParaRPr lang="zh-CN"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cxnSp>
        <p:nvCxnSpPr>
          <p:cNvPr id="29" name="Straight Connector 14"/>
          <p:cNvCxnSpPr/>
          <p:nvPr>
            <p:custDataLst>
              <p:tags r:id="rId17"/>
            </p:custDataLst>
          </p:nvPr>
        </p:nvCxnSpPr>
        <p:spPr>
          <a:xfrm>
            <a:off x="6516529" y="1791325"/>
            <a:ext cx="16510" cy="881380"/>
          </a:xfrm>
          <a:prstGeom prst="line">
            <a:avLst/>
          </a:prstGeom>
          <a:ln w="38100">
            <a:solidFill>
              <a:schemeClr val="accent5">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Elbow Connector 15"/>
          <p:cNvCxnSpPr/>
          <p:nvPr>
            <p:custDataLst>
              <p:tags r:id="rId18"/>
            </p:custDataLst>
          </p:nvPr>
        </p:nvCxnSpPr>
        <p:spPr>
          <a:xfrm rot="10800000" flipV="1">
            <a:off x="2842895" y="2211705"/>
            <a:ext cx="3672205" cy="575945"/>
          </a:xfrm>
          <a:prstGeom prst="bentConnector3">
            <a:avLst>
              <a:gd name="adj1" fmla="val 100259"/>
            </a:avLst>
          </a:prstGeom>
          <a:ln w="38100">
            <a:solidFill>
              <a:schemeClr val="accent5">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0" name="Group 1"/>
          <p:cNvGrpSpPr/>
          <p:nvPr/>
        </p:nvGrpSpPr>
        <p:grpSpPr bwMode="auto">
          <a:xfrm>
            <a:off x="1961436" y="2783089"/>
            <a:ext cx="1964531" cy="812632"/>
            <a:chOff x="4222872" y="1919717"/>
            <a:chExt cx="2619090" cy="1084383"/>
          </a:xfrm>
        </p:grpSpPr>
        <p:sp>
          <p:nvSpPr>
            <p:cNvPr id="78" name="Rounded Rectangle 5"/>
            <p:cNvSpPr/>
            <p:nvPr>
              <p:custDataLst>
                <p:tags r:id="rId19"/>
              </p:custDataLst>
            </p:nvPr>
          </p:nvSpPr>
          <p:spPr bwMode="auto">
            <a:xfrm>
              <a:off x="4222872" y="1920217"/>
              <a:ext cx="2619090" cy="1083883"/>
            </a:xfrm>
            <a:prstGeom prst="roundRect">
              <a:avLst>
                <a:gd name="adj" fmla="val 101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grpSp>
          <p:nvGrpSpPr>
            <p:cNvPr id="79" name="Group 52"/>
            <p:cNvGrpSpPr/>
            <p:nvPr/>
          </p:nvGrpSpPr>
          <p:grpSpPr bwMode="auto">
            <a:xfrm>
              <a:off x="4343323" y="1919717"/>
              <a:ext cx="2428141" cy="400723"/>
              <a:chOff x="1603804" y="2220558"/>
              <a:chExt cx="2151826" cy="468504"/>
            </a:xfrm>
          </p:grpSpPr>
          <p:sp>
            <p:nvSpPr>
              <p:cNvPr id="80" name="Text Placeholder 2"/>
              <p:cNvSpPr txBox="1"/>
              <p:nvPr>
                <p:custDataLst>
                  <p:tags r:id="rId20"/>
                </p:custDataLst>
              </p:nvPr>
            </p:nvSpPr>
            <p:spPr bwMode="auto">
              <a:xfrm>
                <a:off x="1603804" y="2220558"/>
                <a:ext cx="2013461" cy="26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457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914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3716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8288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5800">
                  <a:buNone/>
                  <a:defRPr/>
                </a:pPr>
                <a:endParaRPr lang="en-US" altLang="zh-CN" sz="1100" dirty="0">
                  <a:solidFill>
                    <a:srgbClr val="EAEAEA"/>
                  </a:solidFill>
                  <a:latin typeface="微软雅黑" panose="020B0503020204020204" pitchFamily="34" charset="-122"/>
                  <a:ea typeface="微软雅黑" panose="020B0503020204020204" pitchFamily="34" charset="-122"/>
                </a:endParaRPr>
              </a:p>
            </p:txBody>
          </p:sp>
          <p:sp>
            <p:nvSpPr>
              <p:cNvPr id="81" name="TextBox 54"/>
              <p:cNvSpPr txBox="1">
                <a:spLocks noChangeArrowheads="1"/>
              </p:cNvSpPr>
              <p:nvPr>
                <p:custDataLst>
                  <p:tags r:id="rId21"/>
                </p:custDataLst>
              </p:nvPr>
            </p:nvSpPr>
            <p:spPr bwMode="auto">
              <a:xfrm>
                <a:off x="1616251" y="2516531"/>
                <a:ext cx="2139379" cy="17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zh-CN"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寻找更多的机会</a:t>
                </a:r>
                <a:endParaRPr lang="zh-CN"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cxnSp>
        <p:nvCxnSpPr>
          <p:cNvPr id="82" name="Straight Connector 17"/>
          <p:cNvCxnSpPr/>
          <p:nvPr>
            <p:custDataLst>
              <p:tags r:id="rId22"/>
            </p:custDataLst>
          </p:nvPr>
        </p:nvCxnSpPr>
        <p:spPr>
          <a:xfrm>
            <a:off x="4715986" y="2212251"/>
            <a:ext cx="0" cy="1800225"/>
          </a:xfrm>
          <a:prstGeom prst="line">
            <a:avLst/>
          </a:prstGeom>
          <a:ln w="38100">
            <a:solidFill>
              <a:schemeClr val="accent5">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1"/>
          <p:cNvGrpSpPr/>
          <p:nvPr/>
        </p:nvGrpSpPr>
        <p:grpSpPr bwMode="auto">
          <a:xfrm>
            <a:off x="3780076" y="4012449"/>
            <a:ext cx="1964531" cy="812632"/>
            <a:chOff x="4222872" y="1919717"/>
            <a:chExt cx="2619090" cy="1084383"/>
          </a:xfrm>
        </p:grpSpPr>
        <p:sp>
          <p:nvSpPr>
            <p:cNvPr id="84" name="Rounded Rectangle 5"/>
            <p:cNvSpPr/>
            <p:nvPr>
              <p:custDataLst>
                <p:tags r:id="rId23"/>
              </p:custDataLst>
            </p:nvPr>
          </p:nvSpPr>
          <p:spPr bwMode="auto">
            <a:xfrm>
              <a:off x="4222872" y="1920217"/>
              <a:ext cx="2619090" cy="1083883"/>
            </a:xfrm>
            <a:prstGeom prst="roundRect">
              <a:avLst>
                <a:gd name="adj" fmla="val 101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grpSp>
          <p:nvGrpSpPr>
            <p:cNvPr id="85" name="Group 52"/>
            <p:cNvGrpSpPr/>
            <p:nvPr/>
          </p:nvGrpSpPr>
          <p:grpSpPr bwMode="auto">
            <a:xfrm>
              <a:off x="4343323" y="1919717"/>
              <a:ext cx="2428141" cy="663270"/>
              <a:chOff x="1603804" y="2220558"/>
              <a:chExt cx="2151826" cy="775460"/>
            </a:xfrm>
          </p:grpSpPr>
          <p:sp>
            <p:nvSpPr>
              <p:cNvPr id="86" name="Text Placeholder 2"/>
              <p:cNvSpPr txBox="1"/>
              <p:nvPr>
                <p:custDataLst>
                  <p:tags r:id="rId24"/>
                </p:custDataLst>
              </p:nvPr>
            </p:nvSpPr>
            <p:spPr bwMode="auto">
              <a:xfrm>
                <a:off x="1603804" y="2220558"/>
                <a:ext cx="2013461" cy="26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457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914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3716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8288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5800">
                  <a:buNone/>
                  <a:defRPr/>
                </a:pPr>
                <a:endParaRPr lang="en-US" altLang="zh-CN" sz="1100" dirty="0">
                  <a:solidFill>
                    <a:srgbClr val="EAEAEA"/>
                  </a:solidFill>
                  <a:latin typeface="微软雅黑" panose="020B0503020204020204" pitchFamily="34" charset="-122"/>
                  <a:ea typeface="微软雅黑" panose="020B0503020204020204" pitchFamily="34" charset="-122"/>
                </a:endParaRPr>
              </a:p>
            </p:txBody>
          </p:sp>
          <p:sp>
            <p:nvSpPr>
              <p:cNvPr id="87" name="TextBox 54"/>
              <p:cNvSpPr txBox="1">
                <a:spLocks noChangeArrowheads="1"/>
              </p:cNvSpPr>
              <p:nvPr>
                <p:custDataLst>
                  <p:tags r:id="rId25"/>
                </p:custDataLst>
              </p:nvPr>
            </p:nvSpPr>
            <p:spPr bwMode="auto">
              <a:xfrm>
                <a:off x="1616251" y="2516531"/>
                <a:ext cx="2139379" cy="4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zh-CN" altLang="en-US"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继续在四大</a:t>
                </a:r>
                <a:endParaRPr lang="zh-CN" altLang="en-US" sz="2000" b="1"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6508492" y="1487805"/>
            <a:ext cx="880369" cy="276999"/>
          </a:xfrm>
          <a:prstGeom prst="rect">
            <a:avLst/>
          </a:prstGeom>
          <a:noFill/>
        </p:spPr>
        <p:txBody>
          <a:bodyPr wrap="none">
            <a:spAutoFit/>
          </a:bodyPr>
          <a:lstStyle/>
          <a:p>
            <a:pPr algn="r" defTabSz="685800">
              <a:defRPr/>
            </a:pPr>
            <a:r>
              <a:rPr lang="zh-CN" altLang="en-US"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国企</a:t>
            </a:r>
            <a:r>
              <a:rPr lang="en-US"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a:t>
            </a:r>
            <a:r>
              <a:rPr lang="zh-CN" altLang="en-US"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央企</a:t>
            </a:r>
            <a:endParaRPr lang="en-US"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endParaRPr>
          </a:p>
        </p:txBody>
      </p:sp>
      <p:sp>
        <p:nvSpPr>
          <p:cNvPr id="42" name="TextBox 41"/>
          <p:cNvSpPr txBox="1"/>
          <p:nvPr/>
        </p:nvSpPr>
        <p:spPr>
          <a:xfrm>
            <a:off x="6702454" y="3489799"/>
            <a:ext cx="492443" cy="276999"/>
          </a:xfrm>
          <a:prstGeom prst="rect">
            <a:avLst/>
          </a:prstGeom>
          <a:noFill/>
        </p:spPr>
        <p:txBody>
          <a:bodyPr wrap="none">
            <a:spAutoFit/>
          </a:bodyPr>
          <a:lstStyle/>
          <a:p>
            <a:pPr algn="r" defTabSz="685800">
              <a:defRPr/>
            </a:pPr>
            <a:r>
              <a:rPr lang="zh-CN" altLang="en-GB"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大厂</a:t>
            </a:r>
            <a:endParaRPr lang="en-GB"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endParaRPr>
          </a:p>
        </p:txBody>
      </p:sp>
      <p:sp>
        <p:nvSpPr>
          <p:cNvPr id="45" name="TextBox 44"/>
          <p:cNvSpPr txBox="1"/>
          <p:nvPr/>
        </p:nvSpPr>
        <p:spPr>
          <a:xfrm>
            <a:off x="1697634" y="1487805"/>
            <a:ext cx="1415772" cy="276999"/>
          </a:xfrm>
          <a:prstGeom prst="rect">
            <a:avLst/>
          </a:prstGeom>
          <a:noFill/>
        </p:spPr>
        <p:txBody>
          <a:bodyPr wrap="none">
            <a:spAutoFit/>
          </a:bodyPr>
          <a:lstStyle/>
          <a:p>
            <a:pPr algn="r" defTabSz="685800">
              <a:defRPr/>
            </a:pPr>
            <a:r>
              <a:rPr lang="zh-CN" altLang="en-US"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四大会计师事务所</a:t>
            </a:r>
            <a:endParaRPr lang="en-US" altLang="zh-CN" sz="1200" b="1" dirty="0">
              <a:solidFill>
                <a:schemeClr val="tx1">
                  <a:lumMod val="65000"/>
                  <a:lumOff val="35000"/>
                </a:schemeClr>
              </a:solidFill>
              <a:latin typeface="Fira Sans SemiBold Italic" panose="00000700000000000000" pitchFamily="50" charset="0"/>
              <a:ea typeface="宋体" panose="02010600030101010101" pitchFamily="2" charset="-122"/>
              <a:cs typeface="Clear Sans" panose="020B0503030202020304" pitchFamily="34" charset="0"/>
            </a:endParaRPr>
          </a:p>
        </p:txBody>
      </p:sp>
      <p:sp>
        <p:nvSpPr>
          <p:cNvPr id="48" name="TextBox 47"/>
          <p:cNvSpPr txBox="1"/>
          <p:nvPr/>
        </p:nvSpPr>
        <p:spPr>
          <a:xfrm>
            <a:off x="2530793" y="3385820"/>
            <a:ext cx="492444" cy="276999"/>
          </a:xfrm>
          <a:prstGeom prst="rect">
            <a:avLst/>
          </a:prstGeom>
          <a:noFill/>
        </p:spPr>
        <p:txBody>
          <a:bodyPr wrap="none">
            <a:spAutoFit/>
          </a:bodyPr>
          <a:lstStyle/>
          <a:p>
            <a:pPr algn="r" defTabSz="685800">
              <a:defRPr/>
            </a:pPr>
            <a:r>
              <a:rPr lang="zh-CN" altLang="en-US"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金融</a:t>
            </a:r>
            <a:endParaRPr lang="en-US" altLang="zh-CN"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endParaRPr>
          </a:p>
        </p:txBody>
      </p:sp>
      <p:grpSp>
        <p:nvGrpSpPr>
          <p:cNvPr id="10" name="Group 9"/>
          <p:cNvGrpSpPr/>
          <p:nvPr/>
        </p:nvGrpSpPr>
        <p:grpSpPr bwMode="auto">
          <a:xfrm>
            <a:off x="3069432" y="1379169"/>
            <a:ext cx="2970610" cy="2978673"/>
            <a:chOff x="4092255" y="1838977"/>
            <a:chExt cx="3961784" cy="3970151"/>
          </a:xfrm>
        </p:grpSpPr>
        <p:grpSp>
          <p:nvGrpSpPr>
            <p:cNvPr id="37900" name="Group 7"/>
            <p:cNvGrpSpPr/>
            <p:nvPr/>
          </p:nvGrpSpPr>
          <p:grpSpPr bwMode="auto">
            <a:xfrm>
              <a:off x="5671529" y="3836603"/>
              <a:ext cx="2382510" cy="1972525"/>
              <a:chOff x="5671529" y="3836603"/>
              <a:chExt cx="2382510" cy="1972525"/>
            </a:xfrm>
          </p:grpSpPr>
          <p:sp>
            <p:nvSpPr>
              <p:cNvPr id="4" name="Freeform 11"/>
              <p:cNvSpPr/>
              <p:nvPr/>
            </p:nvSpPr>
            <p:spPr bwMode="auto">
              <a:xfrm>
                <a:off x="5672205" y="3835958"/>
                <a:ext cx="2381834" cy="1973170"/>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4"/>
              </a:solidFill>
              <a:ln w="19050">
                <a:noFill/>
                <a:round/>
              </a:ln>
            </p:spPr>
            <p:txBody>
              <a:bodyPr/>
              <a:lstStyle/>
              <a:p>
                <a:pPr defTabSz="685800">
                  <a:defRPr/>
                </a:pPr>
                <a:endParaRPr lang="en-US" dirty="0">
                  <a:latin typeface="+mn-lt"/>
                </a:endParaRPr>
              </a:p>
            </p:txBody>
          </p:sp>
          <p:sp>
            <p:nvSpPr>
              <p:cNvPr id="37911" name="Shape 162"/>
              <p:cNvSpPr/>
              <p:nvPr/>
            </p:nvSpPr>
            <p:spPr bwMode="auto">
              <a:xfrm>
                <a:off x="6638729" y="4502942"/>
                <a:ext cx="485971" cy="427160"/>
              </a:xfrm>
              <a:custGeom>
                <a:avLst/>
                <a:gdLst>
                  <a:gd name="T0" fmla="*/ 242986 w 21600"/>
                  <a:gd name="T1" fmla="*/ 213580 h 21600"/>
                  <a:gd name="T2" fmla="*/ 242986 w 21600"/>
                  <a:gd name="T3" fmla="*/ 213580 h 21600"/>
                  <a:gd name="T4" fmla="*/ 242986 w 21600"/>
                  <a:gd name="T5" fmla="*/ 213580 h 21600"/>
                  <a:gd name="T6" fmla="*/ 242986 w 21600"/>
                  <a:gd name="T7" fmla="*/ 21358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close/>
                    <a:moveTo>
                      <a:pt x="6466" y="21600"/>
                    </a:moveTo>
                    <a:lnTo>
                      <a:pt x="6466" y="16643"/>
                    </a:lnTo>
                    <a:lnTo>
                      <a:pt x="3761" y="16643"/>
                    </a:lnTo>
                    <a:lnTo>
                      <a:pt x="3761" y="21600"/>
                    </a:lnTo>
                    <a:lnTo>
                      <a:pt x="6466" y="21600"/>
                    </a:lnTo>
                    <a:close/>
                    <a:moveTo>
                      <a:pt x="10227" y="21600"/>
                    </a:moveTo>
                    <a:lnTo>
                      <a:pt x="7567" y="21600"/>
                    </a:lnTo>
                    <a:lnTo>
                      <a:pt x="7567" y="14817"/>
                    </a:lnTo>
                    <a:lnTo>
                      <a:pt x="10227" y="14817"/>
                    </a:lnTo>
                    <a:lnTo>
                      <a:pt x="10227" y="21600"/>
                    </a:lnTo>
                    <a:close/>
                    <a:moveTo>
                      <a:pt x="14033" y="21600"/>
                    </a:moveTo>
                    <a:lnTo>
                      <a:pt x="11327" y="21600"/>
                    </a:lnTo>
                    <a:lnTo>
                      <a:pt x="11327" y="12313"/>
                    </a:lnTo>
                    <a:lnTo>
                      <a:pt x="14033" y="12313"/>
                    </a:lnTo>
                    <a:lnTo>
                      <a:pt x="14033" y="21600"/>
                    </a:lnTo>
                    <a:close/>
                    <a:moveTo>
                      <a:pt x="17794" y="21600"/>
                    </a:moveTo>
                    <a:lnTo>
                      <a:pt x="15088" y="21600"/>
                    </a:lnTo>
                    <a:lnTo>
                      <a:pt x="15088" y="9861"/>
                    </a:lnTo>
                    <a:lnTo>
                      <a:pt x="17794" y="9861"/>
                    </a:lnTo>
                    <a:lnTo>
                      <a:pt x="17794" y="21600"/>
                    </a:lnTo>
                    <a:close/>
                    <a:moveTo>
                      <a:pt x="18894" y="6783"/>
                    </a:moveTo>
                    <a:lnTo>
                      <a:pt x="18894" y="21600"/>
                    </a:lnTo>
                    <a:lnTo>
                      <a:pt x="21600" y="21600"/>
                    </a:lnTo>
                    <a:lnTo>
                      <a:pt x="21600" y="6783"/>
                    </a:lnTo>
                    <a:lnTo>
                      <a:pt x="18894" y="6783"/>
                    </a:ln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37901" name="Group 6"/>
            <p:cNvGrpSpPr/>
            <p:nvPr/>
          </p:nvGrpSpPr>
          <p:grpSpPr bwMode="auto">
            <a:xfrm>
              <a:off x="6064778" y="1838977"/>
              <a:ext cx="1982984" cy="2369958"/>
              <a:chOff x="6064778" y="1838977"/>
              <a:chExt cx="1982984" cy="2369958"/>
            </a:xfrm>
          </p:grpSpPr>
          <p:sp>
            <p:nvSpPr>
              <p:cNvPr id="3" name="Freeform 10"/>
              <p:cNvSpPr/>
              <p:nvPr/>
            </p:nvSpPr>
            <p:spPr bwMode="auto">
              <a:xfrm>
                <a:off x="6064413" y="1838977"/>
                <a:ext cx="1983274" cy="2370026"/>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noFill/>
                <a:round/>
              </a:ln>
            </p:spPr>
            <p:txBody>
              <a:bodyPr/>
              <a:lstStyle/>
              <a:p>
                <a:pPr defTabSz="685800">
                  <a:defRPr/>
                </a:pPr>
                <a:endParaRPr lang="en-US" dirty="0">
                  <a:latin typeface="+mn-lt"/>
                </a:endParaRPr>
              </a:p>
            </p:txBody>
          </p:sp>
          <p:sp>
            <p:nvSpPr>
              <p:cNvPr id="37909" name="Freeform 61"/>
              <p:cNvSpPr>
                <a:spLocks noEditPoints="1"/>
              </p:cNvSpPr>
              <p:nvPr/>
            </p:nvSpPr>
            <p:spPr bwMode="auto">
              <a:xfrm>
                <a:off x="6785235" y="2840928"/>
                <a:ext cx="542070" cy="425449"/>
              </a:xfrm>
              <a:custGeom>
                <a:avLst/>
                <a:gdLst>
                  <a:gd name="T0" fmla="*/ 255693 w 106"/>
                  <a:gd name="T1" fmla="*/ 56385 h 83"/>
                  <a:gd name="T2" fmla="*/ 260807 w 106"/>
                  <a:gd name="T3" fmla="*/ 56385 h 83"/>
                  <a:gd name="T4" fmla="*/ 260807 w 106"/>
                  <a:gd name="T5" fmla="*/ 220413 h 83"/>
                  <a:gd name="T6" fmla="*/ 97163 w 106"/>
                  <a:gd name="T7" fmla="*/ 138399 h 83"/>
                  <a:gd name="T8" fmla="*/ 97163 w 106"/>
                  <a:gd name="T9" fmla="*/ 133273 h 83"/>
                  <a:gd name="T10" fmla="*/ 281263 w 106"/>
                  <a:gd name="T11" fmla="*/ 215287 h 83"/>
                  <a:gd name="T12" fmla="*/ 286377 w 106"/>
                  <a:gd name="T13" fmla="*/ 220413 h 83"/>
                  <a:gd name="T14" fmla="*/ 444907 w 106"/>
                  <a:gd name="T15" fmla="*/ 138399 h 83"/>
                  <a:gd name="T16" fmla="*/ 286377 w 106"/>
                  <a:gd name="T17" fmla="*/ 56385 h 83"/>
                  <a:gd name="T18" fmla="*/ 281263 w 106"/>
                  <a:gd name="T19" fmla="*/ 56385 h 83"/>
                  <a:gd name="T20" fmla="*/ 76708 w 106"/>
                  <a:gd name="T21" fmla="*/ 148651 h 83"/>
                  <a:gd name="T22" fmla="*/ 5114 w 106"/>
                  <a:gd name="T23" fmla="*/ 179406 h 83"/>
                  <a:gd name="T24" fmla="*/ 5114 w 106"/>
                  <a:gd name="T25" fmla="*/ 189658 h 83"/>
                  <a:gd name="T26" fmla="*/ 173872 w 106"/>
                  <a:gd name="T27" fmla="*/ 271672 h 83"/>
                  <a:gd name="T28" fmla="*/ 245466 w 106"/>
                  <a:gd name="T29" fmla="*/ 235791 h 83"/>
                  <a:gd name="T30" fmla="*/ 536956 w 106"/>
                  <a:gd name="T31" fmla="*/ 82014 h 83"/>
                  <a:gd name="T32" fmla="*/ 536956 w 106"/>
                  <a:gd name="T33" fmla="*/ 92266 h 83"/>
                  <a:gd name="T34" fmla="*/ 465362 w 106"/>
                  <a:gd name="T35" fmla="*/ 128147 h 83"/>
                  <a:gd name="T36" fmla="*/ 296604 w 106"/>
                  <a:gd name="T37" fmla="*/ 41007 h 83"/>
                  <a:gd name="T38" fmla="*/ 368198 w 106"/>
                  <a:gd name="T39" fmla="*/ 0 h 83"/>
                  <a:gd name="T40" fmla="*/ 536956 w 106"/>
                  <a:gd name="T41" fmla="*/ 82014 h 83"/>
                  <a:gd name="T42" fmla="*/ 542070 w 106"/>
                  <a:gd name="T43" fmla="*/ 184532 h 83"/>
                  <a:gd name="T44" fmla="*/ 368198 w 106"/>
                  <a:gd name="T45" fmla="*/ 271672 h 83"/>
                  <a:gd name="T46" fmla="*/ 296604 w 106"/>
                  <a:gd name="T47" fmla="*/ 240917 h 83"/>
                  <a:gd name="T48" fmla="*/ 296604 w 106"/>
                  <a:gd name="T49" fmla="*/ 230665 h 83"/>
                  <a:gd name="T50" fmla="*/ 470476 w 106"/>
                  <a:gd name="T51" fmla="*/ 148651 h 83"/>
                  <a:gd name="T52" fmla="*/ 245466 w 106"/>
                  <a:gd name="T53" fmla="*/ 35881 h 83"/>
                  <a:gd name="T54" fmla="*/ 168758 w 106"/>
                  <a:gd name="T55" fmla="*/ 0 h 83"/>
                  <a:gd name="T56" fmla="*/ 0 w 106"/>
                  <a:gd name="T57" fmla="*/ 87140 h 83"/>
                  <a:gd name="T58" fmla="*/ 71594 w 106"/>
                  <a:gd name="T59" fmla="*/ 128147 h 83"/>
                  <a:gd name="T60" fmla="*/ 245466 w 106"/>
                  <a:gd name="T61" fmla="*/ 46133 h 83"/>
                  <a:gd name="T62" fmla="*/ 245466 w 106"/>
                  <a:gd name="T63" fmla="*/ 35881 h 83"/>
                  <a:gd name="T64" fmla="*/ 281263 w 106"/>
                  <a:gd name="T65" fmla="*/ 420323 h 83"/>
                  <a:gd name="T66" fmla="*/ 286377 w 106"/>
                  <a:gd name="T67" fmla="*/ 425449 h 83"/>
                  <a:gd name="T68" fmla="*/ 460248 w 106"/>
                  <a:gd name="T69" fmla="*/ 333183 h 83"/>
                  <a:gd name="T70" fmla="*/ 455134 w 106"/>
                  <a:gd name="T71" fmla="*/ 251169 h 83"/>
                  <a:gd name="T72" fmla="*/ 373312 w 106"/>
                  <a:gd name="T73" fmla="*/ 292176 h 83"/>
                  <a:gd name="T74" fmla="*/ 368198 w 106"/>
                  <a:gd name="T75" fmla="*/ 292176 h 83"/>
                  <a:gd name="T76" fmla="*/ 286377 w 106"/>
                  <a:gd name="T77" fmla="*/ 251169 h 83"/>
                  <a:gd name="T78" fmla="*/ 281263 w 106"/>
                  <a:gd name="T79" fmla="*/ 256295 h 83"/>
                  <a:gd name="T80" fmla="*/ 86936 w 106"/>
                  <a:gd name="T81" fmla="*/ 251169 h 83"/>
                  <a:gd name="T82" fmla="*/ 168758 w 106"/>
                  <a:gd name="T83" fmla="*/ 292176 h 83"/>
                  <a:gd name="T84" fmla="*/ 255693 w 106"/>
                  <a:gd name="T85" fmla="*/ 251169 h 83"/>
                  <a:gd name="T86" fmla="*/ 260807 w 106"/>
                  <a:gd name="T87" fmla="*/ 256295 h 83"/>
                  <a:gd name="T88" fmla="*/ 260807 w 106"/>
                  <a:gd name="T89" fmla="*/ 425449 h 83"/>
                  <a:gd name="T90" fmla="*/ 86936 w 106"/>
                  <a:gd name="T91" fmla="*/ 338309 h 83"/>
                  <a:gd name="T92" fmla="*/ 81822 w 106"/>
                  <a:gd name="T93" fmla="*/ 256295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02" name="Group 8"/>
            <p:cNvGrpSpPr/>
            <p:nvPr/>
          </p:nvGrpSpPr>
          <p:grpSpPr bwMode="auto">
            <a:xfrm>
              <a:off x="4092255" y="3432894"/>
              <a:ext cx="1972526" cy="2369958"/>
              <a:chOff x="4092255" y="3432894"/>
              <a:chExt cx="1972526" cy="2369958"/>
            </a:xfrm>
          </p:grpSpPr>
          <p:sp>
            <p:nvSpPr>
              <p:cNvPr id="5" name="Freeform 12"/>
              <p:cNvSpPr/>
              <p:nvPr/>
            </p:nvSpPr>
            <p:spPr bwMode="auto">
              <a:xfrm>
                <a:off x="4092255" y="3432752"/>
                <a:ext cx="1972158" cy="2370026"/>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3"/>
              </a:solidFill>
              <a:ln w="19050">
                <a:noFill/>
                <a:round/>
              </a:ln>
            </p:spPr>
            <p:txBody>
              <a:bodyPr/>
              <a:lstStyle/>
              <a:p>
                <a:pPr defTabSz="685800">
                  <a:defRPr/>
                </a:pPr>
                <a:endParaRPr lang="en-US" dirty="0">
                  <a:latin typeface="+mn-lt"/>
                </a:endParaRPr>
              </a:p>
            </p:txBody>
          </p:sp>
          <p:sp>
            <p:nvSpPr>
              <p:cNvPr id="37907" name="Shape 2102"/>
              <p:cNvSpPr/>
              <p:nvPr/>
            </p:nvSpPr>
            <p:spPr bwMode="auto">
              <a:xfrm>
                <a:off x="4849092" y="4460799"/>
                <a:ext cx="535463" cy="428354"/>
              </a:xfrm>
              <a:custGeom>
                <a:avLst/>
                <a:gdLst>
                  <a:gd name="T0" fmla="*/ 267732 w 21600"/>
                  <a:gd name="T1" fmla="*/ 214177 h 21600"/>
                  <a:gd name="T2" fmla="*/ 267732 w 21600"/>
                  <a:gd name="T3" fmla="*/ 214177 h 21600"/>
                  <a:gd name="T4" fmla="*/ 267732 w 21600"/>
                  <a:gd name="T5" fmla="*/ 214177 h 21600"/>
                  <a:gd name="T6" fmla="*/ 267732 w 21600"/>
                  <a:gd name="T7" fmla="*/ 21417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37903" name="Group 5"/>
            <p:cNvGrpSpPr/>
            <p:nvPr/>
          </p:nvGrpSpPr>
          <p:grpSpPr bwMode="auto">
            <a:xfrm>
              <a:off x="4092255" y="1845253"/>
              <a:ext cx="2359500" cy="1991350"/>
              <a:chOff x="4092255" y="1845253"/>
              <a:chExt cx="2359500" cy="1991350"/>
            </a:xfrm>
          </p:grpSpPr>
          <p:sp>
            <p:nvSpPr>
              <p:cNvPr id="2" name="Freeform 9"/>
              <p:cNvSpPr/>
              <p:nvPr/>
            </p:nvSpPr>
            <p:spPr bwMode="auto">
              <a:xfrm>
                <a:off x="4092255" y="1845327"/>
                <a:ext cx="2359603" cy="1990631"/>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noFill/>
                <a:round/>
              </a:ln>
            </p:spPr>
            <p:txBody>
              <a:bodyPr/>
              <a:lstStyle/>
              <a:p>
                <a:pPr defTabSz="685800">
                  <a:defRPr/>
                </a:pPr>
                <a:endParaRPr lang="en-US" dirty="0">
                  <a:latin typeface="+mn-lt"/>
                </a:endParaRPr>
              </a:p>
            </p:txBody>
          </p:sp>
          <p:sp>
            <p:nvSpPr>
              <p:cNvPr id="37905" name="Shape 719"/>
              <p:cNvSpPr/>
              <p:nvPr/>
            </p:nvSpPr>
            <p:spPr bwMode="auto">
              <a:xfrm>
                <a:off x="4889500" y="2714711"/>
                <a:ext cx="519827" cy="447059"/>
              </a:xfrm>
              <a:custGeom>
                <a:avLst/>
                <a:gdLst>
                  <a:gd name="T0" fmla="*/ 259914 w 21332"/>
                  <a:gd name="T1" fmla="*/ 223530 h 21446"/>
                  <a:gd name="T2" fmla="*/ 259914 w 21332"/>
                  <a:gd name="T3" fmla="*/ 223530 h 21446"/>
                  <a:gd name="T4" fmla="*/ 259914 w 21332"/>
                  <a:gd name="T5" fmla="*/ 223530 h 21446"/>
                  <a:gd name="T6" fmla="*/ 259914 w 21332"/>
                  <a:gd name="T7" fmla="*/ 223530 h 2144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sp>
        <p:nvSpPr>
          <p:cNvPr id="55" name="矩形 54"/>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职业发展</a:t>
            </a:r>
            <a:endParaRPr lang="zh-CN" sz="1800" b="1" dirty="0">
              <a:solidFill>
                <a:schemeClr val="bg1"/>
              </a:solidFill>
              <a:ea typeface="微软雅黑" panose="020B0503020204020204" pitchFamily="34" charset="-122"/>
              <a:sym typeface="Arial" panose="020B0604020202020204" pitchFamily="34" charset="0"/>
            </a:endParaRPr>
          </a:p>
        </p:txBody>
      </p:sp>
      <p:sp>
        <p:nvSpPr>
          <p:cNvPr id="9"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2.5</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1250" fill="hold"/>
                                        <p:tgtEl>
                                          <p:spTgt spid="10"/>
                                        </p:tgtEl>
                                        <p:attrNameLst>
                                          <p:attrName>ppt_w</p:attrName>
                                        </p:attrNameLst>
                                      </p:cBhvr>
                                      <p:tavLst>
                                        <p:tav tm="0">
                                          <p:val>
                                            <p:fltVal val="0"/>
                                          </p:val>
                                        </p:tav>
                                        <p:tav tm="100000">
                                          <p:val>
                                            <p:strVal val="#ppt_w"/>
                                          </p:val>
                                        </p:tav>
                                      </p:tavLst>
                                    </p:anim>
                                    <p:anim calcmode="lin" valueType="num">
                                      <p:cBhvr>
                                        <p:cTn id="13" dur="1250" fill="hold"/>
                                        <p:tgtEl>
                                          <p:spTgt spid="10"/>
                                        </p:tgtEl>
                                        <p:attrNameLst>
                                          <p:attrName>ppt_h</p:attrName>
                                        </p:attrNameLst>
                                      </p:cBhvr>
                                      <p:tavLst>
                                        <p:tav tm="0">
                                          <p:val>
                                            <p:fltVal val="0"/>
                                          </p:val>
                                        </p:tav>
                                        <p:tav tm="100000">
                                          <p:val>
                                            <p:strVal val="#ppt_h"/>
                                          </p:val>
                                        </p:tav>
                                      </p:tavLst>
                                    </p:anim>
                                    <p:anim calcmode="lin" valueType="num">
                                      <p:cBhvr>
                                        <p:cTn id="14" dur="1250" fill="hold"/>
                                        <p:tgtEl>
                                          <p:spTgt spid="10"/>
                                        </p:tgtEl>
                                        <p:attrNameLst>
                                          <p:attrName>style.rotation</p:attrName>
                                        </p:attrNameLst>
                                      </p:cBhvr>
                                      <p:tavLst>
                                        <p:tav tm="0">
                                          <p:val>
                                            <p:fltVal val="360"/>
                                          </p:val>
                                        </p:tav>
                                        <p:tav tm="100000">
                                          <p:val>
                                            <p:fltVal val="0"/>
                                          </p:val>
                                        </p:tav>
                                      </p:tavLst>
                                    </p:anim>
                                    <p:animEffect transition="in" filter="fade">
                                      <p:cBhvr>
                                        <p:cTn id="15" dur="1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
          <p:cNvGrpSpPr/>
          <p:nvPr/>
        </p:nvGrpSpPr>
        <p:grpSpPr bwMode="auto">
          <a:xfrm>
            <a:off x="1635919" y="1092141"/>
            <a:ext cx="2461022" cy="1707883"/>
            <a:chOff x="612" y="709"/>
            <a:chExt cx="2268" cy="1678"/>
          </a:xfrm>
        </p:grpSpPr>
        <p:sp>
          <p:nvSpPr>
            <p:cNvPr id="13" name="Freeform 5"/>
            <p:cNvSpPr/>
            <p:nvPr/>
          </p:nvSpPr>
          <p:spPr bwMode="auto">
            <a:xfrm rot="10800000">
              <a:off x="612" y="845"/>
              <a:ext cx="2268" cy="1542"/>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a:latin typeface="+mn-lt"/>
              </a:endParaRPr>
            </a:p>
          </p:txBody>
        </p:sp>
        <p:sp>
          <p:nvSpPr>
            <p:cNvPr id="14" name="Text Box 6"/>
            <p:cNvSpPr txBox="1">
              <a:spLocks noChangeArrowheads="1"/>
            </p:cNvSpPr>
            <p:nvPr/>
          </p:nvSpPr>
          <p:spPr bwMode="auto">
            <a:xfrm>
              <a:off x="889" y="709"/>
              <a:ext cx="489"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685800" eaLnBrk="1" hangingPunct="1">
                <a:defRPr/>
              </a:pPr>
              <a:r>
                <a:rPr lang="en-US" altLang="zh-CN" sz="4500" b="1" dirty="0">
                  <a:solidFill>
                    <a:schemeClr val="accent1"/>
                  </a:solidFill>
                  <a:latin typeface="Fira Sans Medium Italic" panose="00000600000000000000" pitchFamily="50" charset="0"/>
                  <a:ea typeface="Fira Sans Medium Italic" panose="00000600000000000000" pitchFamily="50" charset="0"/>
                </a:rPr>
                <a:t>A</a:t>
              </a:r>
              <a:endParaRPr lang="en-US" altLang="zh-CN" sz="4500" b="1" dirty="0">
                <a:solidFill>
                  <a:schemeClr val="accent1"/>
                </a:solidFill>
                <a:latin typeface="Fira Sans Medium Italic" panose="00000600000000000000" pitchFamily="50" charset="0"/>
                <a:ea typeface="Fira Sans Medium Italic" panose="00000600000000000000" pitchFamily="50" charset="0"/>
              </a:endParaRPr>
            </a:p>
          </p:txBody>
        </p:sp>
      </p:grpSp>
      <p:sp>
        <p:nvSpPr>
          <p:cNvPr id="32771" name="Text Box 19"/>
          <p:cNvSpPr txBox="1">
            <a:spLocks noChangeArrowheads="1"/>
          </p:cNvSpPr>
          <p:nvPr/>
        </p:nvSpPr>
        <p:spPr bwMode="auto">
          <a:xfrm>
            <a:off x="2467111" y="1742423"/>
            <a:ext cx="1557338" cy="93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marL="174625" indent="-1746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业务一线人员，工作保质保量，压力较大</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作为乙方接触很多客户，需要维护关系</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en-US" altLang="zh-CN" sz="800" dirty="0">
                <a:solidFill>
                  <a:schemeClr val="bg1">
                    <a:lumMod val="20000"/>
                    <a:lumOff val="80000"/>
                  </a:schemeClr>
                </a:solidFill>
                <a:latin typeface="Open Sans" panose="020B0606030504020204" pitchFamily="34" charset="0"/>
              </a:rPr>
              <a:t>DDL</a:t>
            </a:r>
            <a:r>
              <a:rPr lang="zh-CN" altLang="en-US" sz="800" dirty="0">
                <a:solidFill>
                  <a:schemeClr val="bg1">
                    <a:lumMod val="20000"/>
                    <a:lumOff val="80000"/>
                  </a:schemeClr>
                </a:solidFill>
                <a:latin typeface="Open Sans" panose="020B0606030504020204" pitchFamily="34" charset="0"/>
              </a:rPr>
              <a:t>很多，工作比较紧张</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会存在出差情况</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专业无限制</a:t>
            </a:r>
            <a:endParaRPr lang="en-US" altLang="zh-CN" sz="800" dirty="0">
              <a:solidFill>
                <a:schemeClr val="bg1">
                  <a:lumMod val="20000"/>
                  <a:lumOff val="80000"/>
                </a:schemeClr>
              </a:solidFill>
              <a:latin typeface="Open Sans" panose="020B0606030504020204" pitchFamily="34" charset="0"/>
            </a:endParaRPr>
          </a:p>
        </p:txBody>
      </p:sp>
      <p:grpSp>
        <p:nvGrpSpPr>
          <p:cNvPr id="17" name="Group 8"/>
          <p:cNvGrpSpPr/>
          <p:nvPr/>
        </p:nvGrpSpPr>
        <p:grpSpPr bwMode="auto">
          <a:xfrm>
            <a:off x="4872038" y="1094523"/>
            <a:ext cx="2461022" cy="1707883"/>
            <a:chOff x="2880" y="709"/>
            <a:chExt cx="2268" cy="1678"/>
          </a:xfrm>
        </p:grpSpPr>
        <p:sp>
          <p:nvSpPr>
            <p:cNvPr id="32" name="Freeform 9"/>
            <p:cNvSpPr/>
            <p:nvPr/>
          </p:nvSpPr>
          <p:spPr bwMode="auto">
            <a:xfrm rot="10800000">
              <a:off x="2880" y="845"/>
              <a:ext cx="2268" cy="1542"/>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a:latin typeface="+mn-lt"/>
              </a:endParaRPr>
            </a:p>
          </p:txBody>
        </p:sp>
        <p:sp>
          <p:nvSpPr>
            <p:cNvPr id="33" name="Text Box 10"/>
            <p:cNvSpPr txBox="1">
              <a:spLocks noChangeArrowheads="1"/>
            </p:cNvSpPr>
            <p:nvPr/>
          </p:nvSpPr>
          <p:spPr bwMode="auto">
            <a:xfrm>
              <a:off x="3188" y="709"/>
              <a:ext cx="489"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685800" eaLnBrk="1" hangingPunct="1">
                <a:defRPr/>
              </a:pPr>
              <a:r>
                <a:rPr lang="en-US" altLang="zh-CN" sz="4500" b="1" dirty="0">
                  <a:solidFill>
                    <a:schemeClr val="accent2"/>
                  </a:solidFill>
                  <a:latin typeface="Fira Sans Medium Italic" panose="00000600000000000000" pitchFamily="50" charset="0"/>
                  <a:ea typeface="Fira Sans Medium Italic" panose="00000600000000000000" pitchFamily="50" charset="0"/>
                </a:rPr>
                <a:t>I</a:t>
              </a:r>
              <a:endParaRPr lang="en-US" altLang="zh-CN" sz="4500" b="1" dirty="0">
                <a:solidFill>
                  <a:schemeClr val="accent2"/>
                </a:solidFill>
                <a:latin typeface="Fira Sans Medium Italic" panose="00000600000000000000" pitchFamily="50" charset="0"/>
                <a:ea typeface="Fira Sans Medium Italic" panose="00000600000000000000" pitchFamily="50" charset="0"/>
              </a:endParaRPr>
            </a:p>
          </p:txBody>
        </p:sp>
      </p:grpSp>
      <p:sp>
        <p:nvSpPr>
          <p:cNvPr id="32778" name="Text Box 19"/>
          <p:cNvSpPr txBox="1">
            <a:spLocks noChangeArrowheads="1"/>
          </p:cNvSpPr>
          <p:nvPr/>
        </p:nvSpPr>
        <p:spPr bwMode="auto">
          <a:xfrm>
            <a:off x="5696086" y="1742423"/>
            <a:ext cx="1556147"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marL="174625" indent="-1746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工作一般为财务</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人员流动性低，同事关系较为轻松</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工作压力小，更多私人时间</a:t>
            </a:r>
            <a:endParaRPr lang="en-US" altLang="zh-CN" sz="800" dirty="0">
              <a:solidFill>
                <a:schemeClr val="bg1">
                  <a:lumMod val="20000"/>
                  <a:lumOff val="80000"/>
                </a:schemeClr>
              </a:solidFill>
              <a:latin typeface="Open Sans" panose="020B0606030504020204" pitchFamily="34" charset="0"/>
            </a:endParaRPr>
          </a:p>
          <a:p>
            <a:pPr marL="0" indent="0" defTabSz="685800">
              <a:lnSpc>
                <a:spcPct val="100000"/>
              </a:lnSpc>
              <a:spcBef>
                <a:spcPct val="0"/>
              </a:spcBef>
              <a:buNone/>
            </a:pP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endParaRPr lang="en-US" altLang="zh-CN" sz="800" dirty="0">
              <a:solidFill>
                <a:schemeClr val="bg1">
                  <a:lumMod val="20000"/>
                  <a:lumOff val="80000"/>
                </a:schemeClr>
              </a:solidFill>
              <a:latin typeface="Open Sans" panose="020B0606030504020204" pitchFamily="34" charset="0"/>
            </a:endParaRPr>
          </a:p>
        </p:txBody>
      </p:sp>
      <p:grpSp>
        <p:nvGrpSpPr>
          <p:cNvPr id="2" name="Group 1"/>
          <p:cNvGrpSpPr/>
          <p:nvPr/>
        </p:nvGrpSpPr>
        <p:grpSpPr bwMode="auto">
          <a:xfrm>
            <a:off x="1635919" y="2920314"/>
            <a:ext cx="2461022" cy="1707883"/>
            <a:chOff x="2181625" y="3892474"/>
            <a:chExt cx="3280873" cy="2277080"/>
          </a:xfrm>
        </p:grpSpPr>
        <p:sp>
          <p:nvSpPr>
            <p:cNvPr id="68" name="Freeform 5"/>
            <p:cNvSpPr/>
            <p:nvPr/>
          </p:nvSpPr>
          <p:spPr bwMode="auto">
            <a:xfrm rot="10800000">
              <a:off x="2181625" y="4076673"/>
              <a:ext cx="3280873" cy="2092881"/>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a:latin typeface="+mn-lt"/>
              </a:endParaRPr>
            </a:p>
          </p:txBody>
        </p:sp>
        <p:sp>
          <p:nvSpPr>
            <p:cNvPr id="69" name="Text Box 6"/>
            <p:cNvSpPr txBox="1">
              <a:spLocks noChangeArrowheads="1"/>
            </p:cNvSpPr>
            <p:nvPr/>
          </p:nvSpPr>
          <p:spPr bwMode="auto">
            <a:xfrm>
              <a:off x="2648279" y="3892474"/>
              <a:ext cx="707781" cy="104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685800" eaLnBrk="1" hangingPunct="1">
                <a:defRPr/>
              </a:pPr>
              <a:r>
                <a:rPr lang="en-US" altLang="zh-CN" sz="4500" b="1" dirty="0">
                  <a:solidFill>
                    <a:schemeClr val="accent4"/>
                  </a:solidFill>
                  <a:latin typeface="Fira Sans Medium Italic" panose="00000600000000000000" pitchFamily="50" charset="0"/>
                  <a:ea typeface="Fira Sans Medium Italic" panose="00000600000000000000" pitchFamily="50" charset="0"/>
                </a:rPr>
                <a:t>D</a:t>
              </a:r>
              <a:endParaRPr lang="en-US" altLang="zh-CN" sz="4500" b="1" dirty="0">
                <a:solidFill>
                  <a:schemeClr val="accent4"/>
                </a:solidFill>
                <a:latin typeface="Fira Sans Medium Italic" panose="00000600000000000000" pitchFamily="50" charset="0"/>
                <a:ea typeface="Fira Sans Medium Italic" panose="00000600000000000000" pitchFamily="50" charset="0"/>
              </a:endParaRPr>
            </a:p>
          </p:txBody>
        </p:sp>
      </p:grpSp>
      <p:sp>
        <p:nvSpPr>
          <p:cNvPr id="32780" name="Text Box 19"/>
          <p:cNvSpPr txBox="1">
            <a:spLocks noChangeArrowheads="1"/>
          </p:cNvSpPr>
          <p:nvPr/>
        </p:nvSpPr>
        <p:spPr bwMode="auto">
          <a:xfrm>
            <a:off x="2467111" y="3570596"/>
            <a:ext cx="1557338" cy="1177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marL="174625" indent="-1746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投行</a:t>
            </a:r>
            <a:r>
              <a:rPr lang="en-US" altLang="zh-CN" sz="800" dirty="0">
                <a:solidFill>
                  <a:schemeClr val="bg1">
                    <a:lumMod val="20000"/>
                    <a:lumOff val="80000"/>
                  </a:schemeClr>
                </a:solidFill>
                <a:latin typeface="Open Sans" panose="020B0606030504020204" pitchFamily="34" charset="0"/>
              </a:rPr>
              <a:t>/</a:t>
            </a:r>
            <a:r>
              <a:rPr lang="zh-CN" altLang="en-US" sz="800" dirty="0">
                <a:solidFill>
                  <a:schemeClr val="bg1">
                    <a:lumMod val="20000"/>
                    <a:lumOff val="80000"/>
                  </a:schemeClr>
                </a:solidFill>
                <a:latin typeface="Open Sans" panose="020B0606030504020204" pitchFamily="34" charset="0"/>
              </a:rPr>
              <a:t>券商，做股，做债等等</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发展依赖项目资源</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对专业性要求更高</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工作强度最大</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出差需求最多</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收入最高</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学历要求高</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endParaRPr lang="en-US" altLang="zh-CN" sz="800" dirty="0">
              <a:solidFill>
                <a:schemeClr val="bg1">
                  <a:lumMod val="20000"/>
                  <a:lumOff val="80000"/>
                </a:schemeClr>
              </a:solidFill>
              <a:latin typeface="Open Sans" panose="020B0606030504020204" pitchFamily="34" charset="0"/>
            </a:endParaRPr>
          </a:p>
        </p:txBody>
      </p:sp>
      <p:grpSp>
        <p:nvGrpSpPr>
          <p:cNvPr id="81" name="Group 8"/>
          <p:cNvGrpSpPr/>
          <p:nvPr/>
        </p:nvGrpSpPr>
        <p:grpSpPr bwMode="auto">
          <a:xfrm>
            <a:off x="4872038" y="2922696"/>
            <a:ext cx="2461022" cy="1707883"/>
            <a:chOff x="2880" y="709"/>
            <a:chExt cx="2268" cy="1678"/>
          </a:xfrm>
        </p:grpSpPr>
        <p:sp>
          <p:nvSpPr>
            <p:cNvPr id="95" name="Freeform 9"/>
            <p:cNvSpPr/>
            <p:nvPr/>
          </p:nvSpPr>
          <p:spPr bwMode="auto">
            <a:xfrm rot="10800000">
              <a:off x="2880" y="845"/>
              <a:ext cx="2268" cy="1542"/>
            </a:xfrm>
            <a:custGeom>
              <a:avLst/>
              <a:gdLst>
                <a:gd name="T0" fmla="*/ 498 w 946"/>
                <a:gd name="T1" fmla="*/ 946 h 946"/>
                <a:gd name="T2" fmla="*/ 500 w 946"/>
                <a:gd name="T3" fmla="*/ 924 h 946"/>
                <a:gd name="T4" fmla="*/ 509 w 946"/>
                <a:gd name="T5" fmla="*/ 882 h 946"/>
                <a:gd name="T6" fmla="*/ 521 w 946"/>
                <a:gd name="T7" fmla="*/ 841 h 946"/>
                <a:gd name="T8" fmla="*/ 535 w 946"/>
                <a:gd name="T9" fmla="*/ 801 h 946"/>
                <a:gd name="T10" fmla="*/ 555 w 946"/>
                <a:gd name="T11" fmla="*/ 762 h 946"/>
                <a:gd name="T12" fmla="*/ 576 w 946"/>
                <a:gd name="T13" fmla="*/ 727 h 946"/>
                <a:gd name="T14" fmla="*/ 600 w 946"/>
                <a:gd name="T15" fmla="*/ 692 h 946"/>
                <a:gd name="T16" fmla="*/ 627 w 946"/>
                <a:gd name="T17" fmla="*/ 661 h 946"/>
                <a:gd name="T18" fmla="*/ 657 w 946"/>
                <a:gd name="T19" fmla="*/ 632 h 946"/>
                <a:gd name="T20" fmla="*/ 690 w 946"/>
                <a:gd name="T21" fmla="*/ 605 h 946"/>
                <a:gd name="T22" fmla="*/ 724 w 946"/>
                <a:gd name="T23" fmla="*/ 581 h 946"/>
                <a:gd name="T24" fmla="*/ 761 w 946"/>
                <a:gd name="T25" fmla="*/ 560 h 946"/>
                <a:gd name="T26" fmla="*/ 799 w 946"/>
                <a:gd name="T27" fmla="*/ 542 h 946"/>
                <a:gd name="T28" fmla="*/ 840 w 946"/>
                <a:gd name="T29" fmla="*/ 528 h 946"/>
                <a:gd name="T30" fmla="*/ 881 w 946"/>
                <a:gd name="T31" fmla="*/ 517 h 946"/>
                <a:gd name="T32" fmla="*/ 924 w 946"/>
                <a:gd name="T33" fmla="*/ 510 h 946"/>
                <a:gd name="T34" fmla="*/ 946 w 946"/>
                <a:gd name="T35" fmla="*/ 187 h 946"/>
                <a:gd name="T36" fmla="*/ 945 w 946"/>
                <a:gd name="T37" fmla="*/ 168 h 946"/>
                <a:gd name="T38" fmla="*/ 938 w 946"/>
                <a:gd name="T39" fmla="*/ 131 h 946"/>
                <a:gd name="T40" fmla="*/ 923 w 946"/>
                <a:gd name="T41" fmla="*/ 97 h 946"/>
                <a:gd name="T42" fmla="*/ 904 w 946"/>
                <a:gd name="T43" fmla="*/ 68 h 946"/>
                <a:gd name="T44" fmla="*/ 878 w 946"/>
                <a:gd name="T45" fmla="*/ 43 h 946"/>
                <a:gd name="T46" fmla="*/ 848 w 946"/>
                <a:gd name="T47" fmla="*/ 23 h 946"/>
                <a:gd name="T48" fmla="*/ 814 w 946"/>
                <a:gd name="T49" fmla="*/ 8 h 946"/>
                <a:gd name="T50" fmla="*/ 778 w 946"/>
                <a:gd name="T51" fmla="*/ 1 h 946"/>
                <a:gd name="T52" fmla="*/ 186 w 946"/>
                <a:gd name="T53" fmla="*/ 0 h 946"/>
                <a:gd name="T54" fmla="*/ 168 w 946"/>
                <a:gd name="T55" fmla="*/ 1 h 946"/>
                <a:gd name="T56" fmla="*/ 130 w 946"/>
                <a:gd name="T57" fmla="*/ 8 h 946"/>
                <a:gd name="T58" fmla="*/ 98 w 946"/>
                <a:gd name="T59" fmla="*/ 23 h 946"/>
                <a:gd name="T60" fmla="*/ 68 w 946"/>
                <a:gd name="T61" fmla="*/ 43 h 946"/>
                <a:gd name="T62" fmla="*/ 42 w 946"/>
                <a:gd name="T63" fmla="*/ 68 h 946"/>
                <a:gd name="T64" fmla="*/ 22 w 946"/>
                <a:gd name="T65" fmla="*/ 97 h 946"/>
                <a:gd name="T66" fmla="*/ 8 w 946"/>
                <a:gd name="T67" fmla="*/ 131 h 946"/>
                <a:gd name="T68" fmla="*/ 1 w 946"/>
                <a:gd name="T69" fmla="*/ 168 h 946"/>
                <a:gd name="T70" fmla="*/ 0 w 946"/>
                <a:gd name="T71" fmla="*/ 760 h 946"/>
                <a:gd name="T72" fmla="*/ 1 w 946"/>
                <a:gd name="T73" fmla="*/ 779 h 946"/>
                <a:gd name="T74" fmla="*/ 8 w 946"/>
                <a:gd name="T75" fmla="*/ 815 h 946"/>
                <a:gd name="T76" fmla="*/ 22 w 946"/>
                <a:gd name="T77" fmla="*/ 848 h 946"/>
                <a:gd name="T78" fmla="*/ 42 w 946"/>
                <a:gd name="T79" fmla="*/ 878 h 946"/>
                <a:gd name="T80" fmla="*/ 68 w 946"/>
                <a:gd name="T81" fmla="*/ 904 h 946"/>
                <a:gd name="T82" fmla="*/ 98 w 946"/>
                <a:gd name="T83" fmla="*/ 924 h 946"/>
                <a:gd name="T84" fmla="*/ 130 w 946"/>
                <a:gd name="T85" fmla="*/ 937 h 946"/>
                <a:gd name="T86" fmla="*/ 168 w 946"/>
                <a:gd name="T87" fmla="*/ 946 h 946"/>
                <a:gd name="T88" fmla="*/ 186 w 946"/>
                <a:gd name="T89" fmla="*/ 946 h 94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946"/>
                <a:gd name="T136" fmla="*/ 0 h 946"/>
                <a:gd name="T137" fmla="*/ 946 w 946"/>
                <a:gd name="T138" fmla="*/ 946 h 94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946" h="946">
                  <a:moveTo>
                    <a:pt x="186" y="946"/>
                  </a:moveTo>
                  <a:lnTo>
                    <a:pt x="498" y="946"/>
                  </a:lnTo>
                  <a:lnTo>
                    <a:pt x="500" y="924"/>
                  </a:lnTo>
                  <a:lnTo>
                    <a:pt x="504" y="904"/>
                  </a:lnTo>
                  <a:lnTo>
                    <a:pt x="509" y="882"/>
                  </a:lnTo>
                  <a:lnTo>
                    <a:pt x="515" y="861"/>
                  </a:lnTo>
                  <a:lnTo>
                    <a:pt x="521" y="841"/>
                  </a:lnTo>
                  <a:lnTo>
                    <a:pt x="528" y="820"/>
                  </a:lnTo>
                  <a:lnTo>
                    <a:pt x="535" y="801"/>
                  </a:lnTo>
                  <a:lnTo>
                    <a:pt x="545" y="782"/>
                  </a:lnTo>
                  <a:lnTo>
                    <a:pt x="555" y="762"/>
                  </a:lnTo>
                  <a:lnTo>
                    <a:pt x="564" y="744"/>
                  </a:lnTo>
                  <a:lnTo>
                    <a:pt x="576" y="727"/>
                  </a:lnTo>
                  <a:lnTo>
                    <a:pt x="587" y="709"/>
                  </a:lnTo>
                  <a:lnTo>
                    <a:pt x="600" y="692"/>
                  </a:lnTo>
                  <a:lnTo>
                    <a:pt x="614" y="676"/>
                  </a:lnTo>
                  <a:lnTo>
                    <a:pt x="627" y="661"/>
                  </a:lnTo>
                  <a:lnTo>
                    <a:pt x="643" y="646"/>
                  </a:lnTo>
                  <a:lnTo>
                    <a:pt x="657" y="632"/>
                  </a:lnTo>
                  <a:lnTo>
                    <a:pt x="673" y="618"/>
                  </a:lnTo>
                  <a:lnTo>
                    <a:pt x="690" y="605"/>
                  </a:lnTo>
                  <a:lnTo>
                    <a:pt x="707" y="593"/>
                  </a:lnTo>
                  <a:lnTo>
                    <a:pt x="724" y="581"/>
                  </a:lnTo>
                  <a:lnTo>
                    <a:pt x="742" y="570"/>
                  </a:lnTo>
                  <a:lnTo>
                    <a:pt x="761" y="560"/>
                  </a:lnTo>
                  <a:lnTo>
                    <a:pt x="779" y="551"/>
                  </a:lnTo>
                  <a:lnTo>
                    <a:pt x="799" y="542"/>
                  </a:lnTo>
                  <a:lnTo>
                    <a:pt x="819" y="535"/>
                  </a:lnTo>
                  <a:lnTo>
                    <a:pt x="840" y="528"/>
                  </a:lnTo>
                  <a:lnTo>
                    <a:pt x="860" y="523"/>
                  </a:lnTo>
                  <a:lnTo>
                    <a:pt x="881" y="517"/>
                  </a:lnTo>
                  <a:lnTo>
                    <a:pt x="903" y="513"/>
                  </a:lnTo>
                  <a:lnTo>
                    <a:pt x="924" y="510"/>
                  </a:lnTo>
                  <a:lnTo>
                    <a:pt x="946" y="508"/>
                  </a:lnTo>
                  <a:lnTo>
                    <a:pt x="946" y="187"/>
                  </a:lnTo>
                  <a:lnTo>
                    <a:pt x="945" y="168"/>
                  </a:lnTo>
                  <a:lnTo>
                    <a:pt x="942" y="149"/>
                  </a:lnTo>
                  <a:lnTo>
                    <a:pt x="938" y="131"/>
                  </a:lnTo>
                  <a:lnTo>
                    <a:pt x="932" y="114"/>
                  </a:lnTo>
                  <a:lnTo>
                    <a:pt x="923" y="97"/>
                  </a:lnTo>
                  <a:lnTo>
                    <a:pt x="915" y="82"/>
                  </a:lnTo>
                  <a:lnTo>
                    <a:pt x="904" y="68"/>
                  </a:lnTo>
                  <a:lnTo>
                    <a:pt x="892" y="55"/>
                  </a:lnTo>
                  <a:lnTo>
                    <a:pt x="878" y="43"/>
                  </a:lnTo>
                  <a:lnTo>
                    <a:pt x="864" y="32"/>
                  </a:lnTo>
                  <a:lnTo>
                    <a:pt x="848" y="23"/>
                  </a:lnTo>
                  <a:lnTo>
                    <a:pt x="831" y="14"/>
                  </a:lnTo>
                  <a:lnTo>
                    <a:pt x="814" y="8"/>
                  </a:lnTo>
                  <a:lnTo>
                    <a:pt x="796" y="3"/>
                  </a:lnTo>
                  <a:lnTo>
                    <a:pt x="778" y="1"/>
                  </a:lnTo>
                  <a:lnTo>
                    <a:pt x="759" y="0"/>
                  </a:lnTo>
                  <a:lnTo>
                    <a:pt x="186" y="0"/>
                  </a:lnTo>
                  <a:lnTo>
                    <a:pt x="168" y="1"/>
                  </a:lnTo>
                  <a:lnTo>
                    <a:pt x="149" y="3"/>
                  </a:lnTo>
                  <a:lnTo>
                    <a:pt x="130" y="8"/>
                  </a:lnTo>
                  <a:lnTo>
                    <a:pt x="114" y="14"/>
                  </a:lnTo>
                  <a:lnTo>
                    <a:pt x="98" y="23"/>
                  </a:lnTo>
                  <a:lnTo>
                    <a:pt x="82" y="32"/>
                  </a:lnTo>
                  <a:lnTo>
                    <a:pt x="68" y="43"/>
                  </a:lnTo>
                  <a:lnTo>
                    <a:pt x="54" y="55"/>
                  </a:lnTo>
                  <a:lnTo>
                    <a:pt x="42" y="68"/>
                  </a:lnTo>
                  <a:lnTo>
                    <a:pt x="31" y="82"/>
                  </a:lnTo>
                  <a:lnTo>
                    <a:pt x="22" y="97"/>
                  </a:lnTo>
                  <a:lnTo>
                    <a:pt x="14" y="114"/>
                  </a:lnTo>
                  <a:lnTo>
                    <a:pt x="8" y="131"/>
                  </a:lnTo>
                  <a:lnTo>
                    <a:pt x="4" y="149"/>
                  </a:lnTo>
                  <a:lnTo>
                    <a:pt x="1" y="168"/>
                  </a:lnTo>
                  <a:lnTo>
                    <a:pt x="0" y="187"/>
                  </a:lnTo>
                  <a:lnTo>
                    <a:pt x="0" y="760"/>
                  </a:lnTo>
                  <a:lnTo>
                    <a:pt x="1" y="779"/>
                  </a:lnTo>
                  <a:lnTo>
                    <a:pt x="4" y="797"/>
                  </a:lnTo>
                  <a:lnTo>
                    <a:pt x="8" y="815"/>
                  </a:lnTo>
                  <a:lnTo>
                    <a:pt x="14" y="832"/>
                  </a:lnTo>
                  <a:lnTo>
                    <a:pt x="22" y="848"/>
                  </a:lnTo>
                  <a:lnTo>
                    <a:pt x="31" y="864"/>
                  </a:lnTo>
                  <a:lnTo>
                    <a:pt x="42" y="878"/>
                  </a:lnTo>
                  <a:lnTo>
                    <a:pt x="54" y="892"/>
                  </a:lnTo>
                  <a:lnTo>
                    <a:pt x="68" y="904"/>
                  </a:lnTo>
                  <a:lnTo>
                    <a:pt x="82" y="914"/>
                  </a:lnTo>
                  <a:lnTo>
                    <a:pt x="98" y="924"/>
                  </a:lnTo>
                  <a:lnTo>
                    <a:pt x="114" y="931"/>
                  </a:lnTo>
                  <a:lnTo>
                    <a:pt x="130" y="937"/>
                  </a:lnTo>
                  <a:lnTo>
                    <a:pt x="149" y="942"/>
                  </a:lnTo>
                  <a:lnTo>
                    <a:pt x="168" y="946"/>
                  </a:lnTo>
                  <a:lnTo>
                    <a:pt x="186" y="94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zh-CN" altLang="en-US">
                <a:latin typeface="+mn-lt"/>
              </a:endParaRPr>
            </a:p>
          </p:txBody>
        </p:sp>
        <p:sp>
          <p:nvSpPr>
            <p:cNvPr id="96" name="Text Box 10"/>
            <p:cNvSpPr txBox="1">
              <a:spLocks noChangeArrowheads="1"/>
            </p:cNvSpPr>
            <p:nvPr/>
          </p:nvSpPr>
          <p:spPr bwMode="auto">
            <a:xfrm>
              <a:off x="3211" y="709"/>
              <a:ext cx="489" cy="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defTabSz="685800" eaLnBrk="1" hangingPunct="1">
                <a:defRPr/>
              </a:pPr>
              <a:r>
                <a:rPr lang="en-US" altLang="zh-CN" sz="4500" b="1" dirty="0">
                  <a:solidFill>
                    <a:schemeClr val="accent3"/>
                  </a:solidFill>
                  <a:latin typeface="Fira Sans Medium Italic" panose="00000600000000000000" pitchFamily="50" charset="0"/>
                  <a:ea typeface="Fira Sans Medium Italic" panose="00000600000000000000" pitchFamily="50" charset="0"/>
                </a:rPr>
                <a:t>A</a:t>
              </a:r>
              <a:endParaRPr lang="en-US" altLang="zh-CN" sz="4500" b="1" dirty="0">
                <a:solidFill>
                  <a:schemeClr val="accent3"/>
                </a:solidFill>
                <a:latin typeface="Fira Sans Medium Italic" panose="00000600000000000000" pitchFamily="50" charset="0"/>
                <a:ea typeface="Fira Sans Medium Italic" panose="00000600000000000000" pitchFamily="50" charset="0"/>
              </a:endParaRPr>
            </a:p>
          </p:txBody>
        </p:sp>
      </p:grpSp>
      <p:sp>
        <p:nvSpPr>
          <p:cNvPr id="32782" name="Text Box 19"/>
          <p:cNvSpPr txBox="1">
            <a:spLocks noChangeArrowheads="1"/>
          </p:cNvSpPr>
          <p:nvPr/>
        </p:nvSpPr>
        <p:spPr bwMode="auto">
          <a:xfrm>
            <a:off x="5696086" y="3570596"/>
            <a:ext cx="1556147" cy="80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spAutoFit/>
          </a:bodyPr>
          <a:lstStyle>
            <a:lvl1pPr marL="174625" indent="-1746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工作一般为财务或内审</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甲方性质决定一般工作内容可以预期，工作时间较为规律。</a:t>
            </a:r>
            <a:endParaRPr lang="en-US" altLang="zh-CN" sz="800" dirty="0">
              <a:solidFill>
                <a:schemeClr val="bg1">
                  <a:lumMod val="20000"/>
                  <a:lumOff val="80000"/>
                </a:schemeClr>
              </a:solidFill>
              <a:latin typeface="Open Sans" panose="020B0606030504020204" pitchFamily="34" charset="0"/>
            </a:endParaRPr>
          </a:p>
          <a:p>
            <a:pPr defTabSz="685800">
              <a:lnSpc>
                <a:spcPct val="100000"/>
              </a:lnSpc>
              <a:spcBef>
                <a:spcPct val="0"/>
              </a:spcBef>
              <a:buFont typeface="Wingdings" panose="05000000000000000000" pitchFamily="2" charset="2"/>
              <a:buChar char="ü"/>
            </a:pPr>
            <a:r>
              <a:rPr lang="zh-CN" altLang="en-US" sz="800" dirty="0">
                <a:solidFill>
                  <a:schemeClr val="bg1">
                    <a:lumMod val="20000"/>
                    <a:lumOff val="80000"/>
                  </a:schemeClr>
                </a:solidFill>
                <a:latin typeface="Open Sans" panose="020B0606030504020204" pitchFamily="34" charset="0"/>
              </a:rPr>
              <a:t>很多大厂也存在加班情况，但相比四大要低一些</a:t>
            </a:r>
            <a:endParaRPr lang="en-US" altLang="zh-CN" sz="800" dirty="0">
              <a:solidFill>
                <a:schemeClr val="bg1">
                  <a:lumMod val="20000"/>
                  <a:lumOff val="80000"/>
                </a:schemeClr>
              </a:solidFill>
              <a:latin typeface="Open Sans" panose="020B0606030504020204" pitchFamily="34" charset="0"/>
            </a:endParaRPr>
          </a:p>
        </p:txBody>
      </p:sp>
      <p:sp>
        <p:nvSpPr>
          <p:cNvPr id="32783" name="TextBox 21"/>
          <p:cNvSpPr txBox="1">
            <a:spLocks noChangeArrowheads="1"/>
          </p:cNvSpPr>
          <p:nvPr/>
        </p:nvSpPr>
        <p:spPr bwMode="auto">
          <a:xfrm>
            <a:off x="3200905" y="1402990"/>
            <a:ext cx="446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四大</a:t>
            </a:r>
            <a:endParaRPr lang="en-GB" altLang="zh-CN"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32784" name="TextBox 22"/>
          <p:cNvSpPr txBox="1">
            <a:spLocks noChangeArrowheads="1"/>
          </p:cNvSpPr>
          <p:nvPr/>
        </p:nvSpPr>
        <p:spPr bwMode="auto">
          <a:xfrm>
            <a:off x="6223487" y="1402990"/>
            <a:ext cx="8197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国企</a:t>
            </a:r>
            <a:r>
              <a:rPr lang="en-US" altLang="zh-CN"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a:t>
            </a:r>
            <a:r>
              <a:rPr lang="zh-CN" altLang="en-US"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央企</a:t>
            </a:r>
            <a:endParaRPr lang="en-GB" altLang="zh-CN"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32785" name="TextBox 23"/>
          <p:cNvSpPr txBox="1">
            <a:spLocks noChangeArrowheads="1"/>
          </p:cNvSpPr>
          <p:nvPr/>
        </p:nvSpPr>
        <p:spPr bwMode="auto">
          <a:xfrm>
            <a:off x="3123962" y="3216872"/>
            <a:ext cx="446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金融</a:t>
            </a:r>
            <a:endParaRPr lang="en-GB" altLang="zh-CN"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32786" name="TextBox 24"/>
          <p:cNvSpPr txBox="1">
            <a:spLocks noChangeArrowheads="1"/>
          </p:cNvSpPr>
          <p:nvPr/>
        </p:nvSpPr>
        <p:spPr bwMode="auto">
          <a:xfrm>
            <a:off x="6345200" y="3216872"/>
            <a:ext cx="446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大厂</a:t>
            </a:r>
            <a:endParaRPr lang="en-GB" altLang="zh-CN" sz="1200"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32787" name="Shape 2102"/>
          <p:cNvSpPr/>
          <p:nvPr/>
        </p:nvSpPr>
        <p:spPr bwMode="auto">
          <a:xfrm>
            <a:off x="1902619" y="2021115"/>
            <a:ext cx="535781" cy="427566"/>
          </a:xfrm>
          <a:custGeom>
            <a:avLst/>
            <a:gdLst>
              <a:gd name="T0" fmla="*/ 356653 w 21600"/>
              <a:gd name="T1" fmla="*/ 285311 h 21600"/>
              <a:gd name="T2" fmla="*/ 356653 w 21600"/>
              <a:gd name="T3" fmla="*/ 285311 h 21600"/>
              <a:gd name="T4" fmla="*/ 356653 w 21600"/>
              <a:gd name="T5" fmla="*/ 285311 h 21600"/>
              <a:gd name="T6" fmla="*/ 356653 w 21600"/>
              <a:gd name="T7" fmla="*/ 28531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rgbClr val="FFFFFF"/>
          </a:solidFill>
          <a:ln>
            <a:noFill/>
          </a:ln>
        </p:spPr>
        <p:txBody>
          <a:bodyPr lIns="28575" tIns="28575" rIns="28575" bIns="28575" anchor="ctr"/>
          <a:lstStyle/>
          <a:p>
            <a:endParaRPr lang="zh-CN" altLang="en-US"/>
          </a:p>
        </p:txBody>
      </p:sp>
      <p:sp>
        <p:nvSpPr>
          <p:cNvPr id="32788" name="Shape 3659"/>
          <p:cNvSpPr/>
          <p:nvPr/>
        </p:nvSpPr>
        <p:spPr bwMode="auto">
          <a:xfrm>
            <a:off x="5126831" y="3851670"/>
            <a:ext cx="495300" cy="464487"/>
          </a:xfrm>
          <a:custGeom>
            <a:avLst/>
            <a:gdLst>
              <a:gd name="T0" fmla="*/ 330544 w 20993"/>
              <a:gd name="T1" fmla="*/ 309898 h 21440"/>
              <a:gd name="T2" fmla="*/ 330544 w 20993"/>
              <a:gd name="T3" fmla="*/ 309898 h 21440"/>
              <a:gd name="T4" fmla="*/ 330544 w 20993"/>
              <a:gd name="T5" fmla="*/ 309898 h 21440"/>
              <a:gd name="T6" fmla="*/ 330544 w 20993"/>
              <a:gd name="T7" fmla="*/ 309898 h 2144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rgbClr val="FFFFFF"/>
          </a:solidFill>
          <a:ln>
            <a:noFill/>
          </a:ln>
        </p:spPr>
        <p:txBody>
          <a:bodyPr lIns="28575" tIns="28575" rIns="28575" bIns="28575" anchor="ctr"/>
          <a:lstStyle/>
          <a:p>
            <a:endParaRPr lang="zh-CN" altLang="en-US"/>
          </a:p>
        </p:txBody>
      </p:sp>
      <p:sp>
        <p:nvSpPr>
          <p:cNvPr id="32789" name="Freeform 51"/>
          <p:cNvSpPr>
            <a:spLocks noEditPoints="1"/>
          </p:cNvSpPr>
          <p:nvPr/>
        </p:nvSpPr>
        <p:spPr bwMode="auto">
          <a:xfrm>
            <a:off x="1934767" y="3905265"/>
            <a:ext cx="497681" cy="410892"/>
          </a:xfrm>
          <a:custGeom>
            <a:avLst/>
            <a:gdLst>
              <a:gd name="T0" fmla="*/ 514441 w 107"/>
              <a:gd name="T1" fmla="*/ 392216 h 88"/>
              <a:gd name="T2" fmla="*/ 514441 w 107"/>
              <a:gd name="T3" fmla="*/ 43580 h 88"/>
              <a:gd name="T4" fmla="*/ 514441 w 107"/>
              <a:gd name="T5" fmla="*/ 18677 h 88"/>
              <a:gd name="T6" fmla="*/ 526837 w 107"/>
              <a:gd name="T7" fmla="*/ 0 h 88"/>
              <a:gd name="T8" fmla="*/ 539233 w 107"/>
              <a:gd name="T9" fmla="*/ 0 h 88"/>
              <a:gd name="T10" fmla="*/ 551629 w 107"/>
              <a:gd name="T11" fmla="*/ 0 h 88"/>
              <a:gd name="T12" fmla="*/ 551629 w 107"/>
              <a:gd name="T13" fmla="*/ 429570 h 88"/>
              <a:gd name="T14" fmla="*/ 539233 w 107"/>
              <a:gd name="T15" fmla="*/ 435795 h 88"/>
              <a:gd name="T16" fmla="*/ 526837 w 107"/>
              <a:gd name="T17" fmla="*/ 429570 h 88"/>
              <a:gd name="T18" fmla="*/ 514441 w 107"/>
              <a:gd name="T19" fmla="*/ 417118 h 88"/>
              <a:gd name="T20" fmla="*/ 514441 w 107"/>
              <a:gd name="T21" fmla="*/ 392216 h 88"/>
              <a:gd name="T22" fmla="*/ 148754 w 107"/>
              <a:gd name="T23" fmla="*/ 392216 h 88"/>
              <a:gd name="T24" fmla="*/ 148754 w 107"/>
              <a:gd name="T25" fmla="*/ 43580 h 88"/>
              <a:gd name="T26" fmla="*/ 148754 w 107"/>
              <a:gd name="T27" fmla="*/ 18677 h 88"/>
              <a:gd name="T28" fmla="*/ 136358 w 107"/>
              <a:gd name="T29" fmla="*/ 0 h 88"/>
              <a:gd name="T30" fmla="*/ 123962 w 107"/>
              <a:gd name="T31" fmla="*/ 0 h 88"/>
              <a:gd name="T32" fmla="*/ 111566 w 107"/>
              <a:gd name="T33" fmla="*/ 0 h 88"/>
              <a:gd name="T34" fmla="*/ 111566 w 107"/>
              <a:gd name="T35" fmla="*/ 429570 h 88"/>
              <a:gd name="T36" fmla="*/ 123962 w 107"/>
              <a:gd name="T37" fmla="*/ 435795 h 88"/>
              <a:gd name="T38" fmla="*/ 136358 w 107"/>
              <a:gd name="T39" fmla="*/ 429570 h 88"/>
              <a:gd name="T40" fmla="*/ 148754 w 107"/>
              <a:gd name="T41" fmla="*/ 417118 h 88"/>
              <a:gd name="T42" fmla="*/ 148754 w 107"/>
              <a:gd name="T43" fmla="*/ 392216 h 88"/>
              <a:gd name="T44" fmla="*/ 223131 w 107"/>
              <a:gd name="T45" fmla="*/ 317508 h 88"/>
              <a:gd name="T46" fmla="*/ 223131 w 107"/>
              <a:gd name="T47" fmla="*/ 342411 h 88"/>
              <a:gd name="T48" fmla="*/ 204537 w 107"/>
              <a:gd name="T49" fmla="*/ 361088 h 88"/>
              <a:gd name="T50" fmla="*/ 192141 w 107"/>
              <a:gd name="T51" fmla="*/ 367313 h 88"/>
              <a:gd name="T52" fmla="*/ 179744 w 107"/>
              <a:gd name="T53" fmla="*/ 361088 h 88"/>
              <a:gd name="T54" fmla="*/ 179744 w 107"/>
              <a:gd name="T55" fmla="*/ 74708 h 88"/>
              <a:gd name="T56" fmla="*/ 192141 w 107"/>
              <a:gd name="T57" fmla="*/ 68482 h 88"/>
              <a:gd name="T58" fmla="*/ 204537 w 107"/>
              <a:gd name="T59" fmla="*/ 74708 h 88"/>
              <a:gd name="T60" fmla="*/ 223131 w 107"/>
              <a:gd name="T61" fmla="*/ 87159 h 88"/>
              <a:gd name="T62" fmla="*/ 223131 w 107"/>
              <a:gd name="T63" fmla="*/ 112062 h 88"/>
              <a:gd name="T64" fmla="*/ 223131 w 107"/>
              <a:gd name="T65" fmla="*/ 317508 h 88"/>
              <a:gd name="T66" fmla="*/ 378083 w 107"/>
              <a:gd name="T67" fmla="*/ 498052 h 88"/>
              <a:gd name="T68" fmla="*/ 334697 w 107"/>
              <a:gd name="T69" fmla="*/ 547857 h 88"/>
              <a:gd name="T70" fmla="*/ 285112 w 107"/>
              <a:gd name="T71" fmla="*/ 498052 h 88"/>
              <a:gd name="T72" fmla="*/ 285112 w 107"/>
              <a:gd name="T73" fmla="*/ 149416 h 88"/>
              <a:gd name="T74" fmla="*/ 334697 w 107"/>
              <a:gd name="T75" fmla="*/ 99610 h 88"/>
              <a:gd name="T76" fmla="*/ 378083 w 107"/>
              <a:gd name="T77" fmla="*/ 149416 h 88"/>
              <a:gd name="T78" fmla="*/ 378083 w 107"/>
              <a:gd name="T79" fmla="*/ 498052 h 88"/>
              <a:gd name="T80" fmla="*/ 440064 w 107"/>
              <a:gd name="T81" fmla="*/ 317508 h 88"/>
              <a:gd name="T82" fmla="*/ 440064 w 107"/>
              <a:gd name="T83" fmla="*/ 342411 h 88"/>
              <a:gd name="T84" fmla="*/ 458658 w 107"/>
              <a:gd name="T85" fmla="*/ 361088 h 88"/>
              <a:gd name="T86" fmla="*/ 471054 w 107"/>
              <a:gd name="T87" fmla="*/ 367313 h 88"/>
              <a:gd name="T88" fmla="*/ 483451 w 107"/>
              <a:gd name="T89" fmla="*/ 361088 h 88"/>
              <a:gd name="T90" fmla="*/ 483451 w 107"/>
              <a:gd name="T91" fmla="*/ 74708 h 88"/>
              <a:gd name="T92" fmla="*/ 471054 w 107"/>
              <a:gd name="T93" fmla="*/ 68482 h 88"/>
              <a:gd name="T94" fmla="*/ 458658 w 107"/>
              <a:gd name="T95" fmla="*/ 74708 h 88"/>
              <a:gd name="T96" fmla="*/ 440064 w 107"/>
              <a:gd name="T97" fmla="*/ 87159 h 88"/>
              <a:gd name="T98" fmla="*/ 440064 w 107"/>
              <a:gd name="T99" fmla="*/ 112062 h 88"/>
              <a:gd name="T100" fmla="*/ 440064 w 107"/>
              <a:gd name="T101" fmla="*/ 317508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rgbClr val="FFFFFF"/>
          </a:solidFill>
          <a:ln>
            <a:noFill/>
          </a:ln>
        </p:spPr>
        <p:txBody>
          <a:bodyPr lIns="68580" tIns="34290" rIns="68580" bIns="34290"/>
          <a:lstStyle/>
          <a:p>
            <a:endParaRPr lang="zh-CN" altLang="en-US"/>
          </a:p>
        </p:txBody>
      </p:sp>
      <p:sp>
        <p:nvSpPr>
          <p:cNvPr id="32790" name="Freeform 61"/>
          <p:cNvSpPr>
            <a:spLocks noEditPoints="1"/>
          </p:cNvSpPr>
          <p:nvPr/>
        </p:nvSpPr>
        <p:spPr bwMode="auto">
          <a:xfrm>
            <a:off x="5114925" y="2065181"/>
            <a:ext cx="514350" cy="403747"/>
          </a:xfrm>
          <a:custGeom>
            <a:avLst/>
            <a:gdLst>
              <a:gd name="T0" fmla="*/ 323128 w 106"/>
              <a:gd name="T1" fmla="*/ 71255 h 83"/>
              <a:gd name="T2" fmla="*/ 329590 w 106"/>
              <a:gd name="T3" fmla="*/ 71255 h 83"/>
              <a:gd name="T4" fmla="*/ 329590 w 106"/>
              <a:gd name="T5" fmla="*/ 278543 h 83"/>
              <a:gd name="T6" fmla="*/ 122789 w 106"/>
              <a:gd name="T7" fmla="*/ 174899 h 83"/>
              <a:gd name="T8" fmla="*/ 122789 w 106"/>
              <a:gd name="T9" fmla="*/ 168421 h 83"/>
              <a:gd name="T10" fmla="*/ 355441 w 106"/>
              <a:gd name="T11" fmla="*/ 272065 h 83"/>
              <a:gd name="T12" fmla="*/ 361903 w 106"/>
              <a:gd name="T13" fmla="*/ 278543 h 83"/>
              <a:gd name="T14" fmla="*/ 562242 w 106"/>
              <a:gd name="T15" fmla="*/ 174899 h 83"/>
              <a:gd name="T16" fmla="*/ 361903 w 106"/>
              <a:gd name="T17" fmla="*/ 71255 h 83"/>
              <a:gd name="T18" fmla="*/ 355441 w 106"/>
              <a:gd name="T19" fmla="*/ 71255 h 83"/>
              <a:gd name="T20" fmla="*/ 96938 w 106"/>
              <a:gd name="T21" fmla="*/ 187854 h 83"/>
              <a:gd name="T22" fmla="*/ 6463 w 106"/>
              <a:gd name="T23" fmla="*/ 226721 h 83"/>
              <a:gd name="T24" fmla="*/ 6463 w 106"/>
              <a:gd name="T25" fmla="*/ 239676 h 83"/>
              <a:gd name="T26" fmla="*/ 219727 w 106"/>
              <a:gd name="T27" fmla="*/ 343320 h 83"/>
              <a:gd name="T28" fmla="*/ 310203 w 106"/>
              <a:gd name="T29" fmla="*/ 297976 h 83"/>
              <a:gd name="T30" fmla="*/ 678568 w 106"/>
              <a:gd name="T31" fmla="*/ 103644 h 83"/>
              <a:gd name="T32" fmla="*/ 678568 w 106"/>
              <a:gd name="T33" fmla="*/ 116599 h 83"/>
              <a:gd name="T34" fmla="*/ 588093 w 106"/>
              <a:gd name="T35" fmla="*/ 161943 h 83"/>
              <a:gd name="T36" fmla="*/ 374828 w 106"/>
              <a:gd name="T37" fmla="*/ 51822 h 83"/>
              <a:gd name="T38" fmla="*/ 465304 w 106"/>
              <a:gd name="T39" fmla="*/ 0 h 83"/>
              <a:gd name="T40" fmla="*/ 678568 w 106"/>
              <a:gd name="T41" fmla="*/ 103644 h 83"/>
              <a:gd name="T42" fmla="*/ 685031 w 106"/>
              <a:gd name="T43" fmla="*/ 233198 h 83"/>
              <a:gd name="T44" fmla="*/ 465304 w 106"/>
              <a:gd name="T45" fmla="*/ 343320 h 83"/>
              <a:gd name="T46" fmla="*/ 374828 w 106"/>
              <a:gd name="T47" fmla="*/ 304454 h 83"/>
              <a:gd name="T48" fmla="*/ 374828 w 106"/>
              <a:gd name="T49" fmla="*/ 291498 h 83"/>
              <a:gd name="T50" fmla="*/ 594555 w 106"/>
              <a:gd name="T51" fmla="*/ 187854 h 83"/>
              <a:gd name="T52" fmla="*/ 310203 w 106"/>
              <a:gd name="T53" fmla="*/ 45344 h 83"/>
              <a:gd name="T54" fmla="*/ 213264 w 106"/>
              <a:gd name="T55" fmla="*/ 0 h 83"/>
              <a:gd name="T56" fmla="*/ 0 w 106"/>
              <a:gd name="T57" fmla="*/ 110121 h 83"/>
              <a:gd name="T58" fmla="*/ 90476 w 106"/>
              <a:gd name="T59" fmla="*/ 161943 h 83"/>
              <a:gd name="T60" fmla="*/ 310203 w 106"/>
              <a:gd name="T61" fmla="*/ 58300 h 83"/>
              <a:gd name="T62" fmla="*/ 310203 w 106"/>
              <a:gd name="T63" fmla="*/ 45344 h 83"/>
              <a:gd name="T64" fmla="*/ 355441 w 106"/>
              <a:gd name="T65" fmla="*/ 531174 h 83"/>
              <a:gd name="T66" fmla="*/ 361903 w 106"/>
              <a:gd name="T67" fmla="*/ 537652 h 83"/>
              <a:gd name="T68" fmla="*/ 581630 w 106"/>
              <a:gd name="T69" fmla="*/ 421053 h 83"/>
              <a:gd name="T70" fmla="*/ 575168 w 106"/>
              <a:gd name="T71" fmla="*/ 317409 h 83"/>
              <a:gd name="T72" fmla="*/ 471767 w 106"/>
              <a:gd name="T73" fmla="*/ 369231 h 83"/>
              <a:gd name="T74" fmla="*/ 465304 w 106"/>
              <a:gd name="T75" fmla="*/ 369231 h 83"/>
              <a:gd name="T76" fmla="*/ 361903 w 106"/>
              <a:gd name="T77" fmla="*/ 317409 h 83"/>
              <a:gd name="T78" fmla="*/ 355441 w 106"/>
              <a:gd name="T79" fmla="*/ 323887 h 83"/>
              <a:gd name="T80" fmla="*/ 109863 w 106"/>
              <a:gd name="T81" fmla="*/ 317409 h 83"/>
              <a:gd name="T82" fmla="*/ 213264 w 106"/>
              <a:gd name="T83" fmla="*/ 369231 h 83"/>
              <a:gd name="T84" fmla="*/ 323128 w 106"/>
              <a:gd name="T85" fmla="*/ 317409 h 83"/>
              <a:gd name="T86" fmla="*/ 329590 w 106"/>
              <a:gd name="T87" fmla="*/ 323887 h 83"/>
              <a:gd name="T88" fmla="*/ 329590 w 106"/>
              <a:gd name="T89" fmla="*/ 537652 h 83"/>
              <a:gd name="T90" fmla="*/ 109863 w 106"/>
              <a:gd name="T91" fmla="*/ 427531 h 83"/>
              <a:gd name="T92" fmla="*/ 103401 w 106"/>
              <a:gd name="T93" fmla="*/ 323887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rgbClr val="FFFFFF"/>
          </a:solidFill>
          <a:ln>
            <a:noFill/>
          </a:ln>
        </p:spPr>
        <p:txBody>
          <a:bodyPr lIns="68580" tIns="34290" rIns="68580" bIns="34290"/>
          <a:lstStyle/>
          <a:p>
            <a:endParaRPr lang="zh-CN" altLang="en-US"/>
          </a:p>
        </p:txBody>
      </p:sp>
      <p:sp>
        <p:nvSpPr>
          <p:cNvPr id="44" name="矩形 43"/>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职业发展</a:t>
            </a:r>
            <a:endParaRPr lang="zh-CN" sz="1800" b="1" dirty="0">
              <a:solidFill>
                <a:schemeClr val="bg1"/>
              </a:solidFill>
              <a:ea typeface="微软雅黑" panose="020B0503020204020204" pitchFamily="34" charset="-122"/>
              <a:sym typeface="Arial" panose="020B0604020202020204" pitchFamily="34" charset="0"/>
            </a:endParaRPr>
          </a:p>
        </p:txBody>
      </p:sp>
      <p:sp>
        <p:nvSpPr>
          <p:cNvPr id="6"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2.5</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
          <p:cNvSpPr/>
          <p:nvPr/>
        </p:nvSpPr>
        <p:spPr bwMode="auto">
          <a:xfrm>
            <a:off x="0" y="1697165"/>
            <a:ext cx="9144000" cy="2153315"/>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2"/>
          </a:solidFill>
          <a:ln w="25400" cap="flat" cmpd="sng">
            <a:noFill/>
            <a:prstDash val="solid"/>
            <a:miter lim="0"/>
          </a:ln>
          <a:effectLst>
            <a:outerShdw blurRad="50800" dist="38100" dir="5400000" algn="t" rotWithShape="0">
              <a:prstClr val="black">
                <a:alpha val="40000"/>
              </a:prstClr>
            </a:outerShdw>
          </a:effectLst>
        </p:spPr>
        <p:txBody>
          <a:bodyPr lIns="0" tIns="0" rIns="0" bIns="0"/>
          <a:lstStyle/>
          <a:p>
            <a:pPr defTabSz="685800">
              <a:defRPr/>
            </a:pPr>
            <a:endParaRPr lang="en-US" dirty="0">
              <a:latin typeface="+mn-lt"/>
            </a:endParaRPr>
          </a:p>
        </p:txBody>
      </p:sp>
      <p:grpSp>
        <p:nvGrpSpPr>
          <p:cNvPr id="23" name="Group 22"/>
          <p:cNvGrpSpPr/>
          <p:nvPr/>
        </p:nvGrpSpPr>
        <p:grpSpPr bwMode="auto">
          <a:xfrm>
            <a:off x="3780235" y="1359245"/>
            <a:ext cx="2012156" cy="2820270"/>
            <a:chOff x="3224619" y="1830386"/>
            <a:chExt cx="2682747" cy="3759198"/>
          </a:xfrm>
        </p:grpSpPr>
        <p:grpSp>
          <p:nvGrpSpPr>
            <p:cNvPr id="23594" name="Group 130"/>
            <p:cNvGrpSpPr/>
            <p:nvPr/>
          </p:nvGrpSpPr>
          <p:grpSpPr bwMode="auto">
            <a:xfrm>
              <a:off x="3224619" y="1830386"/>
              <a:ext cx="2682747" cy="3759198"/>
              <a:chOff x="2418464" y="1466850"/>
              <a:chExt cx="2012060" cy="2819399"/>
            </a:xfrm>
          </p:grpSpPr>
          <p:sp>
            <p:nvSpPr>
              <p:cNvPr id="4" name="直角三角形 14"/>
              <p:cNvSpPr/>
              <p:nvPr/>
            </p:nvSpPr>
            <p:spPr>
              <a:xfrm flipH="1">
                <a:off x="2418464" y="1470421"/>
                <a:ext cx="238114" cy="326231"/>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5" name="矩形 7"/>
              <p:cNvSpPr/>
              <p:nvPr/>
            </p:nvSpPr>
            <p:spPr>
              <a:xfrm rot="5400000">
                <a:off x="2014199" y="2108037"/>
                <a:ext cx="2819399" cy="1537024"/>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6" name="直角三角形 15"/>
              <p:cNvSpPr/>
              <p:nvPr/>
            </p:nvSpPr>
            <p:spPr>
              <a:xfrm flipH="1" flipV="1">
                <a:off x="2423226" y="3956446"/>
                <a:ext cx="238114" cy="326231"/>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7" name="直角三角形 16"/>
              <p:cNvSpPr/>
              <p:nvPr/>
            </p:nvSpPr>
            <p:spPr>
              <a:xfrm>
                <a:off x="4192410" y="1470421"/>
                <a:ext cx="238114" cy="326231"/>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8" name="直角三角形 17"/>
              <p:cNvSpPr/>
              <p:nvPr/>
            </p:nvSpPr>
            <p:spPr>
              <a:xfrm flipV="1">
                <a:off x="4192410" y="3956446"/>
                <a:ext cx="238114" cy="326231"/>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grpSp>
        <p:grpSp>
          <p:nvGrpSpPr>
            <p:cNvPr id="23595" name="Group 47"/>
            <p:cNvGrpSpPr/>
            <p:nvPr/>
          </p:nvGrpSpPr>
          <p:grpSpPr bwMode="auto">
            <a:xfrm>
              <a:off x="3456232" y="2756473"/>
              <a:ext cx="2128419" cy="2562068"/>
              <a:chOff x="899456" y="4091198"/>
              <a:chExt cx="2128419" cy="2562068"/>
            </a:xfrm>
          </p:grpSpPr>
          <p:sp>
            <p:nvSpPr>
              <p:cNvPr id="23597" name="TextBox 48"/>
              <p:cNvSpPr txBox="1">
                <a:spLocks noChangeArrowheads="1"/>
              </p:cNvSpPr>
              <p:nvPr/>
            </p:nvSpPr>
            <p:spPr bwMode="auto">
              <a:xfrm>
                <a:off x="1448310" y="4091198"/>
                <a:ext cx="1163083"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国企</a:t>
                </a:r>
                <a:r>
                  <a:rPr lang="en-US" altLang="zh-CN"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a:t>
                </a:r>
                <a:r>
                  <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央企</a:t>
                </a:r>
                <a:endParaRPr lang="en-GB" altLang="zh-CN"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3598" name="Rectangle 49"/>
              <p:cNvSpPr>
                <a:spLocks noChangeArrowheads="1"/>
              </p:cNvSpPr>
              <p:nvPr/>
            </p:nvSpPr>
            <p:spPr bwMode="auto">
              <a:xfrm>
                <a:off x="899456" y="4431453"/>
                <a:ext cx="2128419" cy="222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年薪一般在</a:t>
                </a: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10w-15</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万之间</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2.</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福利待遇最优，节假日福利，甚至能给到七险二金等等</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3.</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可以解决户口，名额相对较多</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4.</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晋升较为缓慢，工资涨幅小</a:t>
                </a:r>
                <a:endPar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p:txBody>
          </p:sp>
        </p:grpSp>
        <p:sp>
          <p:nvSpPr>
            <p:cNvPr id="23596" name="AutoShape 36"/>
            <p:cNvSpPr/>
            <p:nvPr/>
          </p:nvSpPr>
          <p:spPr bwMode="auto">
            <a:xfrm>
              <a:off x="4234980" y="2093491"/>
              <a:ext cx="666476" cy="465365"/>
            </a:xfrm>
            <a:custGeom>
              <a:avLst/>
              <a:gdLst>
                <a:gd name="T0" fmla="*/ 72448 w 21600"/>
                <a:gd name="T1" fmla="*/ 56404 h 21600"/>
                <a:gd name="T2" fmla="*/ 405686 w 21600"/>
                <a:gd name="T3" fmla="*/ 56404 h 21600"/>
                <a:gd name="T4" fmla="*/ 405686 w 21600"/>
                <a:gd name="T5" fmla="*/ 56404 h 21600"/>
                <a:gd name="T6" fmla="*/ 405686 w 21600"/>
                <a:gd name="T7" fmla="*/ 28202 h 21600"/>
                <a:gd name="T8" fmla="*/ 420178 w 21600"/>
                <a:gd name="T9" fmla="*/ 0 h 21600"/>
                <a:gd name="T10" fmla="*/ 550552 w 21600"/>
                <a:gd name="T11" fmla="*/ 0 h 21600"/>
                <a:gd name="T12" fmla="*/ 579556 w 21600"/>
                <a:gd name="T13" fmla="*/ 28202 h 21600"/>
                <a:gd name="T14" fmla="*/ 579556 w 21600"/>
                <a:gd name="T15" fmla="*/ 56404 h 21600"/>
                <a:gd name="T16" fmla="*/ 579556 w 21600"/>
                <a:gd name="T17" fmla="*/ 56404 h 21600"/>
                <a:gd name="T18" fmla="*/ 594028 w 21600"/>
                <a:gd name="T19" fmla="*/ 56404 h 21600"/>
                <a:gd name="T20" fmla="*/ 666476 w 21600"/>
                <a:gd name="T21" fmla="*/ 126920 h 21600"/>
                <a:gd name="T22" fmla="*/ 666476 w 21600"/>
                <a:gd name="T23" fmla="*/ 394849 h 21600"/>
                <a:gd name="T24" fmla="*/ 594028 w 21600"/>
                <a:gd name="T25" fmla="*/ 465365 h 21600"/>
                <a:gd name="T26" fmla="*/ 72448 w 21600"/>
                <a:gd name="T27" fmla="*/ 465365 h 21600"/>
                <a:gd name="T28" fmla="*/ 0 w 21600"/>
                <a:gd name="T29" fmla="*/ 394849 h 21600"/>
                <a:gd name="T30" fmla="*/ 0 w 21600"/>
                <a:gd name="T31" fmla="*/ 126920 h 21600"/>
                <a:gd name="T32" fmla="*/ 72448 w 21600"/>
                <a:gd name="T33" fmla="*/ 56404 h 21600"/>
                <a:gd name="T34" fmla="*/ 434660 w 21600"/>
                <a:gd name="T35" fmla="*/ 56404 h 21600"/>
                <a:gd name="T36" fmla="*/ 536081 w 21600"/>
                <a:gd name="T37" fmla="*/ 56404 h 21600"/>
                <a:gd name="T38" fmla="*/ 536081 w 21600"/>
                <a:gd name="T39" fmla="*/ 28202 h 21600"/>
                <a:gd name="T40" fmla="*/ 434660 w 21600"/>
                <a:gd name="T41" fmla="*/ 28202 h 21600"/>
                <a:gd name="T42" fmla="*/ 434660 w 21600"/>
                <a:gd name="T43" fmla="*/ 56404 h 21600"/>
                <a:gd name="T44" fmla="*/ 347740 w 21600"/>
                <a:gd name="T45" fmla="*/ 98718 h 21600"/>
                <a:gd name="T46" fmla="*/ 173870 w 21600"/>
                <a:gd name="T47" fmla="*/ 267930 h 21600"/>
                <a:gd name="T48" fmla="*/ 347740 w 21600"/>
                <a:gd name="T49" fmla="*/ 423051 h 21600"/>
                <a:gd name="T50" fmla="*/ 507108 w 21600"/>
                <a:gd name="T51" fmla="*/ 267930 h 21600"/>
                <a:gd name="T52" fmla="*/ 347740 w 21600"/>
                <a:gd name="T53" fmla="*/ 98718 h 21600"/>
                <a:gd name="T54" fmla="*/ 449162 w 21600"/>
                <a:gd name="T55" fmla="*/ 267930 h 21600"/>
                <a:gd name="T56" fmla="*/ 347740 w 21600"/>
                <a:gd name="T57" fmla="*/ 155122 h 21600"/>
                <a:gd name="T58" fmla="*/ 231816 w 21600"/>
                <a:gd name="T59" fmla="*/ 267930 h 21600"/>
                <a:gd name="T60" fmla="*/ 347740 w 21600"/>
                <a:gd name="T61" fmla="*/ 366647 h 21600"/>
                <a:gd name="T62" fmla="*/ 449162 w 21600"/>
                <a:gd name="T63" fmla="*/ 267930 h 21600"/>
                <a:gd name="T64" fmla="*/ 347740 w 21600"/>
                <a:gd name="T65" fmla="*/ 141010 h 21600"/>
                <a:gd name="T66" fmla="*/ 202843 w 21600"/>
                <a:gd name="T67" fmla="*/ 267930 h 21600"/>
                <a:gd name="T68" fmla="*/ 347740 w 21600"/>
                <a:gd name="T69" fmla="*/ 394849 h 21600"/>
                <a:gd name="T70" fmla="*/ 478135 w 21600"/>
                <a:gd name="T71" fmla="*/ 267930 h 21600"/>
                <a:gd name="T72" fmla="*/ 347740 w 21600"/>
                <a:gd name="T73" fmla="*/ 141010 h 21600"/>
                <a:gd name="T74" fmla="*/ 347740 w 21600"/>
                <a:gd name="T75" fmla="*/ 141010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348" y="2618"/>
                  </a:moveTo>
                  <a:cubicBezTo>
                    <a:pt x="13148" y="2618"/>
                    <a:pt x="13148" y="2618"/>
                    <a:pt x="13148" y="2618"/>
                  </a:cubicBezTo>
                  <a:cubicBezTo>
                    <a:pt x="13148" y="2618"/>
                    <a:pt x="13148" y="2618"/>
                    <a:pt x="13148" y="2618"/>
                  </a:cubicBezTo>
                  <a:cubicBezTo>
                    <a:pt x="13148" y="1309"/>
                    <a:pt x="13148" y="1309"/>
                    <a:pt x="13148" y="1309"/>
                  </a:cubicBezTo>
                  <a:cubicBezTo>
                    <a:pt x="13148" y="655"/>
                    <a:pt x="13148" y="0"/>
                    <a:pt x="13617" y="0"/>
                  </a:cubicBezTo>
                  <a:cubicBezTo>
                    <a:pt x="17843" y="0"/>
                    <a:pt x="17843" y="0"/>
                    <a:pt x="17843" y="0"/>
                  </a:cubicBezTo>
                  <a:cubicBezTo>
                    <a:pt x="18313" y="0"/>
                    <a:pt x="18783" y="655"/>
                    <a:pt x="18783" y="1309"/>
                  </a:cubicBezTo>
                  <a:cubicBezTo>
                    <a:pt x="18783" y="2618"/>
                    <a:pt x="18783" y="2618"/>
                    <a:pt x="18783" y="2618"/>
                  </a:cubicBezTo>
                  <a:cubicBezTo>
                    <a:pt x="18783" y="2618"/>
                    <a:pt x="18783" y="2618"/>
                    <a:pt x="18783" y="2618"/>
                  </a:cubicBezTo>
                  <a:cubicBezTo>
                    <a:pt x="19252" y="2618"/>
                    <a:pt x="19252" y="2618"/>
                    <a:pt x="19252" y="2618"/>
                  </a:cubicBezTo>
                  <a:cubicBezTo>
                    <a:pt x="20661" y="2618"/>
                    <a:pt x="21600" y="3927"/>
                    <a:pt x="21600" y="5891"/>
                  </a:cubicBezTo>
                  <a:cubicBezTo>
                    <a:pt x="21600" y="18327"/>
                    <a:pt x="21600" y="18327"/>
                    <a:pt x="21600" y="18327"/>
                  </a:cubicBezTo>
                  <a:cubicBezTo>
                    <a:pt x="21600" y="20291"/>
                    <a:pt x="20661" y="21600"/>
                    <a:pt x="19252" y="21600"/>
                  </a:cubicBezTo>
                  <a:cubicBezTo>
                    <a:pt x="2348" y="21600"/>
                    <a:pt x="2348" y="21600"/>
                    <a:pt x="2348" y="21600"/>
                  </a:cubicBezTo>
                  <a:cubicBezTo>
                    <a:pt x="939" y="21600"/>
                    <a:pt x="0" y="20291"/>
                    <a:pt x="0" y="18327"/>
                  </a:cubicBezTo>
                  <a:cubicBezTo>
                    <a:pt x="0" y="5891"/>
                    <a:pt x="0" y="5891"/>
                    <a:pt x="0" y="5891"/>
                  </a:cubicBezTo>
                  <a:cubicBezTo>
                    <a:pt x="0" y="3927"/>
                    <a:pt x="939" y="2618"/>
                    <a:pt x="2348" y="2618"/>
                  </a:cubicBezTo>
                  <a:close/>
                  <a:moveTo>
                    <a:pt x="14087" y="2618"/>
                  </a:moveTo>
                  <a:cubicBezTo>
                    <a:pt x="17374" y="2618"/>
                    <a:pt x="17374" y="2618"/>
                    <a:pt x="17374" y="2618"/>
                  </a:cubicBezTo>
                  <a:cubicBezTo>
                    <a:pt x="17374" y="1309"/>
                    <a:pt x="17374" y="1309"/>
                    <a:pt x="17374" y="1309"/>
                  </a:cubicBezTo>
                  <a:cubicBezTo>
                    <a:pt x="14087" y="1309"/>
                    <a:pt x="14087" y="1309"/>
                    <a:pt x="14087" y="1309"/>
                  </a:cubicBezTo>
                  <a:cubicBezTo>
                    <a:pt x="14087" y="2618"/>
                    <a:pt x="14087" y="2618"/>
                    <a:pt x="14087" y="2618"/>
                  </a:cubicBezTo>
                  <a:close/>
                  <a:moveTo>
                    <a:pt x="11270" y="4582"/>
                  </a:moveTo>
                  <a:cubicBezTo>
                    <a:pt x="7983" y="4582"/>
                    <a:pt x="5635" y="7855"/>
                    <a:pt x="5635" y="12436"/>
                  </a:cubicBezTo>
                  <a:cubicBezTo>
                    <a:pt x="5635" y="16364"/>
                    <a:pt x="7983" y="19636"/>
                    <a:pt x="11270" y="19636"/>
                  </a:cubicBezTo>
                  <a:cubicBezTo>
                    <a:pt x="14087" y="19636"/>
                    <a:pt x="16435" y="16364"/>
                    <a:pt x="16435" y="12436"/>
                  </a:cubicBezTo>
                  <a:cubicBezTo>
                    <a:pt x="16435" y="7855"/>
                    <a:pt x="14087" y="4582"/>
                    <a:pt x="11270" y="4582"/>
                  </a:cubicBezTo>
                  <a:close/>
                  <a:moveTo>
                    <a:pt x="14557" y="12436"/>
                  </a:moveTo>
                  <a:cubicBezTo>
                    <a:pt x="14557" y="9818"/>
                    <a:pt x="13148" y="7200"/>
                    <a:pt x="11270" y="7200"/>
                  </a:cubicBezTo>
                  <a:cubicBezTo>
                    <a:pt x="8922" y="7200"/>
                    <a:pt x="7513" y="9818"/>
                    <a:pt x="7513" y="12436"/>
                  </a:cubicBezTo>
                  <a:cubicBezTo>
                    <a:pt x="7513" y="15055"/>
                    <a:pt x="8922" y="17018"/>
                    <a:pt x="11270" y="17018"/>
                  </a:cubicBezTo>
                  <a:cubicBezTo>
                    <a:pt x="13148" y="17018"/>
                    <a:pt x="14557" y="15055"/>
                    <a:pt x="14557" y="12436"/>
                  </a:cubicBezTo>
                  <a:close/>
                  <a:moveTo>
                    <a:pt x="11270" y="6545"/>
                  </a:moveTo>
                  <a:cubicBezTo>
                    <a:pt x="8452" y="6545"/>
                    <a:pt x="6574" y="9164"/>
                    <a:pt x="6574" y="12436"/>
                  </a:cubicBezTo>
                  <a:cubicBezTo>
                    <a:pt x="6574" y="15709"/>
                    <a:pt x="8452" y="18327"/>
                    <a:pt x="11270" y="18327"/>
                  </a:cubicBezTo>
                  <a:cubicBezTo>
                    <a:pt x="13617" y="18327"/>
                    <a:pt x="15496" y="15709"/>
                    <a:pt x="15496" y="12436"/>
                  </a:cubicBezTo>
                  <a:cubicBezTo>
                    <a:pt x="15496" y="9164"/>
                    <a:pt x="13617" y="6545"/>
                    <a:pt x="11270" y="6545"/>
                  </a:cubicBezTo>
                  <a:close/>
                  <a:moveTo>
                    <a:pt x="11270" y="6545"/>
                  </a:move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pPr algn="ctr"/>
              <a:endParaRPr lang="zh-CN" altLang="en-US"/>
            </a:p>
          </p:txBody>
        </p:sp>
      </p:grpSp>
      <p:grpSp>
        <p:nvGrpSpPr>
          <p:cNvPr id="30" name="Group 29"/>
          <p:cNvGrpSpPr/>
          <p:nvPr/>
        </p:nvGrpSpPr>
        <p:grpSpPr bwMode="auto">
          <a:xfrm>
            <a:off x="295275" y="1368451"/>
            <a:ext cx="2017919" cy="2825034"/>
            <a:chOff x="393699" y="1824041"/>
            <a:chExt cx="2689096" cy="3765545"/>
          </a:xfrm>
        </p:grpSpPr>
        <p:grpSp>
          <p:nvGrpSpPr>
            <p:cNvPr id="23584" name="Group 129"/>
            <p:cNvGrpSpPr/>
            <p:nvPr/>
          </p:nvGrpSpPr>
          <p:grpSpPr bwMode="auto">
            <a:xfrm>
              <a:off x="393699" y="1824041"/>
              <a:ext cx="2689096" cy="3765545"/>
              <a:chOff x="295274" y="1462091"/>
              <a:chExt cx="2017822" cy="2824159"/>
            </a:xfrm>
          </p:grpSpPr>
          <p:sp>
            <p:nvSpPr>
              <p:cNvPr id="10" name="直角三角形 16"/>
              <p:cNvSpPr/>
              <p:nvPr/>
            </p:nvSpPr>
            <p:spPr>
              <a:xfrm>
                <a:off x="2073982" y="1470425"/>
                <a:ext cx="238114" cy="326231"/>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1" name="直角三角形 14"/>
              <p:cNvSpPr/>
              <p:nvPr/>
            </p:nvSpPr>
            <p:spPr>
              <a:xfrm flipH="1">
                <a:off x="295274" y="1462091"/>
                <a:ext cx="238114" cy="326231"/>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2" name="矩形 7"/>
              <p:cNvSpPr/>
              <p:nvPr/>
            </p:nvSpPr>
            <p:spPr>
              <a:xfrm rot="5400000">
                <a:off x="-106013" y="2108635"/>
                <a:ext cx="2819397" cy="153583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3" name="直角三角形 15"/>
              <p:cNvSpPr/>
              <p:nvPr/>
            </p:nvSpPr>
            <p:spPr>
              <a:xfrm flipH="1" flipV="1">
                <a:off x="304799" y="3956447"/>
                <a:ext cx="238114" cy="326231"/>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4" name="直角三角形 17"/>
              <p:cNvSpPr/>
              <p:nvPr/>
            </p:nvSpPr>
            <p:spPr>
              <a:xfrm flipV="1">
                <a:off x="2073982" y="3956447"/>
                <a:ext cx="238114" cy="326231"/>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grpSp>
        <p:grpSp>
          <p:nvGrpSpPr>
            <p:cNvPr id="23585" name="Group 43"/>
            <p:cNvGrpSpPr/>
            <p:nvPr/>
          </p:nvGrpSpPr>
          <p:grpSpPr bwMode="auto">
            <a:xfrm>
              <a:off x="741709" y="2756473"/>
              <a:ext cx="2054002" cy="2052001"/>
              <a:chOff x="1009502" y="4091198"/>
              <a:chExt cx="2054002" cy="2052001"/>
            </a:xfrm>
          </p:grpSpPr>
          <p:sp>
            <p:nvSpPr>
              <p:cNvPr id="23587" name="TextBox 44"/>
              <p:cNvSpPr txBox="1">
                <a:spLocks noChangeArrowheads="1"/>
              </p:cNvSpPr>
              <p:nvPr/>
            </p:nvSpPr>
            <p:spPr bwMode="auto">
              <a:xfrm>
                <a:off x="1423196" y="4091198"/>
                <a:ext cx="1162508"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投行</a:t>
                </a:r>
                <a:r>
                  <a:rPr lang="en-US" altLang="zh-CN"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a:t>
                </a:r>
                <a:r>
                  <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券商</a:t>
                </a:r>
                <a:endPar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3588" name="Rectangle 45"/>
              <p:cNvSpPr>
                <a:spLocks noChangeArrowheads="1"/>
              </p:cNvSpPr>
              <p:nvPr/>
            </p:nvSpPr>
            <p:spPr bwMode="auto">
              <a:xfrm>
                <a:off x="1009502" y="4379161"/>
                <a:ext cx="2054002" cy="17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各头部公司</a:t>
                </a: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base</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一般在</a:t>
                </a: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30k</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以上</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2.</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项目制工作决定了在收益高时会发发放大量</a:t>
                </a: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bonus</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，甚至超过一年工资</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3.</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出差待遇最优，住宿标准以及餐标很高</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p:txBody>
          </p:sp>
        </p:grpSp>
        <p:sp>
          <p:nvSpPr>
            <p:cNvPr id="23586" name="AutoShape 38"/>
            <p:cNvSpPr/>
            <p:nvPr/>
          </p:nvSpPr>
          <p:spPr bwMode="auto">
            <a:xfrm>
              <a:off x="1447556" y="1989443"/>
              <a:ext cx="581337" cy="585844"/>
            </a:xfrm>
            <a:custGeom>
              <a:avLst/>
              <a:gdLst>
                <a:gd name="T0" fmla="*/ 437106 w 21600"/>
                <a:gd name="T1" fmla="*/ 13317 h 21600"/>
                <a:gd name="T2" fmla="*/ 423972 w 21600"/>
                <a:gd name="T3" fmla="*/ 0 h 21600"/>
                <a:gd name="T4" fmla="*/ 157365 w 21600"/>
                <a:gd name="T5" fmla="*/ 0 h 21600"/>
                <a:gd name="T6" fmla="*/ 144231 w 21600"/>
                <a:gd name="T7" fmla="*/ 13317 h 21600"/>
                <a:gd name="T8" fmla="*/ 144231 w 21600"/>
                <a:gd name="T9" fmla="*/ 146461 h 21600"/>
                <a:gd name="T10" fmla="*/ 437106 w 21600"/>
                <a:gd name="T11" fmla="*/ 146461 h 21600"/>
                <a:gd name="T12" fmla="*/ 437106 w 21600"/>
                <a:gd name="T13" fmla="*/ 13317 h 21600"/>
                <a:gd name="T14" fmla="*/ 441466 w 21600"/>
                <a:gd name="T15" fmla="*/ 452700 h 21600"/>
                <a:gd name="T16" fmla="*/ 428359 w 21600"/>
                <a:gd name="T17" fmla="*/ 443831 h 21600"/>
                <a:gd name="T18" fmla="*/ 152978 w 21600"/>
                <a:gd name="T19" fmla="*/ 443831 h 21600"/>
                <a:gd name="T20" fmla="*/ 139871 w 21600"/>
                <a:gd name="T21" fmla="*/ 452700 h 21600"/>
                <a:gd name="T22" fmla="*/ 96163 w 21600"/>
                <a:gd name="T23" fmla="*/ 572527 h 21600"/>
                <a:gd name="T24" fmla="*/ 100523 w 21600"/>
                <a:gd name="T25" fmla="*/ 581396 h 21600"/>
                <a:gd name="T26" fmla="*/ 109270 w 21600"/>
                <a:gd name="T27" fmla="*/ 585844 h 21600"/>
                <a:gd name="T28" fmla="*/ 472067 w 21600"/>
                <a:gd name="T29" fmla="*/ 585844 h 21600"/>
                <a:gd name="T30" fmla="*/ 480814 w 21600"/>
                <a:gd name="T31" fmla="*/ 581396 h 21600"/>
                <a:gd name="T32" fmla="*/ 485174 w 21600"/>
                <a:gd name="T33" fmla="*/ 572527 h 21600"/>
                <a:gd name="T34" fmla="*/ 441466 w 21600"/>
                <a:gd name="T35" fmla="*/ 452700 h 21600"/>
                <a:gd name="T36" fmla="*/ 131124 w 21600"/>
                <a:gd name="T37" fmla="*/ 248550 h 21600"/>
                <a:gd name="T38" fmla="*/ 131124 w 21600"/>
                <a:gd name="T39" fmla="*/ 297370 h 21600"/>
                <a:gd name="T40" fmla="*/ 445826 w 21600"/>
                <a:gd name="T41" fmla="*/ 297370 h 21600"/>
                <a:gd name="T42" fmla="*/ 445826 w 21600"/>
                <a:gd name="T43" fmla="*/ 248550 h 21600"/>
                <a:gd name="T44" fmla="*/ 410865 w 21600"/>
                <a:gd name="T45" fmla="*/ 177516 h 21600"/>
                <a:gd name="T46" fmla="*/ 170472 w 21600"/>
                <a:gd name="T47" fmla="*/ 177516 h 21600"/>
                <a:gd name="T48" fmla="*/ 131124 w 21600"/>
                <a:gd name="T49" fmla="*/ 248550 h 21600"/>
                <a:gd name="T50" fmla="*/ 288488 w 21600"/>
                <a:gd name="T51" fmla="*/ 226336 h 21600"/>
                <a:gd name="T52" fmla="*/ 336556 w 21600"/>
                <a:gd name="T53" fmla="*/ 248550 h 21600"/>
                <a:gd name="T54" fmla="*/ 288488 w 21600"/>
                <a:gd name="T55" fmla="*/ 275157 h 21600"/>
                <a:gd name="T56" fmla="*/ 244781 w 21600"/>
                <a:gd name="T57" fmla="*/ 248550 h 21600"/>
                <a:gd name="T58" fmla="*/ 288488 w 21600"/>
                <a:gd name="T59" fmla="*/ 226336 h 21600"/>
                <a:gd name="T60" fmla="*/ 520135 w 21600"/>
                <a:gd name="T61" fmla="*/ 177516 h 21600"/>
                <a:gd name="T62" fmla="*/ 441466 w 21600"/>
                <a:gd name="T63" fmla="*/ 177516 h 21600"/>
                <a:gd name="T64" fmla="*/ 472067 w 21600"/>
                <a:gd name="T65" fmla="*/ 239654 h 21600"/>
                <a:gd name="T66" fmla="*/ 472067 w 21600"/>
                <a:gd name="T67" fmla="*/ 239654 h 21600"/>
                <a:gd name="T68" fmla="*/ 476427 w 21600"/>
                <a:gd name="T69" fmla="*/ 244102 h 21600"/>
                <a:gd name="T70" fmla="*/ 476427 w 21600"/>
                <a:gd name="T71" fmla="*/ 310687 h 21600"/>
                <a:gd name="T72" fmla="*/ 463320 w 21600"/>
                <a:gd name="T73" fmla="*/ 323977 h 21600"/>
                <a:gd name="T74" fmla="*/ 118017 w 21600"/>
                <a:gd name="T75" fmla="*/ 323977 h 21600"/>
                <a:gd name="T76" fmla="*/ 104910 w 21600"/>
                <a:gd name="T77" fmla="*/ 310687 h 21600"/>
                <a:gd name="T78" fmla="*/ 104910 w 21600"/>
                <a:gd name="T79" fmla="*/ 244102 h 21600"/>
                <a:gd name="T80" fmla="*/ 109270 w 21600"/>
                <a:gd name="T81" fmla="*/ 239654 h 21600"/>
                <a:gd name="T82" fmla="*/ 139871 w 21600"/>
                <a:gd name="T83" fmla="*/ 177516 h 21600"/>
                <a:gd name="T84" fmla="*/ 61202 w 21600"/>
                <a:gd name="T85" fmla="*/ 177516 h 21600"/>
                <a:gd name="T86" fmla="*/ 0 w 21600"/>
                <a:gd name="T87" fmla="*/ 239654 h 21600"/>
                <a:gd name="T88" fmla="*/ 0 w 21600"/>
                <a:gd name="T89" fmla="*/ 448252 h 21600"/>
                <a:gd name="T90" fmla="*/ 61202 w 21600"/>
                <a:gd name="T91" fmla="*/ 510389 h 21600"/>
                <a:gd name="T92" fmla="*/ 83056 w 21600"/>
                <a:gd name="T93" fmla="*/ 510389 h 21600"/>
                <a:gd name="T94" fmla="*/ 109270 w 21600"/>
                <a:gd name="T95" fmla="*/ 439383 h 21600"/>
                <a:gd name="T96" fmla="*/ 152978 w 21600"/>
                <a:gd name="T97" fmla="*/ 408328 h 21600"/>
                <a:gd name="T98" fmla="*/ 428359 w 21600"/>
                <a:gd name="T99" fmla="*/ 408328 h 21600"/>
                <a:gd name="T100" fmla="*/ 472067 w 21600"/>
                <a:gd name="T101" fmla="*/ 439383 h 21600"/>
                <a:gd name="T102" fmla="*/ 498281 w 21600"/>
                <a:gd name="T103" fmla="*/ 510389 h 21600"/>
                <a:gd name="T104" fmla="*/ 520135 w 21600"/>
                <a:gd name="T105" fmla="*/ 510389 h 21600"/>
                <a:gd name="T106" fmla="*/ 581337 w 21600"/>
                <a:gd name="T107" fmla="*/ 448252 h 21600"/>
                <a:gd name="T108" fmla="*/ 581337 w 21600"/>
                <a:gd name="T109" fmla="*/ 239654 h 21600"/>
                <a:gd name="T110" fmla="*/ 520135 w 21600"/>
                <a:gd name="T111" fmla="*/ 177516 h 21600"/>
                <a:gd name="T112" fmla="*/ 520135 w 21600"/>
                <a:gd name="T113" fmla="*/ 177516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moveTo>
                    <a:pt x="19326" y="6545"/>
                  </a:move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grpSp>
        <p:nvGrpSpPr>
          <p:cNvPr id="22" name="Group 21"/>
          <p:cNvGrpSpPr/>
          <p:nvPr/>
        </p:nvGrpSpPr>
        <p:grpSpPr bwMode="auto">
          <a:xfrm>
            <a:off x="6782594" y="1347815"/>
            <a:ext cx="2014538" cy="2820270"/>
            <a:chOff x="6093379" y="1830388"/>
            <a:chExt cx="2684861" cy="3759198"/>
          </a:xfrm>
        </p:grpSpPr>
        <p:grpSp>
          <p:nvGrpSpPr>
            <p:cNvPr id="23574" name="Group 131"/>
            <p:cNvGrpSpPr/>
            <p:nvPr/>
          </p:nvGrpSpPr>
          <p:grpSpPr bwMode="auto">
            <a:xfrm>
              <a:off x="6093379" y="1830388"/>
              <a:ext cx="2684861" cy="3759198"/>
              <a:chOff x="4570034" y="1466851"/>
              <a:chExt cx="2013646" cy="2819399"/>
            </a:xfrm>
          </p:grpSpPr>
          <p:sp>
            <p:nvSpPr>
              <p:cNvPr id="16" name="直角三角形 14"/>
              <p:cNvSpPr/>
              <p:nvPr/>
            </p:nvSpPr>
            <p:spPr>
              <a:xfrm flipH="1">
                <a:off x="4570034" y="1470422"/>
                <a:ext cx="238020" cy="326231"/>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7" name="矩形 7"/>
              <p:cNvSpPr/>
              <p:nvPr/>
            </p:nvSpPr>
            <p:spPr>
              <a:xfrm rot="5400000">
                <a:off x="4167157" y="2107747"/>
                <a:ext cx="2819399" cy="153760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8" name="直角三角形 15"/>
              <p:cNvSpPr/>
              <p:nvPr/>
            </p:nvSpPr>
            <p:spPr>
              <a:xfrm flipH="1" flipV="1">
                <a:off x="4575985" y="3956447"/>
                <a:ext cx="238020" cy="326231"/>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9" name="直角三角形 16"/>
              <p:cNvSpPr/>
              <p:nvPr/>
            </p:nvSpPr>
            <p:spPr>
              <a:xfrm>
                <a:off x="6345660" y="1470422"/>
                <a:ext cx="238020" cy="326231"/>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20" name="直角三角形 17"/>
              <p:cNvSpPr/>
              <p:nvPr/>
            </p:nvSpPr>
            <p:spPr>
              <a:xfrm flipV="1">
                <a:off x="6345660" y="3956447"/>
                <a:ext cx="238020" cy="326231"/>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grpSp>
        <p:grpSp>
          <p:nvGrpSpPr>
            <p:cNvPr id="23575" name="Group 50"/>
            <p:cNvGrpSpPr/>
            <p:nvPr/>
          </p:nvGrpSpPr>
          <p:grpSpPr bwMode="auto">
            <a:xfrm>
              <a:off x="6419393" y="2729388"/>
              <a:ext cx="2054002" cy="1341737"/>
              <a:chOff x="979039" y="4064113"/>
              <a:chExt cx="2054002" cy="1341737"/>
            </a:xfrm>
          </p:grpSpPr>
          <p:sp>
            <p:nvSpPr>
              <p:cNvPr id="23577" name="TextBox 51"/>
              <p:cNvSpPr txBox="1">
                <a:spLocks noChangeArrowheads="1"/>
              </p:cNvSpPr>
              <p:nvPr/>
            </p:nvSpPr>
            <p:spPr bwMode="auto">
              <a:xfrm>
                <a:off x="1656407" y="4064113"/>
                <a:ext cx="656300" cy="369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大厂</a:t>
                </a:r>
                <a:endParaRPr lang="en-GB" altLang="zh-CN"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3578" name="Rectangle 52"/>
              <p:cNvSpPr>
                <a:spLocks noChangeArrowheads="1"/>
              </p:cNvSpPr>
              <p:nvPr/>
            </p:nvSpPr>
            <p:spPr bwMode="auto">
              <a:xfrm>
                <a:off x="979039" y="5120612"/>
                <a:ext cx="2054002" cy="28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endParaRPr lang="en-US" altLang="zh-CN" sz="8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p:txBody>
          </p:sp>
        </p:grpSp>
        <p:sp>
          <p:nvSpPr>
            <p:cNvPr id="60" name="Freeform 28"/>
            <p:cNvSpPr/>
            <p:nvPr/>
          </p:nvSpPr>
          <p:spPr bwMode="auto">
            <a:xfrm>
              <a:off x="7160156" y="2093031"/>
              <a:ext cx="551198" cy="534733"/>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solidFill>
              <a:srgbClr val="FFFFFF"/>
            </a:solidFill>
            <a:ln>
              <a:noFill/>
            </a:ln>
          </p:spPr>
          <p:txBody>
            <a:bodyPr lIns="0" tIns="0" rIns="0" bIns="0"/>
            <a:lstStyle/>
            <a:p>
              <a:pPr defTabSz="685800">
                <a:defRPr/>
              </a:pPr>
              <a:endParaRPr lang="en-US">
                <a:latin typeface="+mn-lt"/>
              </a:endParaRPr>
            </a:p>
          </p:txBody>
        </p:sp>
      </p:grpSp>
      <p:sp>
        <p:nvSpPr>
          <p:cNvPr id="68" name="矩形 67"/>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0"/>
          <p:cNvSpPr>
            <a:spLocks noChangeArrowheads="1"/>
          </p:cNvSpPr>
          <p:nvPr>
            <p:custDataLst>
              <p:tags r:id="rId1"/>
            </p:custDataLst>
          </p:nvPr>
        </p:nvSpPr>
        <p:spPr bwMode="auto">
          <a:xfrm>
            <a:off x="971550" y="210185"/>
            <a:ext cx="263207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薪资对比</a:t>
            </a:r>
            <a:endParaRPr lang="en-US" altLang="zh-CN" sz="1800" b="1" dirty="0">
              <a:solidFill>
                <a:schemeClr val="bg1"/>
              </a:solidFill>
              <a:ea typeface="微软雅黑" panose="020B0503020204020204" pitchFamily="34" charset="-122"/>
              <a:sym typeface="Arial" panose="020B0604020202020204" pitchFamily="34" charset="0"/>
            </a:endParaRPr>
          </a:p>
        </p:txBody>
      </p:sp>
      <p:sp>
        <p:nvSpPr>
          <p:cNvPr id="9" name="矩形 8"/>
          <p:cNvSpPr>
            <a:spLocks noChangeArrowheads="1"/>
          </p:cNvSpPr>
          <p:nvPr>
            <p:custDataLst>
              <p:tags r:id="rId2"/>
            </p:custDataLst>
          </p:nvPr>
        </p:nvSpPr>
        <p:spPr bwMode="auto">
          <a:xfrm>
            <a:off x="135890" y="69850"/>
            <a:ext cx="780415"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2.5.1</a:t>
            </a:r>
            <a:endParaRPr lang="en-US" altLang="zh-CN" sz="2400" dirty="0">
              <a:solidFill>
                <a:schemeClr val="accent1"/>
              </a:solidFill>
              <a:latin typeface="Impact" panose="020B0806030902050204" pitchFamily="34" charset="0"/>
              <a:sym typeface="Impact" panose="020B0806030902050204" pitchFamily="34" charset="0"/>
            </a:endParaRPr>
          </a:p>
        </p:txBody>
      </p:sp>
      <p:sp>
        <p:nvSpPr>
          <p:cNvPr id="24" name="Rectangle 49"/>
          <p:cNvSpPr>
            <a:spLocks noChangeArrowheads="1"/>
          </p:cNvSpPr>
          <p:nvPr>
            <p:custDataLst>
              <p:tags r:id="rId3"/>
            </p:custDataLst>
          </p:nvPr>
        </p:nvSpPr>
        <p:spPr bwMode="auto">
          <a:xfrm>
            <a:off x="7018655" y="2229485"/>
            <a:ext cx="1540510" cy="163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月薪</a:t>
            </a: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base</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一般在</a:t>
            </a: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15k</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以上，一年会发放超过</a:t>
            </a: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12</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薪，甚至达到</a:t>
            </a: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16</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以上</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2.</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绩效考核制度完善，晋升优于国企</a:t>
            </a: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央企</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3.</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很多大厂达到工作年限后会发放股权</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50"/>
                                        <p:tgtEl>
                                          <p:spTgt spid="2"/>
                                        </p:tgtEl>
                                      </p:cBhvr>
                                    </p:animEffect>
                                    <p:anim calcmode="lin" valueType="num">
                                      <p:cBhvr>
                                        <p:cTn id="13" dur="250" fill="hold"/>
                                        <p:tgtEl>
                                          <p:spTgt spid="2"/>
                                        </p:tgtEl>
                                        <p:attrNameLst>
                                          <p:attrName>ppt_x</p:attrName>
                                        </p:attrNameLst>
                                      </p:cBhvr>
                                      <p:tavLst>
                                        <p:tav tm="0">
                                          <p:val>
                                            <p:strVal val="#ppt_x"/>
                                          </p:val>
                                        </p:tav>
                                        <p:tav tm="100000">
                                          <p:val>
                                            <p:strVal val="#ppt_x"/>
                                          </p:val>
                                        </p:tav>
                                      </p:tavLst>
                                    </p:anim>
                                    <p:anim calcmode="lin" valueType="num">
                                      <p:cBhvr>
                                        <p:cTn id="14" dur="250" fill="hold"/>
                                        <p:tgtEl>
                                          <p:spTgt spid="2"/>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0-#ppt_w/2"/>
                                          </p:val>
                                        </p:tav>
                                        <p:tav tm="100000">
                                          <p:val>
                                            <p:strVal val="#ppt_x"/>
                                          </p:val>
                                        </p:tav>
                                      </p:tavLst>
                                    </p:anim>
                                    <p:anim calcmode="lin" valueType="num">
                                      <p:cBhvr additive="base">
                                        <p:cTn id="19" dur="500" fill="hold"/>
                                        <p:tgtEl>
                                          <p:spTgt spid="30"/>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2" presetClass="entr" presetSubtype="8" fill="hold" nodeType="after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0-#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par>
                          <p:cTn id="35" fill="hold">
                            <p:stCondLst>
                              <p:cond delay="3000"/>
                            </p:stCondLst>
                            <p:childTnLst>
                              <p:par>
                                <p:cTn id="36" presetID="26" presetClass="emph" presetSubtype="0" fill="hold" grpId="1" nodeType="afterEffect">
                                  <p:stCondLst>
                                    <p:cond delay="0"/>
                                  </p:stCondLst>
                                  <p:childTnLst>
                                    <p:animEffect transition="out" filter="fade">
                                      <p:cBhvr>
                                        <p:cTn id="37" dur="250" tmFilter="0, 0; .2, .5; .8, .5; 1, 0"/>
                                        <p:tgtEl>
                                          <p:spTgt spid="9"/>
                                        </p:tgtEl>
                                      </p:cBhvr>
                                    </p:animEffect>
                                    <p:animScale>
                                      <p:cBhvr>
                                        <p:cTn id="38" dur="125" autoRev="1" fill="hold"/>
                                        <p:tgtEl>
                                          <p:spTgt spid="9"/>
                                        </p:tgtEl>
                                      </p:cBhvr>
                                      <p:by x="105000" y="105000"/>
                                    </p:animScale>
                                  </p:childTnLst>
                                </p:cTn>
                              </p:par>
                            </p:childTnLst>
                          </p:cTn>
                        </p:par>
                        <p:par>
                          <p:cTn id="39" fill="hold">
                            <p:stCondLst>
                              <p:cond delay="3500"/>
                            </p:stCondLst>
                            <p:childTnLst>
                              <p:par>
                                <p:cTn id="40" presetID="2" presetClass="entr" presetSubtype="2" fill="hold" grpId="0"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fill="hold"/>
                                        <p:tgtEl>
                                          <p:spTgt spid="3"/>
                                        </p:tgtEl>
                                        <p:attrNameLst>
                                          <p:attrName>ppt_x</p:attrName>
                                        </p:attrNameLst>
                                      </p:cBhvr>
                                      <p:tavLst>
                                        <p:tav tm="0">
                                          <p:val>
                                            <p:strVal val="1+#ppt_w/2"/>
                                          </p:val>
                                        </p:tav>
                                        <p:tav tm="100000">
                                          <p:val>
                                            <p:strVal val="#ppt_x"/>
                                          </p:val>
                                        </p:tav>
                                      </p:tavLst>
                                    </p:anim>
                                    <p:anim calcmode="lin" valueType="num">
                                      <p:cBhvr additive="base">
                                        <p:cTn id="4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3" grpId="0" bldLvl="0" animBg="1"/>
      <p:bldP spid="9" grpId="0" bldLvl="0" animBg="1"/>
      <p:bldP spid="9" grpId="1"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矩形 67"/>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0"/>
          <p:cNvSpPr>
            <a:spLocks noChangeArrowheads="1"/>
          </p:cNvSpPr>
          <p:nvPr>
            <p:custDataLst>
              <p:tags r:id="rId1"/>
            </p:custDataLst>
          </p:nvPr>
        </p:nvSpPr>
        <p:spPr bwMode="auto">
          <a:xfrm>
            <a:off x="971550" y="210185"/>
            <a:ext cx="3577590"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薪资对比</a:t>
            </a:r>
            <a:r>
              <a:rPr lang="en-US" altLang="zh-CN" sz="1800" b="1" dirty="0">
                <a:solidFill>
                  <a:schemeClr val="bg1"/>
                </a:solidFill>
                <a:ea typeface="微软雅黑" panose="020B0503020204020204" pitchFamily="34" charset="-122"/>
                <a:sym typeface="Arial" panose="020B0604020202020204" pitchFamily="34" charset="0"/>
              </a:rPr>
              <a:t>-</a:t>
            </a:r>
            <a:r>
              <a:rPr lang="zh-CN" altLang="en-US" sz="1800" b="1" dirty="0">
                <a:solidFill>
                  <a:schemeClr val="bg1"/>
                </a:solidFill>
                <a:ea typeface="微软雅黑" panose="020B0503020204020204" pitchFamily="34" charset="-122"/>
                <a:sym typeface="Arial" panose="020B0604020202020204" pitchFamily="34" charset="0"/>
              </a:rPr>
              <a:t>四大薪资</a:t>
            </a:r>
            <a:r>
              <a:rPr lang="en-US" altLang="zh-CN" sz="1800" b="1" dirty="0">
                <a:solidFill>
                  <a:schemeClr val="bg1"/>
                </a:solidFill>
                <a:ea typeface="微软雅黑" panose="020B0503020204020204" pitchFamily="34" charset="-122"/>
                <a:sym typeface="Arial" panose="020B0604020202020204" pitchFamily="34" charset="0"/>
              </a:rPr>
              <a:t>-</a:t>
            </a:r>
            <a:r>
              <a:rPr lang="zh-CN" altLang="en-US" sz="1800" b="1" dirty="0">
                <a:solidFill>
                  <a:schemeClr val="bg1"/>
                </a:solidFill>
                <a:ea typeface="微软雅黑" panose="020B0503020204020204" pitchFamily="34" charset="-122"/>
                <a:sym typeface="Arial" panose="020B0604020202020204" pitchFamily="34" charset="0"/>
              </a:rPr>
              <a:t>以</a:t>
            </a:r>
            <a:r>
              <a:rPr lang="en-US" altLang="zh-CN" sz="1800" b="1" dirty="0" err="1">
                <a:solidFill>
                  <a:schemeClr val="bg1"/>
                </a:solidFill>
                <a:ea typeface="微软雅黑" panose="020B0503020204020204" pitchFamily="34" charset="-122"/>
                <a:sym typeface="Arial" panose="020B0604020202020204" pitchFamily="34" charset="0"/>
              </a:rPr>
              <a:t>pwc</a:t>
            </a:r>
            <a:r>
              <a:rPr lang="zh-CN" altLang="en-US" sz="1800" b="1" dirty="0">
                <a:solidFill>
                  <a:schemeClr val="bg1"/>
                </a:solidFill>
                <a:ea typeface="微软雅黑" panose="020B0503020204020204" pitchFamily="34" charset="-122"/>
                <a:sym typeface="Arial" panose="020B0604020202020204" pitchFamily="34" charset="0"/>
              </a:rPr>
              <a:t>为例</a:t>
            </a:r>
            <a:endParaRPr lang="en-US" altLang="zh-CN" sz="1800" b="1" dirty="0">
              <a:solidFill>
                <a:schemeClr val="bg1"/>
              </a:solidFill>
              <a:ea typeface="微软雅黑" panose="020B0503020204020204" pitchFamily="34" charset="-122"/>
              <a:sym typeface="Arial" panose="020B0604020202020204" pitchFamily="34" charset="0"/>
            </a:endParaRPr>
          </a:p>
        </p:txBody>
      </p:sp>
      <p:sp>
        <p:nvSpPr>
          <p:cNvPr id="9" name="矩形 8"/>
          <p:cNvSpPr>
            <a:spLocks noChangeArrowheads="1"/>
          </p:cNvSpPr>
          <p:nvPr>
            <p:custDataLst>
              <p:tags r:id="rId2"/>
            </p:custDataLst>
          </p:nvPr>
        </p:nvSpPr>
        <p:spPr bwMode="auto">
          <a:xfrm>
            <a:off x="135890" y="69850"/>
            <a:ext cx="74549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2.5.1</a:t>
            </a:r>
            <a:endParaRPr lang="en-US" altLang="zh-CN" sz="2400" dirty="0">
              <a:solidFill>
                <a:schemeClr val="accent1"/>
              </a:solidFill>
              <a:latin typeface="Impact" panose="020B0806030902050204" pitchFamily="34" charset="0"/>
              <a:sym typeface="Impact" panose="020B0806030902050204" pitchFamily="34" charset="0"/>
            </a:endParaRPr>
          </a:p>
        </p:txBody>
      </p:sp>
      <p:pic>
        <p:nvPicPr>
          <p:cNvPr id="15" name="图片 14"/>
          <p:cNvPicPr>
            <a:picLocks noChangeAspect="1"/>
          </p:cNvPicPr>
          <p:nvPr/>
        </p:nvPicPr>
        <p:blipFill>
          <a:blip r:embed="rId3"/>
          <a:stretch>
            <a:fillRect/>
          </a:stretch>
        </p:blipFill>
        <p:spPr>
          <a:xfrm>
            <a:off x="136153" y="1060376"/>
            <a:ext cx="4604012" cy="2771135"/>
          </a:xfrm>
          <a:prstGeom prst="rect">
            <a:avLst/>
          </a:prstGeom>
        </p:spPr>
      </p:pic>
      <p:grpSp>
        <p:nvGrpSpPr>
          <p:cNvPr id="35" name="Group 2"/>
          <p:cNvGrpSpPr/>
          <p:nvPr/>
        </p:nvGrpSpPr>
        <p:grpSpPr bwMode="auto">
          <a:xfrm>
            <a:off x="5148064" y="795717"/>
            <a:ext cx="958454" cy="3889782"/>
            <a:chOff x="6114303" y="1689468"/>
            <a:chExt cx="1278087" cy="5184756"/>
          </a:xfrm>
        </p:grpSpPr>
        <p:grpSp>
          <p:nvGrpSpPr>
            <p:cNvPr id="36" name="Group 40"/>
            <p:cNvGrpSpPr/>
            <p:nvPr/>
          </p:nvGrpSpPr>
          <p:grpSpPr bwMode="auto">
            <a:xfrm>
              <a:off x="6114303" y="1689468"/>
              <a:ext cx="1278087" cy="5184756"/>
              <a:chOff x="6114303" y="1673244"/>
              <a:chExt cx="1278087" cy="5184756"/>
            </a:xfrm>
          </p:grpSpPr>
          <p:sp>
            <p:nvSpPr>
              <p:cNvPr id="40" name="Freeform 11"/>
              <p:cNvSpPr/>
              <p:nvPr/>
            </p:nvSpPr>
            <p:spPr bwMode="auto">
              <a:xfrm rot="5400000">
                <a:off x="3923583" y="4295762"/>
                <a:ext cx="4752958" cy="371518"/>
              </a:xfrm>
              <a:custGeom>
                <a:avLst/>
                <a:gdLst>
                  <a:gd name="T0" fmla="*/ 0 w 1355"/>
                  <a:gd name="T1" fmla="*/ 0 h 104"/>
                  <a:gd name="T2" fmla="*/ 0 w 1355"/>
                  <a:gd name="T3" fmla="*/ 83 h 104"/>
                  <a:gd name="T4" fmla="*/ 26 w 1355"/>
                  <a:gd name="T5" fmla="*/ 104 h 104"/>
                  <a:gd name="T6" fmla="*/ 1355 w 1355"/>
                  <a:gd name="T7" fmla="*/ 104 h 104"/>
                </a:gdLst>
                <a:ahLst/>
                <a:cxnLst>
                  <a:cxn ang="0">
                    <a:pos x="T0" y="T1"/>
                  </a:cxn>
                  <a:cxn ang="0">
                    <a:pos x="T2" y="T3"/>
                  </a:cxn>
                  <a:cxn ang="0">
                    <a:pos x="T4" y="T5"/>
                  </a:cxn>
                  <a:cxn ang="0">
                    <a:pos x="T6" y="T7"/>
                  </a:cxn>
                </a:cxnLst>
                <a:rect l="0" t="0" r="r" b="b"/>
                <a:pathLst>
                  <a:path w="1355" h="104">
                    <a:moveTo>
                      <a:pt x="0" y="0"/>
                    </a:moveTo>
                    <a:cubicBezTo>
                      <a:pt x="0" y="83"/>
                      <a:pt x="0" y="83"/>
                      <a:pt x="0" y="83"/>
                    </a:cubicBezTo>
                    <a:cubicBezTo>
                      <a:pt x="1" y="97"/>
                      <a:pt x="9" y="104"/>
                      <a:pt x="26" y="104"/>
                    </a:cubicBezTo>
                    <a:cubicBezTo>
                      <a:pt x="1355" y="104"/>
                      <a:pt x="1355" y="104"/>
                      <a:pt x="1355" y="104"/>
                    </a:cubicBezTo>
                  </a:path>
                </a:pathLst>
              </a:custGeom>
              <a:noFill/>
              <a:ln w="85725" cap="flat">
                <a:solidFill>
                  <a:schemeClr val="accent4"/>
                </a:solidFill>
                <a:prstDash val="solid"/>
                <a:miter lim="800000"/>
              </a:ln>
            </p:spPr>
            <p:txBody>
              <a:bodyPr lIns="121920" tIns="60960" rIns="121920" bIns="60960"/>
              <a:lstStyle/>
              <a:p>
                <a:pPr defTabSz="685800">
                  <a:defRPr/>
                </a:pPr>
                <a:endParaRPr lang="en-US"/>
              </a:p>
            </p:txBody>
          </p:sp>
          <p:sp>
            <p:nvSpPr>
              <p:cNvPr id="41" name="Oval 43"/>
              <p:cNvSpPr>
                <a:spLocks noChangeArrowheads="1"/>
              </p:cNvSpPr>
              <p:nvPr/>
            </p:nvSpPr>
            <p:spPr bwMode="auto">
              <a:xfrm rot="5400000">
                <a:off x="6481113" y="1671601"/>
                <a:ext cx="909635" cy="912919"/>
              </a:xfrm>
              <a:prstGeom prst="ellipse">
                <a:avLst/>
              </a:prstGeom>
              <a:solidFill>
                <a:schemeClr val="accent4"/>
              </a:solidFill>
              <a:ln w="9525" cap="flat">
                <a:noFill/>
                <a:prstDash val="solid"/>
                <a:miter lim="800000"/>
              </a:ln>
            </p:spPr>
            <p:txBody>
              <a:bodyPr lIns="121920" tIns="60960" rIns="121920" bIns="6096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p>
            </p:txBody>
          </p:sp>
        </p:grpSp>
        <p:grpSp>
          <p:nvGrpSpPr>
            <p:cNvPr id="37" name="Group 44"/>
            <p:cNvGrpSpPr/>
            <p:nvPr/>
          </p:nvGrpSpPr>
          <p:grpSpPr>
            <a:xfrm>
              <a:off x="6741163" y="1918039"/>
              <a:ext cx="466477" cy="452289"/>
              <a:chOff x="4411266" y="2303265"/>
              <a:chExt cx="325040" cy="315154"/>
            </a:xfrm>
            <a:solidFill>
              <a:schemeClr val="bg1"/>
            </a:solidFill>
          </p:grpSpPr>
          <p:sp>
            <p:nvSpPr>
              <p:cNvPr id="38"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pPr defTabSz="685800">
                  <a:defRPr/>
                </a:pPr>
                <a:endParaRPr lang="en-US">
                  <a:latin typeface="+mn-lt"/>
                </a:endParaRPr>
              </a:p>
            </p:txBody>
          </p:sp>
          <p:sp>
            <p:nvSpPr>
              <p:cNvPr id="39"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pPr defTabSz="685800">
                  <a:defRPr/>
                </a:pPr>
                <a:endParaRPr lang="en-US">
                  <a:latin typeface="+mn-lt"/>
                </a:endParaRPr>
              </a:p>
            </p:txBody>
          </p:sp>
        </p:grpSp>
      </p:grpSp>
      <p:grpSp>
        <p:nvGrpSpPr>
          <p:cNvPr id="42" name="Group 22"/>
          <p:cNvGrpSpPr/>
          <p:nvPr/>
        </p:nvGrpSpPr>
        <p:grpSpPr bwMode="auto">
          <a:xfrm>
            <a:off x="5148064" y="2115066"/>
            <a:ext cx="883444" cy="2738092"/>
            <a:chOff x="6214302" y="3224225"/>
            <a:chExt cx="1178088" cy="3649999"/>
          </a:xfrm>
        </p:grpSpPr>
        <p:grpSp>
          <p:nvGrpSpPr>
            <p:cNvPr id="43" name="Group 50"/>
            <p:cNvGrpSpPr/>
            <p:nvPr/>
          </p:nvGrpSpPr>
          <p:grpSpPr bwMode="auto">
            <a:xfrm>
              <a:off x="6214302" y="3224225"/>
              <a:ext cx="1178088" cy="3649999"/>
              <a:chOff x="6214302" y="3208001"/>
              <a:chExt cx="1178088" cy="3649999"/>
            </a:xfrm>
          </p:grpSpPr>
          <p:sp>
            <p:nvSpPr>
              <p:cNvPr id="53" name="Freeform 13"/>
              <p:cNvSpPr/>
              <p:nvPr/>
            </p:nvSpPr>
            <p:spPr bwMode="auto">
              <a:xfrm rot="5400000">
                <a:off x="4764786" y="5136986"/>
                <a:ext cx="3170530" cy="271500"/>
              </a:xfrm>
              <a:custGeom>
                <a:avLst/>
                <a:gdLst>
                  <a:gd name="T0" fmla="*/ 0 w 959"/>
                  <a:gd name="T1" fmla="*/ 0 h 76"/>
                  <a:gd name="T2" fmla="*/ 0 w 959"/>
                  <a:gd name="T3" fmla="*/ 55 h 76"/>
                  <a:gd name="T4" fmla="*/ 18 w 959"/>
                  <a:gd name="T5" fmla="*/ 76 h 76"/>
                  <a:gd name="T6" fmla="*/ 959 w 959"/>
                  <a:gd name="T7" fmla="*/ 76 h 76"/>
                </a:gdLst>
                <a:ahLst/>
                <a:cxnLst>
                  <a:cxn ang="0">
                    <a:pos x="T0" y="T1"/>
                  </a:cxn>
                  <a:cxn ang="0">
                    <a:pos x="T2" y="T3"/>
                  </a:cxn>
                  <a:cxn ang="0">
                    <a:pos x="T4" y="T5"/>
                  </a:cxn>
                  <a:cxn ang="0">
                    <a:pos x="T6" y="T7"/>
                  </a:cxn>
                </a:cxnLst>
                <a:rect l="0" t="0" r="r" b="b"/>
                <a:pathLst>
                  <a:path w="959" h="76">
                    <a:moveTo>
                      <a:pt x="0" y="0"/>
                    </a:moveTo>
                    <a:cubicBezTo>
                      <a:pt x="0" y="55"/>
                      <a:pt x="0" y="55"/>
                      <a:pt x="0" y="55"/>
                    </a:cubicBezTo>
                    <a:cubicBezTo>
                      <a:pt x="0" y="69"/>
                      <a:pt x="6" y="76"/>
                      <a:pt x="18" y="76"/>
                    </a:cubicBezTo>
                    <a:cubicBezTo>
                      <a:pt x="959" y="76"/>
                      <a:pt x="959" y="76"/>
                      <a:pt x="959" y="76"/>
                    </a:cubicBezTo>
                  </a:path>
                </a:pathLst>
              </a:custGeom>
              <a:noFill/>
              <a:ln w="85725" cap="flat">
                <a:solidFill>
                  <a:schemeClr val="accent2"/>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pPr defTabSz="685800">
                  <a:defRPr/>
                </a:pPr>
                <a:endParaRPr lang="en-US"/>
              </a:p>
            </p:txBody>
          </p:sp>
          <p:sp>
            <p:nvSpPr>
              <p:cNvPr id="54" name="Oval 7"/>
              <p:cNvSpPr>
                <a:spLocks noChangeArrowheads="1"/>
              </p:cNvSpPr>
              <p:nvPr/>
            </p:nvSpPr>
            <p:spPr bwMode="auto">
              <a:xfrm rot="5400000">
                <a:off x="6481060" y="3206392"/>
                <a:ext cx="909721" cy="912939"/>
              </a:xfrm>
              <a:prstGeom prst="ellipse">
                <a:avLst/>
              </a:prstGeom>
              <a:solidFill>
                <a:schemeClr val="accent2"/>
              </a:solidFill>
              <a:ln w="9525" cap="flat">
                <a:noFill/>
                <a:prstDash val="solid"/>
                <a:miter lim="800000"/>
              </a:ln>
            </p:spPr>
            <p:txBody>
              <a:bodyPr lIns="121920" tIns="60960" rIns="121920" bIns="6096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p>
            </p:txBody>
          </p:sp>
        </p:grpSp>
        <p:grpSp>
          <p:nvGrpSpPr>
            <p:cNvPr id="44" name="Group 52"/>
            <p:cNvGrpSpPr/>
            <p:nvPr/>
          </p:nvGrpSpPr>
          <p:grpSpPr>
            <a:xfrm>
              <a:off x="6710566" y="3429000"/>
              <a:ext cx="447462" cy="496920"/>
              <a:chOff x="7502526" y="2405063"/>
              <a:chExt cx="301625" cy="334964"/>
            </a:xfrm>
            <a:solidFill>
              <a:schemeClr val="bg1"/>
            </a:solidFill>
          </p:grpSpPr>
          <p:sp>
            <p:nvSpPr>
              <p:cNvPr id="45" name="Freeform 112"/>
              <p:cNvSpPr/>
              <p:nvPr/>
            </p:nvSpPr>
            <p:spPr bwMode="auto">
              <a:xfrm>
                <a:off x="7708901" y="2405063"/>
                <a:ext cx="95250" cy="90488"/>
              </a:xfrm>
              <a:custGeom>
                <a:avLst/>
                <a:gdLst>
                  <a:gd name="T0" fmla="*/ 19 w 25"/>
                  <a:gd name="T1" fmla="*/ 24 h 24"/>
                  <a:gd name="T2" fmla="*/ 21 w 25"/>
                  <a:gd name="T3" fmla="*/ 22 h 24"/>
                  <a:gd name="T4" fmla="*/ 19 w 25"/>
                  <a:gd name="T5" fmla="*/ 4 h 24"/>
                  <a:gd name="T6" fmla="*/ 0 w 25"/>
                  <a:gd name="T7" fmla="*/ 7 h 24"/>
                  <a:gd name="T8" fmla="*/ 0 w 25"/>
                  <a:gd name="T9" fmla="*/ 8 h 24"/>
                  <a:gd name="T10" fmla="*/ 19 w 25"/>
                  <a:gd name="T11" fmla="*/ 24 h 24"/>
                </a:gdLst>
                <a:ahLst/>
                <a:cxnLst>
                  <a:cxn ang="0">
                    <a:pos x="T0" y="T1"/>
                  </a:cxn>
                  <a:cxn ang="0">
                    <a:pos x="T2" y="T3"/>
                  </a:cxn>
                  <a:cxn ang="0">
                    <a:pos x="T4" y="T5"/>
                  </a:cxn>
                  <a:cxn ang="0">
                    <a:pos x="T6" y="T7"/>
                  </a:cxn>
                  <a:cxn ang="0">
                    <a:pos x="T8" y="T9"/>
                  </a:cxn>
                  <a:cxn ang="0">
                    <a:pos x="T10" y="T11"/>
                  </a:cxn>
                </a:cxnLst>
                <a:rect l="0" t="0" r="r" b="b"/>
                <a:pathLst>
                  <a:path w="25" h="24">
                    <a:moveTo>
                      <a:pt x="19" y="24"/>
                    </a:moveTo>
                    <a:cubicBezTo>
                      <a:pt x="20" y="23"/>
                      <a:pt x="20" y="23"/>
                      <a:pt x="21" y="22"/>
                    </a:cubicBezTo>
                    <a:cubicBezTo>
                      <a:pt x="25" y="17"/>
                      <a:pt x="24" y="8"/>
                      <a:pt x="19" y="4"/>
                    </a:cubicBezTo>
                    <a:cubicBezTo>
                      <a:pt x="13" y="0"/>
                      <a:pt x="5" y="1"/>
                      <a:pt x="0" y="7"/>
                    </a:cubicBezTo>
                    <a:cubicBezTo>
                      <a:pt x="0" y="7"/>
                      <a:pt x="0" y="7"/>
                      <a:pt x="0" y="8"/>
                    </a:cubicBezTo>
                    <a:cubicBezTo>
                      <a:pt x="8" y="11"/>
                      <a:pt x="15" y="17"/>
                      <a:pt x="19"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6" name="Freeform 113"/>
              <p:cNvSpPr>
                <a:spLocks noEditPoints="1"/>
              </p:cNvSpPr>
              <p:nvPr/>
            </p:nvSpPr>
            <p:spPr bwMode="auto">
              <a:xfrm>
                <a:off x="7518404" y="2438402"/>
                <a:ext cx="274638" cy="301625"/>
              </a:xfrm>
              <a:custGeom>
                <a:avLst/>
                <a:gdLst>
                  <a:gd name="T0" fmla="*/ 43 w 73"/>
                  <a:gd name="T1" fmla="*/ 0 h 80"/>
                  <a:gd name="T2" fmla="*/ 42 w 73"/>
                  <a:gd name="T3" fmla="*/ 0 h 80"/>
                  <a:gd name="T4" fmla="*/ 42 w 73"/>
                  <a:gd name="T5" fmla="*/ 0 h 80"/>
                  <a:gd name="T6" fmla="*/ 41 w 73"/>
                  <a:gd name="T7" fmla="*/ 0 h 80"/>
                  <a:gd name="T8" fmla="*/ 41 w 73"/>
                  <a:gd name="T9" fmla="*/ 0 h 80"/>
                  <a:gd name="T10" fmla="*/ 40 w 73"/>
                  <a:gd name="T11" fmla="*/ 0 h 80"/>
                  <a:gd name="T12" fmla="*/ 40 w 73"/>
                  <a:gd name="T13" fmla="*/ 0 h 80"/>
                  <a:gd name="T14" fmla="*/ 39 w 73"/>
                  <a:gd name="T15" fmla="*/ 0 h 80"/>
                  <a:gd name="T16" fmla="*/ 39 w 73"/>
                  <a:gd name="T17" fmla="*/ 0 h 80"/>
                  <a:gd name="T18" fmla="*/ 38 w 73"/>
                  <a:gd name="T19" fmla="*/ 0 h 80"/>
                  <a:gd name="T20" fmla="*/ 38 w 73"/>
                  <a:gd name="T21" fmla="*/ 0 h 80"/>
                  <a:gd name="T22" fmla="*/ 37 w 73"/>
                  <a:gd name="T23" fmla="*/ 0 h 80"/>
                  <a:gd name="T24" fmla="*/ 36 w 73"/>
                  <a:gd name="T25" fmla="*/ 0 h 80"/>
                  <a:gd name="T26" fmla="*/ 35 w 73"/>
                  <a:gd name="T27" fmla="*/ 0 h 80"/>
                  <a:gd name="T28" fmla="*/ 34 w 73"/>
                  <a:gd name="T29" fmla="*/ 0 h 80"/>
                  <a:gd name="T30" fmla="*/ 33 w 73"/>
                  <a:gd name="T31" fmla="*/ 0 h 80"/>
                  <a:gd name="T32" fmla="*/ 32 w 73"/>
                  <a:gd name="T33" fmla="*/ 0 h 80"/>
                  <a:gd name="T34" fmla="*/ 32 w 73"/>
                  <a:gd name="T35" fmla="*/ 0 h 80"/>
                  <a:gd name="T36" fmla="*/ 32 w 73"/>
                  <a:gd name="T37" fmla="*/ 0 h 80"/>
                  <a:gd name="T38" fmla="*/ 32 w 73"/>
                  <a:gd name="T39" fmla="*/ 0 h 80"/>
                  <a:gd name="T40" fmla="*/ 31 w 73"/>
                  <a:gd name="T41" fmla="*/ 0 h 80"/>
                  <a:gd name="T42" fmla="*/ 31 w 73"/>
                  <a:gd name="T43" fmla="*/ 0 h 80"/>
                  <a:gd name="T44" fmla="*/ 30 w 73"/>
                  <a:gd name="T45" fmla="*/ 0 h 80"/>
                  <a:gd name="T46" fmla="*/ 0 w 73"/>
                  <a:gd name="T47" fmla="*/ 37 h 80"/>
                  <a:gd name="T48" fmla="*/ 12 w 73"/>
                  <a:gd name="T49" fmla="*/ 64 h 80"/>
                  <a:gd name="T50" fmla="*/ 7 w 73"/>
                  <a:gd name="T51" fmla="*/ 69 h 80"/>
                  <a:gd name="T52" fmla="*/ 7 w 73"/>
                  <a:gd name="T53" fmla="*/ 77 h 80"/>
                  <a:gd name="T54" fmla="*/ 14 w 73"/>
                  <a:gd name="T55" fmla="*/ 77 h 80"/>
                  <a:gd name="T56" fmla="*/ 21 w 73"/>
                  <a:gd name="T57" fmla="*/ 70 h 80"/>
                  <a:gd name="T58" fmla="*/ 36 w 73"/>
                  <a:gd name="T59" fmla="*/ 73 h 80"/>
                  <a:gd name="T60" fmla="*/ 52 w 73"/>
                  <a:gd name="T61" fmla="*/ 70 h 80"/>
                  <a:gd name="T62" fmla="*/ 58 w 73"/>
                  <a:gd name="T63" fmla="*/ 77 h 80"/>
                  <a:gd name="T64" fmla="*/ 66 w 73"/>
                  <a:gd name="T65" fmla="*/ 77 h 80"/>
                  <a:gd name="T66" fmla="*/ 66 w 73"/>
                  <a:gd name="T67" fmla="*/ 69 h 80"/>
                  <a:gd name="T68" fmla="*/ 61 w 73"/>
                  <a:gd name="T69" fmla="*/ 64 h 80"/>
                  <a:gd name="T70" fmla="*/ 73 w 73"/>
                  <a:gd name="T71" fmla="*/ 37 h 80"/>
                  <a:gd name="T72" fmla="*/ 43 w 73"/>
                  <a:gd name="T73" fmla="*/ 0 h 80"/>
                  <a:gd name="T74" fmla="*/ 36 w 73"/>
                  <a:gd name="T75" fmla="*/ 65 h 80"/>
                  <a:gd name="T76" fmla="*/ 8 w 73"/>
                  <a:gd name="T77" fmla="*/ 37 h 80"/>
                  <a:gd name="T78" fmla="*/ 36 w 73"/>
                  <a:gd name="T79" fmla="*/ 8 h 80"/>
                  <a:gd name="T80" fmla="*/ 64 w 73"/>
                  <a:gd name="T81" fmla="*/ 37 h 80"/>
                  <a:gd name="T82" fmla="*/ 36 w 73"/>
                  <a:gd name="T83"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 h="80">
                    <a:moveTo>
                      <a:pt x="43" y="0"/>
                    </a:moveTo>
                    <a:cubicBezTo>
                      <a:pt x="42" y="0"/>
                      <a:pt x="42" y="0"/>
                      <a:pt x="42" y="0"/>
                    </a:cubicBezTo>
                    <a:cubicBezTo>
                      <a:pt x="42" y="0"/>
                      <a:pt x="42" y="0"/>
                      <a:pt x="42" y="0"/>
                    </a:cubicBezTo>
                    <a:cubicBezTo>
                      <a:pt x="42" y="0"/>
                      <a:pt x="41" y="0"/>
                      <a:pt x="41" y="0"/>
                    </a:cubicBezTo>
                    <a:cubicBezTo>
                      <a:pt x="41" y="0"/>
                      <a:pt x="41" y="0"/>
                      <a:pt x="41" y="0"/>
                    </a:cubicBezTo>
                    <a:cubicBezTo>
                      <a:pt x="41" y="0"/>
                      <a:pt x="40" y="0"/>
                      <a:pt x="40" y="0"/>
                    </a:cubicBezTo>
                    <a:cubicBezTo>
                      <a:pt x="40" y="0"/>
                      <a:pt x="40" y="0"/>
                      <a:pt x="40" y="0"/>
                    </a:cubicBezTo>
                    <a:cubicBezTo>
                      <a:pt x="40" y="0"/>
                      <a:pt x="39" y="0"/>
                      <a:pt x="39" y="0"/>
                    </a:cubicBezTo>
                    <a:cubicBezTo>
                      <a:pt x="39" y="0"/>
                      <a:pt x="39" y="0"/>
                      <a:pt x="39" y="0"/>
                    </a:cubicBezTo>
                    <a:cubicBezTo>
                      <a:pt x="39" y="0"/>
                      <a:pt x="38" y="0"/>
                      <a:pt x="38" y="0"/>
                    </a:cubicBezTo>
                    <a:cubicBezTo>
                      <a:pt x="38" y="0"/>
                      <a:pt x="38" y="0"/>
                      <a:pt x="38" y="0"/>
                    </a:cubicBezTo>
                    <a:cubicBezTo>
                      <a:pt x="38" y="0"/>
                      <a:pt x="38" y="0"/>
                      <a:pt x="37" y="0"/>
                    </a:cubicBezTo>
                    <a:cubicBezTo>
                      <a:pt x="37" y="0"/>
                      <a:pt x="37" y="0"/>
                      <a:pt x="36" y="0"/>
                    </a:cubicBezTo>
                    <a:cubicBezTo>
                      <a:pt x="36" y="0"/>
                      <a:pt x="36" y="0"/>
                      <a:pt x="35" y="0"/>
                    </a:cubicBezTo>
                    <a:cubicBezTo>
                      <a:pt x="35" y="0"/>
                      <a:pt x="35" y="0"/>
                      <a:pt x="34" y="0"/>
                    </a:cubicBezTo>
                    <a:cubicBezTo>
                      <a:pt x="34" y="0"/>
                      <a:pt x="34" y="0"/>
                      <a:pt x="33" y="0"/>
                    </a:cubicBezTo>
                    <a:cubicBezTo>
                      <a:pt x="33" y="0"/>
                      <a:pt x="33" y="0"/>
                      <a:pt x="32" y="0"/>
                    </a:cubicBezTo>
                    <a:cubicBezTo>
                      <a:pt x="32" y="0"/>
                      <a:pt x="32" y="0"/>
                      <a:pt x="32" y="0"/>
                    </a:cubicBezTo>
                    <a:cubicBezTo>
                      <a:pt x="32" y="0"/>
                      <a:pt x="32" y="0"/>
                      <a:pt x="32" y="0"/>
                    </a:cubicBezTo>
                    <a:cubicBezTo>
                      <a:pt x="32" y="0"/>
                      <a:pt x="32" y="0"/>
                      <a:pt x="32" y="0"/>
                    </a:cubicBezTo>
                    <a:cubicBezTo>
                      <a:pt x="31" y="0"/>
                      <a:pt x="31" y="0"/>
                      <a:pt x="31" y="0"/>
                    </a:cubicBezTo>
                    <a:cubicBezTo>
                      <a:pt x="31" y="0"/>
                      <a:pt x="31" y="0"/>
                      <a:pt x="31" y="0"/>
                    </a:cubicBezTo>
                    <a:cubicBezTo>
                      <a:pt x="30" y="0"/>
                      <a:pt x="30" y="0"/>
                      <a:pt x="30" y="0"/>
                    </a:cubicBezTo>
                    <a:cubicBezTo>
                      <a:pt x="13" y="4"/>
                      <a:pt x="0" y="19"/>
                      <a:pt x="0" y="37"/>
                    </a:cubicBezTo>
                    <a:cubicBezTo>
                      <a:pt x="0" y="47"/>
                      <a:pt x="4" y="57"/>
                      <a:pt x="12" y="64"/>
                    </a:cubicBezTo>
                    <a:cubicBezTo>
                      <a:pt x="7" y="69"/>
                      <a:pt x="7" y="69"/>
                      <a:pt x="7" y="69"/>
                    </a:cubicBezTo>
                    <a:cubicBezTo>
                      <a:pt x="4" y="71"/>
                      <a:pt x="5" y="77"/>
                      <a:pt x="7" y="77"/>
                    </a:cubicBezTo>
                    <a:cubicBezTo>
                      <a:pt x="9" y="79"/>
                      <a:pt x="12" y="79"/>
                      <a:pt x="14" y="77"/>
                    </a:cubicBezTo>
                    <a:cubicBezTo>
                      <a:pt x="16" y="75"/>
                      <a:pt x="20" y="72"/>
                      <a:pt x="21" y="70"/>
                    </a:cubicBezTo>
                    <a:cubicBezTo>
                      <a:pt x="25" y="72"/>
                      <a:pt x="31" y="73"/>
                      <a:pt x="36" y="73"/>
                    </a:cubicBezTo>
                    <a:cubicBezTo>
                      <a:pt x="42" y="73"/>
                      <a:pt x="47" y="72"/>
                      <a:pt x="52" y="70"/>
                    </a:cubicBezTo>
                    <a:cubicBezTo>
                      <a:pt x="53" y="72"/>
                      <a:pt x="57" y="75"/>
                      <a:pt x="58" y="77"/>
                    </a:cubicBezTo>
                    <a:cubicBezTo>
                      <a:pt x="62" y="80"/>
                      <a:pt x="65" y="77"/>
                      <a:pt x="66" y="77"/>
                    </a:cubicBezTo>
                    <a:cubicBezTo>
                      <a:pt x="68" y="74"/>
                      <a:pt x="68" y="71"/>
                      <a:pt x="66" y="69"/>
                    </a:cubicBezTo>
                    <a:cubicBezTo>
                      <a:pt x="61" y="64"/>
                      <a:pt x="61" y="64"/>
                      <a:pt x="61" y="64"/>
                    </a:cubicBezTo>
                    <a:cubicBezTo>
                      <a:pt x="68" y="57"/>
                      <a:pt x="73" y="47"/>
                      <a:pt x="73" y="37"/>
                    </a:cubicBezTo>
                    <a:cubicBezTo>
                      <a:pt x="73" y="19"/>
                      <a:pt x="60" y="4"/>
                      <a:pt x="43" y="0"/>
                    </a:cubicBezTo>
                    <a:close/>
                    <a:moveTo>
                      <a:pt x="36" y="65"/>
                    </a:moveTo>
                    <a:cubicBezTo>
                      <a:pt x="21" y="65"/>
                      <a:pt x="8" y="52"/>
                      <a:pt x="8" y="37"/>
                    </a:cubicBezTo>
                    <a:cubicBezTo>
                      <a:pt x="8" y="21"/>
                      <a:pt x="21" y="8"/>
                      <a:pt x="36" y="8"/>
                    </a:cubicBezTo>
                    <a:cubicBezTo>
                      <a:pt x="52" y="8"/>
                      <a:pt x="64" y="21"/>
                      <a:pt x="64" y="37"/>
                    </a:cubicBezTo>
                    <a:cubicBezTo>
                      <a:pt x="64" y="52"/>
                      <a:pt x="52" y="65"/>
                      <a:pt x="36"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7" name="Freeform 114"/>
              <p:cNvSpPr/>
              <p:nvPr/>
            </p:nvSpPr>
            <p:spPr bwMode="auto">
              <a:xfrm>
                <a:off x="7502526" y="2405063"/>
                <a:ext cx="98425" cy="90488"/>
              </a:xfrm>
              <a:custGeom>
                <a:avLst/>
                <a:gdLst>
                  <a:gd name="T0" fmla="*/ 6 w 26"/>
                  <a:gd name="T1" fmla="*/ 24 h 24"/>
                  <a:gd name="T2" fmla="*/ 26 w 26"/>
                  <a:gd name="T3" fmla="*/ 8 h 24"/>
                  <a:gd name="T4" fmla="*/ 25 w 26"/>
                  <a:gd name="T5" fmla="*/ 7 h 24"/>
                  <a:gd name="T6" fmla="*/ 7 w 26"/>
                  <a:gd name="T7" fmla="*/ 4 h 24"/>
                  <a:gd name="T8" fmla="*/ 5 w 26"/>
                  <a:gd name="T9" fmla="*/ 22 h 24"/>
                  <a:gd name="T10" fmla="*/ 6 w 26"/>
                  <a:gd name="T11" fmla="*/ 24 h 24"/>
                </a:gdLst>
                <a:ahLst/>
                <a:cxnLst>
                  <a:cxn ang="0">
                    <a:pos x="T0" y="T1"/>
                  </a:cxn>
                  <a:cxn ang="0">
                    <a:pos x="T2" y="T3"/>
                  </a:cxn>
                  <a:cxn ang="0">
                    <a:pos x="T4" y="T5"/>
                  </a:cxn>
                  <a:cxn ang="0">
                    <a:pos x="T6" y="T7"/>
                  </a:cxn>
                  <a:cxn ang="0">
                    <a:pos x="T8" y="T9"/>
                  </a:cxn>
                  <a:cxn ang="0">
                    <a:pos x="T10" y="T11"/>
                  </a:cxn>
                </a:cxnLst>
                <a:rect l="0" t="0" r="r" b="b"/>
                <a:pathLst>
                  <a:path w="26" h="24">
                    <a:moveTo>
                      <a:pt x="6" y="24"/>
                    </a:moveTo>
                    <a:cubicBezTo>
                      <a:pt x="11" y="17"/>
                      <a:pt x="18" y="11"/>
                      <a:pt x="26" y="8"/>
                    </a:cubicBezTo>
                    <a:cubicBezTo>
                      <a:pt x="26" y="7"/>
                      <a:pt x="25" y="7"/>
                      <a:pt x="25" y="7"/>
                    </a:cubicBezTo>
                    <a:cubicBezTo>
                      <a:pt x="21" y="1"/>
                      <a:pt x="13" y="0"/>
                      <a:pt x="7" y="4"/>
                    </a:cubicBezTo>
                    <a:cubicBezTo>
                      <a:pt x="1" y="8"/>
                      <a:pt x="0" y="17"/>
                      <a:pt x="5" y="22"/>
                    </a:cubicBezTo>
                    <a:cubicBezTo>
                      <a:pt x="5" y="23"/>
                      <a:pt x="6" y="23"/>
                      <a:pt x="6"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8" name="Freeform 115"/>
              <p:cNvSpPr/>
              <p:nvPr/>
            </p:nvSpPr>
            <p:spPr bwMode="auto">
              <a:xfrm>
                <a:off x="7650163" y="2476501"/>
                <a:ext cx="11113" cy="44450"/>
              </a:xfrm>
              <a:custGeom>
                <a:avLst/>
                <a:gdLst>
                  <a:gd name="T0" fmla="*/ 1 w 3"/>
                  <a:gd name="T1" fmla="*/ 12 h 12"/>
                  <a:gd name="T2" fmla="*/ 3 w 3"/>
                  <a:gd name="T3" fmla="*/ 10 h 12"/>
                  <a:gd name="T4" fmla="*/ 3 w 3"/>
                  <a:gd name="T5" fmla="*/ 2 h 12"/>
                  <a:gd name="T6" fmla="*/ 1 w 3"/>
                  <a:gd name="T7" fmla="*/ 0 h 12"/>
                  <a:gd name="T8" fmla="*/ 0 w 3"/>
                  <a:gd name="T9" fmla="*/ 2 h 12"/>
                  <a:gd name="T10" fmla="*/ 0 w 3"/>
                  <a:gd name="T11" fmla="*/ 10 h 12"/>
                  <a:gd name="T12" fmla="*/ 1 w 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12"/>
                    </a:moveTo>
                    <a:cubicBezTo>
                      <a:pt x="2" y="12"/>
                      <a:pt x="3" y="11"/>
                      <a:pt x="3" y="10"/>
                    </a:cubicBezTo>
                    <a:cubicBezTo>
                      <a:pt x="3" y="2"/>
                      <a:pt x="3" y="2"/>
                      <a:pt x="3" y="2"/>
                    </a:cubicBezTo>
                    <a:cubicBezTo>
                      <a:pt x="3" y="1"/>
                      <a:pt x="2" y="0"/>
                      <a:pt x="1" y="0"/>
                    </a:cubicBezTo>
                    <a:cubicBezTo>
                      <a:pt x="0" y="0"/>
                      <a:pt x="0" y="1"/>
                      <a:pt x="0" y="2"/>
                    </a:cubicBezTo>
                    <a:cubicBezTo>
                      <a:pt x="0" y="10"/>
                      <a:pt x="0" y="10"/>
                      <a:pt x="0" y="10"/>
                    </a:cubicBezTo>
                    <a:cubicBezTo>
                      <a:pt x="0" y="11"/>
                      <a:pt x="0" y="12"/>
                      <a:pt x="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9" name="Freeform 116"/>
              <p:cNvSpPr/>
              <p:nvPr/>
            </p:nvSpPr>
            <p:spPr bwMode="auto">
              <a:xfrm>
                <a:off x="7551738" y="2570163"/>
                <a:ext cx="44450"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50" name="Freeform 117"/>
              <p:cNvSpPr/>
              <p:nvPr/>
            </p:nvSpPr>
            <p:spPr bwMode="auto">
              <a:xfrm>
                <a:off x="7708901" y="2570163"/>
                <a:ext cx="46038" cy="11113"/>
              </a:xfrm>
              <a:custGeom>
                <a:avLst/>
                <a:gdLst>
                  <a:gd name="T0" fmla="*/ 10 w 12"/>
                  <a:gd name="T1" fmla="*/ 0 h 3"/>
                  <a:gd name="T2" fmla="*/ 2 w 12"/>
                  <a:gd name="T3" fmla="*/ 0 h 3"/>
                  <a:gd name="T4" fmla="*/ 0 w 12"/>
                  <a:gd name="T5" fmla="*/ 2 h 3"/>
                  <a:gd name="T6" fmla="*/ 2 w 12"/>
                  <a:gd name="T7" fmla="*/ 3 h 3"/>
                  <a:gd name="T8" fmla="*/ 10 w 12"/>
                  <a:gd name="T9" fmla="*/ 3 h 3"/>
                  <a:gd name="T10" fmla="*/ 12 w 12"/>
                  <a:gd name="T11" fmla="*/ 2 h 3"/>
                  <a:gd name="T12" fmla="*/ 10 w 1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12" h="3">
                    <a:moveTo>
                      <a:pt x="10" y="0"/>
                    </a:moveTo>
                    <a:cubicBezTo>
                      <a:pt x="2" y="0"/>
                      <a:pt x="2" y="0"/>
                      <a:pt x="2" y="0"/>
                    </a:cubicBezTo>
                    <a:cubicBezTo>
                      <a:pt x="1" y="0"/>
                      <a:pt x="0" y="1"/>
                      <a:pt x="0" y="2"/>
                    </a:cubicBezTo>
                    <a:cubicBezTo>
                      <a:pt x="0" y="3"/>
                      <a:pt x="1" y="3"/>
                      <a:pt x="2" y="3"/>
                    </a:cubicBezTo>
                    <a:cubicBezTo>
                      <a:pt x="10" y="3"/>
                      <a:pt x="10" y="3"/>
                      <a:pt x="10" y="3"/>
                    </a:cubicBezTo>
                    <a:cubicBezTo>
                      <a:pt x="11" y="3"/>
                      <a:pt x="12" y="3"/>
                      <a:pt x="12" y="2"/>
                    </a:cubicBezTo>
                    <a:cubicBezTo>
                      <a:pt x="12" y="1"/>
                      <a:pt x="11" y="0"/>
                      <a:pt x="1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51" name="Freeform 118"/>
              <p:cNvSpPr/>
              <p:nvPr/>
            </p:nvSpPr>
            <p:spPr bwMode="auto">
              <a:xfrm>
                <a:off x="7650163" y="2633663"/>
                <a:ext cx="11113" cy="46038"/>
              </a:xfrm>
              <a:custGeom>
                <a:avLst/>
                <a:gdLst>
                  <a:gd name="T0" fmla="*/ 1 w 3"/>
                  <a:gd name="T1" fmla="*/ 0 h 12"/>
                  <a:gd name="T2" fmla="*/ 0 w 3"/>
                  <a:gd name="T3" fmla="*/ 1 h 12"/>
                  <a:gd name="T4" fmla="*/ 0 w 3"/>
                  <a:gd name="T5" fmla="*/ 10 h 12"/>
                  <a:gd name="T6" fmla="*/ 1 w 3"/>
                  <a:gd name="T7" fmla="*/ 12 h 12"/>
                  <a:gd name="T8" fmla="*/ 3 w 3"/>
                  <a:gd name="T9" fmla="*/ 10 h 12"/>
                  <a:gd name="T10" fmla="*/ 3 w 3"/>
                  <a:gd name="T11" fmla="*/ 1 h 12"/>
                  <a:gd name="T12" fmla="*/ 1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1" y="0"/>
                    </a:moveTo>
                    <a:cubicBezTo>
                      <a:pt x="0" y="0"/>
                      <a:pt x="0" y="1"/>
                      <a:pt x="0" y="1"/>
                    </a:cubicBezTo>
                    <a:cubicBezTo>
                      <a:pt x="0" y="10"/>
                      <a:pt x="0" y="10"/>
                      <a:pt x="0" y="10"/>
                    </a:cubicBezTo>
                    <a:cubicBezTo>
                      <a:pt x="0" y="11"/>
                      <a:pt x="0" y="12"/>
                      <a:pt x="1" y="12"/>
                    </a:cubicBezTo>
                    <a:cubicBezTo>
                      <a:pt x="2" y="12"/>
                      <a:pt x="3" y="11"/>
                      <a:pt x="3" y="10"/>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52" name="Freeform 119"/>
              <p:cNvSpPr/>
              <p:nvPr/>
            </p:nvSpPr>
            <p:spPr bwMode="auto">
              <a:xfrm>
                <a:off x="7593013" y="2506663"/>
                <a:ext cx="128588" cy="85725"/>
              </a:xfrm>
              <a:custGeom>
                <a:avLst/>
                <a:gdLst>
                  <a:gd name="T0" fmla="*/ 18 w 34"/>
                  <a:gd name="T1" fmla="*/ 18 h 23"/>
                  <a:gd name="T2" fmla="*/ 33 w 34"/>
                  <a:gd name="T3" fmla="*/ 3 h 23"/>
                  <a:gd name="T4" fmla="*/ 34 w 34"/>
                  <a:gd name="T5" fmla="*/ 2 h 23"/>
                  <a:gd name="T6" fmla="*/ 33 w 34"/>
                  <a:gd name="T7" fmla="*/ 1 h 23"/>
                  <a:gd name="T8" fmla="*/ 32 w 34"/>
                  <a:gd name="T9" fmla="*/ 0 h 23"/>
                  <a:gd name="T10" fmla="*/ 31 w 34"/>
                  <a:gd name="T11" fmla="*/ 1 h 23"/>
                  <a:gd name="T12" fmla="*/ 20 w 34"/>
                  <a:gd name="T13" fmla="*/ 12 h 23"/>
                  <a:gd name="T14" fmla="*/ 16 w 34"/>
                  <a:gd name="T15" fmla="*/ 16 h 23"/>
                  <a:gd name="T16" fmla="*/ 16 w 34"/>
                  <a:gd name="T17" fmla="*/ 16 h 23"/>
                  <a:gd name="T18" fmla="*/ 16 w 34"/>
                  <a:gd name="T19" fmla="*/ 16 h 23"/>
                  <a:gd name="T20" fmla="*/ 15 w 34"/>
                  <a:gd name="T21" fmla="*/ 15 h 23"/>
                  <a:gd name="T22" fmla="*/ 15 w 34"/>
                  <a:gd name="T23" fmla="*/ 15 h 23"/>
                  <a:gd name="T24" fmla="*/ 15 w 34"/>
                  <a:gd name="T25" fmla="*/ 15 h 23"/>
                  <a:gd name="T26" fmla="*/ 4 w 34"/>
                  <a:gd name="T27" fmla="*/ 7 h 23"/>
                  <a:gd name="T28" fmla="*/ 2 w 34"/>
                  <a:gd name="T29" fmla="*/ 6 h 23"/>
                  <a:gd name="T30" fmla="*/ 1 w 34"/>
                  <a:gd name="T31" fmla="*/ 7 h 23"/>
                  <a:gd name="T32" fmla="*/ 0 w 34"/>
                  <a:gd name="T33" fmla="*/ 9 h 23"/>
                  <a:gd name="T34" fmla="*/ 1 w 34"/>
                  <a:gd name="T35" fmla="*/ 10 h 23"/>
                  <a:gd name="T36" fmla="*/ 13 w 34"/>
                  <a:gd name="T37" fmla="*/ 19 h 23"/>
                  <a:gd name="T38" fmla="*/ 12 w 34"/>
                  <a:gd name="T39" fmla="*/ 20 h 23"/>
                  <a:gd name="T40" fmla="*/ 11 w 34"/>
                  <a:gd name="T41" fmla="*/ 21 h 23"/>
                  <a:gd name="T42" fmla="*/ 12 w 34"/>
                  <a:gd name="T43" fmla="*/ 23 h 23"/>
                  <a:gd name="T44" fmla="*/ 13 w 34"/>
                  <a:gd name="T45" fmla="*/ 23 h 23"/>
                  <a:gd name="T46" fmla="*/ 16 w 34"/>
                  <a:gd name="T47" fmla="*/ 21 h 23"/>
                  <a:gd name="T48" fmla="*/ 17 w 34"/>
                  <a:gd name="T49" fmla="*/ 22 h 23"/>
                  <a:gd name="T50" fmla="*/ 18 w 34"/>
                  <a:gd name="T51" fmla="*/ 23 h 23"/>
                  <a:gd name="T52" fmla="*/ 20 w 34"/>
                  <a:gd name="T53" fmla="*/ 23 h 23"/>
                  <a:gd name="T54" fmla="*/ 21 w 34"/>
                  <a:gd name="T55" fmla="*/ 21 h 23"/>
                  <a:gd name="T56" fmla="*/ 21 w 34"/>
                  <a:gd name="T57" fmla="*/ 19 h 23"/>
                  <a:gd name="T58" fmla="*/ 18 w 34"/>
                  <a:gd name="T59" fmla="*/ 1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 h="23">
                    <a:moveTo>
                      <a:pt x="18" y="18"/>
                    </a:moveTo>
                    <a:cubicBezTo>
                      <a:pt x="33" y="3"/>
                      <a:pt x="33" y="3"/>
                      <a:pt x="33" y="3"/>
                    </a:cubicBezTo>
                    <a:cubicBezTo>
                      <a:pt x="33" y="3"/>
                      <a:pt x="34" y="2"/>
                      <a:pt x="34" y="2"/>
                    </a:cubicBezTo>
                    <a:cubicBezTo>
                      <a:pt x="34" y="2"/>
                      <a:pt x="33" y="1"/>
                      <a:pt x="33" y="1"/>
                    </a:cubicBezTo>
                    <a:cubicBezTo>
                      <a:pt x="33" y="1"/>
                      <a:pt x="32" y="0"/>
                      <a:pt x="32" y="0"/>
                    </a:cubicBezTo>
                    <a:cubicBezTo>
                      <a:pt x="32" y="0"/>
                      <a:pt x="31" y="1"/>
                      <a:pt x="31" y="1"/>
                    </a:cubicBezTo>
                    <a:cubicBezTo>
                      <a:pt x="20" y="12"/>
                      <a:pt x="20" y="12"/>
                      <a:pt x="20" y="12"/>
                    </a:cubicBezTo>
                    <a:cubicBezTo>
                      <a:pt x="16" y="16"/>
                      <a:pt x="16" y="16"/>
                      <a:pt x="16" y="16"/>
                    </a:cubicBezTo>
                    <a:cubicBezTo>
                      <a:pt x="16" y="16"/>
                      <a:pt x="16" y="16"/>
                      <a:pt x="16" y="16"/>
                    </a:cubicBezTo>
                    <a:cubicBezTo>
                      <a:pt x="16" y="16"/>
                      <a:pt x="16" y="16"/>
                      <a:pt x="16" y="16"/>
                    </a:cubicBezTo>
                    <a:cubicBezTo>
                      <a:pt x="15" y="15"/>
                      <a:pt x="15" y="15"/>
                      <a:pt x="15" y="15"/>
                    </a:cubicBezTo>
                    <a:cubicBezTo>
                      <a:pt x="15" y="15"/>
                      <a:pt x="15" y="15"/>
                      <a:pt x="15" y="15"/>
                    </a:cubicBezTo>
                    <a:cubicBezTo>
                      <a:pt x="15" y="15"/>
                      <a:pt x="15" y="15"/>
                      <a:pt x="15" y="15"/>
                    </a:cubicBezTo>
                    <a:cubicBezTo>
                      <a:pt x="4" y="7"/>
                      <a:pt x="4" y="7"/>
                      <a:pt x="4" y="7"/>
                    </a:cubicBezTo>
                    <a:cubicBezTo>
                      <a:pt x="3" y="6"/>
                      <a:pt x="3" y="6"/>
                      <a:pt x="2" y="6"/>
                    </a:cubicBezTo>
                    <a:cubicBezTo>
                      <a:pt x="2" y="6"/>
                      <a:pt x="1" y="7"/>
                      <a:pt x="1" y="7"/>
                    </a:cubicBezTo>
                    <a:cubicBezTo>
                      <a:pt x="0" y="8"/>
                      <a:pt x="0" y="8"/>
                      <a:pt x="0" y="9"/>
                    </a:cubicBezTo>
                    <a:cubicBezTo>
                      <a:pt x="0" y="9"/>
                      <a:pt x="1" y="10"/>
                      <a:pt x="1" y="10"/>
                    </a:cubicBezTo>
                    <a:cubicBezTo>
                      <a:pt x="13" y="19"/>
                      <a:pt x="13" y="19"/>
                      <a:pt x="13" y="19"/>
                    </a:cubicBezTo>
                    <a:cubicBezTo>
                      <a:pt x="12" y="20"/>
                      <a:pt x="12" y="20"/>
                      <a:pt x="12" y="20"/>
                    </a:cubicBezTo>
                    <a:cubicBezTo>
                      <a:pt x="11" y="21"/>
                      <a:pt x="11" y="21"/>
                      <a:pt x="11" y="21"/>
                    </a:cubicBezTo>
                    <a:cubicBezTo>
                      <a:pt x="11" y="22"/>
                      <a:pt x="11" y="22"/>
                      <a:pt x="12" y="23"/>
                    </a:cubicBezTo>
                    <a:cubicBezTo>
                      <a:pt x="12" y="23"/>
                      <a:pt x="12" y="23"/>
                      <a:pt x="13" y="23"/>
                    </a:cubicBezTo>
                    <a:cubicBezTo>
                      <a:pt x="16" y="21"/>
                      <a:pt x="16" y="21"/>
                      <a:pt x="16" y="21"/>
                    </a:cubicBezTo>
                    <a:cubicBezTo>
                      <a:pt x="17" y="22"/>
                      <a:pt x="17" y="22"/>
                      <a:pt x="17" y="22"/>
                    </a:cubicBezTo>
                    <a:cubicBezTo>
                      <a:pt x="18" y="23"/>
                      <a:pt x="18" y="23"/>
                      <a:pt x="18" y="23"/>
                    </a:cubicBezTo>
                    <a:cubicBezTo>
                      <a:pt x="18" y="23"/>
                      <a:pt x="19" y="23"/>
                      <a:pt x="20" y="23"/>
                    </a:cubicBezTo>
                    <a:cubicBezTo>
                      <a:pt x="21" y="23"/>
                      <a:pt x="22" y="22"/>
                      <a:pt x="21" y="21"/>
                    </a:cubicBezTo>
                    <a:cubicBezTo>
                      <a:pt x="21" y="20"/>
                      <a:pt x="21" y="20"/>
                      <a:pt x="21" y="19"/>
                    </a:cubicBezTo>
                    <a:lnTo>
                      <a:pt x="18" y="1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grpSp>
      </p:grpSp>
      <p:grpSp>
        <p:nvGrpSpPr>
          <p:cNvPr id="55" name="Group 24"/>
          <p:cNvGrpSpPr/>
          <p:nvPr/>
        </p:nvGrpSpPr>
        <p:grpSpPr bwMode="auto">
          <a:xfrm>
            <a:off x="5155592" y="3402359"/>
            <a:ext cx="808435" cy="1472067"/>
            <a:chOff x="6314302" y="4911074"/>
            <a:chExt cx="1078089" cy="1963150"/>
          </a:xfrm>
        </p:grpSpPr>
        <p:grpSp>
          <p:nvGrpSpPr>
            <p:cNvPr id="56" name="Group 26"/>
            <p:cNvGrpSpPr/>
            <p:nvPr/>
          </p:nvGrpSpPr>
          <p:grpSpPr bwMode="auto">
            <a:xfrm>
              <a:off x="6314302" y="4911074"/>
              <a:ext cx="1078089" cy="1963150"/>
              <a:chOff x="6314302" y="4894850"/>
              <a:chExt cx="1078089" cy="1963150"/>
            </a:xfrm>
          </p:grpSpPr>
          <p:sp>
            <p:nvSpPr>
              <p:cNvPr id="61" name="Freeform 15"/>
              <p:cNvSpPr/>
              <p:nvPr/>
            </p:nvSpPr>
            <p:spPr bwMode="auto">
              <a:xfrm rot="5400000">
                <a:off x="5645594" y="6017815"/>
                <a:ext cx="1508894" cy="171478"/>
              </a:xfrm>
              <a:custGeom>
                <a:avLst/>
                <a:gdLst>
                  <a:gd name="T0" fmla="*/ 0 w 552"/>
                  <a:gd name="T1" fmla="*/ 0 h 48"/>
                  <a:gd name="T2" fmla="*/ 0 w 552"/>
                  <a:gd name="T3" fmla="*/ 27 h 48"/>
                  <a:gd name="T4" fmla="*/ 11 w 552"/>
                  <a:gd name="T5" fmla="*/ 47 h 48"/>
                  <a:gd name="T6" fmla="*/ 552 w 552"/>
                  <a:gd name="T7" fmla="*/ 47 h 48"/>
                </a:gdLst>
                <a:ahLst/>
                <a:cxnLst>
                  <a:cxn ang="0">
                    <a:pos x="T0" y="T1"/>
                  </a:cxn>
                  <a:cxn ang="0">
                    <a:pos x="T2" y="T3"/>
                  </a:cxn>
                  <a:cxn ang="0">
                    <a:pos x="T4" y="T5"/>
                  </a:cxn>
                  <a:cxn ang="0">
                    <a:pos x="T6" y="T7"/>
                  </a:cxn>
                </a:cxnLst>
                <a:rect l="0" t="0" r="r" b="b"/>
                <a:pathLst>
                  <a:path w="552" h="48">
                    <a:moveTo>
                      <a:pt x="0" y="0"/>
                    </a:moveTo>
                    <a:cubicBezTo>
                      <a:pt x="0" y="27"/>
                      <a:pt x="0" y="27"/>
                      <a:pt x="0" y="27"/>
                    </a:cubicBezTo>
                    <a:cubicBezTo>
                      <a:pt x="0" y="40"/>
                      <a:pt x="4" y="48"/>
                      <a:pt x="11" y="47"/>
                    </a:cubicBezTo>
                    <a:cubicBezTo>
                      <a:pt x="552" y="47"/>
                      <a:pt x="552" y="47"/>
                      <a:pt x="552" y="47"/>
                    </a:cubicBezTo>
                  </a:path>
                </a:pathLst>
              </a:custGeom>
              <a:noFill/>
              <a:ln w="8572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pPr defTabSz="685800">
                  <a:defRPr/>
                </a:pPr>
                <a:endParaRPr lang="en-US"/>
              </a:p>
            </p:txBody>
          </p:sp>
          <p:sp>
            <p:nvSpPr>
              <p:cNvPr id="62" name="Oval 9"/>
              <p:cNvSpPr>
                <a:spLocks noChangeArrowheads="1"/>
              </p:cNvSpPr>
              <p:nvPr/>
            </p:nvSpPr>
            <p:spPr bwMode="auto">
              <a:xfrm rot="5400000">
                <a:off x="6482447" y="4891831"/>
                <a:ext cx="906925" cy="912962"/>
              </a:xfrm>
              <a:prstGeom prst="ellipse">
                <a:avLst/>
              </a:prstGeom>
              <a:solidFill>
                <a:schemeClr val="accent1"/>
              </a:solidFill>
              <a:ln w="9525" cap="flat">
                <a:noFill/>
                <a:prstDash val="solid"/>
                <a:miter lim="800000"/>
              </a:ln>
            </p:spPr>
            <p:txBody>
              <a:bodyPr lIns="121920" tIns="60960" rIns="121920" bIns="6096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p>
            </p:txBody>
          </p:sp>
        </p:grpSp>
        <p:grpSp>
          <p:nvGrpSpPr>
            <p:cNvPr id="57" name="Group 68"/>
            <p:cNvGrpSpPr/>
            <p:nvPr/>
          </p:nvGrpSpPr>
          <p:grpSpPr>
            <a:xfrm>
              <a:off x="6768846" y="5180829"/>
              <a:ext cx="362796" cy="338611"/>
              <a:chOff x="4418013" y="3475038"/>
              <a:chExt cx="285750" cy="266701"/>
            </a:xfrm>
            <a:solidFill>
              <a:schemeClr val="bg1"/>
            </a:solidFill>
          </p:grpSpPr>
          <p:sp>
            <p:nvSpPr>
              <p:cNvPr id="58" name="Freeform 105"/>
              <p:cNvSpPr/>
              <p:nvPr/>
            </p:nvSpPr>
            <p:spPr bwMode="auto">
              <a:xfrm>
                <a:off x="4418013"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59" name="Freeform 106"/>
              <p:cNvSpPr>
                <a:spLocks noEditPoints="1"/>
              </p:cNvSpPr>
              <p:nvPr/>
            </p:nvSpPr>
            <p:spPr bwMode="auto">
              <a:xfrm>
                <a:off x="4456113"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grpSp>
      </p:grpSp>
      <p:grpSp>
        <p:nvGrpSpPr>
          <p:cNvPr id="63" name="Group 3"/>
          <p:cNvGrpSpPr/>
          <p:nvPr/>
        </p:nvGrpSpPr>
        <p:grpSpPr bwMode="auto">
          <a:xfrm>
            <a:off x="6178062" y="1002454"/>
            <a:ext cx="2216944" cy="808870"/>
            <a:chOff x="1603804" y="2220559"/>
            <a:chExt cx="2955174" cy="1078184"/>
          </a:xfrm>
        </p:grpSpPr>
        <p:sp>
          <p:nvSpPr>
            <p:cNvPr id="64" name="Text Placeholder 2"/>
            <p:cNvSpPr txBox="1"/>
            <p:nvPr/>
          </p:nvSpPr>
          <p:spPr>
            <a:xfrm>
              <a:off x="1603804" y="2220559"/>
              <a:ext cx="2014025" cy="261943"/>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rPr>
                <a:t>基本薪资</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5" name="TextBox 5"/>
            <p:cNvSpPr txBox="1"/>
            <p:nvPr/>
          </p:nvSpPr>
          <p:spPr>
            <a:xfrm>
              <a:off x="1679985" y="2560291"/>
              <a:ext cx="2878993" cy="738452"/>
            </a:xfrm>
            <a:prstGeom prst="rect">
              <a:avLst/>
            </a:prstGeom>
            <a:noFill/>
          </p:spPr>
          <p:txBody>
            <a:bodyPr lIns="0" tIns="0" rIns="0" bIns="0">
              <a:spAutoFit/>
            </a:bodyPr>
            <a:lstStyle/>
            <a:p>
              <a:pPr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四大目前起薪均为</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11600</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左右，</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12</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薪</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or13</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薪，考取</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CPA</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等证书后会拿到额外的</a:t>
              </a:r>
              <a:r>
                <a:rPr lang="en-US" altLang="zh-CN" sz="900" dirty="0" err="1">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Qpay</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defTabSz="1088390">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每年的“小黑会”会被打分，不同评分会有不同薪资</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66" name="Group 6"/>
          <p:cNvGrpSpPr/>
          <p:nvPr/>
        </p:nvGrpSpPr>
        <p:grpSpPr bwMode="auto">
          <a:xfrm>
            <a:off x="6178062" y="2160099"/>
            <a:ext cx="2216944" cy="1224368"/>
            <a:chOff x="1603804" y="2220559"/>
            <a:chExt cx="2955174" cy="1632023"/>
          </a:xfrm>
        </p:grpSpPr>
        <p:sp>
          <p:nvSpPr>
            <p:cNvPr id="67" name="Text Placeholder 2"/>
            <p:cNvSpPr txBox="1"/>
            <p:nvPr/>
          </p:nvSpPr>
          <p:spPr>
            <a:xfrm>
              <a:off x="1603804" y="2220559"/>
              <a:ext cx="2014025" cy="261943"/>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rPr>
                <a:t>出差</a:t>
              </a: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rPr>
                <a:t>/</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rPr>
                <a:t>加班</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69" name="TextBox 8"/>
            <p:cNvSpPr txBox="1"/>
            <p:nvPr/>
          </p:nvSpPr>
          <p:spPr>
            <a:xfrm>
              <a:off x="1679985" y="2560291"/>
              <a:ext cx="2878993" cy="1292291"/>
            </a:xfrm>
            <a:prstGeom prst="rect">
              <a:avLst/>
            </a:prstGeom>
            <a:noFill/>
          </p:spPr>
          <p:txBody>
            <a:bodyPr lIns="0" tIns="0" rIns="0" bIns="0">
              <a:spAutoFit/>
            </a:bodyPr>
            <a:lstStyle/>
            <a:p>
              <a:pPr marL="171450" indent="-171450" defTabSz="1088390">
                <a:buFont typeface="Arial" panose="020B0604020202020204" pitchFamily="34" charset="0"/>
                <a:buChar char="•"/>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差补为</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200/</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天，住宿标准依项目而定，一般为</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500/</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天左右（两人）</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defTabSz="1088390">
                <a:buFont typeface="Arial" panose="020B0604020202020204" pitchFamily="34" charset="0"/>
                <a:buChar char="•"/>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加班费工作日</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1.5</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倍，周末</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2</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倍，但目前经济环境不好，一些所存在克扣加班费行为</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defTabSz="1088390">
                <a:buFont typeface="Arial" panose="020B0604020202020204" pitchFamily="34" charset="0"/>
                <a:buChar char="•"/>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加班</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3</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小时以上有</a:t>
              </a:r>
              <a:r>
                <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50/</a:t>
              </a: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天的餐补以及不限额度打车报销</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70" name="Group 9"/>
          <p:cNvGrpSpPr/>
          <p:nvPr/>
        </p:nvGrpSpPr>
        <p:grpSpPr bwMode="auto">
          <a:xfrm>
            <a:off x="6178062" y="3410640"/>
            <a:ext cx="2216944" cy="808870"/>
            <a:chOff x="1603804" y="2220559"/>
            <a:chExt cx="2955174" cy="1078185"/>
          </a:xfrm>
        </p:grpSpPr>
        <p:sp>
          <p:nvSpPr>
            <p:cNvPr id="71" name="Text Placeholder 2"/>
            <p:cNvSpPr txBox="1"/>
            <p:nvPr/>
          </p:nvSpPr>
          <p:spPr>
            <a:xfrm>
              <a:off x="1603804" y="2220559"/>
              <a:ext cx="2014025" cy="261943"/>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rPr>
                <a:t>其他</a:t>
              </a:r>
              <a:endParaRPr lang="en-US" altLang="zh-CN" b="1" dirty="0">
                <a:solidFill>
                  <a:schemeClr val="tx1">
                    <a:lumMod val="65000"/>
                    <a:lumOff val="35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72" name="TextBox 11"/>
            <p:cNvSpPr txBox="1"/>
            <p:nvPr/>
          </p:nvSpPr>
          <p:spPr>
            <a:xfrm>
              <a:off x="1679985" y="2560291"/>
              <a:ext cx="2878993" cy="738453"/>
            </a:xfrm>
            <a:prstGeom prst="rect">
              <a:avLst/>
            </a:prstGeom>
            <a:noFill/>
          </p:spPr>
          <p:txBody>
            <a:bodyPr lIns="0" tIns="0" rIns="0" bIns="0">
              <a:spAutoFit/>
            </a:bodyPr>
            <a:lstStyle/>
            <a:p>
              <a:pPr marL="171450" indent="-171450" defTabSz="1088390">
                <a:buFont typeface="Arial" panose="020B0604020202020204" pitchFamily="34" charset="0"/>
                <a:buChar char="•"/>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四大也有户口指标，但名额较少</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defTabSz="1088390">
                <a:buFont typeface="Arial" panose="020B0604020202020204" pitchFamily="34" charset="0"/>
                <a:buChar char="•"/>
                <a:defRPr/>
              </a:pPr>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节日福利很少，忽略不计</a:t>
              </a: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defTabSz="1088390">
                <a:buFont typeface="Arial" panose="020B0604020202020204" pitchFamily="34" charset="0"/>
                <a:buChar char="•"/>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defTabSz="1088390">
                <a:buFont typeface="Arial" panose="020B0604020202020204" pitchFamily="34" charset="0"/>
                <a:buChar char="•"/>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6" presetClass="emph" presetSubtype="0" fill="hold" grpId="1" nodeType="afterEffect">
                                  <p:stCondLst>
                                    <p:cond delay="0"/>
                                  </p:stCondLst>
                                  <p:childTnLst>
                                    <p:animEffect transition="out" filter="fade">
                                      <p:cBhvr>
                                        <p:cTn id="16" dur="250" tmFilter="0, 0; .2, .5; .8, .5; 1, 0"/>
                                        <p:tgtEl>
                                          <p:spTgt spid="9"/>
                                        </p:tgtEl>
                                      </p:cBhvr>
                                    </p:animEffect>
                                    <p:animScale>
                                      <p:cBhvr>
                                        <p:cTn id="17" dur="125" autoRev="1" fill="hold"/>
                                        <p:tgtEl>
                                          <p:spTgt spid="9"/>
                                        </p:tgtEl>
                                      </p:cBhvr>
                                      <p:by x="105000" y="105000"/>
                                    </p:animScale>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1+#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2" presetClass="entr" presetSubtype="4" fill="hold"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down)">
                                      <p:cBhvr>
                                        <p:cTn id="26" dur="500"/>
                                        <p:tgtEl>
                                          <p:spTgt spid="35"/>
                                        </p:tgtEl>
                                      </p:cBhvr>
                                    </p:animEffect>
                                  </p:childTnLst>
                                </p:cTn>
                              </p:par>
                            </p:childTnLst>
                          </p:cTn>
                        </p:par>
                        <p:par>
                          <p:cTn id="27" fill="hold">
                            <p:stCondLst>
                              <p:cond delay="2500"/>
                            </p:stCondLst>
                            <p:childTnLst>
                              <p:par>
                                <p:cTn id="28" presetID="22" presetClass="entr" presetSubtype="4" fill="hold" nodeType="afterEffect">
                                  <p:stCondLst>
                                    <p:cond delay="0"/>
                                  </p:stCondLst>
                                  <p:childTnLst>
                                    <p:set>
                                      <p:cBhvr>
                                        <p:cTn id="29" dur="1" fill="hold">
                                          <p:stCondLst>
                                            <p:cond delay="0"/>
                                          </p:stCondLst>
                                        </p:cTn>
                                        <p:tgtEl>
                                          <p:spTgt spid="42"/>
                                        </p:tgtEl>
                                        <p:attrNameLst>
                                          <p:attrName>style.visibility</p:attrName>
                                        </p:attrNameLst>
                                      </p:cBhvr>
                                      <p:to>
                                        <p:strVal val="visible"/>
                                      </p:to>
                                    </p:set>
                                    <p:animEffect transition="in" filter="wipe(down)">
                                      <p:cBhvr>
                                        <p:cTn id="30" dur="500"/>
                                        <p:tgtEl>
                                          <p:spTgt spid="42"/>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wipe(down)">
                                      <p:cBhvr>
                                        <p:cTn id="34" dur="500"/>
                                        <p:tgtEl>
                                          <p:spTgt spid="55"/>
                                        </p:tgtEl>
                                      </p:cBhvr>
                                    </p:animEffect>
                                  </p:childTnLst>
                                </p:cTn>
                              </p:par>
                            </p:childTnLst>
                          </p:cTn>
                        </p:par>
                        <p:par>
                          <p:cTn id="35" fill="hold">
                            <p:stCondLst>
                              <p:cond delay="3500"/>
                            </p:stCondLst>
                            <p:childTnLst>
                              <p:par>
                                <p:cTn id="36" presetID="10" presetClass="entr" presetSubtype="0" fill="hold"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childTnLst>
                          </p:cTn>
                        </p:par>
                        <p:par>
                          <p:cTn id="39" fill="hold">
                            <p:stCondLst>
                              <p:cond delay="4000"/>
                            </p:stCondLst>
                            <p:childTnLst>
                              <p:par>
                                <p:cTn id="40" presetID="10" presetClass="entr" presetSubtype="0" fill="hold" nodeType="after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childTnLst>
                          </p:cTn>
                        </p:par>
                        <p:par>
                          <p:cTn id="43" fill="hold">
                            <p:stCondLst>
                              <p:cond delay="4500"/>
                            </p:stCondLst>
                            <p:childTnLst>
                              <p:par>
                                <p:cTn id="44" presetID="10" presetClass="entr" presetSubtype="0" fill="hold" nodeType="after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fade">
                                      <p:cBhvr>
                                        <p:cTn id="46"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3" grpId="0" bldLvl="0" animBg="1"/>
      <p:bldP spid="9" grpId="0" bldLvl="0" animBg="1"/>
      <p:bldP spid="9" grpId="1"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Elbow Connector 12"/>
          <p:cNvCxnSpPr/>
          <p:nvPr/>
        </p:nvCxnSpPr>
        <p:spPr>
          <a:xfrm>
            <a:off x="5264944" y="1761478"/>
            <a:ext cx="1485900" cy="647900"/>
          </a:xfrm>
          <a:prstGeom prst="bentConnector3">
            <a:avLst>
              <a:gd name="adj1" fmla="val 50000"/>
            </a:avLst>
          </a:prstGeom>
          <a:ln w="38100">
            <a:solidFill>
              <a:schemeClr val="accent5">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flipV="1">
            <a:off x="5264944" y="3168040"/>
            <a:ext cx="1485900" cy="647900"/>
          </a:xfrm>
          <a:prstGeom prst="bentConnector3">
            <a:avLst>
              <a:gd name="adj1" fmla="val 50000"/>
            </a:avLst>
          </a:prstGeom>
          <a:ln w="38100">
            <a:solidFill>
              <a:schemeClr val="accent5"/>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64944" y="2795260"/>
            <a:ext cx="1485900" cy="1191"/>
          </a:xfrm>
          <a:prstGeom prst="line">
            <a:avLst/>
          </a:prstGeom>
          <a:ln w="38100">
            <a:solidFill>
              <a:schemeClr val="accent5">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flipV="1">
            <a:off x="2164557" y="1761478"/>
            <a:ext cx="1046560" cy="805111"/>
          </a:xfrm>
          <a:prstGeom prst="bentConnector3">
            <a:avLst>
              <a:gd name="adj1" fmla="val -930"/>
            </a:avLst>
          </a:prstGeom>
          <a:ln w="38100">
            <a:solidFill>
              <a:schemeClr val="accent5">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2164557" y="3010829"/>
            <a:ext cx="1046560" cy="805111"/>
          </a:xfrm>
          <a:prstGeom prst="bentConnector3">
            <a:avLst>
              <a:gd name="adj1" fmla="val -930"/>
            </a:avLst>
          </a:prstGeom>
          <a:ln w="38100">
            <a:solidFill>
              <a:schemeClr val="accent5"/>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64556" y="2796451"/>
            <a:ext cx="906066" cy="2382"/>
          </a:xfrm>
          <a:prstGeom prst="line">
            <a:avLst/>
          </a:prstGeom>
          <a:ln w="38100">
            <a:solidFill>
              <a:schemeClr val="accent5">
                <a:lumMod val="75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auto">
          <a:xfrm>
            <a:off x="7018735" y="2099721"/>
            <a:ext cx="1029890" cy="1064747"/>
            <a:chOff x="3975101" y="1854200"/>
            <a:chExt cx="4476751" cy="4622802"/>
          </a:xfrm>
          <a:solidFill>
            <a:schemeClr val="accent4"/>
          </a:solidFill>
        </p:grpSpPr>
        <p:grpSp>
          <p:nvGrpSpPr>
            <p:cNvPr id="15401" name="Group 33"/>
            <p:cNvGrpSpPr/>
            <p:nvPr/>
          </p:nvGrpSpPr>
          <p:grpSpPr bwMode="auto">
            <a:xfrm>
              <a:off x="3975101" y="1854201"/>
              <a:ext cx="4476751" cy="4622801"/>
              <a:chOff x="2981325" y="1390650"/>
              <a:chExt cx="3357563" cy="3467101"/>
            </a:xfrm>
            <a:grpFill/>
          </p:grpSpPr>
          <p:sp>
            <p:nvSpPr>
              <p:cNvPr id="39" name="Freeform 5"/>
              <p:cNvSpPr/>
              <p:nvPr/>
            </p:nvSpPr>
            <p:spPr bwMode="auto">
              <a:xfrm>
                <a:off x="4223430" y="3876568"/>
                <a:ext cx="857827" cy="659292"/>
              </a:xfrm>
              <a:custGeom>
                <a:avLst/>
                <a:gdLst>
                  <a:gd name="T0" fmla="*/ 58 w 117"/>
                  <a:gd name="T1" fmla="*/ 3 h 90"/>
                  <a:gd name="T2" fmla="*/ 43 w 117"/>
                  <a:gd name="T3" fmla="*/ 0 h 90"/>
                  <a:gd name="T4" fmla="*/ 0 w 117"/>
                  <a:gd name="T5" fmla="*/ 90 h 90"/>
                  <a:gd name="T6" fmla="*/ 58 w 117"/>
                  <a:gd name="T7" fmla="*/ 90 h 90"/>
                  <a:gd name="T8" fmla="*/ 117 w 117"/>
                  <a:gd name="T9" fmla="*/ 90 h 90"/>
                  <a:gd name="T10" fmla="*/ 74 w 117"/>
                  <a:gd name="T11" fmla="*/ 0 h 90"/>
                  <a:gd name="T12" fmla="*/ 58 w 117"/>
                  <a:gd name="T13" fmla="*/ 3 h 90"/>
                </a:gdLst>
                <a:ahLst/>
                <a:cxnLst>
                  <a:cxn ang="0">
                    <a:pos x="T0" y="T1"/>
                  </a:cxn>
                  <a:cxn ang="0">
                    <a:pos x="T2" y="T3"/>
                  </a:cxn>
                  <a:cxn ang="0">
                    <a:pos x="T4" y="T5"/>
                  </a:cxn>
                  <a:cxn ang="0">
                    <a:pos x="T6" y="T7"/>
                  </a:cxn>
                  <a:cxn ang="0">
                    <a:pos x="T8" y="T9"/>
                  </a:cxn>
                  <a:cxn ang="0">
                    <a:pos x="T10" y="T11"/>
                  </a:cxn>
                  <a:cxn ang="0">
                    <a:pos x="T12" y="T13"/>
                  </a:cxn>
                </a:cxnLst>
                <a:rect l="0" t="0" r="r" b="b"/>
                <a:pathLst>
                  <a:path w="117" h="90">
                    <a:moveTo>
                      <a:pt x="58" y="3"/>
                    </a:moveTo>
                    <a:cubicBezTo>
                      <a:pt x="53" y="3"/>
                      <a:pt x="48" y="2"/>
                      <a:pt x="43" y="0"/>
                    </a:cubicBezTo>
                    <a:cubicBezTo>
                      <a:pt x="33" y="38"/>
                      <a:pt x="8" y="77"/>
                      <a:pt x="0" y="90"/>
                    </a:cubicBezTo>
                    <a:cubicBezTo>
                      <a:pt x="58" y="90"/>
                      <a:pt x="58" y="90"/>
                      <a:pt x="58" y="90"/>
                    </a:cubicBezTo>
                    <a:cubicBezTo>
                      <a:pt x="117" y="90"/>
                      <a:pt x="117" y="90"/>
                      <a:pt x="117" y="90"/>
                    </a:cubicBezTo>
                    <a:cubicBezTo>
                      <a:pt x="108" y="77"/>
                      <a:pt x="85" y="38"/>
                      <a:pt x="74" y="0"/>
                    </a:cubicBezTo>
                    <a:cubicBezTo>
                      <a:pt x="69" y="2"/>
                      <a:pt x="64" y="3"/>
                      <a:pt x="58" y="3"/>
                    </a:cubicBezTo>
                    <a:close/>
                  </a:path>
                </a:pathLst>
              </a:custGeom>
              <a:grpFill/>
              <a:ln>
                <a:noFill/>
              </a:ln>
            </p:spPr>
            <p:txBody>
              <a:bodyPr lIns="121920" tIns="60960" rIns="121920" bIns="60960"/>
              <a:lstStyle/>
              <a:p>
                <a:pPr defTabSz="685800">
                  <a:defRPr/>
                </a:pPr>
                <a:endParaRPr lang="en-US"/>
              </a:p>
            </p:txBody>
          </p:sp>
          <p:sp>
            <p:nvSpPr>
              <p:cNvPr id="40" name="Freeform 6"/>
              <p:cNvSpPr/>
              <p:nvPr/>
            </p:nvSpPr>
            <p:spPr bwMode="auto">
              <a:xfrm>
                <a:off x="4405863" y="3725320"/>
                <a:ext cx="492962" cy="174517"/>
              </a:xfrm>
              <a:custGeom>
                <a:avLst/>
                <a:gdLst>
                  <a:gd name="T0" fmla="*/ 0 w 67"/>
                  <a:gd name="T1" fmla="*/ 0 h 24"/>
                  <a:gd name="T2" fmla="*/ 18 w 67"/>
                  <a:gd name="T3" fmla="*/ 21 h 24"/>
                  <a:gd name="T4" fmla="*/ 33 w 67"/>
                  <a:gd name="T5" fmla="*/ 24 h 24"/>
                  <a:gd name="T6" fmla="*/ 49 w 67"/>
                  <a:gd name="T7" fmla="*/ 21 h 24"/>
                  <a:gd name="T8" fmla="*/ 67 w 67"/>
                  <a:gd name="T9" fmla="*/ 0 h 24"/>
                  <a:gd name="T10" fmla="*/ 45 w 67"/>
                  <a:gd name="T11" fmla="*/ 0 h 24"/>
                  <a:gd name="T12" fmla="*/ 33 w 67"/>
                  <a:gd name="T13" fmla="*/ 0 h 24"/>
                  <a:gd name="T14" fmla="*/ 22 w 67"/>
                  <a:gd name="T15" fmla="*/ 0 h 24"/>
                  <a:gd name="T16" fmla="*/ 0 w 67"/>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4">
                    <a:moveTo>
                      <a:pt x="0" y="0"/>
                    </a:moveTo>
                    <a:cubicBezTo>
                      <a:pt x="0" y="9"/>
                      <a:pt x="7" y="17"/>
                      <a:pt x="18" y="21"/>
                    </a:cubicBezTo>
                    <a:cubicBezTo>
                      <a:pt x="23" y="23"/>
                      <a:pt x="28" y="24"/>
                      <a:pt x="33" y="24"/>
                    </a:cubicBezTo>
                    <a:cubicBezTo>
                      <a:pt x="39" y="24"/>
                      <a:pt x="44" y="23"/>
                      <a:pt x="49" y="21"/>
                    </a:cubicBezTo>
                    <a:cubicBezTo>
                      <a:pt x="60" y="17"/>
                      <a:pt x="67" y="9"/>
                      <a:pt x="67" y="0"/>
                    </a:cubicBezTo>
                    <a:cubicBezTo>
                      <a:pt x="45" y="0"/>
                      <a:pt x="45" y="0"/>
                      <a:pt x="45" y="0"/>
                    </a:cubicBezTo>
                    <a:cubicBezTo>
                      <a:pt x="33" y="0"/>
                      <a:pt x="33" y="0"/>
                      <a:pt x="33" y="0"/>
                    </a:cubicBezTo>
                    <a:cubicBezTo>
                      <a:pt x="22" y="0"/>
                      <a:pt x="22" y="0"/>
                      <a:pt x="22" y="0"/>
                    </a:cubicBezTo>
                    <a:lnTo>
                      <a:pt x="0" y="0"/>
                    </a:lnTo>
                    <a:close/>
                  </a:path>
                </a:pathLst>
              </a:custGeom>
              <a:grpFill/>
              <a:ln>
                <a:noFill/>
              </a:ln>
            </p:spPr>
            <p:txBody>
              <a:bodyPr lIns="121920" tIns="60960" rIns="121920" bIns="60960"/>
              <a:lstStyle/>
              <a:p>
                <a:pPr defTabSz="685800">
                  <a:defRPr/>
                </a:pPr>
                <a:endParaRPr lang="en-US"/>
              </a:p>
            </p:txBody>
          </p:sp>
          <p:sp>
            <p:nvSpPr>
              <p:cNvPr id="41" name="Freeform 7"/>
              <p:cNvSpPr>
                <a:spLocks noEditPoints="1"/>
              </p:cNvSpPr>
              <p:nvPr/>
            </p:nvSpPr>
            <p:spPr bwMode="auto">
              <a:xfrm>
                <a:off x="3633430" y="4535860"/>
                <a:ext cx="2041710" cy="321891"/>
              </a:xfrm>
              <a:custGeom>
                <a:avLst/>
                <a:gdLst>
                  <a:gd name="T0" fmla="*/ 23 w 279"/>
                  <a:gd name="T1" fmla="*/ 44 h 44"/>
                  <a:gd name="T2" fmla="*/ 174 w 279"/>
                  <a:gd name="T3" fmla="*/ 0 h 44"/>
                  <a:gd name="T4" fmla="*/ 167 w 279"/>
                  <a:gd name="T5" fmla="*/ 0 h 44"/>
                  <a:gd name="T6" fmla="*/ 161 w 279"/>
                  <a:gd name="T7" fmla="*/ 0 h 44"/>
                  <a:gd name="T8" fmla="*/ 156 w 279"/>
                  <a:gd name="T9" fmla="*/ 0 h 44"/>
                  <a:gd name="T10" fmla="*/ 152 w 279"/>
                  <a:gd name="T11" fmla="*/ 0 h 44"/>
                  <a:gd name="T12" fmla="*/ 148 w 279"/>
                  <a:gd name="T13" fmla="*/ 0 h 44"/>
                  <a:gd name="T14" fmla="*/ 145 w 279"/>
                  <a:gd name="T15" fmla="*/ 0 h 44"/>
                  <a:gd name="T16" fmla="*/ 143 w 279"/>
                  <a:gd name="T17" fmla="*/ 0 h 44"/>
                  <a:gd name="T18" fmla="*/ 142 w 279"/>
                  <a:gd name="T19" fmla="*/ 0 h 44"/>
                  <a:gd name="T20" fmla="*/ 141 w 279"/>
                  <a:gd name="T21" fmla="*/ 0 h 44"/>
                  <a:gd name="T22" fmla="*/ 140 w 279"/>
                  <a:gd name="T23" fmla="*/ 0 h 44"/>
                  <a:gd name="T24" fmla="*/ 140 w 279"/>
                  <a:gd name="T25" fmla="*/ 0 h 44"/>
                  <a:gd name="T26" fmla="*/ 139 w 279"/>
                  <a:gd name="T27" fmla="*/ 0 h 44"/>
                  <a:gd name="T28" fmla="*/ 139 w 279"/>
                  <a:gd name="T29" fmla="*/ 0 h 44"/>
                  <a:gd name="T30" fmla="*/ 132 w 279"/>
                  <a:gd name="T31" fmla="*/ 0 h 44"/>
                  <a:gd name="T32" fmla="*/ 122 w 279"/>
                  <a:gd name="T33" fmla="*/ 0 h 44"/>
                  <a:gd name="T34" fmla="*/ 114 w 279"/>
                  <a:gd name="T35" fmla="*/ 0 h 44"/>
                  <a:gd name="T36" fmla="*/ 107 w 279"/>
                  <a:gd name="T37" fmla="*/ 0 h 44"/>
                  <a:gd name="T38" fmla="*/ 101 w 279"/>
                  <a:gd name="T39" fmla="*/ 0 h 44"/>
                  <a:gd name="T40" fmla="*/ 96 w 279"/>
                  <a:gd name="T41" fmla="*/ 0 h 44"/>
                  <a:gd name="T42" fmla="*/ 92 w 279"/>
                  <a:gd name="T43" fmla="*/ 0 h 44"/>
                  <a:gd name="T44" fmla="*/ 89 w 279"/>
                  <a:gd name="T45" fmla="*/ 0 h 44"/>
                  <a:gd name="T46" fmla="*/ 87 w 279"/>
                  <a:gd name="T47" fmla="*/ 0 h 44"/>
                  <a:gd name="T48" fmla="*/ 85 w 279"/>
                  <a:gd name="T49" fmla="*/ 0 h 44"/>
                  <a:gd name="T50" fmla="*/ 83 w 279"/>
                  <a:gd name="T51" fmla="*/ 0 h 44"/>
                  <a:gd name="T52" fmla="*/ 82 w 279"/>
                  <a:gd name="T53" fmla="*/ 0 h 44"/>
                  <a:gd name="T54" fmla="*/ 82 w 279"/>
                  <a:gd name="T55" fmla="*/ 0 h 44"/>
                  <a:gd name="T56" fmla="*/ 81 w 279"/>
                  <a:gd name="T57" fmla="*/ 0 h 44"/>
                  <a:gd name="T58" fmla="*/ 81 w 279"/>
                  <a:gd name="T59" fmla="*/ 0 h 44"/>
                  <a:gd name="T60" fmla="*/ 81 w 279"/>
                  <a:gd name="T61" fmla="*/ 0 h 44"/>
                  <a:gd name="T62" fmla="*/ 73 w 279"/>
                  <a:gd name="T63" fmla="*/ 0 h 44"/>
                  <a:gd name="T64" fmla="*/ 67 w 279"/>
                  <a:gd name="T65" fmla="*/ 44 h 44"/>
                  <a:gd name="T66" fmla="*/ 80 w 279"/>
                  <a:gd name="T67" fmla="*/ 44 h 44"/>
                  <a:gd name="T68" fmla="*/ 93 w 279"/>
                  <a:gd name="T69" fmla="*/ 44 h 44"/>
                  <a:gd name="T70" fmla="*/ 104 w 279"/>
                  <a:gd name="T71" fmla="*/ 44 h 44"/>
                  <a:gd name="T72" fmla="*/ 113 w 279"/>
                  <a:gd name="T73" fmla="*/ 44 h 44"/>
                  <a:gd name="T74" fmla="*/ 120 w 279"/>
                  <a:gd name="T75" fmla="*/ 44 h 44"/>
                  <a:gd name="T76" fmla="*/ 126 w 279"/>
                  <a:gd name="T77" fmla="*/ 44 h 44"/>
                  <a:gd name="T78" fmla="*/ 131 w 279"/>
                  <a:gd name="T79" fmla="*/ 44 h 44"/>
                  <a:gd name="T80" fmla="*/ 134 w 279"/>
                  <a:gd name="T81" fmla="*/ 44 h 44"/>
                  <a:gd name="T82" fmla="*/ 136 w 279"/>
                  <a:gd name="T83" fmla="*/ 44 h 44"/>
                  <a:gd name="T84" fmla="*/ 138 w 279"/>
                  <a:gd name="T85" fmla="*/ 44 h 44"/>
                  <a:gd name="T86" fmla="*/ 139 w 279"/>
                  <a:gd name="T87" fmla="*/ 44 h 44"/>
                  <a:gd name="T88" fmla="*/ 139 w 279"/>
                  <a:gd name="T89" fmla="*/ 44 h 44"/>
                  <a:gd name="T90" fmla="*/ 139 w 279"/>
                  <a:gd name="T91" fmla="*/ 44 h 44"/>
                  <a:gd name="T92" fmla="*/ 150 w 279"/>
                  <a:gd name="T93" fmla="*/ 44 h 44"/>
                  <a:gd name="T94" fmla="*/ 169 w 279"/>
                  <a:gd name="T95" fmla="*/ 44 h 44"/>
                  <a:gd name="T96" fmla="*/ 279 w 279"/>
                  <a:gd name="T97"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9" h="44">
                    <a:moveTo>
                      <a:pt x="67" y="0"/>
                    </a:moveTo>
                    <a:cubicBezTo>
                      <a:pt x="23" y="0"/>
                      <a:pt x="23" y="0"/>
                      <a:pt x="23" y="0"/>
                    </a:cubicBezTo>
                    <a:cubicBezTo>
                      <a:pt x="11" y="0"/>
                      <a:pt x="0" y="11"/>
                      <a:pt x="0" y="23"/>
                    </a:cubicBezTo>
                    <a:cubicBezTo>
                      <a:pt x="0" y="35"/>
                      <a:pt x="11" y="44"/>
                      <a:pt x="23" y="44"/>
                    </a:cubicBezTo>
                    <a:cubicBezTo>
                      <a:pt x="67" y="44"/>
                      <a:pt x="67" y="44"/>
                      <a:pt x="67" y="44"/>
                    </a:cubicBezTo>
                    <a:moveTo>
                      <a:pt x="256" y="0"/>
                    </a:moveTo>
                    <a:cubicBezTo>
                      <a:pt x="198" y="0"/>
                      <a:pt x="198" y="0"/>
                      <a:pt x="198" y="0"/>
                    </a:cubicBezTo>
                    <a:cubicBezTo>
                      <a:pt x="174" y="0"/>
                      <a:pt x="174" y="0"/>
                      <a:pt x="174" y="0"/>
                    </a:cubicBezTo>
                    <a:cubicBezTo>
                      <a:pt x="173" y="0"/>
                      <a:pt x="173" y="0"/>
                      <a:pt x="173" y="0"/>
                    </a:cubicBezTo>
                    <a:cubicBezTo>
                      <a:pt x="171" y="0"/>
                      <a:pt x="171" y="0"/>
                      <a:pt x="171" y="0"/>
                    </a:cubicBezTo>
                    <a:cubicBezTo>
                      <a:pt x="169" y="0"/>
                      <a:pt x="169" y="0"/>
                      <a:pt x="169" y="0"/>
                    </a:cubicBezTo>
                    <a:cubicBezTo>
                      <a:pt x="167" y="0"/>
                      <a:pt x="167" y="0"/>
                      <a:pt x="167" y="0"/>
                    </a:cubicBezTo>
                    <a:cubicBezTo>
                      <a:pt x="166" y="0"/>
                      <a:pt x="166" y="0"/>
                      <a:pt x="166" y="0"/>
                    </a:cubicBezTo>
                    <a:cubicBezTo>
                      <a:pt x="164" y="0"/>
                      <a:pt x="164" y="0"/>
                      <a:pt x="164" y="0"/>
                    </a:cubicBezTo>
                    <a:cubicBezTo>
                      <a:pt x="163" y="0"/>
                      <a:pt x="163" y="0"/>
                      <a:pt x="163" y="0"/>
                    </a:cubicBezTo>
                    <a:cubicBezTo>
                      <a:pt x="161" y="0"/>
                      <a:pt x="161" y="0"/>
                      <a:pt x="161" y="0"/>
                    </a:cubicBezTo>
                    <a:cubicBezTo>
                      <a:pt x="160" y="0"/>
                      <a:pt x="160" y="0"/>
                      <a:pt x="160" y="0"/>
                    </a:cubicBezTo>
                    <a:cubicBezTo>
                      <a:pt x="158" y="0"/>
                      <a:pt x="158" y="0"/>
                      <a:pt x="158" y="0"/>
                    </a:cubicBezTo>
                    <a:cubicBezTo>
                      <a:pt x="157" y="0"/>
                      <a:pt x="157" y="0"/>
                      <a:pt x="157" y="0"/>
                    </a:cubicBezTo>
                    <a:cubicBezTo>
                      <a:pt x="156" y="0"/>
                      <a:pt x="156" y="0"/>
                      <a:pt x="156" y="0"/>
                    </a:cubicBezTo>
                    <a:cubicBezTo>
                      <a:pt x="155" y="0"/>
                      <a:pt x="155" y="0"/>
                      <a:pt x="155" y="0"/>
                    </a:cubicBezTo>
                    <a:cubicBezTo>
                      <a:pt x="154" y="0"/>
                      <a:pt x="154" y="0"/>
                      <a:pt x="154" y="0"/>
                    </a:cubicBezTo>
                    <a:cubicBezTo>
                      <a:pt x="153" y="0"/>
                      <a:pt x="153" y="0"/>
                      <a:pt x="153" y="0"/>
                    </a:cubicBezTo>
                    <a:cubicBezTo>
                      <a:pt x="152" y="0"/>
                      <a:pt x="152" y="0"/>
                      <a:pt x="152" y="0"/>
                    </a:cubicBezTo>
                    <a:cubicBezTo>
                      <a:pt x="151" y="0"/>
                      <a:pt x="151" y="0"/>
                      <a:pt x="151" y="0"/>
                    </a:cubicBezTo>
                    <a:cubicBezTo>
                      <a:pt x="150" y="0"/>
                      <a:pt x="150" y="0"/>
                      <a:pt x="150" y="0"/>
                    </a:cubicBezTo>
                    <a:cubicBezTo>
                      <a:pt x="149" y="0"/>
                      <a:pt x="149" y="0"/>
                      <a:pt x="149" y="0"/>
                    </a:cubicBezTo>
                    <a:cubicBezTo>
                      <a:pt x="148" y="0"/>
                      <a:pt x="148" y="0"/>
                      <a:pt x="148" y="0"/>
                    </a:cubicBezTo>
                    <a:cubicBezTo>
                      <a:pt x="147" y="0"/>
                      <a:pt x="147" y="0"/>
                      <a:pt x="147" y="0"/>
                    </a:cubicBezTo>
                    <a:cubicBezTo>
                      <a:pt x="147" y="0"/>
                      <a:pt x="147" y="0"/>
                      <a:pt x="147" y="0"/>
                    </a:cubicBezTo>
                    <a:cubicBezTo>
                      <a:pt x="146" y="0"/>
                      <a:pt x="146" y="0"/>
                      <a:pt x="146" y="0"/>
                    </a:cubicBezTo>
                    <a:cubicBezTo>
                      <a:pt x="145" y="0"/>
                      <a:pt x="145" y="0"/>
                      <a:pt x="145" y="0"/>
                    </a:cubicBezTo>
                    <a:cubicBezTo>
                      <a:pt x="145" y="0"/>
                      <a:pt x="145" y="0"/>
                      <a:pt x="145" y="0"/>
                    </a:cubicBezTo>
                    <a:cubicBezTo>
                      <a:pt x="144" y="0"/>
                      <a:pt x="144" y="0"/>
                      <a:pt x="144" y="0"/>
                    </a:cubicBezTo>
                    <a:cubicBezTo>
                      <a:pt x="144" y="0"/>
                      <a:pt x="144" y="0"/>
                      <a:pt x="144" y="0"/>
                    </a:cubicBezTo>
                    <a:cubicBezTo>
                      <a:pt x="143" y="0"/>
                      <a:pt x="143" y="0"/>
                      <a:pt x="143" y="0"/>
                    </a:cubicBezTo>
                    <a:cubicBezTo>
                      <a:pt x="143" y="0"/>
                      <a:pt x="143" y="0"/>
                      <a:pt x="143" y="0"/>
                    </a:cubicBezTo>
                    <a:cubicBezTo>
                      <a:pt x="143" y="0"/>
                      <a:pt x="143" y="0"/>
                      <a:pt x="143" y="0"/>
                    </a:cubicBezTo>
                    <a:cubicBezTo>
                      <a:pt x="142" y="0"/>
                      <a:pt x="142" y="0"/>
                      <a:pt x="142" y="0"/>
                    </a:cubicBezTo>
                    <a:cubicBezTo>
                      <a:pt x="142" y="0"/>
                      <a:pt x="142" y="0"/>
                      <a:pt x="142" y="0"/>
                    </a:cubicBezTo>
                    <a:cubicBezTo>
                      <a:pt x="142" y="0"/>
                      <a:pt x="142" y="0"/>
                      <a:pt x="142" y="0"/>
                    </a:cubicBezTo>
                    <a:cubicBezTo>
                      <a:pt x="141" y="0"/>
                      <a:pt x="141" y="0"/>
                      <a:pt x="141" y="0"/>
                    </a:cubicBezTo>
                    <a:cubicBezTo>
                      <a:pt x="141" y="0"/>
                      <a:pt x="141" y="0"/>
                      <a:pt x="141" y="0"/>
                    </a:cubicBezTo>
                    <a:cubicBezTo>
                      <a:pt x="141" y="0"/>
                      <a:pt x="141" y="0"/>
                      <a:pt x="141"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40" y="0"/>
                      <a:pt x="140" y="0"/>
                      <a:pt x="140"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9" y="0"/>
                      <a:pt x="139" y="0"/>
                      <a:pt x="139" y="0"/>
                    </a:cubicBezTo>
                    <a:cubicBezTo>
                      <a:pt x="137" y="0"/>
                      <a:pt x="137" y="0"/>
                      <a:pt x="137" y="0"/>
                    </a:cubicBezTo>
                    <a:cubicBezTo>
                      <a:pt x="134" y="0"/>
                      <a:pt x="134" y="0"/>
                      <a:pt x="134" y="0"/>
                    </a:cubicBezTo>
                    <a:cubicBezTo>
                      <a:pt x="132" y="0"/>
                      <a:pt x="132" y="0"/>
                      <a:pt x="132" y="0"/>
                    </a:cubicBezTo>
                    <a:cubicBezTo>
                      <a:pt x="129" y="0"/>
                      <a:pt x="129" y="0"/>
                      <a:pt x="129" y="0"/>
                    </a:cubicBezTo>
                    <a:cubicBezTo>
                      <a:pt x="127" y="0"/>
                      <a:pt x="127" y="0"/>
                      <a:pt x="127" y="0"/>
                    </a:cubicBezTo>
                    <a:cubicBezTo>
                      <a:pt x="124" y="0"/>
                      <a:pt x="124" y="0"/>
                      <a:pt x="124" y="0"/>
                    </a:cubicBezTo>
                    <a:cubicBezTo>
                      <a:pt x="122" y="0"/>
                      <a:pt x="122" y="0"/>
                      <a:pt x="122" y="0"/>
                    </a:cubicBezTo>
                    <a:cubicBezTo>
                      <a:pt x="120" y="0"/>
                      <a:pt x="120" y="0"/>
                      <a:pt x="120" y="0"/>
                    </a:cubicBezTo>
                    <a:cubicBezTo>
                      <a:pt x="118" y="0"/>
                      <a:pt x="118" y="0"/>
                      <a:pt x="118" y="0"/>
                    </a:cubicBezTo>
                    <a:cubicBezTo>
                      <a:pt x="116" y="0"/>
                      <a:pt x="116" y="0"/>
                      <a:pt x="116" y="0"/>
                    </a:cubicBezTo>
                    <a:cubicBezTo>
                      <a:pt x="114" y="0"/>
                      <a:pt x="114" y="0"/>
                      <a:pt x="114" y="0"/>
                    </a:cubicBezTo>
                    <a:cubicBezTo>
                      <a:pt x="112" y="0"/>
                      <a:pt x="112" y="0"/>
                      <a:pt x="112" y="0"/>
                    </a:cubicBezTo>
                    <a:cubicBezTo>
                      <a:pt x="111" y="0"/>
                      <a:pt x="111" y="0"/>
                      <a:pt x="111" y="0"/>
                    </a:cubicBezTo>
                    <a:cubicBezTo>
                      <a:pt x="109" y="0"/>
                      <a:pt x="109" y="0"/>
                      <a:pt x="109" y="0"/>
                    </a:cubicBezTo>
                    <a:cubicBezTo>
                      <a:pt x="107" y="0"/>
                      <a:pt x="107" y="0"/>
                      <a:pt x="107" y="0"/>
                    </a:cubicBezTo>
                    <a:cubicBezTo>
                      <a:pt x="106" y="0"/>
                      <a:pt x="106" y="0"/>
                      <a:pt x="106" y="0"/>
                    </a:cubicBezTo>
                    <a:cubicBezTo>
                      <a:pt x="104" y="0"/>
                      <a:pt x="104" y="0"/>
                      <a:pt x="104" y="0"/>
                    </a:cubicBezTo>
                    <a:cubicBezTo>
                      <a:pt x="103" y="0"/>
                      <a:pt x="103" y="0"/>
                      <a:pt x="103" y="0"/>
                    </a:cubicBezTo>
                    <a:cubicBezTo>
                      <a:pt x="101" y="0"/>
                      <a:pt x="101" y="0"/>
                      <a:pt x="101" y="0"/>
                    </a:cubicBezTo>
                    <a:cubicBezTo>
                      <a:pt x="100" y="0"/>
                      <a:pt x="100" y="0"/>
                      <a:pt x="100" y="0"/>
                    </a:cubicBezTo>
                    <a:cubicBezTo>
                      <a:pt x="99" y="0"/>
                      <a:pt x="99" y="0"/>
                      <a:pt x="99" y="0"/>
                    </a:cubicBezTo>
                    <a:cubicBezTo>
                      <a:pt x="98" y="0"/>
                      <a:pt x="98" y="0"/>
                      <a:pt x="98" y="0"/>
                    </a:cubicBezTo>
                    <a:cubicBezTo>
                      <a:pt x="96" y="0"/>
                      <a:pt x="96" y="0"/>
                      <a:pt x="96" y="0"/>
                    </a:cubicBezTo>
                    <a:cubicBezTo>
                      <a:pt x="95" y="0"/>
                      <a:pt x="95" y="0"/>
                      <a:pt x="95" y="0"/>
                    </a:cubicBezTo>
                    <a:cubicBezTo>
                      <a:pt x="94" y="0"/>
                      <a:pt x="94" y="0"/>
                      <a:pt x="94" y="0"/>
                    </a:cubicBezTo>
                    <a:cubicBezTo>
                      <a:pt x="93" y="0"/>
                      <a:pt x="93" y="0"/>
                      <a:pt x="93" y="0"/>
                    </a:cubicBezTo>
                    <a:cubicBezTo>
                      <a:pt x="92" y="0"/>
                      <a:pt x="92" y="0"/>
                      <a:pt x="92" y="0"/>
                    </a:cubicBezTo>
                    <a:cubicBezTo>
                      <a:pt x="91" y="0"/>
                      <a:pt x="91" y="0"/>
                      <a:pt x="91" y="0"/>
                    </a:cubicBezTo>
                    <a:cubicBezTo>
                      <a:pt x="91" y="0"/>
                      <a:pt x="91" y="0"/>
                      <a:pt x="91" y="0"/>
                    </a:cubicBezTo>
                    <a:cubicBezTo>
                      <a:pt x="90" y="0"/>
                      <a:pt x="90" y="0"/>
                      <a:pt x="90" y="0"/>
                    </a:cubicBezTo>
                    <a:cubicBezTo>
                      <a:pt x="89" y="0"/>
                      <a:pt x="89" y="0"/>
                      <a:pt x="89" y="0"/>
                    </a:cubicBezTo>
                    <a:cubicBezTo>
                      <a:pt x="88" y="0"/>
                      <a:pt x="88" y="0"/>
                      <a:pt x="88" y="0"/>
                    </a:cubicBezTo>
                    <a:cubicBezTo>
                      <a:pt x="88" y="0"/>
                      <a:pt x="88" y="0"/>
                      <a:pt x="88" y="0"/>
                    </a:cubicBezTo>
                    <a:cubicBezTo>
                      <a:pt x="87" y="0"/>
                      <a:pt x="87" y="0"/>
                      <a:pt x="87" y="0"/>
                    </a:cubicBezTo>
                    <a:cubicBezTo>
                      <a:pt x="87" y="0"/>
                      <a:pt x="87" y="0"/>
                      <a:pt x="87" y="0"/>
                    </a:cubicBezTo>
                    <a:cubicBezTo>
                      <a:pt x="86" y="0"/>
                      <a:pt x="86" y="0"/>
                      <a:pt x="86" y="0"/>
                    </a:cubicBezTo>
                    <a:cubicBezTo>
                      <a:pt x="86" y="0"/>
                      <a:pt x="86" y="0"/>
                      <a:pt x="86" y="0"/>
                    </a:cubicBezTo>
                    <a:cubicBezTo>
                      <a:pt x="85" y="0"/>
                      <a:pt x="85" y="0"/>
                      <a:pt x="85" y="0"/>
                    </a:cubicBezTo>
                    <a:cubicBezTo>
                      <a:pt x="85" y="0"/>
                      <a:pt x="85" y="0"/>
                      <a:pt x="85" y="0"/>
                    </a:cubicBezTo>
                    <a:cubicBezTo>
                      <a:pt x="84" y="0"/>
                      <a:pt x="84" y="0"/>
                      <a:pt x="84" y="0"/>
                    </a:cubicBezTo>
                    <a:cubicBezTo>
                      <a:pt x="84" y="0"/>
                      <a:pt x="84" y="0"/>
                      <a:pt x="84" y="0"/>
                    </a:cubicBezTo>
                    <a:cubicBezTo>
                      <a:pt x="83" y="0"/>
                      <a:pt x="83" y="0"/>
                      <a:pt x="83" y="0"/>
                    </a:cubicBezTo>
                    <a:cubicBezTo>
                      <a:pt x="83" y="0"/>
                      <a:pt x="83" y="0"/>
                      <a:pt x="83" y="0"/>
                    </a:cubicBezTo>
                    <a:cubicBezTo>
                      <a:pt x="83" y="0"/>
                      <a:pt x="83" y="0"/>
                      <a:pt x="83" y="0"/>
                    </a:cubicBezTo>
                    <a:cubicBezTo>
                      <a:pt x="83" y="0"/>
                      <a:pt x="83" y="0"/>
                      <a:pt x="83"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2" y="0"/>
                      <a:pt x="82" y="0"/>
                      <a:pt x="82"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81" y="0"/>
                      <a:pt x="81" y="0"/>
                      <a:pt x="81" y="0"/>
                    </a:cubicBezTo>
                    <a:cubicBezTo>
                      <a:pt x="78" y="0"/>
                      <a:pt x="78" y="0"/>
                      <a:pt x="78" y="0"/>
                    </a:cubicBezTo>
                    <a:cubicBezTo>
                      <a:pt x="76" y="0"/>
                      <a:pt x="76" y="0"/>
                      <a:pt x="76" y="0"/>
                    </a:cubicBezTo>
                    <a:cubicBezTo>
                      <a:pt x="73" y="0"/>
                      <a:pt x="73" y="0"/>
                      <a:pt x="73" y="0"/>
                    </a:cubicBezTo>
                    <a:cubicBezTo>
                      <a:pt x="71" y="0"/>
                      <a:pt x="71" y="0"/>
                      <a:pt x="71" y="0"/>
                    </a:cubicBezTo>
                    <a:cubicBezTo>
                      <a:pt x="68" y="0"/>
                      <a:pt x="68" y="0"/>
                      <a:pt x="68" y="0"/>
                    </a:cubicBezTo>
                    <a:cubicBezTo>
                      <a:pt x="67" y="0"/>
                      <a:pt x="67" y="0"/>
                      <a:pt x="67" y="0"/>
                    </a:cubicBezTo>
                    <a:cubicBezTo>
                      <a:pt x="67" y="15"/>
                      <a:pt x="67" y="29"/>
                      <a:pt x="67" y="44"/>
                    </a:cubicBezTo>
                    <a:cubicBezTo>
                      <a:pt x="69" y="44"/>
                      <a:pt x="69" y="44"/>
                      <a:pt x="69" y="44"/>
                    </a:cubicBezTo>
                    <a:cubicBezTo>
                      <a:pt x="73" y="44"/>
                      <a:pt x="73" y="44"/>
                      <a:pt x="73" y="44"/>
                    </a:cubicBezTo>
                    <a:cubicBezTo>
                      <a:pt x="77" y="44"/>
                      <a:pt x="77" y="44"/>
                      <a:pt x="77" y="44"/>
                    </a:cubicBezTo>
                    <a:cubicBezTo>
                      <a:pt x="80" y="44"/>
                      <a:pt x="80" y="44"/>
                      <a:pt x="80" y="44"/>
                    </a:cubicBezTo>
                    <a:cubicBezTo>
                      <a:pt x="84" y="44"/>
                      <a:pt x="84" y="44"/>
                      <a:pt x="84" y="44"/>
                    </a:cubicBezTo>
                    <a:cubicBezTo>
                      <a:pt x="87" y="44"/>
                      <a:pt x="87" y="44"/>
                      <a:pt x="87" y="44"/>
                    </a:cubicBezTo>
                    <a:cubicBezTo>
                      <a:pt x="90" y="44"/>
                      <a:pt x="90" y="44"/>
                      <a:pt x="90" y="44"/>
                    </a:cubicBezTo>
                    <a:cubicBezTo>
                      <a:pt x="93" y="44"/>
                      <a:pt x="93" y="44"/>
                      <a:pt x="93" y="44"/>
                    </a:cubicBezTo>
                    <a:cubicBezTo>
                      <a:pt x="96" y="44"/>
                      <a:pt x="96" y="44"/>
                      <a:pt x="96" y="44"/>
                    </a:cubicBezTo>
                    <a:cubicBezTo>
                      <a:pt x="99" y="44"/>
                      <a:pt x="99" y="44"/>
                      <a:pt x="99" y="44"/>
                    </a:cubicBezTo>
                    <a:cubicBezTo>
                      <a:pt x="102" y="44"/>
                      <a:pt x="102" y="44"/>
                      <a:pt x="102" y="44"/>
                    </a:cubicBezTo>
                    <a:cubicBezTo>
                      <a:pt x="104" y="44"/>
                      <a:pt x="104" y="44"/>
                      <a:pt x="104" y="44"/>
                    </a:cubicBezTo>
                    <a:cubicBezTo>
                      <a:pt x="106" y="44"/>
                      <a:pt x="106" y="44"/>
                      <a:pt x="106" y="44"/>
                    </a:cubicBezTo>
                    <a:cubicBezTo>
                      <a:pt x="109" y="44"/>
                      <a:pt x="109" y="44"/>
                      <a:pt x="109" y="44"/>
                    </a:cubicBezTo>
                    <a:cubicBezTo>
                      <a:pt x="111" y="44"/>
                      <a:pt x="111" y="44"/>
                      <a:pt x="111" y="44"/>
                    </a:cubicBezTo>
                    <a:cubicBezTo>
                      <a:pt x="113" y="44"/>
                      <a:pt x="113" y="44"/>
                      <a:pt x="113" y="44"/>
                    </a:cubicBezTo>
                    <a:cubicBezTo>
                      <a:pt x="115" y="44"/>
                      <a:pt x="115" y="44"/>
                      <a:pt x="115" y="44"/>
                    </a:cubicBezTo>
                    <a:cubicBezTo>
                      <a:pt x="117" y="44"/>
                      <a:pt x="117" y="44"/>
                      <a:pt x="117" y="44"/>
                    </a:cubicBezTo>
                    <a:cubicBezTo>
                      <a:pt x="119" y="44"/>
                      <a:pt x="119" y="44"/>
                      <a:pt x="119" y="44"/>
                    </a:cubicBezTo>
                    <a:cubicBezTo>
                      <a:pt x="120" y="44"/>
                      <a:pt x="120" y="44"/>
                      <a:pt x="120" y="44"/>
                    </a:cubicBezTo>
                    <a:cubicBezTo>
                      <a:pt x="122" y="44"/>
                      <a:pt x="122" y="44"/>
                      <a:pt x="122" y="44"/>
                    </a:cubicBezTo>
                    <a:cubicBezTo>
                      <a:pt x="123" y="44"/>
                      <a:pt x="123" y="44"/>
                      <a:pt x="123" y="44"/>
                    </a:cubicBezTo>
                    <a:cubicBezTo>
                      <a:pt x="125" y="44"/>
                      <a:pt x="125" y="44"/>
                      <a:pt x="125" y="44"/>
                    </a:cubicBezTo>
                    <a:cubicBezTo>
                      <a:pt x="126" y="44"/>
                      <a:pt x="126" y="44"/>
                      <a:pt x="126" y="44"/>
                    </a:cubicBezTo>
                    <a:cubicBezTo>
                      <a:pt x="127" y="44"/>
                      <a:pt x="127" y="44"/>
                      <a:pt x="127" y="44"/>
                    </a:cubicBezTo>
                    <a:cubicBezTo>
                      <a:pt x="129" y="44"/>
                      <a:pt x="129" y="44"/>
                      <a:pt x="129" y="44"/>
                    </a:cubicBezTo>
                    <a:cubicBezTo>
                      <a:pt x="130" y="44"/>
                      <a:pt x="130" y="44"/>
                      <a:pt x="130" y="44"/>
                    </a:cubicBezTo>
                    <a:cubicBezTo>
                      <a:pt x="131" y="44"/>
                      <a:pt x="131" y="44"/>
                      <a:pt x="131" y="44"/>
                    </a:cubicBezTo>
                    <a:cubicBezTo>
                      <a:pt x="132" y="44"/>
                      <a:pt x="132" y="44"/>
                      <a:pt x="132" y="44"/>
                    </a:cubicBezTo>
                    <a:cubicBezTo>
                      <a:pt x="132" y="44"/>
                      <a:pt x="132" y="44"/>
                      <a:pt x="132" y="44"/>
                    </a:cubicBezTo>
                    <a:cubicBezTo>
                      <a:pt x="133" y="44"/>
                      <a:pt x="133" y="44"/>
                      <a:pt x="133" y="44"/>
                    </a:cubicBezTo>
                    <a:cubicBezTo>
                      <a:pt x="134" y="44"/>
                      <a:pt x="134" y="44"/>
                      <a:pt x="134" y="44"/>
                    </a:cubicBezTo>
                    <a:cubicBezTo>
                      <a:pt x="135" y="44"/>
                      <a:pt x="135" y="44"/>
                      <a:pt x="135" y="44"/>
                    </a:cubicBezTo>
                    <a:cubicBezTo>
                      <a:pt x="135" y="44"/>
                      <a:pt x="135" y="44"/>
                      <a:pt x="135" y="44"/>
                    </a:cubicBezTo>
                    <a:cubicBezTo>
                      <a:pt x="136" y="44"/>
                      <a:pt x="136" y="44"/>
                      <a:pt x="136" y="44"/>
                    </a:cubicBezTo>
                    <a:cubicBezTo>
                      <a:pt x="136" y="44"/>
                      <a:pt x="136" y="44"/>
                      <a:pt x="136" y="44"/>
                    </a:cubicBezTo>
                    <a:cubicBezTo>
                      <a:pt x="137" y="44"/>
                      <a:pt x="137" y="44"/>
                      <a:pt x="137" y="44"/>
                    </a:cubicBezTo>
                    <a:cubicBezTo>
                      <a:pt x="137" y="44"/>
                      <a:pt x="137" y="44"/>
                      <a:pt x="137" y="44"/>
                    </a:cubicBezTo>
                    <a:cubicBezTo>
                      <a:pt x="138" y="44"/>
                      <a:pt x="138" y="44"/>
                      <a:pt x="138" y="44"/>
                    </a:cubicBezTo>
                    <a:cubicBezTo>
                      <a:pt x="138" y="44"/>
                      <a:pt x="138" y="44"/>
                      <a:pt x="138" y="44"/>
                    </a:cubicBezTo>
                    <a:cubicBezTo>
                      <a:pt x="138" y="44"/>
                      <a:pt x="138" y="44"/>
                      <a:pt x="138" y="44"/>
                    </a:cubicBezTo>
                    <a:cubicBezTo>
                      <a:pt x="138" y="44"/>
                      <a:pt x="138" y="44"/>
                      <a:pt x="138"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39" y="44"/>
                      <a:pt x="139" y="44"/>
                      <a:pt x="139" y="44"/>
                    </a:cubicBezTo>
                    <a:cubicBezTo>
                      <a:pt x="145" y="44"/>
                      <a:pt x="145" y="44"/>
                      <a:pt x="145" y="44"/>
                    </a:cubicBezTo>
                    <a:cubicBezTo>
                      <a:pt x="150" y="44"/>
                      <a:pt x="150" y="44"/>
                      <a:pt x="150" y="44"/>
                    </a:cubicBezTo>
                    <a:cubicBezTo>
                      <a:pt x="155" y="44"/>
                      <a:pt x="155" y="44"/>
                      <a:pt x="155" y="44"/>
                    </a:cubicBezTo>
                    <a:cubicBezTo>
                      <a:pt x="160" y="44"/>
                      <a:pt x="160" y="44"/>
                      <a:pt x="160" y="44"/>
                    </a:cubicBezTo>
                    <a:cubicBezTo>
                      <a:pt x="165" y="44"/>
                      <a:pt x="165" y="44"/>
                      <a:pt x="165" y="44"/>
                    </a:cubicBezTo>
                    <a:cubicBezTo>
                      <a:pt x="169" y="44"/>
                      <a:pt x="169" y="44"/>
                      <a:pt x="169" y="44"/>
                    </a:cubicBezTo>
                    <a:cubicBezTo>
                      <a:pt x="174" y="44"/>
                      <a:pt x="174" y="44"/>
                      <a:pt x="174" y="44"/>
                    </a:cubicBezTo>
                    <a:cubicBezTo>
                      <a:pt x="174" y="44"/>
                      <a:pt x="174" y="44"/>
                      <a:pt x="174" y="44"/>
                    </a:cubicBezTo>
                    <a:cubicBezTo>
                      <a:pt x="256" y="44"/>
                      <a:pt x="256" y="44"/>
                      <a:pt x="256" y="44"/>
                    </a:cubicBezTo>
                    <a:cubicBezTo>
                      <a:pt x="269" y="44"/>
                      <a:pt x="279" y="35"/>
                      <a:pt x="279" y="23"/>
                    </a:cubicBezTo>
                    <a:cubicBezTo>
                      <a:pt x="279" y="11"/>
                      <a:pt x="269" y="0"/>
                      <a:pt x="256" y="0"/>
                    </a:cubicBezTo>
                    <a:close/>
                  </a:path>
                </a:pathLst>
              </a:custGeom>
              <a:grpFill/>
              <a:ln>
                <a:noFill/>
              </a:ln>
            </p:spPr>
            <p:txBody>
              <a:bodyPr lIns="121920" tIns="60960" rIns="121920" bIns="60960"/>
              <a:lstStyle/>
              <a:p>
                <a:pPr defTabSz="685800">
                  <a:defRPr/>
                </a:pPr>
                <a:endParaRPr lang="en-US"/>
              </a:p>
            </p:txBody>
          </p:sp>
          <p:sp>
            <p:nvSpPr>
              <p:cNvPr id="42" name="Freeform 8"/>
              <p:cNvSpPr/>
              <p:nvPr/>
            </p:nvSpPr>
            <p:spPr bwMode="auto">
              <a:xfrm>
                <a:off x="2981325" y="1390650"/>
                <a:ext cx="853947" cy="1733549"/>
              </a:xfrm>
              <a:custGeom>
                <a:avLst/>
                <a:gdLst>
                  <a:gd name="T0" fmla="*/ 93 w 117"/>
                  <a:gd name="T1" fmla="*/ 0 h 237"/>
                  <a:gd name="T2" fmla="*/ 93 w 117"/>
                  <a:gd name="T3" fmla="*/ 0 h 237"/>
                  <a:gd name="T4" fmla="*/ 3 w 117"/>
                  <a:gd name="T5" fmla="*/ 0 h 237"/>
                  <a:gd name="T6" fmla="*/ 117 w 117"/>
                  <a:gd name="T7" fmla="*/ 237 h 237"/>
                  <a:gd name="T8" fmla="*/ 109 w 117"/>
                  <a:gd name="T9" fmla="*/ 207 h 237"/>
                  <a:gd name="T10" fmla="*/ 83 w 117"/>
                  <a:gd name="T11" fmla="*/ 190 h 237"/>
                  <a:gd name="T12" fmla="*/ 31 w 117"/>
                  <a:gd name="T13" fmla="*/ 26 h 237"/>
                  <a:gd name="T14" fmla="*/ 93 w 117"/>
                  <a:gd name="T15" fmla="*/ 26 h 237"/>
                  <a:gd name="T16" fmla="*/ 93 w 117"/>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237">
                    <a:moveTo>
                      <a:pt x="93" y="0"/>
                    </a:moveTo>
                    <a:cubicBezTo>
                      <a:pt x="93" y="0"/>
                      <a:pt x="93" y="0"/>
                      <a:pt x="93" y="0"/>
                    </a:cubicBezTo>
                    <a:cubicBezTo>
                      <a:pt x="3" y="0"/>
                      <a:pt x="3" y="0"/>
                      <a:pt x="3" y="0"/>
                    </a:cubicBezTo>
                    <a:cubicBezTo>
                      <a:pt x="3" y="0"/>
                      <a:pt x="0" y="214"/>
                      <a:pt x="117" y="237"/>
                    </a:cubicBezTo>
                    <a:cubicBezTo>
                      <a:pt x="115" y="227"/>
                      <a:pt x="113" y="218"/>
                      <a:pt x="109" y="207"/>
                    </a:cubicBezTo>
                    <a:cubicBezTo>
                      <a:pt x="100" y="204"/>
                      <a:pt x="91" y="198"/>
                      <a:pt x="83" y="190"/>
                    </a:cubicBezTo>
                    <a:cubicBezTo>
                      <a:pt x="46" y="151"/>
                      <a:pt x="33" y="74"/>
                      <a:pt x="31" y="26"/>
                    </a:cubicBezTo>
                    <a:cubicBezTo>
                      <a:pt x="93" y="26"/>
                      <a:pt x="93" y="26"/>
                      <a:pt x="93" y="26"/>
                    </a:cubicBezTo>
                    <a:lnTo>
                      <a:pt x="93" y="0"/>
                    </a:lnTo>
                    <a:close/>
                  </a:path>
                </a:pathLst>
              </a:custGeom>
              <a:grpFill/>
              <a:ln>
                <a:noFill/>
              </a:ln>
            </p:spPr>
            <p:txBody>
              <a:bodyPr lIns="121920" tIns="60960" rIns="121920" bIns="60960"/>
              <a:lstStyle/>
              <a:p>
                <a:pPr defTabSz="685800">
                  <a:defRPr/>
                </a:pPr>
                <a:endParaRPr lang="en-US"/>
              </a:p>
            </p:txBody>
          </p:sp>
          <p:sp>
            <p:nvSpPr>
              <p:cNvPr id="43" name="Freeform 11"/>
              <p:cNvSpPr/>
              <p:nvPr/>
            </p:nvSpPr>
            <p:spPr bwMode="auto">
              <a:xfrm>
                <a:off x="5484941" y="1390650"/>
                <a:ext cx="853947" cy="1733549"/>
              </a:xfrm>
              <a:custGeom>
                <a:avLst/>
                <a:gdLst>
                  <a:gd name="T0" fmla="*/ 24 w 117"/>
                  <a:gd name="T1" fmla="*/ 0 h 237"/>
                  <a:gd name="T2" fmla="*/ 24 w 117"/>
                  <a:gd name="T3" fmla="*/ 0 h 237"/>
                  <a:gd name="T4" fmla="*/ 114 w 117"/>
                  <a:gd name="T5" fmla="*/ 0 h 237"/>
                  <a:gd name="T6" fmla="*/ 0 w 117"/>
                  <a:gd name="T7" fmla="*/ 237 h 237"/>
                  <a:gd name="T8" fmla="*/ 8 w 117"/>
                  <a:gd name="T9" fmla="*/ 207 h 237"/>
                  <a:gd name="T10" fmla="*/ 34 w 117"/>
                  <a:gd name="T11" fmla="*/ 190 h 237"/>
                  <a:gd name="T12" fmla="*/ 86 w 117"/>
                  <a:gd name="T13" fmla="*/ 26 h 237"/>
                  <a:gd name="T14" fmla="*/ 24 w 117"/>
                  <a:gd name="T15" fmla="*/ 26 h 237"/>
                  <a:gd name="T16" fmla="*/ 24 w 117"/>
                  <a:gd name="T17"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 h="237">
                    <a:moveTo>
                      <a:pt x="24" y="0"/>
                    </a:moveTo>
                    <a:cubicBezTo>
                      <a:pt x="24" y="0"/>
                      <a:pt x="24" y="0"/>
                      <a:pt x="24" y="0"/>
                    </a:cubicBezTo>
                    <a:cubicBezTo>
                      <a:pt x="114" y="0"/>
                      <a:pt x="114" y="0"/>
                      <a:pt x="114" y="0"/>
                    </a:cubicBezTo>
                    <a:cubicBezTo>
                      <a:pt x="114" y="0"/>
                      <a:pt x="117" y="214"/>
                      <a:pt x="0" y="237"/>
                    </a:cubicBezTo>
                    <a:cubicBezTo>
                      <a:pt x="2" y="227"/>
                      <a:pt x="4" y="218"/>
                      <a:pt x="8" y="207"/>
                    </a:cubicBezTo>
                    <a:cubicBezTo>
                      <a:pt x="17" y="204"/>
                      <a:pt x="25" y="198"/>
                      <a:pt x="34" y="190"/>
                    </a:cubicBezTo>
                    <a:cubicBezTo>
                      <a:pt x="71" y="151"/>
                      <a:pt x="84" y="74"/>
                      <a:pt x="86" y="26"/>
                    </a:cubicBezTo>
                    <a:cubicBezTo>
                      <a:pt x="24" y="26"/>
                      <a:pt x="24" y="26"/>
                      <a:pt x="24" y="26"/>
                    </a:cubicBezTo>
                    <a:lnTo>
                      <a:pt x="24" y="0"/>
                    </a:lnTo>
                    <a:close/>
                  </a:path>
                </a:pathLst>
              </a:custGeom>
              <a:grpFill/>
              <a:ln>
                <a:noFill/>
              </a:ln>
            </p:spPr>
            <p:txBody>
              <a:bodyPr lIns="121920" tIns="60960" rIns="121920" bIns="60960"/>
              <a:lstStyle/>
              <a:p>
                <a:pPr defTabSz="685800">
                  <a:defRPr/>
                </a:pPr>
                <a:endParaRPr lang="en-US"/>
              </a:p>
            </p:txBody>
          </p:sp>
        </p:grpSp>
        <p:sp>
          <p:nvSpPr>
            <p:cNvPr id="35" name="Freeform 13"/>
            <p:cNvSpPr/>
            <p:nvPr/>
          </p:nvSpPr>
          <p:spPr bwMode="auto">
            <a:xfrm>
              <a:off x="6205713" y="3415818"/>
              <a:ext cx="1283508" cy="1551276"/>
            </a:xfrm>
            <a:custGeom>
              <a:avLst/>
              <a:gdLst>
                <a:gd name="T0" fmla="*/ 0 w 131"/>
                <a:gd name="T1" fmla="*/ 159 h 159"/>
                <a:gd name="T2" fmla="*/ 0 w 131"/>
                <a:gd name="T3" fmla="*/ 0 h 159"/>
                <a:gd name="T4" fmla="*/ 131 w 131"/>
                <a:gd name="T5" fmla="*/ 0 h 159"/>
                <a:gd name="T6" fmla="*/ 122 w 131"/>
                <a:gd name="T7" fmla="*/ 47 h 159"/>
                <a:gd name="T8" fmla="*/ 114 w 131"/>
                <a:gd name="T9" fmla="*/ 77 h 159"/>
                <a:gd name="T10" fmla="*/ 114 w 131"/>
                <a:gd name="T11" fmla="*/ 77 h 159"/>
                <a:gd name="T12" fmla="*/ 77 w 131"/>
                <a:gd name="T13" fmla="*/ 119 h 159"/>
                <a:gd name="T14" fmla="*/ 83 w 131"/>
                <a:gd name="T15" fmla="*/ 130 h 159"/>
                <a:gd name="T16" fmla="*/ 70 w 131"/>
                <a:gd name="T17" fmla="*/ 143 h 159"/>
                <a:gd name="T18" fmla="*/ 62 w 131"/>
                <a:gd name="T19" fmla="*/ 143 h 159"/>
                <a:gd name="T20" fmla="*/ 62 w 131"/>
                <a:gd name="T21" fmla="*/ 146 h 159"/>
                <a:gd name="T22" fmla="*/ 49 w 131"/>
                <a:gd name="T23" fmla="*/ 159 h 159"/>
                <a:gd name="T24" fmla="*/ 34 w 131"/>
                <a:gd name="T25" fmla="*/ 159 h 159"/>
                <a:gd name="T26" fmla="*/ 12 w 131"/>
                <a:gd name="T27" fmla="*/ 159 h 159"/>
                <a:gd name="T28" fmla="*/ 0 w 131"/>
                <a:gd name="T2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159">
                  <a:moveTo>
                    <a:pt x="0" y="159"/>
                  </a:moveTo>
                  <a:cubicBezTo>
                    <a:pt x="0" y="0"/>
                    <a:pt x="0" y="0"/>
                    <a:pt x="0" y="0"/>
                  </a:cubicBezTo>
                  <a:cubicBezTo>
                    <a:pt x="131" y="0"/>
                    <a:pt x="131" y="0"/>
                    <a:pt x="131" y="0"/>
                  </a:cubicBezTo>
                  <a:cubicBezTo>
                    <a:pt x="129" y="17"/>
                    <a:pt x="126" y="33"/>
                    <a:pt x="122" y="47"/>
                  </a:cubicBezTo>
                  <a:cubicBezTo>
                    <a:pt x="119" y="58"/>
                    <a:pt x="116" y="67"/>
                    <a:pt x="114" y="77"/>
                  </a:cubicBezTo>
                  <a:cubicBezTo>
                    <a:pt x="114" y="77"/>
                    <a:pt x="114" y="77"/>
                    <a:pt x="114" y="77"/>
                  </a:cubicBezTo>
                  <a:cubicBezTo>
                    <a:pt x="104" y="100"/>
                    <a:pt x="92" y="115"/>
                    <a:pt x="77" y="119"/>
                  </a:cubicBezTo>
                  <a:cubicBezTo>
                    <a:pt x="80" y="121"/>
                    <a:pt x="83" y="126"/>
                    <a:pt x="83" y="130"/>
                  </a:cubicBezTo>
                  <a:cubicBezTo>
                    <a:pt x="83" y="137"/>
                    <a:pt x="77" y="143"/>
                    <a:pt x="70" y="143"/>
                  </a:cubicBezTo>
                  <a:cubicBezTo>
                    <a:pt x="62" y="143"/>
                    <a:pt x="62" y="143"/>
                    <a:pt x="62" y="143"/>
                  </a:cubicBezTo>
                  <a:cubicBezTo>
                    <a:pt x="62" y="144"/>
                    <a:pt x="62" y="145"/>
                    <a:pt x="62" y="146"/>
                  </a:cubicBezTo>
                  <a:cubicBezTo>
                    <a:pt x="62" y="153"/>
                    <a:pt x="56" y="159"/>
                    <a:pt x="49" y="159"/>
                  </a:cubicBezTo>
                  <a:cubicBezTo>
                    <a:pt x="34" y="159"/>
                    <a:pt x="34" y="159"/>
                    <a:pt x="34" y="159"/>
                  </a:cubicBezTo>
                  <a:cubicBezTo>
                    <a:pt x="12" y="159"/>
                    <a:pt x="12" y="159"/>
                    <a:pt x="12" y="159"/>
                  </a:cubicBezTo>
                  <a:lnTo>
                    <a:pt x="0" y="159"/>
                  </a:lnTo>
                  <a:close/>
                </a:path>
              </a:pathLst>
            </a:custGeom>
            <a:grpFill/>
            <a:ln>
              <a:noFill/>
            </a:ln>
          </p:spPr>
          <p:txBody>
            <a:bodyPr lIns="121920" tIns="60960" rIns="121920" bIns="60960"/>
            <a:lstStyle/>
            <a:p>
              <a:pPr defTabSz="685800">
                <a:defRPr/>
              </a:pPr>
              <a:endParaRPr lang="en-US"/>
            </a:p>
          </p:txBody>
        </p:sp>
        <p:sp>
          <p:nvSpPr>
            <p:cNvPr id="36" name="Freeform 12"/>
            <p:cNvSpPr/>
            <p:nvPr/>
          </p:nvSpPr>
          <p:spPr bwMode="auto">
            <a:xfrm>
              <a:off x="6205713" y="1854200"/>
              <a:ext cx="1361141" cy="1561618"/>
            </a:xfrm>
            <a:custGeom>
              <a:avLst/>
              <a:gdLst>
                <a:gd name="T0" fmla="*/ 0 w 139"/>
                <a:gd name="T1" fmla="*/ 160 h 160"/>
                <a:gd name="T2" fmla="*/ 0 w 139"/>
                <a:gd name="T3" fmla="*/ 0 h 160"/>
                <a:gd name="T4" fmla="*/ 0 w 139"/>
                <a:gd name="T5" fmla="*/ 0 h 160"/>
                <a:gd name="T6" fmla="*/ 115 w 139"/>
                <a:gd name="T7" fmla="*/ 0 h 160"/>
                <a:gd name="T8" fmla="*/ 137 w 139"/>
                <a:gd name="T9" fmla="*/ 0 h 160"/>
                <a:gd name="T10" fmla="*/ 138 w 139"/>
                <a:gd name="T11" fmla="*/ 0 h 160"/>
                <a:gd name="T12" fmla="*/ 139 w 139"/>
                <a:gd name="T13" fmla="*/ 26 h 160"/>
                <a:gd name="T14" fmla="*/ 131 w 139"/>
                <a:gd name="T15" fmla="*/ 160 h 160"/>
                <a:gd name="T16" fmla="*/ 0 w 139"/>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9" h="160">
                  <a:moveTo>
                    <a:pt x="0" y="160"/>
                  </a:moveTo>
                  <a:cubicBezTo>
                    <a:pt x="0" y="0"/>
                    <a:pt x="0" y="0"/>
                    <a:pt x="0" y="0"/>
                  </a:cubicBezTo>
                  <a:cubicBezTo>
                    <a:pt x="0" y="0"/>
                    <a:pt x="0" y="0"/>
                    <a:pt x="0" y="0"/>
                  </a:cubicBezTo>
                  <a:cubicBezTo>
                    <a:pt x="115" y="0"/>
                    <a:pt x="115" y="0"/>
                    <a:pt x="115" y="0"/>
                  </a:cubicBezTo>
                  <a:cubicBezTo>
                    <a:pt x="129" y="0"/>
                    <a:pt x="135" y="0"/>
                    <a:pt x="137" y="0"/>
                  </a:cubicBezTo>
                  <a:cubicBezTo>
                    <a:pt x="138" y="0"/>
                    <a:pt x="138" y="0"/>
                    <a:pt x="138" y="0"/>
                  </a:cubicBezTo>
                  <a:cubicBezTo>
                    <a:pt x="139" y="26"/>
                    <a:pt x="139" y="26"/>
                    <a:pt x="139" y="26"/>
                  </a:cubicBezTo>
                  <a:cubicBezTo>
                    <a:pt x="139" y="57"/>
                    <a:pt x="138" y="110"/>
                    <a:pt x="131" y="160"/>
                  </a:cubicBezTo>
                  <a:lnTo>
                    <a:pt x="0" y="160"/>
                  </a:lnTo>
                  <a:close/>
                </a:path>
              </a:pathLst>
            </a:custGeom>
            <a:grpFill/>
            <a:ln>
              <a:noFill/>
            </a:ln>
          </p:spPr>
          <p:txBody>
            <a:bodyPr lIns="121920" tIns="60960" rIns="121920" bIns="60960"/>
            <a:lstStyle/>
            <a:p>
              <a:pPr defTabSz="685800">
                <a:defRPr/>
              </a:pPr>
              <a:endParaRPr lang="en-US"/>
            </a:p>
          </p:txBody>
        </p:sp>
        <p:sp>
          <p:nvSpPr>
            <p:cNvPr id="37" name="Freeform 9"/>
            <p:cNvSpPr/>
            <p:nvPr/>
          </p:nvSpPr>
          <p:spPr bwMode="auto">
            <a:xfrm>
              <a:off x="4860099" y="1854200"/>
              <a:ext cx="1345614" cy="1561618"/>
            </a:xfrm>
            <a:custGeom>
              <a:avLst/>
              <a:gdLst>
                <a:gd name="T0" fmla="*/ 138 w 138"/>
                <a:gd name="T1" fmla="*/ 160 h 160"/>
                <a:gd name="T2" fmla="*/ 138 w 138"/>
                <a:gd name="T3" fmla="*/ 0 h 160"/>
                <a:gd name="T4" fmla="*/ 138 w 138"/>
                <a:gd name="T5" fmla="*/ 0 h 160"/>
                <a:gd name="T6" fmla="*/ 24 w 138"/>
                <a:gd name="T7" fmla="*/ 0 h 160"/>
                <a:gd name="T8" fmla="*/ 2 w 138"/>
                <a:gd name="T9" fmla="*/ 0 h 160"/>
                <a:gd name="T10" fmla="*/ 0 w 138"/>
                <a:gd name="T11" fmla="*/ 0 h 160"/>
                <a:gd name="T12" fmla="*/ 0 w 138"/>
                <a:gd name="T13" fmla="*/ 26 h 160"/>
                <a:gd name="T14" fmla="*/ 8 w 138"/>
                <a:gd name="T15" fmla="*/ 160 h 160"/>
                <a:gd name="T16" fmla="*/ 138 w 138"/>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60">
                  <a:moveTo>
                    <a:pt x="138" y="160"/>
                  </a:moveTo>
                  <a:cubicBezTo>
                    <a:pt x="138" y="0"/>
                    <a:pt x="138" y="0"/>
                    <a:pt x="138" y="0"/>
                  </a:cubicBezTo>
                  <a:cubicBezTo>
                    <a:pt x="138" y="0"/>
                    <a:pt x="138" y="0"/>
                    <a:pt x="138" y="0"/>
                  </a:cubicBezTo>
                  <a:cubicBezTo>
                    <a:pt x="24" y="0"/>
                    <a:pt x="24" y="0"/>
                    <a:pt x="24" y="0"/>
                  </a:cubicBezTo>
                  <a:cubicBezTo>
                    <a:pt x="10" y="0"/>
                    <a:pt x="4" y="0"/>
                    <a:pt x="2" y="0"/>
                  </a:cubicBezTo>
                  <a:cubicBezTo>
                    <a:pt x="0" y="0"/>
                    <a:pt x="0" y="0"/>
                    <a:pt x="0" y="0"/>
                  </a:cubicBezTo>
                  <a:cubicBezTo>
                    <a:pt x="0" y="26"/>
                    <a:pt x="0" y="26"/>
                    <a:pt x="0" y="26"/>
                  </a:cubicBezTo>
                  <a:cubicBezTo>
                    <a:pt x="0" y="57"/>
                    <a:pt x="1" y="110"/>
                    <a:pt x="8" y="160"/>
                  </a:cubicBezTo>
                  <a:lnTo>
                    <a:pt x="138" y="160"/>
                  </a:lnTo>
                  <a:close/>
                </a:path>
              </a:pathLst>
            </a:custGeom>
            <a:grpFill/>
            <a:ln>
              <a:noFill/>
            </a:ln>
          </p:spPr>
          <p:txBody>
            <a:bodyPr lIns="121920" tIns="60960" rIns="121920" bIns="60960"/>
            <a:lstStyle/>
            <a:p>
              <a:pPr defTabSz="685800">
                <a:defRPr/>
              </a:pPr>
              <a:endParaRPr lang="en-US"/>
            </a:p>
          </p:txBody>
        </p:sp>
        <p:sp>
          <p:nvSpPr>
            <p:cNvPr id="38" name="Freeform 10"/>
            <p:cNvSpPr/>
            <p:nvPr/>
          </p:nvSpPr>
          <p:spPr bwMode="auto">
            <a:xfrm>
              <a:off x="4937732" y="3415818"/>
              <a:ext cx="1267980" cy="1551276"/>
            </a:xfrm>
            <a:custGeom>
              <a:avLst/>
              <a:gdLst>
                <a:gd name="T0" fmla="*/ 130 w 130"/>
                <a:gd name="T1" fmla="*/ 159 h 159"/>
                <a:gd name="T2" fmla="*/ 130 w 130"/>
                <a:gd name="T3" fmla="*/ 0 h 159"/>
                <a:gd name="T4" fmla="*/ 0 w 130"/>
                <a:gd name="T5" fmla="*/ 0 h 159"/>
                <a:gd name="T6" fmla="*/ 9 w 130"/>
                <a:gd name="T7" fmla="*/ 47 h 159"/>
                <a:gd name="T8" fmla="*/ 17 w 130"/>
                <a:gd name="T9" fmla="*/ 77 h 159"/>
                <a:gd name="T10" fmla="*/ 17 w 130"/>
                <a:gd name="T11" fmla="*/ 77 h 159"/>
                <a:gd name="T12" fmla="*/ 54 w 130"/>
                <a:gd name="T13" fmla="*/ 119 h 159"/>
                <a:gd name="T14" fmla="*/ 48 w 130"/>
                <a:gd name="T15" fmla="*/ 130 h 159"/>
                <a:gd name="T16" fmla="*/ 61 w 130"/>
                <a:gd name="T17" fmla="*/ 143 h 159"/>
                <a:gd name="T18" fmla="*/ 69 w 130"/>
                <a:gd name="T19" fmla="*/ 143 h 159"/>
                <a:gd name="T20" fmla="*/ 69 w 130"/>
                <a:gd name="T21" fmla="*/ 146 h 159"/>
                <a:gd name="T22" fmla="*/ 82 w 130"/>
                <a:gd name="T23" fmla="*/ 159 h 159"/>
                <a:gd name="T24" fmla="*/ 97 w 130"/>
                <a:gd name="T25" fmla="*/ 159 h 159"/>
                <a:gd name="T26" fmla="*/ 118 w 130"/>
                <a:gd name="T27" fmla="*/ 159 h 159"/>
                <a:gd name="T28" fmla="*/ 130 w 130"/>
                <a:gd name="T29"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59">
                  <a:moveTo>
                    <a:pt x="130" y="159"/>
                  </a:moveTo>
                  <a:cubicBezTo>
                    <a:pt x="130" y="0"/>
                    <a:pt x="130" y="0"/>
                    <a:pt x="130" y="0"/>
                  </a:cubicBezTo>
                  <a:cubicBezTo>
                    <a:pt x="0" y="0"/>
                    <a:pt x="0" y="0"/>
                    <a:pt x="0" y="0"/>
                  </a:cubicBezTo>
                  <a:cubicBezTo>
                    <a:pt x="2" y="17"/>
                    <a:pt x="5" y="33"/>
                    <a:pt x="9" y="47"/>
                  </a:cubicBezTo>
                  <a:cubicBezTo>
                    <a:pt x="12" y="58"/>
                    <a:pt x="15" y="67"/>
                    <a:pt x="17" y="77"/>
                  </a:cubicBezTo>
                  <a:cubicBezTo>
                    <a:pt x="17" y="77"/>
                    <a:pt x="17" y="77"/>
                    <a:pt x="17" y="77"/>
                  </a:cubicBezTo>
                  <a:cubicBezTo>
                    <a:pt x="27" y="100"/>
                    <a:pt x="39" y="115"/>
                    <a:pt x="54" y="119"/>
                  </a:cubicBezTo>
                  <a:cubicBezTo>
                    <a:pt x="51" y="121"/>
                    <a:pt x="48" y="126"/>
                    <a:pt x="48" y="130"/>
                  </a:cubicBezTo>
                  <a:cubicBezTo>
                    <a:pt x="48" y="137"/>
                    <a:pt x="54" y="143"/>
                    <a:pt x="61" y="143"/>
                  </a:cubicBezTo>
                  <a:cubicBezTo>
                    <a:pt x="69" y="143"/>
                    <a:pt x="69" y="143"/>
                    <a:pt x="69" y="143"/>
                  </a:cubicBezTo>
                  <a:cubicBezTo>
                    <a:pt x="69" y="144"/>
                    <a:pt x="69" y="145"/>
                    <a:pt x="69" y="146"/>
                  </a:cubicBezTo>
                  <a:cubicBezTo>
                    <a:pt x="69" y="153"/>
                    <a:pt x="74" y="159"/>
                    <a:pt x="82" y="159"/>
                  </a:cubicBezTo>
                  <a:cubicBezTo>
                    <a:pt x="97" y="159"/>
                    <a:pt x="97" y="159"/>
                    <a:pt x="97" y="159"/>
                  </a:cubicBezTo>
                  <a:cubicBezTo>
                    <a:pt x="118" y="159"/>
                    <a:pt x="118" y="159"/>
                    <a:pt x="118" y="159"/>
                  </a:cubicBezTo>
                  <a:lnTo>
                    <a:pt x="130" y="159"/>
                  </a:lnTo>
                  <a:close/>
                </a:path>
              </a:pathLst>
            </a:custGeom>
            <a:grpFill/>
            <a:ln>
              <a:noFill/>
            </a:ln>
          </p:spPr>
          <p:txBody>
            <a:bodyPr lIns="121920" tIns="60960" rIns="121920" bIns="60960"/>
            <a:lstStyle/>
            <a:p>
              <a:pPr defTabSz="685800">
                <a:defRPr/>
              </a:pPr>
              <a:endParaRPr lang="en-US"/>
            </a:p>
          </p:txBody>
        </p:sp>
      </p:grpSp>
      <p:grpSp>
        <p:nvGrpSpPr>
          <p:cNvPr id="45" name="Group 44"/>
          <p:cNvGrpSpPr/>
          <p:nvPr/>
        </p:nvGrpSpPr>
        <p:grpSpPr bwMode="auto">
          <a:xfrm>
            <a:off x="1197769" y="1857948"/>
            <a:ext cx="552450" cy="1957992"/>
            <a:chOff x="5885820" y="2998041"/>
            <a:chExt cx="592553" cy="2095444"/>
          </a:xfrm>
          <a:solidFill>
            <a:schemeClr val="accent1"/>
          </a:solidFill>
        </p:grpSpPr>
        <p:sp>
          <p:nvSpPr>
            <p:cNvPr id="46" name="Shape 1033"/>
            <p:cNvSpPr/>
            <p:nvPr/>
          </p:nvSpPr>
          <p:spPr>
            <a:xfrm>
              <a:off x="5885820" y="2998041"/>
              <a:ext cx="592553" cy="2095444"/>
            </a:xfrm>
            <a:custGeom>
              <a:avLst/>
              <a:gdLst/>
              <a:ahLst/>
              <a:cxnLst>
                <a:cxn ang="0">
                  <a:pos x="wd2" y="hd2"/>
                </a:cxn>
                <a:cxn ang="5400000">
                  <a:pos x="wd2" y="hd2"/>
                </a:cxn>
                <a:cxn ang="10800000">
                  <a:pos x="wd2" y="hd2"/>
                </a:cxn>
                <a:cxn ang="16200000">
                  <a:pos x="wd2" y="hd2"/>
                </a:cxn>
              </a:cxnLst>
              <a:rect l="0" t="0" r="r" b="b"/>
              <a:pathLst>
                <a:path w="20942" h="21597" extrusionOk="0">
                  <a:moveTo>
                    <a:pt x="8563" y="0"/>
                  </a:moveTo>
                  <a:cubicBezTo>
                    <a:pt x="10027" y="-3"/>
                    <a:pt x="12311" y="423"/>
                    <a:pt x="12311" y="1065"/>
                  </a:cubicBezTo>
                  <a:cubicBezTo>
                    <a:pt x="12311" y="1707"/>
                    <a:pt x="12132" y="1985"/>
                    <a:pt x="11954" y="2193"/>
                  </a:cubicBezTo>
                  <a:cubicBezTo>
                    <a:pt x="11775" y="2401"/>
                    <a:pt x="11537" y="2367"/>
                    <a:pt x="11537" y="2367"/>
                  </a:cubicBezTo>
                  <a:cubicBezTo>
                    <a:pt x="11537" y="2367"/>
                    <a:pt x="11597" y="2801"/>
                    <a:pt x="11121" y="2905"/>
                  </a:cubicBezTo>
                  <a:cubicBezTo>
                    <a:pt x="10645" y="3009"/>
                    <a:pt x="10526" y="3043"/>
                    <a:pt x="10526" y="3182"/>
                  </a:cubicBezTo>
                  <a:cubicBezTo>
                    <a:pt x="10526" y="3321"/>
                    <a:pt x="10823" y="3425"/>
                    <a:pt x="11240" y="3564"/>
                  </a:cubicBezTo>
                  <a:cubicBezTo>
                    <a:pt x="11656" y="3703"/>
                    <a:pt x="13442" y="3859"/>
                    <a:pt x="14393" y="3963"/>
                  </a:cubicBezTo>
                  <a:cubicBezTo>
                    <a:pt x="15346" y="4067"/>
                    <a:pt x="16119" y="4241"/>
                    <a:pt x="16654" y="4588"/>
                  </a:cubicBezTo>
                  <a:cubicBezTo>
                    <a:pt x="17190" y="4935"/>
                    <a:pt x="17963" y="5369"/>
                    <a:pt x="18975" y="5664"/>
                  </a:cubicBezTo>
                  <a:cubicBezTo>
                    <a:pt x="19986" y="5959"/>
                    <a:pt x="21236" y="6427"/>
                    <a:pt x="20879" y="6878"/>
                  </a:cubicBezTo>
                  <a:cubicBezTo>
                    <a:pt x="20522" y="7329"/>
                    <a:pt x="18380" y="7676"/>
                    <a:pt x="17190" y="7486"/>
                  </a:cubicBezTo>
                  <a:cubicBezTo>
                    <a:pt x="16000" y="7295"/>
                    <a:pt x="15524" y="7277"/>
                    <a:pt x="15524" y="7277"/>
                  </a:cubicBezTo>
                  <a:cubicBezTo>
                    <a:pt x="15524" y="7277"/>
                    <a:pt x="16297" y="8266"/>
                    <a:pt x="16654" y="9255"/>
                  </a:cubicBezTo>
                  <a:cubicBezTo>
                    <a:pt x="17011" y="10245"/>
                    <a:pt x="17963" y="11199"/>
                    <a:pt x="17428" y="11286"/>
                  </a:cubicBezTo>
                  <a:cubicBezTo>
                    <a:pt x="16893" y="11372"/>
                    <a:pt x="16119" y="11477"/>
                    <a:pt x="16119" y="11477"/>
                  </a:cubicBezTo>
                  <a:cubicBezTo>
                    <a:pt x="16119" y="11477"/>
                    <a:pt x="15958" y="12874"/>
                    <a:pt x="15107" y="14083"/>
                  </a:cubicBezTo>
                  <a:cubicBezTo>
                    <a:pt x="14257" y="15292"/>
                    <a:pt x="13947" y="15840"/>
                    <a:pt x="13838" y="16560"/>
                  </a:cubicBezTo>
                  <a:cubicBezTo>
                    <a:pt x="13728" y="17279"/>
                    <a:pt x="13454" y="17807"/>
                    <a:pt x="13673" y="18111"/>
                  </a:cubicBezTo>
                  <a:cubicBezTo>
                    <a:pt x="13893" y="18415"/>
                    <a:pt x="15318" y="19006"/>
                    <a:pt x="16141" y="19118"/>
                  </a:cubicBezTo>
                  <a:cubicBezTo>
                    <a:pt x="16963" y="19230"/>
                    <a:pt x="18444" y="19230"/>
                    <a:pt x="19047" y="19310"/>
                  </a:cubicBezTo>
                  <a:cubicBezTo>
                    <a:pt x="19650" y="19390"/>
                    <a:pt x="20089" y="19614"/>
                    <a:pt x="18718" y="19678"/>
                  </a:cubicBezTo>
                  <a:cubicBezTo>
                    <a:pt x="17347" y="19742"/>
                    <a:pt x="14770" y="19630"/>
                    <a:pt x="14112" y="19566"/>
                  </a:cubicBezTo>
                  <a:cubicBezTo>
                    <a:pt x="13454" y="19502"/>
                    <a:pt x="12412" y="19358"/>
                    <a:pt x="12412" y="19358"/>
                  </a:cubicBezTo>
                  <a:cubicBezTo>
                    <a:pt x="12412" y="19358"/>
                    <a:pt x="12741" y="19598"/>
                    <a:pt x="11261" y="19598"/>
                  </a:cubicBezTo>
                  <a:cubicBezTo>
                    <a:pt x="9780" y="19598"/>
                    <a:pt x="9506" y="19566"/>
                    <a:pt x="9451" y="19294"/>
                  </a:cubicBezTo>
                  <a:cubicBezTo>
                    <a:pt x="9397" y="19022"/>
                    <a:pt x="9451" y="18655"/>
                    <a:pt x="9232" y="18463"/>
                  </a:cubicBezTo>
                  <a:cubicBezTo>
                    <a:pt x="9012" y="18271"/>
                    <a:pt x="10109" y="17775"/>
                    <a:pt x="9561" y="17503"/>
                  </a:cubicBezTo>
                  <a:cubicBezTo>
                    <a:pt x="9012" y="17231"/>
                    <a:pt x="8464" y="16528"/>
                    <a:pt x="8958" y="16112"/>
                  </a:cubicBezTo>
                  <a:cubicBezTo>
                    <a:pt x="9451" y="15696"/>
                    <a:pt x="8793" y="15281"/>
                    <a:pt x="8958" y="15009"/>
                  </a:cubicBezTo>
                  <a:cubicBezTo>
                    <a:pt x="9122" y="14737"/>
                    <a:pt x="9341" y="14369"/>
                    <a:pt x="9341" y="13953"/>
                  </a:cubicBezTo>
                  <a:cubicBezTo>
                    <a:pt x="9341" y="13538"/>
                    <a:pt x="9287" y="13234"/>
                    <a:pt x="9287" y="13234"/>
                  </a:cubicBezTo>
                  <a:cubicBezTo>
                    <a:pt x="9287" y="13234"/>
                    <a:pt x="8245" y="14801"/>
                    <a:pt x="7971" y="15217"/>
                  </a:cubicBezTo>
                  <a:cubicBezTo>
                    <a:pt x="7696" y="15632"/>
                    <a:pt x="7258" y="17119"/>
                    <a:pt x="7258" y="17567"/>
                  </a:cubicBezTo>
                  <a:cubicBezTo>
                    <a:pt x="7258" y="18015"/>
                    <a:pt x="6107" y="18623"/>
                    <a:pt x="6052" y="19022"/>
                  </a:cubicBezTo>
                  <a:cubicBezTo>
                    <a:pt x="5997" y="19422"/>
                    <a:pt x="5942" y="19662"/>
                    <a:pt x="5558" y="19662"/>
                  </a:cubicBezTo>
                  <a:cubicBezTo>
                    <a:pt x="5174" y="19662"/>
                    <a:pt x="5942" y="20110"/>
                    <a:pt x="6216" y="20462"/>
                  </a:cubicBezTo>
                  <a:cubicBezTo>
                    <a:pt x="6490" y="20813"/>
                    <a:pt x="7313" y="21597"/>
                    <a:pt x="5723" y="21597"/>
                  </a:cubicBezTo>
                  <a:cubicBezTo>
                    <a:pt x="4132" y="21597"/>
                    <a:pt x="2323" y="21405"/>
                    <a:pt x="2268" y="20909"/>
                  </a:cubicBezTo>
                  <a:cubicBezTo>
                    <a:pt x="2213" y="20414"/>
                    <a:pt x="2432" y="19982"/>
                    <a:pt x="1994" y="19790"/>
                  </a:cubicBezTo>
                  <a:cubicBezTo>
                    <a:pt x="1555" y="19598"/>
                    <a:pt x="1500" y="19182"/>
                    <a:pt x="1555" y="18927"/>
                  </a:cubicBezTo>
                  <a:cubicBezTo>
                    <a:pt x="1610" y="18671"/>
                    <a:pt x="1336" y="18239"/>
                    <a:pt x="1555" y="17695"/>
                  </a:cubicBezTo>
                  <a:cubicBezTo>
                    <a:pt x="1775" y="17152"/>
                    <a:pt x="1775" y="16240"/>
                    <a:pt x="2213" y="15552"/>
                  </a:cubicBezTo>
                  <a:cubicBezTo>
                    <a:pt x="2652" y="14865"/>
                    <a:pt x="2761" y="13809"/>
                    <a:pt x="2981" y="12978"/>
                  </a:cubicBezTo>
                  <a:cubicBezTo>
                    <a:pt x="3200" y="12146"/>
                    <a:pt x="3365" y="11730"/>
                    <a:pt x="3090" y="11603"/>
                  </a:cubicBezTo>
                  <a:cubicBezTo>
                    <a:pt x="2816" y="11475"/>
                    <a:pt x="1172" y="11363"/>
                    <a:pt x="733" y="11331"/>
                  </a:cubicBezTo>
                  <a:cubicBezTo>
                    <a:pt x="294" y="11299"/>
                    <a:pt x="1281" y="10435"/>
                    <a:pt x="1610" y="9716"/>
                  </a:cubicBezTo>
                  <a:cubicBezTo>
                    <a:pt x="1939" y="8996"/>
                    <a:pt x="2542" y="8564"/>
                    <a:pt x="2871" y="8053"/>
                  </a:cubicBezTo>
                  <a:cubicBezTo>
                    <a:pt x="3200" y="7541"/>
                    <a:pt x="3200" y="7301"/>
                    <a:pt x="2487" y="6933"/>
                  </a:cubicBezTo>
                  <a:cubicBezTo>
                    <a:pt x="1775" y="6565"/>
                    <a:pt x="897" y="6326"/>
                    <a:pt x="513" y="5494"/>
                  </a:cubicBezTo>
                  <a:cubicBezTo>
                    <a:pt x="130" y="4663"/>
                    <a:pt x="-364" y="4119"/>
                    <a:pt x="404" y="3911"/>
                  </a:cubicBezTo>
                  <a:cubicBezTo>
                    <a:pt x="1172" y="3703"/>
                    <a:pt x="2652" y="3815"/>
                    <a:pt x="3748" y="3559"/>
                  </a:cubicBezTo>
                  <a:cubicBezTo>
                    <a:pt x="4845" y="3303"/>
                    <a:pt x="5010" y="3015"/>
                    <a:pt x="5503" y="2983"/>
                  </a:cubicBezTo>
                  <a:cubicBezTo>
                    <a:pt x="5997" y="2951"/>
                    <a:pt x="6106" y="2920"/>
                    <a:pt x="6106" y="2744"/>
                  </a:cubicBezTo>
                  <a:cubicBezTo>
                    <a:pt x="6106" y="2568"/>
                    <a:pt x="5942" y="2392"/>
                    <a:pt x="5942" y="2392"/>
                  </a:cubicBezTo>
                  <a:cubicBezTo>
                    <a:pt x="5942" y="2392"/>
                    <a:pt x="5174" y="2248"/>
                    <a:pt x="5010" y="2024"/>
                  </a:cubicBezTo>
                  <a:cubicBezTo>
                    <a:pt x="4845" y="1800"/>
                    <a:pt x="4681" y="1240"/>
                    <a:pt x="4900" y="857"/>
                  </a:cubicBezTo>
                  <a:cubicBezTo>
                    <a:pt x="5119" y="473"/>
                    <a:pt x="6318" y="5"/>
                    <a:pt x="8563" y="0"/>
                  </a:cubicBezTo>
                  <a:close/>
                </a:path>
              </a:pathLst>
            </a:custGeom>
            <a:grpFill/>
            <a:ln w="12700" cap="flat">
              <a:noFill/>
              <a:miter lim="400000"/>
            </a:ln>
            <a:effectLst/>
          </p:spPr>
          <p:txBody>
            <a:bodyPr lIns="38100" tIns="38100" rIns="38100" bIns="38100" anchor="ctr"/>
            <a:lstStyle/>
            <a:p>
              <a:pPr defTabSz="685800">
                <a:defRPr sz="3200">
                  <a:solidFill>
                    <a:srgbClr val="FFFFFF"/>
                  </a:solidFill>
                  <a:latin typeface="Helvetica Light"/>
                  <a:ea typeface="Helvetica Light"/>
                  <a:cs typeface="Helvetica Light"/>
                  <a:sym typeface="Helvetica Light"/>
                </a:defRPr>
              </a:pPr>
              <a:endParaRPr sz="2400">
                <a:solidFill>
                  <a:srgbClr val="FFFFFF"/>
                </a:solidFill>
                <a:latin typeface="Helvetica Light"/>
                <a:ea typeface="Helvetica Light"/>
                <a:cs typeface="Helvetica Light"/>
                <a:sym typeface="Helvetica Light"/>
              </a:endParaRPr>
            </a:p>
          </p:txBody>
        </p:sp>
        <p:sp>
          <p:nvSpPr>
            <p:cNvPr id="15398" name="Shape 1034"/>
            <p:cNvSpPr/>
            <p:nvPr/>
          </p:nvSpPr>
          <p:spPr bwMode="auto">
            <a:xfrm>
              <a:off x="6044928" y="3266536"/>
              <a:ext cx="152772" cy="118030"/>
            </a:xfrm>
            <a:custGeom>
              <a:avLst/>
              <a:gdLst>
                <a:gd name="T0" fmla="*/ 76386 w 21600"/>
                <a:gd name="T1" fmla="*/ 59015 h 21600"/>
                <a:gd name="T2" fmla="*/ 76386 w 21600"/>
                <a:gd name="T3" fmla="*/ 59015 h 21600"/>
                <a:gd name="T4" fmla="*/ 76386 w 21600"/>
                <a:gd name="T5" fmla="*/ 59015 h 21600"/>
                <a:gd name="T6" fmla="*/ 76386 w 21600"/>
                <a:gd name="T7" fmla="*/ 590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143" y="9828"/>
                  </a:moveTo>
                  <a:cubicBezTo>
                    <a:pt x="20503" y="10692"/>
                    <a:pt x="21004" y="11543"/>
                    <a:pt x="21600" y="12462"/>
                  </a:cubicBezTo>
                  <a:cubicBezTo>
                    <a:pt x="20797" y="15394"/>
                    <a:pt x="20629" y="18810"/>
                    <a:pt x="20550" y="21600"/>
                  </a:cubicBezTo>
                  <a:cubicBezTo>
                    <a:pt x="17285" y="18886"/>
                    <a:pt x="18957" y="12766"/>
                    <a:pt x="16102" y="12414"/>
                  </a:cubicBezTo>
                  <a:cubicBezTo>
                    <a:pt x="13346" y="12074"/>
                    <a:pt x="12988" y="13608"/>
                    <a:pt x="12526" y="15998"/>
                  </a:cubicBezTo>
                  <a:cubicBezTo>
                    <a:pt x="12064" y="18387"/>
                    <a:pt x="11785" y="20178"/>
                    <a:pt x="11785" y="20178"/>
                  </a:cubicBezTo>
                  <a:cubicBezTo>
                    <a:pt x="11785" y="20178"/>
                    <a:pt x="2700" y="7597"/>
                    <a:pt x="0" y="3147"/>
                  </a:cubicBezTo>
                  <a:cubicBezTo>
                    <a:pt x="1311" y="2680"/>
                    <a:pt x="1742" y="2046"/>
                    <a:pt x="1827" y="0"/>
                  </a:cubicBezTo>
                  <a:cubicBezTo>
                    <a:pt x="4847" y="4160"/>
                    <a:pt x="12262" y="11667"/>
                    <a:pt x="15756" y="11667"/>
                  </a:cubicBezTo>
                  <a:cubicBezTo>
                    <a:pt x="17415" y="11667"/>
                    <a:pt x="18853" y="10951"/>
                    <a:pt x="20143" y="9828"/>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15399" name="Shape 1035"/>
            <p:cNvSpPr/>
            <p:nvPr/>
          </p:nvSpPr>
          <p:spPr bwMode="auto">
            <a:xfrm>
              <a:off x="6204036" y="3584752"/>
              <a:ext cx="63807" cy="88944"/>
            </a:xfrm>
            <a:custGeom>
              <a:avLst/>
              <a:gdLst>
                <a:gd name="T0" fmla="*/ 31904 w 20108"/>
                <a:gd name="T1" fmla="*/ 44472 h 21600"/>
                <a:gd name="T2" fmla="*/ 31904 w 20108"/>
                <a:gd name="T3" fmla="*/ 44472 h 21600"/>
                <a:gd name="T4" fmla="*/ 31904 w 20108"/>
                <a:gd name="T5" fmla="*/ 44472 h 21600"/>
                <a:gd name="T6" fmla="*/ 31904 w 20108"/>
                <a:gd name="T7" fmla="*/ 4447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108" h="21600" extrusionOk="0">
                  <a:moveTo>
                    <a:pt x="11314" y="594"/>
                  </a:moveTo>
                  <a:lnTo>
                    <a:pt x="0" y="0"/>
                  </a:lnTo>
                  <a:cubicBezTo>
                    <a:pt x="0" y="0"/>
                    <a:pt x="10284" y="5549"/>
                    <a:pt x="10284" y="11495"/>
                  </a:cubicBezTo>
                  <a:cubicBezTo>
                    <a:pt x="10284" y="17438"/>
                    <a:pt x="9772" y="20013"/>
                    <a:pt x="9772" y="20013"/>
                  </a:cubicBezTo>
                  <a:lnTo>
                    <a:pt x="18772" y="21600"/>
                  </a:lnTo>
                  <a:cubicBezTo>
                    <a:pt x="18772" y="21600"/>
                    <a:pt x="21600" y="15655"/>
                    <a:pt x="19026" y="9907"/>
                  </a:cubicBezTo>
                  <a:cubicBezTo>
                    <a:pt x="16457" y="4162"/>
                    <a:pt x="13629" y="2575"/>
                    <a:pt x="11314" y="594"/>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15400" name="Shape 1036"/>
            <p:cNvSpPr/>
            <p:nvPr/>
          </p:nvSpPr>
          <p:spPr bwMode="auto">
            <a:xfrm>
              <a:off x="6243813" y="3793582"/>
              <a:ext cx="27989" cy="76476"/>
            </a:xfrm>
            <a:custGeom>
              <a:avLst/>
              <a:gdLst>
                <a:gd name="T0" fmla="*/ 13995 w 21600"/>
                <a:gd name="T1" fmla="*/ 38238 h 21600"/>
                <a:gd name="T2" fmla="*/ 13995 w 21600"/>
                <a:gd name="T3" fmla="*/ 38238 h 21600"/>
                <a:gd name="T4" fmla="*/ 13995 w 21600"/>
                <a:gd name="T5" fmla="*/ 38238 h 21600"/>
                <a:gd name="T6" fmla="*/ 13995 w 21600"/>
                <a:gd name="T7" fmla="*/ 3823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6479" y="0"/>
                  </a:moveTo>
                  <a:cubicBezTo>
                    <a:pt x="6479" y="0"/>
                    <a:pt x="2878" y="12381"/>
                    <a:pt x="1439" y="16334"/>
                  </a:cubicBezTo>
                  <a:cubicBezTo>
                    <a:pt x="0" y="20286"/>
                    <a:pt x="0" y="21600"/>
                    <a:pt x="0" y="21600"/>
                  </a:cubicBezTo>
                  <a:lnTo>
                    <a:pt x="21600" y="20286"/>
                  </a:lnTo>
                  <a:cubicBezTo>
                    <a:pt x="21600" y="20286"/>
                    <a:pt x="16556" y="10275"/>
                    <a:pt x="6479" y="0"/>
                  </a:cubicBezTo>
                  <a:close/>
                </a:path>
              </a:pathLst>
            </a:custGeom>
            <a:grp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3" name="Group 2"/>
          <p:cNvGrpSpPr/>
          <p:nvPr/>
        </p:nvGrpSpPr>
        <p:grpSpPr bwMode="auto">
          <a:xfrm>
            <a:off x="3211116" y="2355783"/>
            <a:ext cx="1964531" cy="813448"/>
            <a:chOff x="4282132" y="3140249"/>
            <a:chExt cx="2619090" cy="1083979"/>
          </a:xfrm>
        </p:grpSpPr>
        <p:sp>
          <p:nvSpPr>
            <p:cNvPr id="9" name="Rounded Rectangle 8"/>
            <p:cNvSpPr/>
            <p:nvPr/>
          </p:nvSpPr>
          <p:spPr bwMode="auto">
            <a:xfrm>
              <a:off x="4282132" y="3140249"/>
              <a:ext cx="2619090" cy="1083979"/>
            </a:xfrm>
            <a:prstGeom prst="roundRect">
              <a:avLst>
                <a:gd name="adj" fmla="val 1013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grpSp>
          <p:nvGrpSpPr>
            <p:cNvPr id="15392" name="Group 49"/>
            <p:cNvGrpSpPr/>
            <p:nvPr/>
          </p:nvGrpSpPr>
          <p:grpSpPr bwMode="auto">
            <a:xfrm>
              <a:off x="4343323" y="3270363"/>
              <a:ext cx="2499254" cy="829579"/>
              <a:chOff x="1603804" y="2220559"/>
              <a:chExt cx="2214846" cy="969901"/>
            </a:xfrm>
          </p:grpSpPr>
          <p:sp>
            <p:nvSpPr>
              <p:cNvPr id="15393" name="Text Placeholder 2"/>
              <p:cNvSpPr txBox="1"/>
              <p:nvPr/>
            </p:nvSpPr>
            <p:spPr bwMode="auto">
              <a:xfrm>
                <a:off x="1603804" y="2220559"/>
                <a:ext cx="2013460" cy="26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457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914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3716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8288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5800">
                  <a:buNone/>
                  <a:defRPr/>
                </a:pPr>
                <a:endParaRPr lang="en-US" altLang="zh-CN" sz="1100" dirty="0">
                  <a:solidFill>
                    <a:srgbClr val="EAEAEA"/>
                  </a:solidFill>
                  <a:latin typeface="微软雅黑" panose="020B0503020204020204" pitchFamily="34" charset="-122"/>
                  <a:ea typeface="微软雅黑" panose="020B0503020204020204" pitchFamily="34" charset="-122"/>
                </a:endParaRPr>
              </a:p>
            </p:txBody>
          </p:sp>
          <p:sp>
            <p:nvSpPr>
              <p:cNvPr id="15394" name="TextBox 51"/>
              <p:cNvSpPr txBox="1">
                <a:spLocks noChangeArrowheads="1"/>
              </p:cNvSpPr>
              <p:nvPr/>
            </p:nvSpPr>
            <p:spPr bwMode="auto">
              <a:xfrm>
                <a:off x="1679271" y="2543124"/>
                <a:ext cx="2139379" cy="647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zh-CN" altLang="en-US"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在四大锻炼几年后，拥有丰富项目经验，有机会进入金融行业发展。薪资获得大幅提升</a:t>
                </a:r>
                <a:endParaRPr lang="en-US" altLang="zh-CN"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grpSp>
        <p:nvGrpSpPr>
          <p:cNvPr id="2" name="Group 1"/>
          <p:cNvGrpSpPr/>
          <p:nvPr/>
        </p:nvGrpSpPr>
        <p:grpSpPr bwMode="auto">
          <a:xfrm>
            <a:off x="3211116" y="1355349"/>
            <a:ext cx="1964531" cy="812257"/>
            <a:chOff x="4282132" y="1805825"/>
            <a:chExt cx="2619090" cy="1083883"/>
          </a:xfrm>
        </p:grpSpPr>
        <p:sp>
          <p:nvSpPr>
            <p:cNvPr id="6" name="Rounded Rectangle 5"/>
            <p:cNvSpPr/>
            <p:nvPr/>
          </p:nvSpPr>
          <p:spPr bwMode="auto">
            <a:xfrm>
              <a:off x="4282132" y="1805825"/>
              <a:ext cx="2619090" cy="1083883"/>
            </a:xfrm>
            <a:prstGeom prst="roundRect">
              <a:avLst>
                <a:gd name="adj" fmla="val 101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grpSp>
          <p:nvGrpSpPr>
            <p:cNvPr id="15386" name="Group 52"/>
            <p:cNvGrpSpPr/>
            <p:nvPr/>
          </p:nvGrpSpPr>
          <p:grpSpPr bwMode="auto">
            <a:xfrm>
              <a:off x="4343323" y="1919715"/>
              <a:ext cx="2527241" cy="865894"/>
              <a:chOff x="1603804" y="2220558"/>
              <a:chExt cx="2239648" cy="1012359"/>
            </a:xfrm>
          </p:grpSpPr>
          <p:sp>
            <p:nvSpPr>
              <p:cNvPr id="15387" name="Text Placeholder 2"/>
              <p:cNvSpPr txBox="1"/>
              <p:nvPr/>
            </p:nvSpPr>
            <p:spPr bwMode="auto">
              <a:xfrm>
                <a:off x="1603804" y="2220558"/>
                <a:ext cx="2013461" cy="261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457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914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3716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8288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5800">
                  <a:buNone/>
                  <a:defRPr/>
                </a:pPr>
                <a:endParaRPr lang="en-US" altLang="zh-CN" sz="1100" dirty="0">
                  <a:solidFill>
                    <a:srgbClr val="EAEAEA"/>
                  </a:solidFill>
                  <a:latin typeface="微软雅黑" panose="020B0503020204020204" pitchFamily="34" charset="-122"/>
                  <a:ea typeface="微软雅黑" panose="020B0503020204020204" pitchFamily="34" charset="-122"/>
                </a:endParaRPr>
              </a:p>
            </p:txBody>
          </p:sp>
          <p:sp>
            <p:nvSpPr>
              <p:cNvPr id="15388" name="TextBox 54"/>
              <p:cNvSpPr txBox="1">
                <a:spLocks noChangeArrowheads="1"/>
              </p:cNvSpPr>
              <p:nvPr/>
            </p:nvSpPr>
            <p:spPr bwMode="auto">
              <a:xfrm>
                <a:off x="1704073" y="2368611"/>
                <a:ext cx="2139379" cy="86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zh-CN" altLang="en-US"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跳到甲方一般为大厂或国企</a:t>
                </a:r>
                <a:r>
                  <a:rPr lang="en-US" altLang="zh-CN"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a:t>
                </a:r>
                <a:r>
                  <a:rPr lang="zh-CN" altLang="en-US"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央企，在通过与客户的工作接触后有机会进入客户公司进行财务方面工作</a:t>
                </a:r>
                <a:endParaRPr lang="en-US" altLang="zh-CN"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zh-CN" altLang="en-US"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一般为平薪跳槽，更加清闲</a:t>
                </a:r>
                <a:endParaRPr lang="en-US" altLang="zh-CN"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grpSp>
        <p:nvGrpSpPr>
          <p:cNvPr id="19" name="Group 18"/>
          <p:cNvGrpSpPr/>
          <p:nvPr/>
        </p:nvGrpSpPr>
        <p:grpSpPr bwMode="auto">
          <a:xfrm>
            <a:off x="3211116" y="3357408"/>
            <a:ext cx="1964531" cy="813447"/>
            <a:chOff x="4282132" y="4474673"/>
            <a:chExt cx="2619090" cy="1083979"/>
          </a:xfrm>
        </p:grpSpPr>
        <p:sp>
          <p:nvSpPr>
            <p:cNvPr id="12" name="Rounded Rectangle 11"/>
            <p:cNvSpPr/>
            <p:nvPr/>
          </p:nvSpPr>
          <p:spPr bwMode="auto">
            <a:xfrm>
              <a:off x="4282132" y="4474673"/>
              <a:ext cx="2619090" cy="1083979"/>
            </a:xfrm>
            <a:prstGeom prst="roundRect">
              <a:avLst>
                <a:gd name="adj" fmla="val 101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a:solidFill>
                  <a:schemeClr val="bg1"/>
                </a:solidFill>
              </a:endParaRPr>
            </a:p>
          </p:txBody>
        </p:sp>
        <p:grpSp>
          <p:nvGrpSpPr>
            <p:cNvPr id="15380" name="Group 55"/>
            <p:cNvGrpSpPr/>
            <p:nvPr/>
          </p:nvGrpSpPr>
          <p:grpSpPr bwMode="auto">
            <a:xfrm>
              <a:off x="4343323" y="4585021"/>
              <a:ext cx="2499254" cy="829579"/>
              <a:chOff x="1603804" y="2220559"/>
              <a:chExt cx="2214846" cy="969900"/>
            </a:xfrm>
          </p:grpSpPr>
          <p:sp>
            <p:nvSpPr>
              <p:cNvPr id="15381" name="Text Placeholder 2"/>
              <p:cNvSpPr txBox="1"/>
              <p:nvPr/>
            </p:nvSpPr>
            <p:spPr bwMode="auto">
              <a:xfrm>
                <a:off x="1603804" y="2220559"/>
                <a:ext cx="2013460" cy="261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4572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914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3716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18288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5800">
                  <a:buNone/>
                  <a:defRPr/>
                </a:pPr>
                <a:endParaRPr lang="en-US" altLang="zh-CN" sz="1100" dirty="0">
                  <a:solidFill>
                    <a:srgbClr val="EAEAEA"/>
                  </a:solidFill>
                  <a:latin typeface="微软雅黑" panose="020B0503020204020204" pitchFamily="34" charset="-122"/>
                  <a:ea typeface="微软雅黑" panose="020B0503020204020204" pitchFamily="34" charset="-122"/>
                </a:endParaRPr>
              </a:p>
            </p:txBody>
          </p:sp>
          <p:sp>
            <p:nvSpPr>
              <p:cNvPr id="15382" name="TextBox 57"/>
              <p:cNvSpPr txBox="1">
                <a:spLocks noChangeArrowheads="1"/>
              </p:cNvSpPr>
              <p:nvPr/>
            </p:nvSpPr>
            <p:spPr bwMode="auto">
              <a:xfrm>
                <a:off x="1679271" y="2543124"/>
                <a:ext cx="2139379" cy="647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zh-CN" altLang="en-US"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rPr>
                  <a:t>一般为调入其他四大或精品小所，例如麦楷亚洲，工资会有小幅提升，但工作本质不发生变化</a:t>
                </a:r>
                <a:endParaRPr lang="en-US" altLang="zh-CN" sz="900" dirty="0">
                  <a:solidFill>
                    <a:schemeClr val="bg1">
                      <a:lumMod val="20000"/>
                      <a:lumOff val="8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sp>
        <p:nvSpPr>
          <p:cNvPr id="55" name="矩形 54"/>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4"/>
          <p:cNvSpPr txBox="1"/>
          <p:nvPr/>
        </p:nvSpPr>
        <p:spPr>
          <a:xfrm>
            <a:off x="2417565" y="1516981"/>
            <a:ext cx="492443" cy="276999"/>
          </a:xfrm>
          <a:prstGeom prst="rect">
            <a:avLst/>
          </a:prstGeom>
          <a:noFill/>
        </p:spPr>
        <p:txBody>
          <a:bodyPr wrap="none">
            <a:spAutoFit/>
          </a:bodyPr>
          <a:lstStyle/>
          <a:p>
            <a:pPr algn="r" defTabSz="685800">
              <a:defRPr/>
            </a:pPr>
            <a:r>
              <a:rPr lang="zh-CN" altLang="en-US" sz="1200" b="1"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甲方</a:t>
            </a:r>
            <a:endParaRPr lang="en-US" altLang="zh-CN" sz="1200" b="1" dirty="0">
              <a:solidFill>
                <a:schemeClr val="tx1">
                  <a:lumMod val="65000"/>
                  <a:lumOff val="35000"/>
                </a:schemeClr>
              </a:solidFill>
              <a:latin typeface="Fira Sans SemiBold Italic" panose="00000700000000000000" pitchFamily="50" charset="0"/>
              <a:ea typeface="宋体" panose="02010600030101010101" pitchFamily="2" charset="-122"/>
              <a:cs typeface="Clear Sans" panose="020B0503030202020304" pitchFamily="34" charset="0"/>
            </a:endParaRPr>
          </a:p>
        </p:txBody>
      </p:sp>
      <p:sp>
        <p:nvSpPr>
          <p:cNvPr id="7" name="TextBox 44"/>
          <p:cNvSpPr txBox="1"/>
          <p:nvPr/>
        </p:nvSpPr>
        <p:spPr>
          <a:xfrm>
            <a:off x="2416986" y="2530822"/>
            <a:ext cx="498855" cy="276999"/>
          </a:xfrm>
          <a:prstGeom prst="rect">
            <a:avLst/>
          </a:prstGeom>
          <a:noFill/>
        </p:spPr>
        <p:txBody>
          <a:bodyPr wrap="none">
            <a:spAutoFit/>
          </a:bodyPr>
          <a:lstStyle>
            <a:defPPr>
              <a:defRPr lang="zh-CN"/>
            </a:defPPr>
            <a:lvl1pPr algn="r" defTabSz="685800">
              <a:defRPr sz="1200" b="1">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defRPr>
            </a:lvl1pPr>
          </a:lstStyle>
          <a:p>
            <a:r>
              <a:rPr lang="zh-CN" altLang="en-US" dirty="0"/>
              <a:t>金融</a:t>
            </a:r>
            <a:endParaRPr lang="en-US" altLang="zh-CN" dirty="0"/>
          </a:p>
        </p:txBody>
      </p:sp>
      <p:sp>
        <p:nvSpPr>
          <p:cNvPr id="8" name="TextBox 44"/>
          <p:cNvSpPr txBox="1"/>
          <p:nvPr/>
        </p:nvSpPr>
        <p:spPr>
          <a:xfrm>
            <a:off x="2278109" y="3516703"/>
            <a:ext cx="655949" cy="276999"/>
          </a:xfrm>
          <a:prstGeom prst="rect">
            <a:avLst/>
          </a:prstGeom>
          <a:noFill/>
        </p:spPr>
        <p:txBody>
          <a:bodyPr wrap="none">
            <a:spAutoFit/>
          </a:bodyPr>
          <a:lstStyle>
            <a:defPPr>
              <a:defRPr lang="zh-CN"/>
            </a:defPPr>
            <a:lvl1pPr algn="r" defTabSz="685800">
              <a:defRPr sz="1200" b="1">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a:t>其他所</a:t>
            </a:r>
            <a:endParaRPr lang="en-US" altLang="zh-CN" dirty="0"/>
          </a:p>
        </p:txBody>
      </p:sp>
      <p:sp>
        <p:nvSpPr>
          <p:cNvPr id="4" name="TextBox 20"/>
          <p:cNvSpPr>
            <a:spLocks noChangeArrowheads="1"/>
          </p:cNvSpPr>
          <p:nvPr>
            <p:custDataLst>
              <p:tags r:id="rId1"/>
            </p:custDataLst>
          </p:nvPr>
        </p:nvSpPr>
        <p:spPr bwMode="auto">
          <a:xfrm>
            <a:off x="971550" y="210185"/>
            <a:ext cx="3577590"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四大跳槽路径</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10" name="矩形 8"/>
          <p:cNvSpPr>
            <a:spLocks noChangeArrowheads="1"/>
          </p:cNvSpPr>
          <p:nvPr>
            <p:custDataLst>
              <p:tags r:id="rId2"/>
            </p:custDataLst>
          </p:nvPr>
        </p:nvSpPr>
        <p:spPr bwMode="auto">
          <a:xfrm>
            <a:off x="135890" y="69850"/>
            <a:ext cx="74549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2.5.2</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wipe(down)">
                                      <p:cBhvr>
                                        <p:cTn id="12" dur="500"/>
                                        <p:tgtEl>
                                          <p:spTgt spid="4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500" fill="hold"/>
                                        <p:tgtEl>
                                          <p:spTgt spid="2"/>
                                        </p:tgtEl>
                                        <p:attrNameLst>
                                          <p:attrName>ppt_w</p:attrName>
                                        </p:attrNameLst>
                                      </p:cBhvr>
                                      <p:tavLst>
                                        <p:tav tm="0">
                                          <p:val>
                                            <p:fltVal val="0"/>
                                          </p:val>
                                        </p:tav>
                                        <p:tav tm="100000">
                                          <p:val>
                                            <p:strVal val="#ppt_w"/>
                                          </p:val>
                                        </p:tav>
                                      </p:tavLst>
                                    </p:anim>
                                    <p:anim calcmode="lin" valueType="num">
                                      <p:cBhvr>
                                        <p:cTn id="21" dur="500" fill="hold"/>
                                        <p:tgtEl>
                                          <p:spTgt spid="2"/>
                                        </p:tgtEl>
                                        <p:attrNameLst>
                                          <p:attrName>ppt_h</p:attrName>
                                        </p:attrNameLst>
                                      </p:cBhvr>
                                      <p:tavLst>
                                        <p:tav tm="0">
                                          <p:val>
                                            <p:fltVal val="0"/>
                                          </p:val>
                                        </p:tav>
                                        <p:tav tm="100000">
                                          <p:val>
                                            <p:strVal val="#ppt_h"/>
                                          </p:val>
                                        </p:tav>
                                      </p:tavLst>
                                    </p:anim>
                                    <p:animEffect transition="in" filter="fade">
                                      <p:cBhvr>
                                        <p:cTn id="22" dur="500"/>
                                        <p:tgtEl>
                                          <p:spTgt spid="2"/>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left)">
                                      <p:cBhvr>
                                        <p:cTn id="26" dur="500"/>
                                        <p:tgtEl>
                                          <p:spTgt spid="18"/>
                                        </p:tgtEl>
                                      </p:cBhvr>
                                    </p:animEffect>
                                  </p:childTnLst>
                                </p:cTn>
                              </p:par>
                            </p:childTnLst>
                          </p:cTn>
                        </p:par>
                        <p:par>
                          <p:cTn id="27" fill="hold">
                            <p:stCondLst>
                              <p:cond delay="2500"/>
                            </p:stCondLst>
                            <p:childTnLst>
                              <p:par>
                                <p:cTn id="28" presetID="53" presetClass="entr" presetSubtype="16"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childTnLst>
                          </p:cTn>
                        </p:par>
                        <p:par>
                          <p:cTn id="33" fill="hold">
                            <p:stCondLst>
                              <p:cond delay="3000"/>
                            </p:stCondLst>
                            <p:childTnLst>
                              <p:par>
                                <p:cTn id="34" presetID="22" presetClass="entr" presetSubtype="8"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500" fill="hold"/>
                                        <p:tgtEl>
                                          <p:spTgt spid="19"/>
                                        </p:tgtEl>
                                        <p:attrNameLst>
                                          <p:attrName>ppt_w</p:attrName>
                                        </p:attrNameLst>
                                      </p:cBhvr>
                                      <p:tavLst>
                                        <p:tav tm="0">
                                          <p:val>
                                            <p:fltVal val="0"/>
                                          </p:val>
                                        </p:tav>
                                        <p:tav tm="100000">
                                          <p:val>
                                            <p:strVal val="#ppt_w"/>
                                          </p:val>
                                        </p:tav>
                                      </p:tavLst>
                                    </p:anim>
                                    <p:anim calcmode="lin" valueType="num">
                                      <p:cBhvr>
                                        <p:cTn id="41" dur="500" fill="hold"/>
                                        <p:tgtEl>
                                          <p:spTgt spid="19"/>
                                        </p:tgtEl>
                                        <p:attrNameLst>
                                          <p:attrName>ppt_h</p:attrName>
                                        </p:attrNameLst>
                                      </p:cBhvr>
                                      <p:tavLst>
                                        <p:tav tm="0">
                                          <p:val>
                                            <p:fltVal val="0"/>
                                          </p:val>
                                        </p:tav>
                                        <p:tav tm="100000">
                                          <p:val>
                                            <p:strVal val="#ppt_h"/>
                                          </p:val>
                                        </p:tav>
                                      </p:tavLst>
                                    </p:anim>
                                    <p:animEffect transition="in" filter="fade">
                                      <p:cBhvr>
                                        <p:cTn id="42" dur="500"/>
                                        <p:tgtEl>
                                          <p:spTgt spid="19"/>
                                        </p:tgtEl>
                                      </p:cBhvr>
                                    </p:animEffect>
                                  </p:childTnLst>
                                </p:cTn>
                              </p:par>
                            </p:childTnLst>
                          </p:cTn>
                        </p:par>
                        <p:par>
                          <p:cTn id="43" fill="hold">
                            <p:stCondLst>
                              <p:cond delay="40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par>
                                <p:cTn id="47" presetID="22" presetClass="entr" presetSubtype="8"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left)">
                                      <p:cBhvr>
                                        <p:cTn id="49" dur="500"/>
                                        <p:tgtEl>
                                          <p:spTgt spid="15"/>
                                        </p:tgtEl>
                                      </p:cBhvr>
                                    </p:animEffect>
                                  </p:childTnLst>
                                </p:cTn>
                              </p:par>
                              <p:par>
                                <p:cTn id="50" presetID="22" presetClass="entr" presetSubtype="8"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4500"/>
                            </p:stCondLst>
                            <p:childTnLst>
                              <p:par>
                                <p:cTn id="54" presetID="10" presetClass="entr" presetSubtype="0" fill="hold" nodeType="after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childTnLst>
                          </p:cTn>
                        </p:par>
                        <p:par>
                          <p:cTn id="57" fill="hold">
                            <p:stCondLst>
                              <p:cond delay="5000"/>
                            </p:stCondLst>
                            <p:childTnLst>
                              <p:par>
                                <p:cTn id="58" presetID="2" presetClass="entr" presetSubtype="8"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fill="hold"/>
                                        <p:tgtEl>
                                          <p:spTgt spid="10"/>
                                        </p:tgtEl>
                                        <p:attrNameLst>
                                          <p:attrName>ppt_x</p:attrName>
                                        </p:attrNameLst>
                                      </p:cBhvr>
                                      <p:tavLst>
                                        <p:tav tm="0">
                                          <p:val>
                                            <p:strVal val="0-#ppt_w/2"/>
                                          </p:val>
                                        </p:tav>
                                        <p:tav tm="100000">
                                          <p:val>
                                            <p:strVal val="#ppt_x"/>
                                          </p:val>
                                        </p:tav>
                                      </p:tavLst>
                                    </p:anim>
                                    <p:anim calcmode="lin" valueType="num">
                                      <p:cBhvr additive="base">
                                        <p:cTn id="61" dur="500" fill="hold"/>
                                        <p:tgtEl>
                                          <p:spTgt spid="10"/>
                                        </p:tgtEl>
                                        <p:attrNameLst>
                                          <p:attrName>ppt_y</p:attrName>
                                        </p:attrNameLst>
                                      </p:cBhvr>
                                      <p:tavLst>
                                        <p:tav tm="0">
                                          <p:val>
                                            <p:strVal val="#ppt_y"/>
                                          </p:val>
                                        </p:tav>
                                        <p:tav tm="100000">
                                          <p:val>
                                            <p:strVal val="#ppt_y"/>
                                          </p:val>
                                        </p:tav>
                                      </p:tavLst>
                                    </p:anim>
                                  </p:childTnLst>
                                </p:cTn>
                              </p:par>
                            </p:childTnLst>
                          </p:cTn>
                        </p:par>
                        <p:par>
                          <p:cTn id="62" fill="hold">
                            <p:stCondLst>
                              <p:cond delay="5500"/>
                            </p:stCondLst>
                            <p:childTnLst>
                              <p:par>
                                <p:cTn id="63" presetID="26" presetClass="emph" presetSubtype="0" fill="hold" grpId="1" nodeType="afterEffect">
                                  <p:stCondLst>
                                    <p:cond delay="0"/>
                                  </p:stCondLst>
                                  <p:childTnLst>
                                    <p:animEffect transition="out" filter="fade">
                                      <p:cBhvr>
                                        <p:cTn id="64" dur="250" tmFilter="0, 0; .2, .5; .8, .5; 1, 0"/>
                                        <p:tgtEl>
                                          <p:spTgt spid="10"/>
                                        </p:tgtEl>
                                      </p:cBhvr>
                                    </p:animEffect>
                                    <p:animScale>
                                      <p:cBhvr>
                                        <p:cTn id="65" dur="125" autoRev="1" fill="hold"/>
                                        <p:tgtEl>
                                          <p:spTgt spid="10"/>
                                        </p:tgtEl>
                                      </p:cBhvr>
                                      <p:by x="105000" y="105000"/>
                                    </p:animScale>
                                  </p:childTnLst>
                                </p:cTn>
                              </p:par>
                            </p:childTnLst>
                          </p:cTn>
                        </p:par>
                        <p:par>
                          <p:cTn id="66" fill="hold">
                            <p:stCondLst>
                              <p:cond delay="6000"/>
                            </p:stCondLst>
                            <p:childTnLst>
                              <p:par>
                                <p:cTn id="67" presetID="2" presetClass="entr" presetSubtype="2" fill="hold" grpId="0" nodeType="afterEffect">
                                  <p:stCondLst>
                                    <p:cond delay="0"/>
                                  </p:stCondLst>
                                  <p:childTnLst>
                                    <p:set>
                                      <p:cBhvr>
                                        <p:cTn id="68" dur="1" fill="hold">
                                          <p:stCondLst>
                                            <p:cond delay="0"/>
                                          </p:stCondLst>
                                        </p:cTn>
                                        <p:tgtEl>
                                          <p:spTgt spid="4"/>
                                        </p:tgtEl>
                                        <p:attrNameLst>
                                          <p:attrName>style.visibility</p:attrName>
                                        </p:attrNameLst>
                                      </p:cBhvr>
                                      <p:to>
                                        <p:strVal val="visible"/>
                                      </p:to>
                                    </p:set>
                                    <p:anim calcmode="lin" valueType="num">
                                      <p:cBhvr additive="base">
                                        <p:cTn id="69" dur="500" fill="hold"/>
                                        <p:tgtEl>
                                          <p:spTgt spid="4"/>
                                        </p:tgtEl>
                                        <p:attrNameLst>
                                          <p:attrName>ppt_x</p:attrName>
                                        </p:attrNameLst>
                                      </p:cBhvr>
                                      <p:tavLst>
                                        <p:tav tm="0">
                                          <p:val>
                                            <p:strVal val="1+#ppt_w/2"/>
                                          </p:val>
                                        </p:tav>
                                        <p:tav tm="100000">
                                          <p:val>
                                            <p:strVal val="#ppt_x"/>
                                          </p:val>
                                        </p:tav>
                                      </p:tavLst>
                                    </p:anim>
                                    <p:anim calcmode="lin" valueType="num">
                                      <p:cBhvr additive="base">
                                        <p:cTn id="7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bldLvl="0" animBg="1"/>
      <p:bldP spid="4" grpId="0" bldLvl="0" animBg="1"/>
      <p:bldP spid="10" grpId="0" bldLvl="0" animBg="1"/>
      <p:bldP spid="10" grpId="1"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413773" y="2502276"/>
            <a:ext cx="5953" cy="649091"/>
          </a:xfrm>
          <a:prstGeom prst="line">
            <a:avLst/>
          </a:prstGeom>
          <a:ln w="41275">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45456" y="2362930"/>
            <a:ext cx="0" cy="788437"/>
          </a:xfrm>
          <a:prstGeom prst="line">
            <a:avLst/>
          </a:prstGeom>
          <a:ln w="41275">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95688" y="2362930"/>
            <a:ext cx="0" cy="788437"/>
          </a:xfrm>
          <a:prstGeom prst="line">
            <a:avLst/>
          </a:prstGeom>
          <a:ln w="41275">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90197" y="2362930"/>
            <a:ext cx="0" cy="788437"/>
          </a:xfrm>
          <a:prstGeom prst="line">
            <a:avLst/>
          </a:prstGeom>
          <a:ln w="41275">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bwMode="auto">
          <a:xfrm>
            <a:off x="866775" y="3260936"/>
            <a:ext cx="1779985" cy="1227919"/>
            <a:chOff x="5408083" y="2933595"/>
            <a:chExt cx="2372955" cy="1637300"/>
          </a:xfrm>
        </p:grpSpPr>
        <p:sp>
          <p:nvSpPr>
            <p:cNvPr id="35" name="TextBox 34"/>
            <p:cNvSpPr txBox="1"/>
            <p:nvPr/>
          </p:nvSpPr>
          <p:spPr>
            <a:xfrm>
              <a:off x="6046136" y="2933595"/>
              <a:ext cx="1056480" cy="367470"/>
            </a:xfrm>
            <a:prstGeom prst="rect">
              <a:avLst/>
            </a:prstGeom>
            <a:noFill/>
          </p:spPr>
          <p:txBody>
            <a:bodyPr wrap="none">
              <a:spAutoFit/>
            </a:bodyPr>
            <a:lstStyle/>
            <a:p>
              <a:pPr algn="ctr" defTabSz="685800">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选择四大</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Rectangle 35"/>
            <p:cNvSpPr/>
            <p:nvPr/>
          </p:nvSpPr>
          <p:spPr>
            <a:xfrm>
              <a:off x="5408083" y="3217859"/>
              <a:ext cx="2372955" cy="1353036"/>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热爱审计，想要在职业中有较为快速的发展</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目前背景无法满足进入金融业或知名大厂</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37" name="Group 36"/>
          <p:cNvGrpSpPr/>
          <p:nvPr/>
        </p:nvGrpSpPr>
        <p:grpSpPr bwMode="auto">
          <a:xfrm>
            <a:off x="2705100" y="3260938"/>
            <a:ext cx="1779985" cy="1227919"/>
            <a:chOff x="5408083" y="2933595"/>
            <a:chExt cx="2372955" cy="1637300"/>
          </a:xfrm>
        </p:grpSpPr>
        <p:sp>
          <p:nvSpPr>
            <p:cNvPr id="38" name="TextBox 37"/>
            <p:cNvSpPr txBox="1"/>
            <p:nvPr/>
          </p:nvSpPr>
          <p:spPr>
            <a:xfrm>
              <a:off x="5803146" y="2933595"/>
              <a:ext cx="1558478" cy="367470"/>
            </a:xfrm>
            <a:prstGeom prst="rect">
              <a:avLst/>
            </a:prstGeom>
            <a:noFill/>
          </p:spPr>
          <p:txBody>
            <a:bodyPr wrap="none">
              <a:spAutoFit/>
            </a:bodyPr>
            <a:lstStyle/>
            <a:p>
              <a:pPr algn="ctr" defTabSz="685800">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选择国企</a:t>
              </a:r>
              <a:r>
                <a:rPr lang="en-US" altLang="zh-CN" sz="12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央企</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9" name="Rectangle 38"/>
            <p:cNvSpPr/>
            <p:nvPr/>
          </p:nvSpPr>
          <p:spPr>
            <a:xfrm>
              <a:off x="5408083" y="3217859"/>
              <a:ext cx="2372955" cy="1353036"/>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希望离家近</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or</a:t>
              </a: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获得户口</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更加自由的时间，个人生活更丰富</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不希望在职场中卷</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0" name="Group 39"/>
          <p:cNvGrpSpPr/>
          <p:nvPr/>
        </p:nvGrpSpPr>
        <p:grpSpPr bwMode="auto">
          <a:xfrm>
            <a:off x="4529138" y="3260938"/>
            <a:ext cx="1779985" cy="858348"/>
            <a:chOff x="5408083" y="2933595"/>
            <a:chExt cx="2372955" cy="1144517"/>
          </a:xfrm>
        </p:grpSpPr>
        <p:sp>
          <p:nvSpPr>
            <p:cNvPr id="41" name="TextBox 40"/>
            <p:cNvSpPr txBox="1"/>
            <p:nvPr/>
          </p:nvSpPr>
          <p:spPr>
            <a:xfrm>
              <a:off x="6262692" y="2933595"/>
              <a:ext cx="650142" cy="367470"/>
            </a:xfrm>
            <a:prstGeom prst="rect">
              <a:avLst/>
            </a:prstGeom>
            <a:noFill/>
          </p:spPr>
          <p:txBody>
            <a:bodyPr wrap="none">
              <a:spAutoFit/>
            </a:bodyPr>
            <a:lstStyle/>
            <a:p>
              <a:pPr algn="ctr" defTabSz="685800">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大厂</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Rectangle 41"/>
            <p:cNvSpPr/>
            <p:nvPr/>
          </p:nvSpPr>
          <p:spPr>
            <a:xfrm>
              <a:off x="5408083" y="3217859"/>
              <a:ext cx="2372955" cy="860253"/>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不喜欢过强的工作压力</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对薪资有一定要求</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43" name="Group 42"/>
          <p:cNvGrpSpPr/>
          <p:nvPr/>
        </p:nvGrpSpPr>
        <p:grpSpPr bwMode="auto">
          <a:xfrm>
            <a:off x="6371908" y="3260938"/>
            <a:ext cx="1779985" cy="1227919"/>
            <a:chOff x="5350518" y="2933595"/>
            <a:chExt cx="2372955" cy="1637300"/>
          </a:xfrm>
        </p:grpSpPr>
        <p:sp>
          <p:nvSpPr>
            <p:cNvPr id="44" name="TextBox 43"/>
            <p:cNvSpPr txBox="1"/>
            <p:nvPr/>
          </p:nvSpPr>
          <p:spPr>
            <a:xfrm>
              <a:off x="6142785" y="2933595"/>
              <a:ext cx="853311" cy="367470"/>
            </a:xfrm>
            <a:prstGeom prst="rect">
              <a:avLst/>
            </a:prstGeom>
            <a:noFill/>
          </p:spPr>
          <p:txBody>
            <a:bodyPr wrap="none">
              <a:spAutoFit/>
            </a:bodyPr>
            <a:lstStyle/>
            <a:p>
              <a:pPr algn="ctr" defTabSz="685800">
                <a:defRPr/>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金融业</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Rectangle 44"/>
            <p:cNvSpPr/>
            <p:nvPr/>
          </p:nvSpPr>
          <p:spPr>
            <a:xfrm>
              <a:off x="5350518" y="3217859"/>
              <a:ext cx="2372955" cy="1353036"/>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有很强的</a:t>
              </a:r>
              <a:r>
                <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background</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专业能力过硬</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渴望顶尖薪资</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a:p>
              <a:pPr marL="171450" indent="-171450" algn="ctr" defTabSz="1088390">
                <a:buFont typeface="Arial" panose="020B0604020202020204" pitchFamily="34" charset="0"/>
                <a:buChar char="•"/>
                <a:defRPr/>
              </a:pPr>
              <a:r>
                <a:rPr lang="zh-CN" altLang="en-US"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接受最高强度工作</a:t>
              </a:r>
              <a:endParaRPr lang="en-US" altLang="zh-CN" sz="12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grpSp>
        <p:nvGrpSpPr>
          <p:cNvPr id="5" name="Group 4"/>
          <p:cNvGrpSpPr/>
          <p:nvPr/>
        </p:nvGrpSpPr>
        <p:grpSpPr bwMode="auto">
          <a:xfrm>
            <a:off x="4897041" y="1479213"/>
            <a:ext cx="1032272" cy="1032591"/>
            <a:chOff x="6529435" y="1972285"/>
            <a:chExt cx="1376313" cy="1376313"/>
          </a:xfrm>
        </p:grpSpPr>
        <p:sp>
          <p:nvSpPr>
            <p:cNvPr id="24" name="Rectangle 23"/>
            <p:cNvSpPr/>
            <p:nvPr/>
          </p:nvSpPr>
          <p:spPr>
            <a:xfrm>
              <a:off x="6529435" y="1972285"/>
              <a:ext cx="1376313" cy="137631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sp>
          <p:nvSpPr>
            <p:cNvPr id="53274" name="Freeform 5"/>
            <p:cNvSpPr>
              <a:spLocks noEditPoints="1"/>
            </p:cNvSpPr>
            <p:nvPr/>
          </p:nvSpPr>
          <p:spPr bwMode="auto">
            <a:xfrm>
              <a:off x="6962623" y="2447753"/>
              <a:ext cx="509937" cy="402247"/>
            </a:xfrm>
            <a:custGeom>
              <a:avLst/>
              <a:gdLst>
                <a:gd name="T0" fmla="*/ 508696 w 411"/>
                <a:gd name="T1" fmla="*/ 383624 h 324"/>
                <a:gd name="T2" fmla="*/ 508696 w 411"/>
                <a:gd name="T3" fmla="*/ 57109 h 324"/>
                <a:gd name="T4" fmla="*/ 490085 w 411"/>
                <a:gd name="T5" fmla="*/ 39728 h 324"/>
                <a:gd name="T6" fmla="*/ 260552 w 411"/>
                <a:gd name="T7" fmla="*/ 39728 h 324"/>
                <a:gd name="T8" fmla="*/ 248145 w 411"/>
                <a:gd name="T9" fmla="*/ 21106 h 324"/>
                <a:gd name="T10" fmla="*/ 248145 w 411"/>
                <a:gd name="T11" fmla="*/ 18623 h 324"/>
                <a:gd name="T12" fmla="*/ 228293 w 411"/>
                <a:gd name="T13" fmla="*/ 0 h 324"/>
                <a:gd name="T14" fmla="*/ 106702 w 411"/>
                <a:gd name="T15" fmla="*/ 0 h 324"/>
                <a:gd name="T16" fmla="*/ 86851 w 411"/>
                <a:gd name="T17" fmla="*/ 18623 h 324"/>
                <a:gd name="T18" fmla="*/ 86851 w 411"/>
                <a:gd name="T19" fmla="*/ 21106 h 324"/>
                <a:gd name="T20" fmla="*/ 74443 w 411"/>
                <a:gd name="T21" fmla="*/ 39728 h 324"/>
                <a:gd name="T22" fmla="*/ 74443 w 411"/>
                <a:gd name="T23" fmla="*/ 39728 h 324"/>
                <a:gd name="T24" fmla="*/ 57073 w 411"/>
                <a:gd name="T25" fmla="*/ 57109 h 324"/>
                <a:gd name="T26" fmla="*/ 57073 w 411"/>
                <a:gd name="T27" fmla="*/ 151463 h 324"/>
                <a:gd name="T28" fmla="*/ 17370 w 411"/>
                <a:gd name="T29" fmla="*/ 151463 h 324"/>
                <a:gd name="T30" fmla="*/ 6204 w 411"/>
                <a:gd name="T31" fmla="*/ 171327 h 324"/>
                <a:gd name="T32" fmla="*/ 47147 w 411"/>
                <a:gd name="T33" fmla="*/ 383624 h 324"/>
                <a:gd name="T34" fmla="*/ 65758 w 411"/>
                <a:gd name="T35" fmla="*/ 402247 h 324"/>
                <a:gd name="T36" fmla="*/ 500011 w 411"/>
                <a:gd name="T37" fmla="*/ 402247 h 324"/>
                <a:gd name="T38" fmla="*/ 508696 w 411"/>
                <a:gd name="T39" fmla="*/ 383624 h 324"/>
                <a:gd name="T40" fmla="*/ 486363 w 411"/>
                <a:gd name="T41" fmla="*/ 178776 h 324"/>
                <a:gd name="T42" fmla="*/ 486363 w 411"/>
                <a:gd name="T43" fmla="*/ 392315 h 324"/>
                <a:gd name="T44" fmla="*/ 445419 w 411"/>
                <a:gd name="T45" fmla="*/ 163878 h 324"/>
                <a:gd name="T46" fmla="*/ 428049 w 411"/>
                <a:gd name="T47" fmla="*/ 152705 h 324"/>
                <a:gd name="T48" fmla="*/ 79406 w 411"/>
                <a:gd name="T49" fmla="*/ 152705 h 324"/>
                <a:gd name="T50" fmla="*/ 79406 w 411"/>
                <a:gd name="T51" fmla="*/ 79456 h 324"/>
                <a:gd name="T52" fmla="*/ 486363 w 411"/>
                <a:gd name="T53" fmla="*/ 79456 h 324"/>
                <a:gd name="T54" fmla="*/ 486363 w 411"/>
                <a:gd name="T55" fmla="*/ 178776 h 32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11" h="324">
                  <a:moveTo>
                    <a:pt x="410" y="309"/>
                  </a:moveTo>
                  <a:cubicBezTo>
                    <a:pt x="410" y="46"/>
                    <a:pt x="410" y="46"/>
                    <a:pt x="410" y="46"/>
                  </a:cubicBezTo>
                  <a:cubicBezTo>
                    <a:pt x="410" y="38"/>
                    <a:pt x="403" y="32"/>
                    <a:pt x="395" y="32"/>
                  </a:cubicBezTo>
                  <a:cubicBezTo>
                    <a:pt x="210" y="32"/>
                    <a:pt x="210" y="32"/>
                    <a:pt x="210" y="32"/>
                  </a:cubicBezTo>
                  <a:cubicBezTo>
                    <a:pt x="204" y="32"/>
                    <a:pt x="200" y="21"/>
                    <a:pt x="200" y="17"/>
                  </a:cubicBezTo>
                  <a:cubicBezTo>
                    <a:pt x="200" y="15"/>
                    <a:pt x="200" y="15"/>
                    <a:pt x="200" y="15"/>
                  </a:cubicBezTo>
                  <a:cubicBezTo>
                    <a:pt x="200" y="7"/>
                    <a:pt x="193" y="0"/>
                    <a:pt x="184" y="0"/>
                  </a:cubicBezTo>
                  <a:cubicBezTo>
                    <a:pt x="86" y="0"/>
                    <a:pt x="86" y="0"/>
                    <a:pt x="86" y="0"/>
                  </a:cubicBezTo>
                  <a:cubicBezTo>
                    <a:pt x="77" y="0"/>
                    <a:pt x="70" y="7"/>
                    <a:pt x="70" y="15"/>
                  </a:cubicBezTo>
                  <a:cubicBezTo>
                    <a:pt x="70" y="17"/>
                    <a:pt x="70" y="17"/>
                    <a:pt x="70" y="17"/>
                  </a:cubicBezTo>
                  <a:cubicBezTo>
                    <a:pt x="70" y="21"/>
                    <a:pt x="66" y="32"/>
                    <a:pt x="60" y="32"/>
                  </a:cubicBezTo>
                  <a:cubicBezTo>
                    <a:pt x="60" y="32"/>
                    <a:pt x="60" y="32"/>
                    <a:pt x="60" y="32"/>
                  </a:cubicBezTo>
                  <a:cubicBezTo>
                    <a:pt x="52" y="32"/>
                    <a:pt x="46" y="38"/>
                    <a:pt x="46" y="46"/>
                  </a:cubicBezTo>
                  <a:cubicBezTo>
                    <a:pt x="46" y="122"/>
                    <a:pt x="46" y="122"/>
                    <a:pt x="46" y="122"/>
                  </a:cubicBezTo>
                  <a:cubicBezTo>
                    <a:pt x="14" y="122"/>
                    <a:pt x="14" y="122"/>
                    <a:pt x="14" y="122"/>
                  </a:cubicBezTo>
                  <a:cubicBezTo>
                    <a:pt x="14" y="122"/>
                    <a:pt x="0" y="122"/>
                    <a:pt x="5" y="138"/>
                  </a:cubicBezTo>
                  <a:cubicBezTo>
                    <a:pt x="38" y="309"/>
                    <a:pt x="38" y="309"/>
                    <a:pt x="38" y="309"/>
                  </a:cubicBezTo>
                  <a:cubicBezTo>
                    <a:pt x="38" y="317"/>
                    <a:pt x="44" y="324"/>
                    <a:pt x="53" y="324"/>
                  </a:cubicBezTo>
                  <a:cubicBezTo>
                    <a:pt x="403" y="324"/>
                    <a:pt x="403" y="324"/>
                    <a:pt x="403" y="324"/>
                  </a:cubicBezTo>
                  <a:cubicBezTo>
                    <a:pt x="411" y="324"/>
                    <a:pt x="410" y="309"/>
                    <a:pt x="410" y="309"/>
                  </a:cubicBezTo>
                  <a:close/>
                  <a:moveTo>
                    <a:pt x="392" y="144"/>
                  </a:moveTo>
                  <a:cubicBezTo>
                    <a:pt x="392" y="316"/>
                    <a:pt x="392" y="316"/>
                    <a:pt x="392" y="316"/>
                  </a:cubicBezTo>
                  <a:cubicBezTo>
                    <a:pt x="359" y="132"/>
                    <a:pt x="359" y="132"/>
                    <a:pt x="359" y="132"/>
                  </a:cubicBezTo>
                  <a:cubicBezTo>
                    <a:pt x="356" y="122"/>
                    <a:pt x="345" y="123"/>
                    <a:pt x="345" y="123"/>
                  </a:cubicBezTo>
                  <a:cubicBezTo>
                    <a:pt x="64" y="123"/>
                    <a:pt x="64" y="123"/>
                    <a:pt x="64" y="123"/>
                  </a:cubicBezTo>
                  <a:cubicBezTo>
                    <a:pt x="64" y="64"/>
                    <a:pt x="64" y="64"/>
                    <a:pt x="64" y="64"/>
                  </a:cubicBezTo>
                  <a:cubicBezTo>
                    <a:pt x="392" y="64"/>
                    <a:pt x="392" y="64"/>
                    <a:pt x="392" y="64"/>
                  </a:cubicBezTo>
                  <a:lnTo>
                    <a:pt x="392" y="1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3" name="Group 2"/>
          <p:cNvGrpSpPr/>
          <p:nvPr/>
        </p:nvGrpSpPr>
        <p:grpSpPr bwMode="auto">
          <a:xfrm>
            <a:off x="1220391" y="1479213"/>
            <a:ext cx="1032272" cy="1032591"/>
            <a:chOff x="1627497" y="1972285"/>
            <a:chExt cx="1376313" cy="1376313"/>
          </a:xfrm>
        </p:grpSpPr>
        <p:sp>
          <p:nvSpPr>
            <p:cNvPr id="18" name="Rectangle 17"/>
            <p:cNvSpPr/>
            <p:nvPr/>
          </p:nvSpPr>
          <p:spPr>
            <a:xfrm>
              <a:off x="1627497" y="1972285"/>
              <a:ext cx="1376313" cy="1376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grpSp>
          <p:nvGrpSpPr>
            <p:cNvPr id="46" name="Group 45"/>
            <p:cNvGrpSpPr/>
            <p:nvPr/>
          </p:nvGrpSpPr>
          <p:grpSpPr>
            <a:xfrm>
              <a:off x="2067058" y="2373884"/>
              <a:ext cx="514429" cy="498044"/>
              <a:chOff x="2339975" y="3200401"/>
              <a:chExt cx="249238" cy="241300"/>
            </a:xfrm>
            <a:solidFill>
              <a:schemeClr val="bg1"/>
            </a:solidFill>
          </p:grpSpPr>
          <p:sp>
            <p:nvSpPr>
              <p:cNvPr id="47"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5"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6"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7"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8" name="Freeform 29"/>
              <p:cNvSpPr>
                <a:spLocks noEditPoints="1"/>
              </p:cNvSpPr>
              <p:nvPr/>
            </p:nvSpPr>
            <p:spPr bwMode="auto">
              <a:xfrm>
                <a:off x="2339975" y="3217863"/>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9"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60"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4" name="Group 3"/>
          <p:cNvGrpSpPr/>
          <p:nvPr/>
        </p:nvGrpSpPr>
        <p:grpSpPr bwMode="auto">
          <a:xfrm>
            <a:off x="3058716" y="1479213"/>
            <a:ext cx="1032272" cy="1032591"/>
            <a:chOff x="4078466" y="1972285"/>
            <a:chExt cx="1376313" cy="1376313"/>
          </a:xfrm>
        </p:grpSpPr>
        <p:sp>
          <p:nvSpPr>
            <p:cNvPr id="21" name="Rectangle 20"/>
            <p:cNvSpPr/>
            <p:nvPr/>
          </p:nvSpPr>
          <p:spPr>
            <a:xfrm>
              <a:off x="4078466" y="1972285"/>
              <a:ext cx="1376313" cy="137631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sp>
          <p:nvSpPr>
            <p:cNvPr id="53270" name="Shape 2102"/>
            <p:cNvSpPr/>
            <p:nvPr/>
          </p:nvSpPr>
          <p:spPr bwMode="auto">
            <a:xfrm>
              <a:off x="4478244" y="2416536"/>
              <a:ext cx="589478" cy="471564"/>
            </a:xfrm>
            <a:custGeom>
              <a:avLst/>
              <a:gdLst>
                <a:gd name="T0" fmla="*/ 294739 w 21600"/>
                <a:gd name="T1" fmla="*/ 235782 h 21600"/>
                <a:gd name="T2" fmla="*/ 294739 w 21600"/>
                <a:gd name="T3" fmla="*/ 235782 h 21600"/>
                <a:gd name="T4" fmla="*/ 294739 w 21600"/>
                <a:gd name="T5" fmla="*/ 235782 h 21600"/>
                <a:gd name="T6" fmla="*/ 294739 w 21600"/>
                <a:gd name="T7" fmla="*/ 235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6" name="Group 5"/>
          <p:cNvGrpSpPr/>
          <p:nvPr/>
        </p:nvGrpSpPr>
        <p:grpSpPr bwMode="auto">
          <a:xfrm>
            <a:off x="6760369" y="1479213"/>
            <a:ext cx="1032272" cy="1032591"/>
            <a:chOff x="9013430" y="1972285"/>
            <a:chExt cx="1376313" cy="1376313"/>
          </a:xfrm>
        </p:grpSpPr>
        <p:sp>
          <p:nvSpPr>
            <p:cNvPr id="27" name="Rectangle 26"/>
            <p:cNvSpPr/>
            <p:nvPr/>
          </p:nvSpPr>
          <p:spPr>
            <a:xfrm>
              <a:off x="9013430" y="1972285"/>
              <a:ext cx="1376313" cy="13763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id-ID" altLang="zh-CN">
                <a:solidFill>
                  <a:srgbClr val="FFFFFF"/>
                </a:solidFill>
              </a:endParaRPr>
            </a:p>
          </p:txBody>
        </p:sp>
        <p:sp>
          <p:nvSpPr>
            <p:cNvPr id="53268" name="Freeform 5"/>
            <p:cNvSpPr>
              <a:spLocks noEditPoints="1"/>
            </p:cNvSpPr>
            <p:nvPr/>
          </p:nvSpPr>
          <p:spPr bwMode="auto">
            <a:xfrm>
              <a:off x="9473468" y="2336790"/>
              <a:ext cx="484064" cy="619289"/>
            </a:xfrm>
            <a:custGeom>
              <a:avLst/>
              <a:gdLst>
                <a:gd name="T0" fmla="*/ 269959 w 104"/>
                <a:gd name="T1" fmla="*/ 23282 h 133"/>
                <a:gd name="T2" fmla="*/ 209451 w 104"/>
                <a:gd name="T3" fmla="*/ 51219 h 133"/>
                <a:gd name="T4" fmla="*/ 69817 w 104"/>
                <a:gd name="T5" fmla="*/ 423724 h 133"/>
                <a:gd name="T6" fmla="*/ 41890 w 104"/>
                <a:gd name="T7" fmla="*/ 465631 h 133"/>
                <a:gd name="T8" fmla="*/ 144288 w 104"/>
                <a:gd name="T9" fmla="*/ 596007 h 133"/>
                <a:gd name="T10" fmla="*/ 283922 w 104"/>
                <a:gd name="T11" fmla="*/ 596007 h 133"/>
                <a:gd name="T12" fmla="*/ 484064 w 104"/>
                <a:gd name="T13" fmla="*/ 260753 h 133"/>
                <a:gd name="T14" fmla="*/ 339776 w 104"/>
                <a:gd name="T15" fmla="*/ 246784 h 133"/>
                <a:gd name="T16" fmla="*/ 363048 w 104"/>
                <a:gd name="T17" fmla="*/ 209534 h 133"/>
                <a:gd name="T18" fmla="*/ 321158 w 104"/>
                <a:gd name="T19" fmla="*/ 232815 h 133"/>
                <a:gd name="T20" fmla="*/ 242032 w 104"/>
                <a:gd name="T21" fmla="*/ 223503 h 133"/>
                <a:gd name="T22" fmla="*/ 265304 w 104"/>
                <a:gd name="T23" fmla="*/ 176940 h 133"/>
                <a:gd name="T24" fmla="*/ 335121 w 104"/>
                <a:gd name="T25" fmla="*/ 167627 h 133"/>
                <a:gd name="T26" fmla="*/ 367702 w 104"/>
                <a:gd name="T27" fmla="*/ 162971 h 133"/>
                <a:gd name="T28" fmla="*/ 363048 w 104"/>
                <a:gd name="T29" fmla="*/ 251441 h 133"/>
                <a:gd name="T30" fmla="*/ 321158 w 104"/>
                <a:gd name="T31" fmla="*/ 409755 h 133"/>
                <a:gd name="T32" fmla="*/ 321158 w 104"/>
                <a:gd name="T33" fmla="*/ 349223 h 133"/>
                <a:gd name="T34" fmla="*/ 228069 w 104"/>
                <a:gd name="T35" fmla="*/ 288691 h 133"/>
                <a:gd name="T36" fmla="*/ 302540 w 104"/>
                <a:gd name="T37" fmla="*/ 149002 h 133"/>
                <a:gd name="T38" fmla="*/ 297886 w 104"/>
                <a:gd name="T39" fmla="*/ 102439 h 133"/>
                <a:gd name="T40" fmla="*/ 204796 w 104"/>
                <a:gd name="T41" fmla="*/ 102439 h 133"/>
                <a:gd name="T42" fmla="*/ 153597 w 104"/>
                <a:gd name="T43" fmla="*/ 102439 h 133"/>
                <a:gd name="T44" fmla="*/ 51199 w 104"/>
                <a:gd name="T45" fmla="*/ 316629 h 133"/>
                <a:gd name="T46" fmla="*/ 51199 w 104"/>
                <a:gd name="T47" fmla="*/ 265410 h 133"/>
                <a:gd name="T48" fmla="*/ 37236 w 104"/>
                <a:gd name="T49" fmla="*/ 228159 h 133"/>
                <a:gd name="T50" fmla="*/ 134979 w 104"/>
                <a:gd name="T51" fmla="*/ 121064 h 133"/>
                <a:gd name="T52" fmla="*/ 102398 w 104"/>
                <a:gd name="T53" fmla="*/ 130377 h 133"/>
                <a:gd name="T54" fmla="*/ 111707 w 104"/>
                <a:gd name="T55" fmla="*/ 149002 h 133"/>
                <a:gd name="T56" fmla="*/ 139634 w 104"/>
                <a:gd name="T57" fmla="*/ 135033 h 133"/>
                <a:gd name="T58" fmla="*/ 144288 w 104"/>
                <a:gd name="T59" fmla="*/ 172283 h 133"/>
                <a:gd name="T60" fmla="*/ 134979 w 104"/>
                <a:gd name="T61" fmla="*/ 190909 h 133"/>
                <a:gd name="T62" fmla="*/ 111707 w 104"/>
                <a:gd name="T63" fmla="*/ 223503 h 133"/>
                <a:gd name="T64" fmla="*/ 83780 w 104"/>
                <a:gd name="T65" fmla="*/ 232815 h 133"/>
                <a:gd name="T66" fmla="*/ 51199 w 104"/>
                <a:gd name="T67" fmla="*/ 242128 h 133"/>
                <a:gd name="T68" fmla="*/ 65162 w 104"/>
                <a:gd name="T69" fmla="*/ 274722 h 133"/>
                <a:gd name="T70" fmla="*/ 139634 w 104"/>
                <a:gd name="T71" fmla="*/ 284035 h 133"/>
                <a:gd name="T72" fmla="*/ 153597 w 104"/>
                <a:gd name="T73" fmla="*/ 349223 h 133"/>
                <a:gd name="T74" fmla="*/ 134979 w 104"/>
                <a:gd name="T75" fmla="*/ 386474 h 133"/>
                <a:gd name="T76" fmla="*/ 111707 w 104"/>
                <a:gd name="T77" fmla="*/ 419068 h 133"/>
                <a:gd name="T78" fmla="*/ 88435 w 104"/>
                <a:gd name="T79" fmla="*/ 367848 h 133"/>
                <a:gd name="T80" fmla="*/ 209451 w 104"/>
                <a:gd name="T81" fmla="*/ 493569 h 133"/>
                <a:gd name="T82" fmla="*/ 74471 w 104"/>
                <a:gd name="T83" fmla="*/ 451662 h 133"/>
                <a:gd name="T84" fmla="*/ 423556 w 104"/>
                <a:gd name="T85" fmla="*/ 265410 h 133"/>
                <a:gd name="T86" fmla="*/ 316503 w 104"/>
                <a:gd name="T87" fmla="*/ 60532 h 133"/>
                <a:gd name="T88" fmla="*/ 209451 w 104"/>
                <a:gd name="T89" fmla="*/ 493569 h 13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04" h="133">
                  <a:moveTo>
                    <a:pt x="104" y="56"/>
                  </a:moveTo>
                  <a:cubicBezTo>
                    <a:pt x="104" y="31"/>
                    <a:pt x="86" y="10"/>
                    <a:pt x="63" y="2"/>
                  </a:cubicBezTo>
                  <a:cubicBezTo>
                    <a:pt x="58" y="0"/>
                    <a:pt x="58" y="5"/>
                    <a:pt x="58" y="5"/>
                  </a:cubicBezTo>
                  <a:cubicBezTo>
                    <a:pt x="58" y="8"/>
                    <a:pt x="59" y="9"/>
                    <a:pt x="60" y="9"/>
                  </a:cubicBezTo>
                  <a:cubicBezTo>
                    <a:pt x="58" y="13"/>
                    <a:pt x="58" y="13"/>
                    <a:pt x="58" y="13"/>
                  </a:cubicBezTo>
                  <a:cubicBezTo>
                    <a:pt x="54" y="12"/>
                    <a:pt x="50" y="11"/>
                    <a:pt x="45" y="11"/>
                  </a:cubicBezTo>
                  <a:cubicBezTo>
                    <a:pt x="20" y="11"/>
                    <a:pt x="0" y="32"/>
                    <a:pt x="0" y="57"/>
                  </a:cubicBezTo>
                  <a:cubicBezTo>
                    <a:pt x="0" y="71"/>
                    <a:pt x="6" y="83"/>
                    <a:pt x="16" y="91"/>
                  </a:cubicBezTo>
                  <a:cubicBezTo>
                    <a:pt x="15" y="91"/>
                    <a:pt x="15" y="91"/>
                    <a:pt x="15" y="91"/>
                  </a:cubicBezTo>
                  <a:cubicBezTo>
                    <a:pt x="13" y="95"/>
                    <a:pt x="13" y="95"/>
                    <a:pt x="13" y="95"/>
                  </a:cubicBezTo>
                  <a:cubicBezTo>
                    <a:pt x="10" y="94"/>
                    <a:pt x="8" y="96"/>
                    <a:pt x="8" y="96"/>
                  </a:cubicBezTo>
                  <a:cubicBezTo>
                    <a:pt x="6" y="98"/>
                    <a:pt x="9" y="100"/>
                    <a:pt x="9" y="100"/>
                  </a:cubicBezTo>
                  <a:cubicBezTo>
                    <a:pt x="17" y="107"/>
                    <a:pt x="28" y="113"/>
                    <a:pt x="39" y="114"/>
                  </a:cubicBezTo>
                  <a:cubicBezTo>
                    <a:pt x="40" y="126"/>
                    <a:pt x="40" y="126"/>
                    <a:pt x="40" y="126"/>
                  </a:cubicBezTo>
                  <a:cubicBezTo>
                    <a:pt x="31" y="128"/>
                    <a:pt x="31" y="128"/>
                    <a:pt x="31" y="128"/>
                  </a:cubicBezTo>
                  <a:cubicBezTo>
                    <a:pt x="12" y="133"/>
                    <a:pt x="30" y="132"/>
                    <a:pt x="30" y="132"/>
                  </a:cubicBezTo>
                  <a:cubicBezTo>
                    <a:pt x="61" y="132"/>
                    <a:pt x="61" y="132"/>
                    <a:pt x="61" y="132"/>
                  </a:cubicBezTo>
                  <a:cubicBezTo>
                    <a:pt x="82" y="132"/>
                    <a:pt x="61" y="128"/>
                    <a:pt x="61" y="128"/>
                  </a:cubicBezTo>
                  <a:cubicBezTo>
                    <a:pt x="50" y="126"/>
                    <a:pt x="50" y="126"/>
                    <a:pt x="50" y="126"/>
                  </a:cubicBezTo>
                  <a:cubicBezTo>
                    <a:pt x="50" y="126"/>
                    <a:pt x="50" y="119"/>
                    <a:pt x="50" y="114"/>
                  </a:cubicBezTo>
                  <a:cubicBezTo>
                    <a:pt x="79" y="111"/>
                    <a:pt x="104" y="85"/>
                    <a:pt x="104" y="56"/>
                  </a:cubicBezTo>
                  <a:close/>
                  <a:moveTo>
                    <a:pt x="49" y="62"/>
                  </a:moveTo>
                  <a:cubicBezTo>
                    <a:pt x="49" y="44"/>
                    <a:pt x="64" y="58"/>
                    <a:pt x="64" y="58"/>
                  </a:cubicBezTo>
                  <a:cubicBezTo>
                    <a:pt x="72" y="63"/>
                    <a:pt x="73" y="53"/>
                    <a:pt x="73" y="53"/>
                  </a:cubicBezTo>
                  <a:cubicBezTo>
                    <a:pt x="79" y="51"/>
                    <a:pt x="79" y="51"/>
                    <a:pt x="79" y="51"/>
                  </a:cubicBezTo>
                  <a:cubicBezTo>
                    <a:pt x="79" y="48"/>
                    <a:pt x="79" y="48"/>
                    <a:pt x="79" y="48"/>
                  </a:cubicBezTo>
                  <a:cubicBezTo>
                    <a:pt x="78" y="45"/>
                    <a:pt x="78" y="45"/>
                    <a:pt x="78" y="45"/>
                  </a:cubicBezTo>
                  <a:cubicBezTo>
                    <a:pt x="70" y="41"/>
                    <a:pt x="70" y="41"/>
                    <a:pt x="70" y="41"/>
                  </a:cubicBezTo>
                  <a:cubicBezTo>
                    <a:pt x="70" y="41"/>
                    <a:pt x="69" y="44"/>
                    <a:pt x="71" y="47"/>
                  </a:cubicBezTo>
                  <a:cubicBezTo>
                    <a:pt x="71" y="47"/>
                    <a:pt x="70" y="51"/>
                    <a:pt x="69" y="50"/>
                  </a:cubicBezTo>
                  <a:cubicBezTo>
                    <a:pt x="64" y="48"/>
                    <a:pt x="64" y="48"/>
                    <a:pt x="64" y="48"/>
                  </a:cubicBezTo>
                  <a:cubicBezTo>
                    <a:pt x="64" y="48"/>
                    <a:pt x="62" y="47"/>
                    <a:pt x="59" y="49"/>
                  </a:cubicBezTo>
                  <a:cubicBezTo>
                    <a:pt x="56" y="50"/>
                    <a:pt x="52" y="48"/>
                    <a:pt x="52" y="48"/>
                  </a:cubicBezTo>
                  <a:cubicBezTo>
                    <a:pt x="52" y="48"/>
                    <a:pt x="52" y="46"/>
                    <a:pt x="55" y="44"/>
                  </a:cubicBezTo>
                  <a:cubicBezTo>
                    <a:pt x="57" y="43"/>
                    <a:pt x="57" y="43"/>
                    <a:pt x="57" y="43"/>
                  </a:cubicBezTo>
                  <a:cubicBezTo>
                    <a:pt x="57" y="43"/>
                    <a:pt x="57" y="40"/>
                    <a:pt x="57" y="38"/>
                  </a:cubicBezTo>
                  <a:cubicBezTo>
                    <a:pt x="58" y="36"/>
                    <a:pt x="59" y="38"/>
                    <a:pt x="61" y="36"/>
                  </a:cubicBezTo>
                  <a:cubicBezTo>
                    <a:pt x="63" y="34"/>
                    <a:pt x="65" y="39"/>
                    <a:pt x="68" y="39"/>
                  </a:cubicBezTo>
                  <a:cubicBezTo>
                    <a:pt x="71" y="38"/>
                    <a:pt x="69" y="37"/>
                    <a:pt x="72" y="36"/>
                  </a:cubicBezTo>
                  <a:cubicBezTo>
                    <a:pt x="74" y="35"/>
                    <a:pt x="75" y="39"/>
                    <a:pt x="75" y="39"/>
                  </a:cubicBezTo>
                  <a:cubicBezTo>
                    <a:pt x="80" y="39"/>
                    <a:pt x="80" y="39"/>
                    <a:pt x="80" y="39"/>
                  </a:cubicBezTo>
                  <a:cubicBezTo>
                    <a:pt x="80" y="39"/>
                    <a:pt x="79" y="34"/>
                    <a:pt x="79" y="35"/>
                  </a:cubicBezTo>
                  <a:cubicBezTo>
                    <a:pt x="82" y="40"/>
                    <a:pt x="86" y="53"/>
                    <a:pt x="85" y="55"/>
                  </a:cubicBezTo>
                  <a:cubicBezTo>
                    <a:pt x="84" y="55"/>
                    <a:pt x="83" y="54"/>
                    <a:pt x="83" y="54"/>
                  </a:cubicBezTo>
                  <a:cubicBezTo>
                    <a:pt x="78" y="54"/>
                    <a:pt x="78" y="54"/>
                    <a:pt x="78" y="54"/>
                  </a:cubicBezTo>
                  <a:cubicBezTo>
                    <a:pt x="81" y="58"/>
                    <a:pt x="81" y="58"/>
                    <a:pt x="81" y="58"/>
                  </a:cubicBezTo>
                  <a:cubicBezTo>
                    <a:pt x="81" y="58"/>
                    <a:pt x="82" y="60"/>
                    <a:pt x="85" y="60"/>
                  </a:cubicBezTo>
                  <a:cubicBezTo>
                    <a:pt x="83" y="77"/>
                    <a:pt x="69" y="88"/>
                    <a:pt x="69" y="88"/>
                  </a:cubicBezTo>
                  <a:cubicBezTo>
                    <a:pt x="67" y="86"/>
                    <a:pt x="68" y="84"/>
                    <a:pt x="68" y="84"/>
                  </a:cubicBezTo>
                  <a:cubicBezTo>
                    <a:pt x="69" y="81"/>
                    <a:pt x="69" y="81"/>
                    <a:pt x="69" y="81"/>
                  </a:cubicBezTo>
                  <a:cubicBezTo>
                    <a:pt x="69" y="75"/>
                    <a:pt x="69" y="75"/>
                    <a:pt x="69" y="75"/>
                  </a:cubicBezTo>
                  <a:cubicBezTo>
                    <a:pt x="69" y="75"/>
                    <a:pt x="69" y="70"/>
                    <a:pt x="63" y="72"/>
                  </a:cubicBezTo>
                  <a:cubicBezTo>
                    <a:pt x="58" y="74"/>
                    <a:pt x="60" y="74"/>
                    <a:pt x="54" y="74"/>
                  </a:cubicBezTo>
                  <a:cubicBezTo>
                    <a:pt x="48" y="75"/>
                    <a:pt x="49" y="62"/>
                    <a:pt x="49" y="62"/>
                  </a:cubicBezTo>
                  <a:close/>
                  <a:moveTo>
                    <a:pt x="64" y="22"/>
                  </a:moveTo>
                  <a:cubicBezTo>
                    <a:pt x="65" y="22"/>
                    <a:pt x="68" y="23"/>
                    <a:pt x="71" y="26"/>
                  </a:cubicBezTo>
                  <a:cubicBezTo>
                    <a:pt x="69" y="33"/>
                    <a:pt x="65" y="32"/>
                    <a:pt x="65" y="32"/>
                  </a:cubicBezTo>
                  <a:cubicBezTo>
                    <a:pt x="65" y="32"/>
                    <a:pt x="62" y="32"/>
                    <a:pt x="62" y="29"/>
                  </a:cubicBezTo>
                  <a:cubicBezTo>
                    <a:pt x="66" y="27"/>
                    <a:pt x="66" y="27"/>
                    <a:pt x="66" y="27"/>
                  </a:cubicBezTo>
                  <a:cubicBezTo>
                    <a:pt x="66" y="27"/>
                    <a:pt x="64" y="24"/>
                    <a:pt x="64" y="22"/>
                  </a:cubicBezTo>
                  <a:close/>
                  <a:moveTo>
                    <a:pt x="36" y="21"/>
                  </a:moveTo>
                  <a:cubicBezTo>
                    <a:pt x="40" y="17"/>
                    <a:pt x="47" y="17"/>
                    <a:pt x="47" y="18"/>
                  </a:cubicBezTo>
                  <a:cubicBezTo>
                    <a:pt x="46" y="20"/>
                    <a:pt x="44" y="20"/>
                    <a:pt x="44" y="22"/>
                  </a:cubicBezTo>
                  <a:cubicBezTo>
                    <a:pt x="44" y="24"/>
                    <a:pt x="41" y="26"/>
                    <a:pt x="41" y="27"/>
                  </a:cubicBezTo>
                  <a:cubicBezTo>
                    <a:pt x="41" y="28"/>
                    <a:pt x="41" y="32"/>
                    <a:pt x="38" y="29"/>
                  </a:cubicBezTo>
                  <a:cubicBezTo>
                    <a:pt x="35" y="25"/>
                    <a:pt x="32" y="24"/>
                    <a:pt x="33" y="22"/>
                  </a:cubicBezTo>
                  <a:cubicBezTo>
                    <a:pt x="33" y="22"/>
                    <a:pt x="36" y="21"/>
                    <a:pt x="36" y="21"/>
                  </a:cubicBezTo>
                  <a:close/>
                  <a:moveTo>
                    <a:pt x="12" y="74"/>
                  </a:moveTo>
                  <a:cubicBezTo>
                    <a:pt x="12" y="73"/>
                    <a:pt x="11" y="69"/>
                    <a:pt x="11" y="68"/>
                  </a:cubicBezTo>
                  <a:cubicBezTo>
                    <a:pt x="11" y="66"/>
                    <a:pt x="11" y="63"/>
                    <a:pt x="11" y="63"/>
                  </a:cubicBezTo>
                  <a:cubicBezTo>
                    <a:pt x="11" y="63"/>
                    <a:pt x="13" y="61"/>
                    <a:pt x="12" y="60"/>
                  </a:cubicBezTo>
                  <a:cubicBezTo>
                    <a:pt x="11" y="59"/>
                    <a:pt x="11" y="57"/>
                    <a:pt x="11" y="57"/>
                  </a:cubicBezTo>
                  <a:cubicBezTo>
                    <a:pt x="9" y="55"/>
                    <a:pt x="9" y="55"/>
                    <a:pt x="9" y="55"/>
                  </a:cubicBezTo>
                  <a:cubicBezTo>
                    <a:pt x="9" y="55"/>
                    <a:pt x="8" y="53"/>
                    <a:pt x="7" y="52"/>
                  </a:cubicBezTo>
                  <a:cubicBezTo>
                    <a:pt x="7" y="51"/>
                    <a:pt x="7" y="50"/>
                    <a:pt x="8" y="49"/>
                  </a:cubicBezTo>
                  <a:cubicBezTo>
                    <a:pt x="8" y="48"/>
                    <a:pt x="7" y="46"/>
                    <a:pt x="7" y="45"/>
                  </a:cubicBezTo>
                  <a:cubicBezTo>
                    <a:pt x="15" y="27"/>
                    <a:pt x="28" y="22"/>
                    <a:pt x="28" y="22"/>
                  </a:cubicBezTo>
                  <a:cubicBezTo>
                    <a:pt x="29" y="26"/>
                    <a:pt x="29" y="26"/>
                    <a:pt x="29" y="26"/>
                  </a:cubicBezTo>
                  <a:cubicBezTo>
                    <a:pt x="29" y="26"/>
                    <a:pt x="26" y="27"/>
                    <a:pt x="25" y="27"/>
                  </a:cubicBezTo>
                  <a:cubicBezTo>
                    <a:pt x="24" y="26"/>
                    <a:pt x="23" y="26"/>
                    <a:pt x="23" y="26"/>
                  </a:cubicBezTo>
                  <a:cubicBezTo>
                    <a:pt x="22" y="28"/>
                    <a:pt x="22" y="28"/>
                    <a:pt x="22" y="28"/>
                  </a:cubicBezTo>
                  <a:cubicBezTo>
                    <a:pt x="22" y="28"/>
                    <a:pt x="21" y="30"/>
                    <a:pt x="21" y="31"/>
                  </a:cubicBezTo>
                  <a:cubicBezTo>
                    <a:pt x="21" y="32"/>
                    <a:pt x="21" y="33"/>
                    <a:pt x="21" y="33"/>
                  </a:cubicBezTo>
                  <a:cubicBezTo>
                    <a:pt x="21" y="33"/>
                    <a:pt x="24" y="33"/>
                    <a:pt x="24" y="32"/>
                  </a:cubicBezTo>
                  <a:cubicBezTo>
                    <a:pt x="24" y="31"/>
                    <a:pt x="24" y="31"/>
                    <a:pt x="24" y="31"/>
                  </a:cubicBezTo>
                  <a:cubicBezTo>
                    <a:pt x="23" y="29"/>
                    <a:pt x="23" y="29"/>
                    <a:pt x="23" y="29"/>
                  </a:cubicBezTo>
                  <a:cubicBezTo>
                    <a:pt x="23" y="29"/>
                    <a:pt x="25" y="28"/>
                    <a:pt x="30" y="29"/>
                  </a:cubicBezTo>
                  <a:cubicBezTo>
                    <a:pt x="35" y="29"/>
                    <a:pt x="33" y="33"/>
                    <a:pt x="35" y="34"/>
                  </a:cubicBezTo>
                  <a:cubicBezTo>
                    <a:pt x="37" y="34"/>
                    <a:pt x="33" y="37"/>
                    <a:pt x="33" y="39"/>
                  </a:cubicBezTo>
                  <a:cubicBezTo>
                    <a:pt x="32" y="40"/>
                    <a:pt x="31" y="37"/>
                    <a:pt x="31" y="37"/>
                  </a:cubicBezTo>
                  <a:cubicBezTo>
                    <a:pt x="31" y="37"/>
                    <a:pt x="32" y="35"/>
                    <a:pt x="30" y="35"/>
                  </a:cubicBezTo>
                  <a:cubicBezTo>
                    <a:pt x="28" y="35"/>
                    <a:pt x="26" y="39"/>
                    <a:pt x="27" y="38"/>
                  </a:cubicBezTo>
                  <a:cubicBezTo>
                    <a:pt x="28" y="38"/>
                    <a:pt x="30" y="40"/>
                    <a:pt x="29" y="41"/>
                  </a:cubicBezTo>
                  <a:cubicBezTo>
                    <a:pt x="29" y="42"/>
                    <a:pt x="29" y="42"/>
                    <a:pt x="28" y="44"/>
                  </a:cubicBezTo>
                  <a:cubicBezTo>
                    <a:pt x="27" y="46"/>
                    <a:pt x="25" y="48"/>
                    <a:pt x="25" y="48"/>
                  </a:cubicBezTo>
                  <a:cubicBezTo>
                    <a:pt x="25" y="48"/>
                    <a:pt x="24" y="47"/>
                    <a:pt x="24" y="48"/>
                  </a:cubicBezTo>
                  <a:cubicBezTo>
                    <a:pt x="25" y="49"/>
                    <a:pt x="24" y="52"/>
                    <a:pt x="24" y="53"/>
                  </a:cubicBezTo>
                  <a:cubicBezTo>
                    <a:pt x="24" y="54"/>
                    <a:pt x="22" y="52"/>
                    <a:pt x="21" y="50"/>
                  </a:cubicBezTo>
                  <a:cubicBezTo>
                    <a:pt x="21" y="48"/>
                    <a:pt x="19" y="49"/>
                    <a:pt x="18" y="50"/>
                  </a:cubicBezTo>
                  <a:cubicBezTo>
                    <a:pt x="17" y="50"/>
                    <a:pt x="15" y="49"/>
                    <a:pt x="15" y="48"/>
                  </a:cubicBezTo>
                  <a:cubicBezTo>
                    <a:pt x="15" y="47"/>
                    <a:pt x="11" y="50"/>
                    <a:pt x="10" y="51"/>
                  </a:cubicBezTo>
                  <a:cubicBezTo>
                    <a:pt x="9" y="52"/>
                    <a:pt x="9" y="53"/>
                    <a:pt x="11" y="52"/>
                  </a:cubicBezTo>
                  <a:cubicBezTo>
                    <a:pt x="13" y="52"/>
                    <a:pt x="14" y="52"/>
                    <a:pt x="14" y="54"/>
                  </a:cubicBezTo>
                  <a:cubicBezTo>
                    <a:pt x="13" y="55"/>
                    <a:pt x="12" y="54"/>
                    <a:pt x="12" y="55"/>
                  </a:cubicBezTo>
                  <a:cubicBezTo>
                    <a:pt x="12" y="56"/>
                    <a:pt x="14" y="57"/>
                    <a:pt x="14" y="59"/>
                  </a:cubicBezTo>
                  <a:cubicBezTo>
                    <a:pt x="14" y="60"/>
                    <a:pt x="18" y="59"/>
                    <a:pt x="20" y="58"/>
                  </a:cubicBezTo>
                  <a:cubicBezTo>
                    <a:pt x="21" y="58"/>
                    <a:pt x="24" y="57"/>
                    <a:pt x="25" y="59"/>
                  </a:cubicBezTo>
                  <a:cubicBezTo>
                    <a:pt x="25" y="60"/>
                    <a:pt x="29" y="61"/>
                    <a:pt x="30" y="61"/>
                  </a:cubicBezTo>
                  <a:cubicBezTo>
                    <a:pt x="32" y="62"/>
                    <a:pt x="35" y="62"/>
                    <a:pt x="36" y="64"/>
                  </a:cubicBezTo>
                  <a:cubicBezTo>
                    <a:pt x="38" y="65"/>
                    <a:pt x="35" y="68"/>
                    <a:pt x="35" y="69"/>
                  </a:cubicBezTo>
                  <a:cubicBezTo>
                    <a:pt x="35" y="70"/>
                    <a:pt x="33" y="73"/>
                    <a:pt x="33" y="75"/>
                  </a:cubicBezTo>
                  <a:cubicBezTo>
                    <a:pt x="32" y="76"/>
                    <a:pt x="31" y="77"/>
                    <a:pt x="30" y="78"/>
                  </a:cubicBezTo>
                  <a:cubicBezTo>
                    <a:pt x="29" y="78"/>
                    <a:pt x="29" y="80"/>
                    <a:pt x="29" y="80"/>
                  </a:cubicBezTo>
                  <a:cubicBezTo>
                    <a:pt x="29" y="83"/>
                    <a:pt x="29" y="83"/>
                    <a:pt x="29" y="83"/>
                  </a:cubicBezTo>
                  <a:cubicBezTo>
                    <a:pt x="29" y="83"/>
                    <a:pt x="29" y="86"/>
                    <a:pt x="30" y="87"/>
                  </a:cubicBezTo>
                  <a:cubicBezTo>
                    <a:pt x="30" y="88"/>
                    <a:pt x="27" y="94"/>
                    <a:pt x="27" y="94"/>
                  </a:cubicBezTo>
                  <a:cubicBezTo>
                    <a:pt x="26" y="94"/>
                    <a:pt x="25" y="92"/>
                    <a:pt x="24" y="90"/>
                  </a:cubicBezTo>
                  <a:cubicBezTo>
                    <a:pt x="23" y="89"/>
                    <a:pt x="23" y="88"/>
                    <a:pt x="23" y="86"/>
                  </a:cubicBezTo>
                  <a:cubicBezTo>
                    <a:pt x="23" y="84"/>
                    <a:pt x="21" y="83"/>
                    <a:pt x="21" y="82"/>
                  </a:cubicBezTo>
                  <a:cubicBezTo>
                    <a:pt x="20" y="81"/>
                    <a:pt x="19" y="80"/>
                    <a:pt x="19" y="79"/>
                  </a:cubicBezTo>
                  <a:cubicBezTo>
                    <a:pt x="19" y="78"/>
                    <a:pt x="17" y="76"/>
                    <a:pt x="17" y="76"/>
                  </a:cubicBezTo>
                  <a:cubicBezTo>
                    <a:pt x="17" y="76"/>
                    <a:pt x="13" y="74"/>
                    <a:pt x="12" y="74"/>
                  </a:cubicBezTo>
                  <a:close/>
                  <a:moveTo>
                    <a:pt x="45" y="106"/>
                  </a:moveTo>
                  <a:cubicBezTo>
                    <a:pt x="38" y="106"/>
                    <a:pt x="31" y="105"/>
                    <a:pt x="25" y="102"/>
                  </a:cubicBezTo>
                  <a:cubicBezTo>
                    <a:pt x="20" y="99"/>
                    <a:pt x="20" y="99"/>
                    <a:pt x="20" y="99"/>
                  </a:cubicBezTo>
                  <a:cubicBezTo>
                    <a:pt x="18" y="98"/>
                    <a:pt x="17" y="98"/>
                    <a:pt x="16" y="97"/>
                  </a:cubicBezTo>
                  <a:cubicBezTo>
                    <a:pt x="18" y="93"/>
                    <a:pt x="18" y="93"/>
                    <a:pt x="18" y="93"/>
                  </a:cubicBezTo>
                  <a:cubicBezTo>
                    <a:pt x="25" y="99"/>
                    <a:pt x="35" y="102"/>
                    <a:pt x="45" y="102"/>
                  </a:cubicBezTo>
                  <a:cubicBezTo>
                    <a:pt x="70" y="102"/>
                    <a:pt x="91" y="82"/>
                    <a:pt x="91" y="57"/>
                  </a:cubicBezTo>
                  <a:cubicBezTo>
                    <a:pt x="91" y="38"/>
                    <a:pt x="79" y="21"/>
                    <a:pt x="62" y="14"/>
                  </a:cubicBezTo>
                  <a:cubicBezTo>
                    <a:pt x="64" y="11"/>
                    <a:pt x="64" y="11"/>
                    <a:pt x="64" y="11"/>
                  </a:cubicBezTo>
                  <a:cubicBezTo>
                    <a:pt x="66" y="12"/>
                    <a:pt x="68" y="13"/>
                    <a:pt x="68" y="13"/>
                  </a:cubicBezTo>
                  <a:cubicBezTo>
                    <a:pt x="68" y="13"/>
                    <a:pt x="72" y="15"/>
                    <a:pt x="74" y="17"/>
                  </a:cubicBezTo>
                  <a:cubicBezTo>
                    <a:pt x="87" y="25"/>
                    <a:pt x="95" y="40"/>
                    <a:pt x="95" y="56"/>
                  </a:cubicBezTo>
                  <a:cubicBezTo>
                    <a:pt x="95" y="83"/>
                    <a:pt x="72" y="106"/>
                    <a:pt x="45" y="106"/>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sp>
        <p:nvSpPr>
          <p:cNvPr id="69" name="矩形 68"/>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0"/>
          <p:cNvSpPr>
            <a:spLocks noChangeArrowheads="1"/>
          </p:cNvSpPr>
          <p:nvPr>
            <p:custDataLst>
              <p:tags r:id="rId1"/>
            </p:custDataLst>
          </p:nvPr>
        </p:nvSpPr>
        <p:spPr bwMode="auto">
          <a:xfrm>
            <a:off x="971550" y="210185"/>
            <a:ext cx="3577590"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建议</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11" name="矩形 8"/>
          <p:cNvSpPr>
            <a:spLocks noChangeArrowheads="1"/>
          </p:cNvSpPr>
          <p:nvPr>
            <p:custDataLst>
              <p:tags r:id="rId2"/>
            </p:custDataLst>
          </p:nvPr>
        </p:nvSpPr>
        <p:spPr bwMode="auto">
          <a:xfrm>
            <a:off x="135890" y="69850"/>
            <a:ext cx="74549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2.5.3</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par>
                          <p:cTn id="23" fill="hold">
                            <p:stCondLst>
                              <p:cond delay="2000"/>
                            </p:stCondLst>
                            <p:childTnLst>
                              <p:par>
                                <p:cTn id="24" presetID="53" presetClass="entr" presetSubtype="16"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par>
                          <p:cTn id="43" fill="hold">
                            <p:stCondLst>
                              <p:cond delay="4000"/>
                            </p:stCondLst>
                            <p:childTnLst>
                              <p:par>
                                <p:cTn id="44" presetID="22" presetClass="entr" presetSubtype="1" fill="hold" nodeType="after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up)">
                                      <p:cBhvr>
                                        <p:cTn id="46" dur="500"/>
                                        <p:tgtEl>
                                          <p:spTgt spid="2"/>
                                        </p:tgtEl>
                                      </p:cBhvr>
                                    </p:animEffect>
                                  </p:childTnLst>
                                </p:cTn>
                              </p:par>
                            </p:childTnLst>
                          </p:cTn>
                        </p:par>
                        <p:par>
                          <p:cTn id="47" fill="hold">
                            <p:stCondLst>
                              <p:cond delay="4500"/>
                            </p:stCondLst>
                            <p:childTnLst>
                              <p:par>
                                <p:cTn id="48" presetID="10" presetClass="entr" presetSubtype="0" fill="hold" nodeType="after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6"/>
                                        </p:tgtEl>
                                        <p:attrNameLst>
                                          <p:attrName>style.visibility</p:attrName>
                                        </p:attrNameLst>
                                      </p:cBhvr>
                                      <p:to>
                                        <p:strVal val="visible"/>
                                      </p:to>
                                    </p:set>
                                    <p:anim calcmode="lin" valueType="num">
                                      <p:cBhvr>
                                        <p:cTn id="54" dur="500" fill="hold"/>
                                        <p:tgtEl>
                                          <p:spTgt spid="6"/>
                                        </p:tgtEl>
                                        <p:attrNameLst>
                                          <p:attrName>ppt_w</p:attrName>
                                        </p:attrNameLst>
                                      </p:cBhvr>
                                      <p:tavLst>
                                        <p:tav tm="0">
                                          <p:val>
                                            <p:fltVal val="0"/>
                                          </p:val>
                                        </p:tav>
                                        <p:tav tm="100000">
                                          <p:val>
                                            <p:strVal val="#ppt_w"/>
                                          </p:val>
                                        </p:tav>
                                      </p:tavLst>
                                    </p:anim>
                                    <p:anim calcmode="lin" valueType="num">
                                      <p:cBhvr>
                                        <p:cTn id="55" dur="500" fill="hold"/>
                                        <p:tgtEl>
                                          <p:spTgt spid="6"/>
                                        </p:tgtEl>
                                        <p:attrNameLst>
                                          <p:attrName>ppt_h</p:attrName>
                                        </p:attrNameLst>
                                      </p:cBhvr>
                                      <p:tavLst>
                                        <p:tav tm="0">
                                          <p:val>
                                            <p:fltVal val="0"/>
                                          </p:val>
                                        </p:tav>
                                        <p:tav tm="100000">
                                          <p:val>
                                            <p:strVal val="#ppt_h"/>
                                          </p:val>
                                        </p:tav>
                                      </p:tavLst>
                                    </p:anim>
                                    <p:animEffect transition="in" filter="fade">
                                      <p:cBhvr>
                                        <p:cTn id="56" dur="500"/>
                                        <p:tgtEl>
                                          <p:spTgt spid="6"/>
                                        </p:tgtEl>
                                      </p:cBhvr>
                                    </p:animEffect>
                                  </p:childTnLst>
                                </p:cTn>
                              </p:par>
                            </p:childTnLst>
                          </p:cTn>
                        </p:par>
                        <p:par>
                          <p:cTn id="57" fill="hold">
                            <p:stCondLst>
                              <p:cond delay="5500"/>
                            </p:stCondLst>
                            <p:childTnLst>
                              <p:par>
                                <p:cTn id="58" presetID="22" presetClass="entr" presetSubtype="1" fill="hold" nodeType="after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up)">
                                      <p:cBhvr>
                                        <p:cTn id="60" dur="500"/>
                                        <p:tgtEl>
                                          <p:spTgt spid="9"/>
                                        </p:tgtEl>
                                      </p:cBhvr>
                                    </p:animEffect>
                                  </p:childTnLst>
                                </p:cTn>
                              </p:par>
                            </p:childTnLst>
                          </p:cTn>
                        </p:par>
                        <p:par>
                          <p:cTn id="61" fill="hold">
                            <p:stCondLst>
                              <p:cond delay="6000"/>
                            </p:stCondLst>
                            <p:childTnLst>
                              <p:par>
                                <p:cTn id="62" presetID="10" presetClass="entr" presetSubtype="0" fill="hold" nodeType="afterEffect">
                                  <p:stCondLst>
                                    <p:cond delay="0"/>
                                  </p:stCondLst>
                                  <p:childTnLst>
                                    <p:set>
                                      <p:cBhvr>
                                        <p:cTn id="63" dur="1" fill="hold">
                                          <p:stCondLst>
                                            <p:cond delay="0"/>
                                          </p:stCondLst>
                                        </p:cTn>
                                        <p:tgtEl>
                                          <p:spTgt spid="43"/>
                                        </p:tgtEl>
                                        <p:attrNameLst>
                                          <p:attrName>style.visibility</p:attrName>
                                        </p:attrNameLst>
                                      </p:cBhvr>
                                      <p:to>
                                        <p:strVal val="visible"/>
                                      </p:to>
                                    </p:set>
                                    <p:animEffect transition="in" filter="fade">
                                      <p:cBhvr>
                                        <p:cTn id="64" dur="500"/>
                                        <p:tgtEl>
                                          <p:spTgt spid="43"/>
                                        </p:tgtEl>
                                      </p:cBhvr>
                                    </p:animEffect>
                                  </p:childTnLst>
                                </p:cTn>
                              </p:par>
                            </p:childTnLst>
                          </p:cTn>
                        </p:par>
                        <p:par>
                          <p:cTn id="65" fill="hold">
                            <p:stCondLst>
                              <p:cond delay="6500"/>
                            </p:stCondLst>
                            <p:childTnLst>
                              <p:par>
                                <p:cTn id="66" presetID="2" presetClass="entr" presetSubtype="8" fill="hold" grpId="0" nodeType="afterEffect">
                                  <p:stCondLst>
                                    <p:cond delay="0"/>
                                  </p:stCondLst>
                                  <p:childTnLst>
                                    <p:set>
                                      <p:cBhvr>
                                        <p:cTn id="67" dur="1" fill="hold">
                                          <p:stCondLst>
                                            <p:cond delay="0"/>
                                          </p:stCondLst>
                                        </p:cTn>
                                        <p:tgtEl>
                                          <p:spTgt spid="11"/>
                                        </p:tgtEl>
                                        <p:attrNameLst>
                                          <p:attrName>style.visibility</p:attrName>
                                        </p:attrNameLst>
                                      </p:cBhvr>
                                      <p:to>
                                        <p:strVal val="visible"/>
                                      </p:to>
                                    </p:set>
                                    <p:anim calcmode="lin" valueType="num">
                                      <p:cBhvr additive="base">
                                        <p:cTn id="68" dur="500" fill="hold"/>
                                        <p:tgtEl>
                                          <p:spTgt spid="11"/>
                                        </p:tgtEl>
                                        <p:attrNameLst>
                                          <p:attrName>ppt_x</p:attrName>
                                        </p:attrNameLst>
                                      </p:cBhvr>
                                      <p:tavLst>
                                        <p:tav tm="0">
                                          <p:val>
                                            <p:strVal val="0-#ppt_w/2"/>
                                          </p:val>
                                        </p:tav>
                                        <p:tav tm="100000">
                                          <p:val>
                                            <p:strVal val="#ppt_x"/>
                                          </p:val>
                                        </p:tav>
                                      </p:tavLst>
                                    </p:anim>
                                    <p:anim calcmode="lin" valueType="num">
                                      <p:cBhvr additive="base">
                                        <p:cTn id="69" dur="500" fill="hold"/>
                                        <p:tgtEl>
                                          <p:spTgt spid="11"/>
                                        </p:tgtEl>
                                        <p:attrNameLst>
                                          <p:attrName>ppt_y</p:attrName>
                                        </p:attrNameLst>
                                      </p:cBhvr>
                                      <p:tavLst>
                                        <p:tav tm="0">
                                          <p:val>
                                            <p:strVal val="#ppt_y"/>
                                          </p:val>
                                        </p:tav>
                                        <p:tav tm="100000">
                                          <p:val>
                                            <p:strVal val="#ppt_y"/>
                                          </p:val>
                                        </p:tav>
                                      </p:tavLst>
                                    </p:anim>
                                  </p:childTnLst>
                                </p:cTn>
                              </p:par>
                            </p:childTnLst>
                          </p:cTn>
                        </p:par>
                        <p:par>
                          <p:cTn id="70" fill="hold">
                            <p:stCondLst>
                              <p:cond delay="7000"/>
                            </p:stCondLst>
                            <p:childTnLst>
                              <p:par>
                                <p:cTn id="71" presetID="26" presetClass="emph" presetSubtype="0" fill="hold" grpId="1" nodeType="afterEffect">
                                  <p:stCondLst>
                                    <p:cond delay="0"/>
                                  </p:stCondLst>
                                  <p:childTnLst>
                                    <p:animEffect transition="out" filter="fade">
                                      <p:cBhvr>
                                        <p:cTn id="72" dur="250" tmFilter="0, 0; .2, .5; .8, .5; 1, 0"/>
                                        <p:tgtEl>
                                          <p:spTgt spid="11"/>
                                        </p:tgtEl>
                                      </p:cBhvr>
                                    </p:animEffect>
                                    <p:animScale>
                                      <p:cBhvr>
                                        <p:cTn id="73" dur="125" autoRev="1" fill="hold"/>
                                        <p:tgtEl>
                                          <p:spTgt spid="11"/>
                                        </p:tgtEl>
                                      </p:cBhvr>
                                      <p:by x="105000" y="105000"/>
                                    </p:animScale>
                                  </p:childTnLst>
                                </p:cTn>
                              </p:par>
                            </p:childTnLst>
                          </p:cTn>
                        </p:par>
                        <p:par>
                          <p:cTn id="74" fill="hold">
                            <p:stCondLst>
                              <p:cond delay="7500"/>
                            </p:stCondLst>
                            <p:childTnLst>
                              <p:par>
                                <p:cTn id="75" presetID="2" presetClass="entr" presetSubtype="2"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additive="base">
                                        <p:cTn id="77" dur="500" fill="hold"/>
                                        <p:tgtEl>
                                          <p:spTgt spid="10"/>
                                        </p:tgtEl>
                                        <p:attrNameLst>
                                          <p:attrName>ppt_x</p:attrName>
                                        </p:attrNameLst>
                                      </p:cBhvr>
                                      <p:tavLst>
                                        <p:tav tm="0">
                                          <p:val>
                                            <p:strVal val="1+#ppt_w/2"/>
                                          </p:val>
                                        </p:tav>
                                        <p:tav tm="100000">
                                          <p:val>
                                            <p:strVal val="#ppt_x"/>
                                          </p:val>
                                        </p:tav>
                                      </p:tavLst>
                                    </p:anim>
                                    <p:anim calcmode="lin" valueType="num">
                                      <p:cBhvr additive="base">
                                        <p:cTn id="7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ldLvl="0" animBg="1"/>
      <p:bldP spid="10" grpId="0" bldLvl="0" animBg="1"/>
      <p:bldP spid="11" grpId="0" bldLvl="0" animBg="1"/>
      <p:bldP spid="11" grpId="1"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bwMode="auto">
          <a:xfrm>
            <a:off x="611347" y="1379169"/>
            <a:ext cx="2970610" cy="2978673"/>
            <a:chOff x="4092255" y="1838977"/>
            <a:chExt cx="3961784" cy="3970151"/>
          </a:xfrm>
        </p:grpSpPr>
        <p:grpSp>
          <p:nvGrpSpPr>
            <p:cNvPr id="37900" name="Group 7"/>
            <p:cNvGrpSpPr/>
            <p:nvPr/>
          </p:nvGrpSpPr>
          <p:grpSpPr bwMode="auto">
            <a:xfrm>
              <a:off x="5671529" y="3836603"/>
              <a:ext cx="2382510" cy="1972525"/>
              <a:chOff x="5671529" y="3836603"/>
              <a:chExt cx="2382510" cy="1972525"/>
            </a:xfrm>
          </p:grpSpPr>
          <p:sp>
            <p:nvSpPr>
              <p:cNvPr id="4" name="Freeform 11"/>
              <p:cNvSpPr/>
              <p:nvPr/>
            </p:nvSpPr>
            <p:spPr bwMode="auto">
              <a:xfrm>
                <a:off x="5672205" y="3835958"/>
                <a:ext cx="2381834" cy="1973170"/>
              </a:xfrm>
              <a:custGeom>
                <a:avLst/>
                <a:gdLst/>
                <a:ahLst/>
                <a:cxnLst>
                  <a:cxn ang="0">
                    <a:pos x="74" y="156"/>
                  </a:cxn>
                  <a:cxn ang="0">
                    <a:pos x="185" y="110"/>
                  </a:cxn>
                  <a:cxn ang="0">
                    <a:pos x="232" y="0"/>
                  </a:cxn>
                  <a:cxn ang="0">
                    <a:pos x="274" y="0"/>
                  </a:cxn>
                  <a:cxn ang="0">
                    <a:pos x="274" y="1"/>
                  </a:cxn>
                  <a:cxn ang="0">
                    <a:pos x="262" y="30"/>
                  </a:cxn>
                  <a:cxn ang="0">
                    <a:pos x="274" y="58"/>
                  </a:cxn>
                  <a:cxn ang="0">
                    <a:pos x="302" y="70"/>
                  </a:cxn>
                  <a:cxn ang="0">
                    <a:pos x="331" y="58"/>
                  </a:cxn>
                  <a:cxn ang="0">
                    <a:pos x="343" y="30"/>
                  </a:cxn>
                  <a:cxn ang="0">
                    <a:pos x="331" y="1"/>
                  </a:cxn>
                  <a:cxn ang="0">
                    <a:pos x="330" y="0"/>
                  </a:cxn>
                  <a:cxn ang="0">
                    <a:pos x="388" y="0"/>
                  </a:cxn>
                  <a:cxn ang="0">
                    <a:pos x="387" y="32"/>
                  </a:cxn>
                  <a:cxn ang="0">
                    <a:pos x="449" y="66"/>
                  </a:cxn>
                  <a:cxn ang="0">
                    <a:pos x="435" y="121"/>
                  </a:cxn>
                  <a:cxn ang="0">
                    <a:pos x="362" y="125"/>
                  </a:cxn>
                  <a:cxn ang="0">
                    <a:pos x="328" y="183"/>
                  </a:cxn>
                  <a:cxn ang="0">
                    <a:pos x="365" y="243"/>
                  </a:cxn>
                  <a:cxn ang="0">
                    <a:pos x="344" y="266"/>
                  </a:cxn>
                  <a:cxn ang="0">
                    <a:pos x="321" y="287"/>
                  </a:cxn>
                  <a:cxn ang="0">
                    <a:pos x="260" y="251"/>
                  </a:cxn>
                  <a:cxn ang="0">
                    <a:pos x="202" y="285"/>
                  </a:cxn>
                  <a:cxn ang="0">
                    <a:pos x="202" y="356"/>
                  </a:cxn>
                  <a:cxn ang="0">
                    <a:pos x="144" y="371"/>
                  </a:cxn>
                  <a:cxn ang="0">
                    <a:pos x="108" y="309"/>
                  </a:cxn>
                  <a:cxn ang="0">
                    <a:pos x="76" y="311"/>
                  </a:cxn>
                  <a:cxn ang="0">
                    <a:pos x="74" y="311"/>
                  </a:cxn>
                  <a:cxn ang="0">
                    <a:pos x="74" y="248"/>
                  </a:cxn>
                  <a:cxn ang="0">
                    <a:pos x="69" y="254"/>
                  </a:cxn>
                  <a:cxn ang="0">
                    <a:pos x="40" y="266"/>
                  </a:cxn>
                  <a:cxn ang="0">
                    <a:pos x="11" y="254"/>
                  </a:cxn>
                  <a:cxn ang="0">
                    <a:pos x="0" y="226"/>
                  </a:cxn>
                  <a:cxn ang="0">
                    <a:pos x="11" y="197"/>
                  </a:cxn>
                  <a:cxn ang="0">
                    <a:pos x="40" y="185"/>
                  </a:cxn>
                  <a:cxn ang="0">
                    <a:pos x="69" y="197"/>
                  </a:cxn>
                  <a:cxn ang="0">
                    <a:pos x="74" y="203"/>
                  </a:cxn>
                  <a:cxn ang="0">
                    <a:pos x="74" y="156"/>
                  </a:cxn>
                </a:cxnLst>
                <a:rect l="0" t="0" r="r" b="b"/>
                <a:pathLst>
                  <a:path w="449" h="371">
                    <a:moveTo>
                      <a:pt x="74" y="156"/>
                    </a:moveTo>
                    <a:cubicBezTo>
                      <a:pt x="117" y="156"/>
                      <a:pt x="155" y="141"/>
                      <a:pt x="185" y="110"/>
                    </a:cubicBezTo>
                    <a:cubicBezTo>
                      <a:pt x="216" y="80"/>
                      <a:pt x="231" y="43"/>
                      <a:pt x="232" y="0"/>
                    </a:cubicBezTo>
                    <a:cubicBezTo>
                      <a:pt x="274" y="0"/>
                      <a:pt x="274" y="0"/>
                      <a:pt x="274" y="0"/>
                    </a:cubicBezTo>
                    <a:cubicBezTo>
                      <a:pt x="274" y="0"/>
                      <a:pt x="274" y="1"/>
                      <a:pt x="274" y="1"/>
                    </a:cubicBezTo>
                    <a:cubicBezTo>
                      <a:pt x="266" y="9"/>
                      <a:pt x="262" y="19"/>
                      <a:pt x="262" y="30"/>
                    </a:cubicBezTo>
                    <a:cubicBezTo>
                      <a:pt x="262" y="41"/>
                      <a:pt x="266" y="51"/>
                      <a:pt x="274" y="58"/>
                    </a:cubicBezTo>
                    <a:cubicBezTo>
                      <a:pt x="282" y="66"/>
                      <a:pt x="291" y="70"/>
                      <a:pt x="302" y="70"/>
                    </a:cubicBezTo>
                    <a:cubicBezTo>
                      <a:pt x="314" y="70"/>
                      <a:pt x="323" y="66"/>
                      <a:pt x="331" y="58"/>
                    </a:cubicBezTo>
                    <a:cubicBezTo>
                      <a:pt x="339" y="51"/>
                      <a:pt x="343" y="41"/>
                      <a:pt x="343" y="30"/>
                    </a:cubicBezTo>
                    <a:cubicBezTo>
                      <a:pt x="343" y="19"/>
                      <a:pt x="339" y="9"/>
                      <a:pt x="331" y="1"/>
                    </a:cubicBezTo>
                    <a:cubicBezTo>
                      <a:pt x="331" y="1"/>
                      <a:pt x="330" y="0"/>
                      <a:pt x="330" y="0"/>
                    </a:cubicBezTo>
                    <a:cubicBezTo>
                      <a:pt x="388" y="0"/>
                      <a:pt x="388" y="0"/>
                      <a:pt x="388" y="0"/>
                    </a:cubicBezTo>
                    <a:cubicBezTo>
                      <a:pt x="388" y="11"/>
                      <a:pt x="388" y="22"/>
                      <a:pt x="387" y="32"/>
                    </a:cubicBezTo>
                    <a:cubicBezTo>
                      <a:pt x="449" y="66"/>
                      <a:pt x="449" y="66"/>
                      <a:pt x="449" y="66"/>
                    </a:cubicBezTo>
                    <a:cubicBezTo>
                      <a:pt x="446" y="85"/>
                      <a:pt x="441" y="103"/>
                      <a:pt x="435" y="121"/>
                    </a:cubicBezTo>
                    <a:cubicBezTo>
                      <a:pt x="362" y="125"/>
                      <a:pt x="362" y="125"/>
                      <a:pt x="362" y="125"/>
                    </a:cubicBezTo>
                    <a:cubicBezTo>
                      <a:pt x="353" y="145"/>
                      <a:pt x="342" y="164"/>
                      <a:pt x="328" y="183"/>
                    </a:cubicBezTo>
                    <a:cubicBezTo>
                      <a:pt x="365" y="243"/>
                      <a:pt x="365" y="243"/>
                      <a:pt x="365" y="243"/>
                    </a:cubicBezTo>
                    <a:cubicBezTo>
                      <a:pt x="358" y="251"/>
                      <a:pt x="351" y="258"/>
                      <a:pt x="344" y="266"/>
                    </a:cubicBezTo>
                    <a:cubicBezTo>
                      <a:pt x="336" y="273"/>
                      <a:pt x="329" y="280"/>
                      <a:pt x="321" y="287"/>
                    </a:cubicBezTo>
                    <a:cubicBezTo>
                      <a:pt x="260" y="251"/>
                      <a:pt x="260" y="251"/>
                      <a:pt x="260" y="251"/>
                    </a:cubicBezTo>
                    <a:cubicBezTo>
                      <a:pt x="241" y="265"/>
                      <a:pt x="222" y="276"/>
                      <a:pt x="202" y="285"/>
                    </a:cubicBezTo>
                    <a:cubicBezTo>
                      <a:pt x="202" y="356"/>
                      <a:pt x="202" y="356"/>
                      <a:pt x="202" y="356"/>
                    </a:cubicBezTo>
                    <a:cubicBezTo>
                      <a:pt x="183" y="363"/>
                      <a:pt x="164" y="368"/>
                      <a:pt x="144" y="371"/>
                    </a:cubicBezTo>
                    <a:cubicBezTo>
                      <a:pt x="108" y="309"/>
                      <a:pt x="108" y="309"/>
                      <a:pt x="108" y="309"/>
                    </a:cubicBezTo>
                    <a:cubicBezTo>
                      <a:pt x="97" y="310"/>
                      <a:pt x="86" y="311"/>
                      <a:pt x="76" y="311"/>
                    </a:cubicBezTo>
                    <a:cubicBezTo>
                      <a:pt x="75" y="311"/>
                      <a:pt x="75" y="311"/>
                      <a:pt x="74" y="311"/>
                    </a:cubicBezTo>
                    <a:cubicBezTo>
                      <a:pt x="74" y="248"/>
                      <a:pt x="74" y="248"/>
                      <a:pt x="74" y="248"/>
                    </a:cubicBezTo>
                    <a:cubicBezTo>
                      <a:pt x="73" y="250"/>
                      <a:pt x="71" y="252"/>
                      <a:pt x="69" y="254"/>
                    </a:cubicBezTo>
                    <a:cubicBezTo>
                      <a:pt x="61" y="262"/>
                      <a:pt x="51" y="266"/>
                      <a:pt x="40" y="266"/>
                    </a:cubicBezTo>
                    <a:cubicBezTo>
                      <a:pt x="29" y="266"/>
                      <a:pt x="19" y="262"/>
                      <a:pt x="11" y="254"/>
                    </a:cubicBezTo>
                    <a:cubicBezTo>
                      <a:pt x="4" y="247"/>
                      <a:pt x="0" y="237"/>
                      <a:pt x="0" y="226"/>
                    </a:cubicBezTo>
                    <a:cubicBezTo>
                      <a:pt x="0" y="215"/>
                      <a:pt x="4" y="205"/>
                      <a:pt x="11" y="197"/>
                    </a:cubicBezTo>
                    <a:cubicBezTo>
                      <a:pt x="19" y="189"/>
                      <a:pt x="29" y="185"/>
                      <a:pt x="40" y="185"/>
                    </a:cubicBezTo>
                    <a:cubicBezTo>
                      <a:pt x="51" y="185"/>
                      <a:pt x="61" y="189"/>
                      <a:pt x="69" y="197"/>
                    </a:cubicBezTo>
                    <a:cubicBezTo>
                      <a:pt x="71" y="199"/>
                      <a:pt x="73" y="201"/>
                      <a:pt x="74" y="203"/>
                    </a:cubicBezTo>
                    <a:lnTo>
                      <a:pt x="74" y="156"/>
                    </a:lnTo>
                    <a:close/>
                  </a:path>
                </a:pathLst>
              </a:custGeom>
              <a:solidFill>
                <a:schemeClr val="accent4"/>
              </a:solidFill>
              <a:ln w="19050">
                <a:noFill/>
                <a:round/>
              </a:ln>
            </p:spPr>
            <p:txBody>
              <a:bodyPr/>
              <a:lstStyle/>
              <a:p>
                <a:pPr defTabSz="685800">
                  <a:defRPr/>
                </a:pPr>
                <a:endParaRPr lang="en-US" dirty="0">
                  <a:latin typeface="+mn-lt"/>
                </a:endParaRPr>
              </a:p>
            </p:txBody>
          </p:sp>
          <p:sp>
            <p:nvSpPr>
              <p:cNvPr id="37911" name="Shape 162"/>
              <p:cNvSpPr/>
              <p:nvPr/>
            </p:nvSpPr>
            <p:spPr bwMode="auto">
              <a:xfrm>
                <a:off x="6638729" y="4502942"/>
                <a:ext cx="485971" cy="427160"/>
              </a:xfrm>
              <a:custGeom>
                <a:avLst/>
                <a:gdLst>
                  <a:gd name="T0" fmla="*/ 242986 w 21600"/>
                  <a:gd name="T1" fmla="*/ 213580 h 21600"/>
                  <a:gd name="T2" fmla="*/ 242986 w 21600"/>
                  <a:gd name="T3" fmla="*/ 213580 h 21600"/>
                  <a:gd name="T4" fmla="*/ 242986 w 21600"/>
                  <a:gd name="T5" fmla="*/ 213580 h 21600"/>
                  <a:gd name="T6" fmla="*/ 242986 w 21600"/>
                  <a:gd name="T7" fmla="*/ 21358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close/>
                    <a:moveTo>
                      <a:pt x="6466" y="21600"/>
                    </a:moveTo>
                    <a:lnTo>
                      <a:pt x="6466" y="16643"/>
                    </a:lnTo>
                    <a:lnTo>
                      <a:pt x="3761" y="16643"/>
                    </a:lnTo>
                    <a:lnTo>
                      <a:pt x="3761" y="21600"/>
                    </a:lnTo>
                    <a:lnTo>
                      <a:pt x="6466" y="21600"/>
                    </a:lnTo>
                    <a:close/>
                    <a:moveTo>
                      <a:pt x="10227" y="21600"/>
                    </a:moveTo>
                    <a:lnTo>
                      <a:pt x="7567" y="21600"/>
                    </a:lnTo>
                    <a:lnTo>
                      <a:pt x="7567" y="14817"/>
                    </a:lnTo>
                    <a:lnTo>
                      <a:pt x="10227" y="14817"/>
                    </a:lnTo>
                    <a:lnTo>
                      <a:pt x="10227" y="21600"/>
                    </a:lnTo>
                    <a:close/>
                    <a:moveTo>
                      <a:pt x="14033" y="21600"/>
                    </a:moveTo>
                    <a:lnTo>
                      <a:pt x="11327" y="21600"/>
                    </a:lnTo>
                    <a:lnTo>
                      <a:pt x="11327" y="12313"/>
                    </a:lnTo>
                    <a:lnTo>
                      <a:pt x="14033" y="12313"/>
                    </a:lnTo>
                    <a:lnTo>
                      <a:pt x="14033" y="21600"/>
                    </a:lnTo>
                    <a:close/>
                    <a:moveTo>
                      <a:pt x="17794" y="21600"/>
                    </a:moveTo>
                    <a:lnTo>
                      <a:pt x="15088" y="21600"/>
                    </a:lnTo>
                    <a:lnTo>
                      <a:pt x="15088" y="9861"/>
                    </a:lnTo>
                    <a:lnTo>
                      <a:pt x="17794" y="9861"/>
                    </a:lnTo>
                    <a:lnTo>
                      <a:pt x="17794" y="21600"/>
                    </a:lnTo>
                    <a:close/>
                    <a:moveTo>
                      <a:pt x="18894" y="6783"/>
                    </a:moveTo>
                    <a:lnTo>
                      <a:pt x="18894" y="21600"/>
                    </a:lnTo>
                    <a:lnTo>
                      <a:pt x="21600" y="21600"/>
                    </a:lnTo>
                    <a:lnTo>
                      <a:pt x="21600" y="6783"/>
                    </a:lnTo>
                    <a:lnTo>
                      <a:pt x="18894" y="6783"/>
                    </a:ln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endParaRPr lang="zh-CN" altLang="en-US"/>
              </a:p>
            </p:txBody>
          </p:sp>
        </p:grpSp>
        <p:grpSp>
          <p:nvGrpSpPr>
            <p:cNvPr id="37901" name="Group 6"/>
            <p:cNvGrpSpPr/>
            <p:nvPr/>
          </p:nvGrpSpPr>
          <p:grpSpPr bwMode="auto">
            <a:xfrm>
              <a:off x="6064778" y="1838977"/>
              <a:ext cx="1982984" cy="2369958"/>
              <a:chOff x="6064778" y="1838977"/>
              <a:chExt cx="1982984" cy="2369958"/>
            </a:xfrm>
          </p:grpSpPr>
          <p:sp>
            <p:nvSpPr>
              <p:cNvPr id="3" name="Freeform 10"/>
              <p:cNvSpPr/>
              <p:nvPr/>
            </p:nvSpPr>
            <p:spPr bwMode="auto">
              <a:xfrm>
                <a:off x="6064413" y="1838977"/>
                <a:ext cx="1983274" cy="2370026"/>
              </a:xfrm>
              <a:custGeom>
                <a:avLst/>
                <a:gdLst/>
                <a:ahLst/>
                <a:cxnLst>
                  <a:cxn ang="0">
                    <a:pos x="314" y="376"/>
                  </a:cxn>
                  <a:cxn ang="0">
                    <a:pos x="256" y="376"/>
                  </a:cxn>
                  <a:cxn ang="0">
                    <a:pos x="257" y="377"/>
                  </a:cxn>
                  <a:cxn ang="0">
                    <a:pos x="269" y="406"/>
                  </a:cxn>
                  <a:cxn ang="0">
                    <a:pos x="257" y="434"/>
                  </a:cxn>
                  <a:cxn ang="0">
                    <a:pos x="228" y="446"/>
                  </a:cxn>
                  <a:cxn ang="0">
                    <a:pos x="200" y="434"/>
                  </a:cxn>
                  <a:cxn ang="0">
                    <a:pos x="188" y="406"/>
                  </a:cxn>
                  <a:cxn ang="0">
                    <a:pos x="200" y="377"/>
                  </a:cxn>
                  <a:cxn ang="0">
                    <a:pos x="200" y="376"/>
                  </a:cxn>
                  <a:cxn ang="0">
                    <a:pos x="158" y="376"/>
                  </a:cxn>
                  <a:cxn ang="0">
                    <a:pos x="158" y="374"/>
                  </a:cxn>
                  <a:cxn ang="0">
                    <a:pos x="111" y="263"/>
                  </a:cxn>
                  <a:cxn ang="0">
                    <a:pos x="0" y="216"/>
                  </a:cxn>
                  <a:cxn ang="0">
                    <a:pos x="0" y="171"/>
                  </a:cxn>
                  <a:cxn ang="0">
                    <a:pos x="3" y="175"/>
                  </a:cxn>
                  <a:cxn ang="0">
                    <a:pos x="32" y="187"/>
                  </a:cxn>
                  <a:cxn ang="0">
                    <a:pos x="61" y="175"/>
                  </a:cxn>
                  <a:cxn ang="0">
                    <a:pos x="73" y="146"/>
                  </a:cxn>
                  <a:cxn ang="0">
                    <a:pos x="61" y="118"/>
                  </a:cxn>
                  <a:cxn ang="0">
                    <a:pos x="32" y="106"/>
                  </a:cxn>
                  <a:cxn ang="0">
                    <a:pos x="3" y="118"/>
                  </a:cxn>
                  <a:cxn ang="0">
                    <a:pos x="0" y="122"/>
                  </a:cxn>
                  <a:cxn ang="0">
                    <a:pos x="0" y="61"/>
                  </a:cxn>
                  <a:cxn ang="0">
                    <a:pos x="2" y="61"/>
                  </a:cxn>
                  <a:cxn ang="0">
                    <a:pos x="32" y="62"/>
                  </a:cxn>
                  <a:cxn ang="0">
                    <a:pos x="67" y="0"/>
                  </a:cxn>
                  <a:cxn ang="0">
                    <a:pos x="126" y="15"/>
                  </a:cxn>
                  <a:cxn ang="0">
                    <a:pos x="126" y="86"/>
                  </a:cxn>
                  <a:cxn ang="0">
                    <a:pos x="186" y="120"/>
                  </a:cxn>
                  <a:cxn ang="0">
                    <a:pos x="246" y="84"/>
                  </a:cxn>
                  <a:cxn ang="0">
                    <a:pos x="270" y="106"/>
                  </a:cxn>
                  <a:cxn ang="0">
                    <a:pos x="288" y="126"/>
                  </a:cxn>
                  <a:cxn ang="0">
                    <a:pos x="252" y="186"/>
                  </a:cxn>
                  <a:cxn ang="0">
                    <a:pos x="288" y="244"/>
                  </a:cxn>
                  <a:cxn ang="0">
                    <a:pos x="359" y="244"/>
                  </a:cxn>
                  <a:cxn ang="0">
                    <a:pos x="374" y="301"/>
                  </a:cxn>
                  <a:cxn ang="0">
                    <a:pos x="313" y="341"/>
                  </a:cxn>
                  <a:cxn ang="0">
                    <a:pos x="314" y="374"/>
                  </a:cxn>
                  <a:cxn ang="0">
                    <a:pos x="314" y="376"/>
                  </a:cxn>
                </a:cxnLst>
                <a:rect l="0" t="0" r="r" b="b"/>
                <a:pathLst>
                  <a:path w="374" h="446">
                    <a:moveTo>
                      <a:pt x="314" y="376"/>
                    </a:moveTo>
                    <a:cubicBezTo>
                      <a:pt x="256" y="376"/>
                      <a:pt x="256" y="376"/>
                      <a:pt x="256" y="376"/>
                    </a:cubicBezTo>
                    <a:cubicBezTo>
                      <a:pt x="256" y="376"/>
                      <a:pt x="257" y="377"/>
                      <a:pt x="257" y="377"/>
                    </a:cubicBezTo>
                    <a:cubicBezTo>
                      <a:pt x="265" y="385"/>
                      <a:pt x="269" y="395"/>
                      <a:pt x="269" y="406"/>
                    </a:cubicBezTo>
                    <a:cubicBezTo>
                      <a:pt x="269" y="417"/>
                      <a:pt x="265" y="427"/>
                      <a:pt x="257" y="434"/>
                    </a:cubicBezTo>
                    <a:cubicBezTo>
                      <a:pt x="249" y="442"/>
                      <a:pt x="240" y="446"/>
                      <a:pt x="228" y="446"/>
                    </a:cubicBezTo>
                    <a:cubicBezTo>
                      <a:pt x="217" y="446"/>
                      <a:pt x="208" y="442"/>
                      <a:pt x="200" y="434"/>
                    </a:cubicBezTo>
                    <a:cubicBezTo>
                      <a:pt x="192" y="427"/>
                      <a:pt x="188" y="417"/>
                      <a:pt x="188" y="406"/>
                    </a:cubicBezTo>
                    <a:cubicBezTo>
                      <a:pt x="188" y="395"/>
                      <a:pt x="192" y="385"/>
                      <a:pt x="200" y="377"/>
                    </a:cubicBezTo>
                    <a:cubicBezTo>
                      <a:pt x="200" y="377"/>
                      <a:pt x="200" y="376"/>
                      <a:pt x="200" y="376"/>
                    </a:cubicBezTo>
                    <a:cubicBezTo>
                      <a:pt x="158" y="376"/>
                      <a:pt x="158" y="376"/>
                      <a:pt x="158" y="376"/>
                    </a:cubicBezTo>
                    <a:cubicBezTo>
                      <a:pt x="158" y="376"/>
                      <a:pt x="158" y="375"/>
                      <a:pt x="158" y="374"/>
                    </a:cubicBezTo>
                    <a:cubicBezTo>
                      <a:pt x="158" y="331"/>
                      <a:pt x="142" y="293"/>
                      <a:pt x="111" y="263"/>
                    </a:cubicBezTo>
                    <a:cubicBezTo>
                      <a:pt x="81" y="232"/>
                      <a:pt x="43" y="216"/>
                      <a:pt x="0" y="216"/>
                    </a:cubicBezTo>
                    <a:cubicBezTo>
                      <a:pt x="0" y="171"/>
                      <a:pt x="0" y="171"/>
                      <a:pt x="0" y="171"/>
                    </a:cubicBezTo>
                    <a:cubicBezTo>
                      <a:pt x="1" y="173"/>
                      <a:pt x="2" y="174"/>
                      <a:pt x="3" y="175"/>
                    </a:cubicBezTo>
                    <a:cubicBezTo>
                      <a:pt x="11" y="183"/>
                      <a:pt x="21" y="187"/>
                      <a:pt x="32" y="187"/>
                    </a:cubicBezTo>
                    <a:cubicBezTo>
                      <a:pt x="43" y="187"/>
                      <a:pt x="53" y="183"/>
                      <a:pt x="61" y="175"/>
                    </a:cubicBezTo>
                    <a:cubicBezTo>
                      <a:pt x="69" y="167"/>
                      <a:pt x="73" y="158"/>
                      <a:pt x="73" y="146"/>
                    </a:cubicBezTo>
                    <a:cubicBezTo>
                      <a:pt x="73" y="135"/>
                      <a:pt x="69" y="126"/>
                      <a:pt x="61" y="118"/>
                    </a:cubicBezTo>
                    <a:cubicBezTo>
                      <a:pt x="53" y="110"/>
                      <a:pt x="43" y="106"/>
                      <a:pt x="32" y="106"/>
                    </a:cubicBezTo>
                    <a:cubicBezTo>
                      <a:pt x="21" y="106"/>
                      <a:pt x="11" y="110"/>
                      <a:pt x="3" y="118"/>
                    </a:cubicBezTo>
                    <a:cubicBezTo>
                      <a:pt x="2" y="119"/>
                      <a:pt x="1" y="120"/>
                      <a:pt x="0" y="122"/>
                    </a:cubicBezTo>
                    <a:cubicBezTo>
                      <a:pt x="0" y="61"/>
                      <a:pt x="0" y="61"/>
                      <a:pt x="0" y="61"/>
                    </a:cubicBezTo>
                    <a:cubicBezTo>
                      <a:pt x="1" y="61"/>
                      <a:pt x="1" y="61"/>
                      <a:pt x="2" y="61"/>
                    </a:cubicBezTo>
                    <a:cubicBezTo>
                      <a:pt x="12" y="61"/>
                      <a:pt x="22" y="61"/>
                      <a:pt x="32" y="62"/>
                    </a:cubicBezTo>
                    <a:cubicBezTo>
                      <a:pt x="67" y="0"/>
                      <a:pt x="67" y="0"/>
                      <a:pt x="67" y="0"/>
                    </a:cubicBezTo>
                    <a:cubicBezTo>
                      <a:pt x="87" y="4"/>
                      <a:pt x="107" y="8"/>
                      <a:pt x="126" y="15"/>
                    </a:cubicBezTo>
                    <a:cubicBezTo>
                      <a:pt x="126" y="86"/>
                      <a:pt x="126" y="86"/>
                      <a:pt x="126" y="86"/>
                    </a:cubicBezTo>
                    <a:cubicBezTo>
                      <a:pt x="147" y="95"/>
                      <a:pt x="167" y="106"/>
                      <a:pt x="186" y="120"/>
                    </a:cubicBezTo>
                    <a:cubicBezTo>
                      <a:pt x="246" y="84"/>
                      <a:pt x="246" y="84"/>
                      <a:pt x="246" y="84"/>
                    </a:cubicBezTo>
                    <a:cubicBezTo>
                      <a:pt x="254" y="91"/>
                      <a:pt x="262" y="98"/>
                      <a:pt x="270" y="106"/>
                    </a:cubicBezTo>
                    <a:cubicBezTo>
                      <a:pt x="276" y="113"/>
                      <a:pt x="282" y="119"/>
                      <a:pt x="288" y="126"/>
                    </a:cubicBezTo>
                    <a:cubicBezTo>
                      <a:pt x="252" y="186"/>
                      <a:pt x="252" y="186"/>
                      <a:pt x="252" y="186"/>
                    </a:cubicBezTo>
                    <a:cubicBezTo>
                      <a:pt x="266" y="204"/>
                      <a:pt x="278" y="224"/>
                      <a:pt x="288" y="244"/>
                    </a:cubicBezTo>
                    <a:cubicBezTo>
                      <a:pt x="359" y="244"/>
                      <a:pt x="359" y="244"/>
                      <a:pt x="359" y="244"/>
                    </a:cubicBezTo>
                    <a:cubicBezTo>
                      <a:pt x="365" y="263"/>
                      <a:pt x="370" y="282"/>
                      <a:pt x="374" y="301"/>
                    </a:cubicBezTo>
                    <a:cubicBezTo>
                      <a:pt x="313" y="341"/>
                      <a:pt x="313" y="341"/>
                      <a:pt x="313" y="341"/>
                    </a:cubicBezTo>
                    <a:cubicBezTo>
                      <a:pt x="314" y="352"/>
                      <a:pt x="314" y="363"/>
                      <a:pt x="314" y="374"/>
                    </a:cubicBezTo>
                    <a:cubicBezTo>
                      <a:pt x="314" y="375"/>
                      <a:pt x="314" y="375"/>
                      <a:pt x="314" y="376"/>
                    </a:cubicBezTo>
                    <a:close/>
                  </a:path>
                </a:pathLst>
              </a:custGeom>
              <a:solidFill>
                <a:schemeClr val="accent2"/>
              </a:solidFill>
              <a:ln w="19050">
                <a:noFill/>
                <a:round/>
              </a:ln>
            </p:spPr>
            <p:txBody>
              <a:bodyPr/>
              <a:lstStyle/>
              <a:p>
                <a:pPr defTabSz="685800">
                  <a:defRPr/>
                </a:pPr>
                <a:endParaRPr lang="en-US" dirty="0">
                  <a:latin typeface="+mn-lt"/>
                </a:endParaRPr>
              </a:p>
            </p:txBody>
          </p:sp>
          <p:sp>
            <p:nvSpPr>
              <p:cNvPr id="37909" name="Freeform 61"/>
              <p:cNvSpPr>
                <a:spLocks noEditPoints="1"/>
              </p:cNvSpPr>
              <p:nvPr/>
            </p:nvSpPr>
            <p:spPr bwMode="auto">
              <a:xfrm>
                <a:off x="6785235" y="2840928"/>
                <a:ext cx="542070" cy="425449"/>
              </a:xfrm>
              <a:custGeom>
                <a:avLst/>
                <a:gdLst>
                  <a:gd name="T0" fmla="*/ 255693 w 106"/>
                  <a:gd name="T1" fmla="*/ 56385 h 83"/>
                  <a:gd name="T2" fmla="*/ 260807 w 106"/>
                  <a:gd name="T3" fmla="*/ 56385 h 83"/>
                  <a:gd name="T4" fmla="*/ 260807 w 106"/>
                  <a:gd name="T5" fmla="*/ 220413 h 83"/>
                  <a:gd name="T6" fmla="*/ 97163 w 106"/>
                  <a:gd name="T7" fmla="*/ 138399 h 83"/>
                  <a:gd name="T8" fmla="*/ 97163 w 106"/>
                  <a:gd name="T9" fmla="*/ 133273 h 83"/>
                  <a:gd name="T10" fmla="*/ 281263 w 106"/>
                  <a:gd name="T11" fmla="*/ 215287 h 83"/>
                  <a:gd name="T12" fmla="*/ 286377 w 106"/>
                  <a:gd name="T13" fmla="*/ 220413 h 83"/>
                  <a:gd name="T14" fmla="*/ 444907 w 106"/>
                  <a:gd name="T15" fmla="*/ 138399 h 83"/>
                  <a:gd name="T16" fmla="*/ 286377 w 106"/>
                  <a:gd name="T17" fmla="*/ 56385 h 83"/>
                  <a:gd name="T18" fmla="*/ 281263 w 106"/>
                  <a:gd name="T19" fmla="*/ 56385 h 83"/>
                  <a:gd name="T20" fmla="*/ 76708 w 106"/>
                  <a:gd name="T21" fmla="*/ 148651 h 83"/>
                  <a:gd name="T22" fmla="*/ 5114 w 106"/>
                  <a:gd name="T23" fmla="*/ 179406 h 83"/>
                  <a:gd name="T24" fmla="*/ 5114 w 106"/>
                  <a:gd name="T25" fmla="*/ 189658 h 83"/>
                  <a:gd name="T26" fmla="*/ 173872 w 106"/>
                  <a:gd name="T27" fmla="*/ 271672 h 83"/>
                  <a:gd name="T28" fmla="*/ 245466 w 106"/>
                  <a:gd name="T29" fmla="*/ 235791 h 83"/>
                  <a:gd name="T30" fmla="*/ 536956 w 106"/>
                  <a:gd name="T31" fmla="*/ 82014 h 83"/>
                  <a:gd name="T32" fmla="*/ 536956 w 106"/>
                  <a:gd name="T33" fmla="*/ 92266 h 83"/>
                  <a:gd name="T34" fmla="*/ 465362 w 106"/>
                  <a:gd name="T35" fmla="*/ 128147 h 83"/>
                  <a:gd name="T36" fmla="*/ 296604 w 106"/>
                  <a:gd name="T37" fmla="*/ 41007 h 83"/>
                  <a:gd name="T38" fmla="*/ 368198 w 106"/>
                  <a:gd name="T39" fmla="*/ 0 h 83"/>
                  <a:gd name="T40" fmla="*/ 536956 w 106"/>
                  <a:gd name="T41" fmla="*/ 82014 h 83"/>
                  <a:gd name="T42" fmla="*/ 542070 w 106"/>
                  <a:gd name="T43" fmla="*/ 184532 h 83"/>
                  <a:gd name="T44" fmla="*/ 368198 w 106"/>
                  <a:gd name="T45" fmla="*/ 271672 h 83"/>
                  <a:gd name="T46" fmla="*/ 296604 w 106"/>
                  <a:gd name="T47" fmla="*/ 240917 h 83"/>
                  <a:gd name="T48" fmla="*/ 296604 w 106"/>
                  <a:gd name="T49" fmla="*/ 230665 h 83"/>
                  <a:gd name="T50" fmla="*/ 470476 w 106"/>
                  <a:gd name="T51" fmla="*/ 148651 h 83"/>
                  <a:gd name="T52" fmla="*/ 245466 w 106"/>
                  <a:gd name="T53" fmla="*/ 35881 h 83"/>
                  <a:gd name="T54" fmla="*/ 168758 w 106"/>
                  <a:gd name="T55" fmla="*/ 0 h 83"/>
                  <a:gd name="T56" fmla="*/ 0 w 106"/>
                  <a:gd name="T57" fmla="*/ 87140 h 83"/>
                  <a:gd name="T58" fmla="*/ 71594 w 106"/>
                  <a:gd name="T59" fmla="*/ 128147 h 83"/>
                  <a:gd name="T60" fmla="*/ 245466 w 106"/>
                  <a:gd name="T61" fmla="*/ 46133 h 83"/>
                  <a:gd name="T62" fmla="*/ 245466 w 106"/>
                  <a:gd name="T63" fmla="*/ 35881 h 83"/>
                  <a:gd name="T64" fmla="*/ 281263 w 106"/>
                  <a:gd name="T65" fmla="*/ 420323 h 83"/>
                  <a:gd name="T66" fmla="*/ 286377 w 106"/>
                  <a:gd name="T67" fmla="*/ 425449 h 83"/>
                  <a:gd name="T68" fmla="*/ 460248 w 106"/>
                  <a:gd name="T69" fmla="*/ 333183 h 83"/>
                  <a:gd name="T70" fmla="*/ 455134 w 106"/>
                  <a:gd name="T71" fmla="*/ 251169 h 83"/>
                  <a:gd name="T72" fmla="*/ 373312 w 106"/>
                  <a:gd name="T73" fmla="*/ 292176 h 83"/>
                  <a:gd name="T74" fmla="*/ 368198 w 106"/>
                  <a:gd name="T75" fmla="*/ 292176 h 83"/>
                  <a:gd name="T76" fmla="*/ 286377 w 106"/>
                  <a:gd name="T77" fmla="*/ 251169 h 83"/>
                  <a:gd name="T78" fmla="*/ 281263 w 106"/>
                  <a:gd name="T79" fmla="*/ 256295 h 83"/>
                  <a:gd name="T80" fmla="*/ 86936 w 106"/>
                  <a:gd name="T81" fmla="*/ 251169 h 83"/>
                  <a:gd name="T82" fmla="*/ 168758 w 106"/>
                  <a:gd name="T83" fmla="*/ 292176 h 83"/>
                  <a:gd name="T84" fmla="*/ 255693 w 106"/>
                  <a:gd name="T85" fmla="*/ 251169 h 83"/>
                  <a:gd name="T86" fmla="*/ 260807 w 106"/>
                  <a:gd name="T87" fmla="*/ 256295 h 83"/>
                  <a:gd name="T88" fmla="*/ 260807 w 106"/>
                  <a:gd name="T89" fmla="*/ 425449 h 83"/>
                  <a:gd name="T90" fmla="*/ 86936 w 106"/>
                  <a:gd name="T91" fmla="*/ 338309 h 83"/>
                  <a:gd name="T92" fmla="*/ 81822 w 106"/>
                  <a:gd name="T93" fmla="*/ 256295 h 8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7902" name="Group 8"/>
            <p:cNvGrpSpPr/>
            <p:nvPr/>
          </p:nvGrpSpPr>
          <p:grpSpPr bwMode="auto">
            <a:xfrm>
              <a:off x="4092255" y="3432894"/>
              <a:ext cx="1972526" cy="2369958"/>
              <a:chOff x="4092255" y="3432894"/>
              <a:chExt cx="1972526" cy="2369958"/>
            </a:xfrm>
          </p:grpSpPr>
          <p:sp>
            <p:nvSpPr>
              <p:cNvPr id="5" name="Freeform 12"/>
              <p:cNvSpPr/>
              <p:nvPr/>
            </p:nvSpPr>
            <p:spPr bwMode="auto">
              <a:xfrm>
                <a:off x="4092255" y="3432752"/>
                <a:ext cx="1972158" cy="2370026"/>
              </a:xfrm>
              <a:custGeom>
                <a:avLst/>
                <a:gdLst/>
                <a:ahLst/>
                <a:cxnLst>
                  <a:cxn ang="0">
                    <a:pos x="372" y="232"/>
                  </a:cxn>
                  <a:cxn ang="0">
                    <a:pos x="372" y="279"/>
                  </a:cxn>
                  <a:cxn ang="0">
                    <a:pos x="367" y="273"/>
                  </a:cxn>
                  <a:cxn ang="0">
                    <a:pos x="338" y="261"/>
                  </a:cxn>
                  <a:cxn ang="0">
                    <a:pos x="309" y="273"/>
                  </a:cxn>
                  <a:cxn ang="0">
                    <a:pos x="298" y="302"/>
                  </a:cxn>
                  <a:cxn ang="0">
                    <a:pos x="309" y="330"/>
                  </a:cxn>
                  <a:cxn ang="0">
                    <a:pos x="338" y="342"/>
                  </a:cxn>
                  <a:cxn ang="0">
                    <a:pos x="367" y="330"/>
                  </a:cxn>
                  <a:cxn ang="0">
                    <a:pos x="372" y="324"/>
                  </a:cxn>
                  <a:cxn ang="0">
                    <a:pos x="372" y="387"/>
                  </a:cxn>
                  <a:cxn ang="0">
                    <a:pos x="340" y="385"/>
                  </a:cxn>
                  <a:cxn ang="0">
                    <a:pos x="302" y="446"/>
                  </a:cxn>
                  <a:cxn ang="0">
                    <a:pos x="242" y="430"/>
                  </a:cxn>
                  <a:cxn ang="0">
                    <a:pos x="247" y="361"/>
                  </a:cxn>
                  <a:cxn ang="0">
                    <a:pos x="184" y="323"/>
                  </a:cxn>
                  <a:cxn ang="0">
                    <a:pos x="129" y="363"/>
                  </a:cxn>
                  <a:cxn ang="0">
                    <a:pos x="106" y="342"/>
                  </a:cxn>
                  <a:cxn ang="0">
                    <a:pos x="82" y="316"/>
                  </a:cxn>
                  <a:cxn ang="0">
                    <a:pos x="118" y="254"/>
                  </a:cxn>
                  <a:cxn ang="0">
                    <a:pos x="86" y="199"/>
                  </a:cxn>
                  <a:cxn ang="0">
                    <a:pos x="15" y="199"/>
                  </a:cxn>
                  <a:cxn ang="0">
                    <a:pos x="0" y="141"/>
                  </a:cxn>
                  <a:cxn ang="0">
                    <a:pos x="62" y="104"/>
                  </a:cxn>
                  <a:cxn ang="0">
                    <a:pos x="61" y="84"/>
                  </a:cxn>
                  <a:cxn ang="0">
                    <a:pos x="61" y="76"/>
                  </a:cxn>
                  <a:cxn ang="0">
                    <a:pos x="118" y="76"/>
                  </a:cxn>
                  <a:cxn ang="0">
                    <a:pos x="109" y="69"/>
                  </a:cxn>
                  <a:cxn ang="0">
                    <a:pos x="97" y="41"/>
                  </a:cxn>
                  <a:cxn ang="0">
                    <a:pos x="109" y="12"/>
                  </a:cxn>
                  <a:cxn ang="0">
                    <a:pos x="138" y="0"/>
                  </a:cxn>
                  <a:cxn ang="0">
                    <a:pos x="167" y="12"/>
                  </a:cxn>
                  <a:cxn ang="0">
                    <a:pos x="179" y="41"/>
                  </a:cxn>
                  <a:cxn ang="0">
                    <a:pos x="167" y="69"/>
                  </a:cxn>
                  <a:cxn ang="0">
                    <a:pos x="158" y="76"/>
                  </a:cxn>
                  <a:cxn ang="0">
                    <a:pos x="214" y="76"/>
                  </a:cxn>
                  <a:cxn ang="0">
                    <a:pos x="260" y="186"/>
                  </a:cxn>
                  <a:cxn ang="0">
                    <a:pos x="372" y="232"/>
                  </a:cxn>
                  <a:cxn ang="0">
                    <a:pos x="372" y="232"/>
                  </a:cxn>
                </a:cxnLst>
                <a:rect l="0" t="0" r="r" b="b"/>
                <a:pathLst>
                  <a:path w="372" h="446">
                    <a:moveTo>
                      <a:pt x="372" y="232"/>
                    </a:moveTo>
                    <a:cubicBezTo>
                      <a:pt x="372" y="279"/>
                      <a:pt x="372" y="279"/>
                      <a:pt x="372" y="279"/>
                    </a:cubicBezTo>
                    <a:cubicBezTo>
                      <a:pt x="371" y="277"/>
                      <a:pt x="369" y="275"/>
                      <a:pt x="367" y="273"/>
                    </a:cubicBezTo>
                    <a:cubicBezTo>
                      <a:pt x="359" y="265"/>
                      <a:pt x="349" y="261"/>
                      <a:pt x="338" y="261"/>
                    </a:cubicBezTo>
                    <a:cubicBezTo>
                      <a:pt x="327" y="261"/>
                      <a:pt x="317" y="265"/>
                      <a:pt x="309" y="273"/>
                    </a:cubicBezTo>
                    <a:cubicBezTo>
                      <a:pt x="302" y="281"/>
                      <a:pt x="298" y="291"/>
                      <a:pt x="298" y="302"/>
                    </a:cubicBezTo>
                    <a:cubicBezTo>
                      <a:pt x="298" y="313"/>
                      <a:pt x="302" y="323"/>
                      <a:pt x="309" y="330"/>
                    </a:cubicBezTo>
                    <a:cubicBezTo>
                      <a:pt x="317" y="338"/>
                      <a:pt x="327" y="342"/>
                      <a:pt x="338" y="342"/>
                    </a:cubicBezTo>
                    <a:cubicBezTo>
                      <a:pt x="349" y="342"/>
                      <a:pt x="359" y="338"/>
                      <a:pt x="367" y="330"/>
                    </a:cubicBezTo>
                    <a:cubicBezTo>
                      <a:pt x="369" y="328"/>
                      <a:pt x="371" y="326"/>
                      <a:pt x="372" y="324"/>
                    </a:cubicBezTo>
                    <a:cubicBezTo>
                      <a:pt x="372" y="387"/>
                      <a:pt x="372" y="387"/>
                      <a:pt x="372" y="387"/>
                    </a:cubicBezTo>
                    <a:cubicBezTo>
                      <a:pt x="361" y="387"/>
                      <a:pt x="351" y="386"/>
                      <a:pt x="340" y="385"/>
                    </a:cubicBezTo>
                    <a:cubicBezTo>
                      <a:pt x="302" y="446"/>
                      <a:pt x="302" y="446"/>
                      <a:pt x="302" y="446"/>
                    </a:cubicBezTo>
                    <a:cubicBezTo>
                      <a:pt x="281" y="443"/>
                      <a:pt x="261" y="437"/>
                      <a:pt x="242" y="430"/>
                    </a:cubicBezTo>
                    <a:cubicBezTo>
                      <a:pt x="247" y="361"/>
                      <a:pt x="247" y="361"/>
                      <a:pt x="247" y="361"/>
                    </a:cubicBezTo>
                    <a:cubicBezTo>
                      <a:pt x="225" y="351"/>
                      <a:pt x="204" y="338"/>
                      <a:pt x="184" y="323"/>
                    </a:cubicBezTo>
                    <a:cubicBezTo>
                      <a:pt x="129" y="363"/>
                      <a:pt x="129" y="363"/>
                      <a:pt x="129" y="363"/>
                    </a:cubicBezTo>
                    <a:cubicBezTo>
                      <a:pt x="121" y="356"/>
                      <a:pt x="113" y="349"/>
                      <a:pt x="106" y="342"/>
                    </a:cubicBezTo>
                    <a:cubicBezTo>
                      <a:pt x="97" y="333"/>
                      <a:pt x="89" y="325"/>
                      <a:pt x="82" y="316"/>
                    </a:cubicBezTo>
                    <a:cubicBezTo>
                      <a:pt x="118" y="254"/>
                      <a:pt x="118" y="254"/>
                      <a:pt x="118" y="254"/>
                    </a:cubicBezTo>
                    <a:cubicBezTo>
                      <a:pt x="105" y="237"/>
                      <a:pt x="95" y="219"/>
                      <a:pt x="86" y="199"/>
                    </a:cubicBezTo>
                    <a:cubicBezTo>
                      <a:pt x="15" y="199"/>
                      <a:pt x="15" y="199"/>
                      <a:pt x="15" y="199"/>
                    </a:cubicBezTo>
                    <a:cubicBezTo>
                      <a:pt x="8" y="180"/>
                      <a:pt x="4" y="161"/>
                      <a:pt x="0" y="141"/>
                    </a:cubicBezTo>
                    <a:cubicBezTo>
                      <a:pt x="62" y="104"/>
                      <a:pt x="62" y="104"/>
                      <a:pt x="62" y="104"/>
                    </a:cubicBezTo>
                    <a:cubicBezTo>
                      <a:pt x="62" y="98"/>
                      <a:pt x="61" y="91"/>
                      <a:pt x="61" y="84"/>
                    </a:cubicBezTo>
                    <a:cubicBezTo>
                      <a:pt x="61" y="82"/>
                      <a:pt x="61" y="79"/>
                      <a:pt x="61" y="76"/>
                    </a:cubicBezTo>
                    <a:cubicBezTo>
                      <a:pt x="118" y="76"/>
                      <a:pt x="118" y="76"/>
                      <a:pt x="118" y="76"/>
                    </a:cubicBezTo>
                    <a:cubicBezTo>
                      <a:pt x="115" y="74"/>
                      <a:pt x="112" y="72"/>
                      <a:pt x="109" y="69"/>
                    </a:cubicBezTo>
                    <a:cubicBezTo>
                      <a:pt x="101" y="61"/>
                      <a:pt x="97" y="52"/>
                      <a:pt x="97" y="41"/>
                    </a:cubicBezTo>
                    <a:cubicBezTo>
                      <a:pt x="97" y="29"/>
                      <a:pt x="101" y="20"/>
                      <a:pt x="109" y="12"/>
                    </a:cubicBezTo>
                    <a:cubicBezTo>
                      <a:pt x="117" y="4"/>
                      <a:pt x="127" y="0"/>
                      <a:pt x="138" y="0"/>
                    </a:cubicBezTo>
                    <a:cubicBezTo>
                      <a:pt x="149" y="0"/>
                      <a:pt x="159" y="4"/>
                      <a:pt x="167" y="12"/>
                    </a:cubicBezTo>
                    <a:cubicBezTo>
                      <a:pt x="175" y="20"/>
                      <a:pt x="179" y="29"/>
                      <a:pt x="179" y="41"/>
                    </a:cubicBezTo>
                    <a:cubicBezTo>
                      <a:pt x="179" y="52"/>
                      <a:pt x="175" y="61"/>
                      <a:pt x="167" y="69"/>
                    </a:cubicBezTo>
                    <a:cubicBezTo>
                      <a:pt x="164" y="72"/>
                      <a:pt x="161" y="74"/>
                      <a:pt x="158" y="76"/>
                    </a:cubicBezTo>
                    <a:cubicBezTo>
                      <a:pt x="214" y="76"/>
                      <a:pt x="214" y="76"/>
                      <a:pt x="214" y="76"/>
                    </a:cubicBezTo>
                    <a:cubicBezTo>
                      <a:pt x="214" y="119"/>
                      <a:pt x="229" y="156"/>
                      <a:pt x="260" y="186"/>
                    </a:cubicBezTo>
                    <a:cubicBezTo>
                      <a:pt x="291" y="217"/>
                      <a:pt x="328" y="232"/>
                      <a:pt x="372" y="232"/>
                    </a:cubicBezTo>
                    <a:cubicBezTo>
                      <a:pt x="372" y="232"/>
                      <a:pt x="372" y="232"/>
                      <a:pt x="372" y="232"/>
                    </a:cubicBezTo>
                    <a:close/>
                  </a:path>
                </a:pathLst>
              </a:custGeom>
              <a:solidFill>
                <a:schemeClr val="accent3"/>
              </a:solidFill>
              <a:ln w="19050">
                <a:noFill/>
                <a:round/>
              </a:ln>
            </p:spPr>
            <p:txBody>
              <a:bodyPr/>
              <a:lstStyle/>
              <a:p>
                <a:pPr defTabSz="685800">
                  <a:defRPr/>
                </a:pPr>
                <a:endParaRPr lang="en-US" dirty="0">
                  <a:latin typeface="+mn-lt"/>
                </a:endParaRPr>
              </a:p>
            </p:txBody>
          </p:sp>
          <p:sp>
            <p:nvSpPr>
              <p:cNvPr id="37907" name="Shape 2102"/>
              <p:cNvSpPr/>
              <p:nvPr/>
            </p:nvSpPr>
            <p:spPr bwMode="auto">
              <a:xfrm>
                <a:off x="4849092" y="4460799"/>
                <a:ext cx="535463" cy="428354"/>
              </a:xfrm>
              <a:custGeom>
                <a:avLst/>
                <a:gdLst>
                  <a:gd name="T0" fmla="*/ 267732 w 21600"/>
                  <a:gd name="T1" fmla="*/ 214177 h 21600"/>
                  <a:gd name="T2" fmla="*/ 267732 w 21600"/>
                  <a:gd name="T3" fmla="*/ 214177 h 21600"/>
                  <a:gd name="T4" fmla="*/ 267732 w 21600"/>
                  <a:gd name="T5" fmla="*/ 214177 h 21600"/>
                  <a:gd name="T6" fmla="*/ 267732 w 21600"/>
                  <a:gd name="T7" fmla="*/ 21417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143" y="10800"/>
                    </a:moveTo>
                    <a:cubicBezTo>
                      <a:pt x="17065" y="10800"/>
                      <a:pt x="16800" y="11898"/>
                      <a:pt x="16709" y="12419"/>
                    </a:cubicBezTo>
                    <a:cubicBezTo>
                      <a:pt x="16115" y="15817"/>
                      <a:pt x="13696" y="18359"/>
                      <a:pt x="10800" y="18359"/>
                    </a:cubicBezTo>
                    <a:cubicBezTo>
                      <a:pt x="9130" y="18359"/>
                      <a:pt x="7618" y="17514"/>
                      <a:pt x="6524" y="16146"/>
                    </a:cubicBezTo>
                    <a:cubicBezTo>
                      <a:pt x="6018" y="15513"/>
                      <a:pt x="5198" y="15513"/>
                      <a:pt x="4691" y="16146"/>
                    </a:cubicBezTo>
                    <a:cubicBezTo>
                      <a:pt x="4185" y="16779"/>
                      <a:pt x="4185" y="17804"/>
                      <a:pt x="4691" y="18437"/>
                    </a:cubicBezTo>
                    <a:cubicBezTo>
                      <a:pt x="6255" y="20391"/>
                      <a:pt x="8415" y="21600"/>
                      <a:pt x="10800" y="21600"/>
                    </a:cubicBezTo>
                    <a:cubicBezTo>
                      <a:pt x="14669" y="21600"/>
                      <a:pt x="17943" y="18421"/>
                      <a:pt x="19043" y="14039"/>
                    </a:cubicBezTo>
                    <a:lnTo>
                      <a:pt x="21600" y="14039"/>
                    </a:lnTo>
                    <a:lnTo>
                      <a:pt x="21600" y="10800"/>
                    </a:lnTo>
                    <a:cubicBezTo>
                      <a:pt x="21600" y="10800"/>
                      <a:pt x="18143" y="10800"/>
                      <a:pt x="18143" y="10800"/>
                    </a:cubicBezTo>
                    <a:close/>
                    <a:moveTo>
                      <a:pt x="4891" y="9180"/>
                    </a:moveTo>
                    <a:cubicBezTo>
                      <a:pt x="5484" y="5783"/>
                      <a:pt x="7904" y="3240"/>
                      <a:pt x="10800" y="3240"/>
                    </a:cubicBezTo>
                    <a:cubicBezTo>
                      <a:pt x="12470" y="3240"/>
                      <a:pt x="13982" y="4086"/>
                      <a:pt x="15076" y="5454"/>
                    </a:cubicBezTo>
                    <a:cubicBezTo>
                      <a:pt x="15582" y="6086"/>
                      <a:pt x="16404" y="6086"/>
                      <a:pt x="16909" y="5454"/>
                    </a:cubicBezTo>
                    <a:cubicBezTo>
                      <a:pt x="17415" y="4821"/>
                      <a:pt x="17415" y="3796"/>
                      <a:pt x="16909" y="3163"/>
                    </a:cubicBezTo>
                    <a:cubicBezTo>
                      <a:pt x="15346" y="1209"/>
                      <a:pt x="13186" y="0"/>
                      <a:pt x="10800" y="0"/>
                    </a:cubicBezTo>
                    <a:cubicBezTo>
                      <a:pt x="6931" y="0"/>
                      <a:pt x="3658" y="3178"/>
                      <a:pt x="2557" y="7560"/>
                    </a:cubicBezTo>
                    <a:lnTo>
                      <a:pt x="0" y="7560"/>
                    </a:lnTo>
                    <a:lnTo>
                      <a:pt x="0" y="10800"/>
                    </a:lnTo>
                    <a:lnTo>
                      <a:pt x="3457" y="10800"/>
                    </a:lnTo>
                    <a:cubicBezTo>
                      <a:pt x="4535" y="10800"/>
                      <a:pt x="4800" y="9702"/>
                      <a:pt x="4891" y="9180"/>
                    </a:cubicBezTo>
                    <a:close/>
                    <a:moveTo>
                      <a:pt x="7343" y="10800"/>
                    </a:moveTo>
                    <a:cubicBezTo>
                      <a:pt x="7343" y="13185"/>
                      <a:pt x="8891" y="15120"/>
                      <a:pt x="10800" y="15120"/>
                    </a:cubicBezTo>
                    <a:cubicBezTo>
                      <a:pt x="12709" y="15120"/>
                      <a:pt x="14255" y="13185"/>
                      <a:pt x="14255" y="10800"/>
                    </a:cubicBezTo>
                    <a:cubicBezTo>
                      <a:pt x="14255" y="8415"/>
                      <a:pt x="12709" y="6480"/>
                      <a:pt x="10800" y="6480"/>
                    </a:cubicBezTo>
                    <a:cubicBezTo>
                      <a:pt x="8891" y="6480"/>
                      <a:pt x="7343" y="8415"/>
                      <a:pt x="7343" y="10800"/>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nvGrpSpPr>
            <p:cNvPr id="37903" name="Group 5"/>
            <p:cNvGrpSpPr/>
            <p:nvPr/>
          </p:nvGrpSpPr>
          <p:grpSpPr bwMode="auto">
            <a:xfrm>
              <a:off x="4092255" y="1845253"/>
              <a:ext cx="2359500" cy="1991350"/>
              <a:chOff x="4092255" y="1845253"/>
              <a:chExt cx="2359500" cy="1991350"/>
            </a:xfrm>
          </p:grpSpPr>
          <p:sp>
            <p:nvSpPr>
              <p:cNvPr id="2" name="Freeform 9"/>
              <p:cNvSpPr/>
              <p:nvPr/>
            </p:nvSpPr>
            <p:spPr bwMode="auto">
              <a:xfrm>
                <a:off x="4092255" y="1845327"/>
                <a:ext cx="2359603" cy="1990631"/>
              </a:xfrm>
              <a:custGeom>
                <a:avLst/>
                <a:gdLst/>
                <a:ahLst/>
                <a:cxnLst>
                  <a:cxn ang="0">
                    <a:pos x="372" y="215"/>
                  </a:cxn>
                  <a:cxn ang="0">
                    <a:pos x="372" y="215"/>
                  </a:cxn>
                  <a:cxn ang="0">
                    <a:pos x="260" y="262"/>
                  </a:cxn>
                  <a:cxn ang="0">
                    <a:pos x="214" y="373"/>
                  </a:cxn>
                  <a:cxn ang="0">
                    <a:pos x="214" y="375"/>
                  </a:cxn>
                  <a:cxn ang="0">
                    <a:pos x="158" y="375"/>
                  </a:cxn>
                  <a:cxn ang="0">
                    <a:pos x="167" y="368"/>
                  </a:cxn>
                  <a:cxn ang="0">
                    <a:pos x="179" y="340"/>
                  </a:cxn>
                  <a:cxn ang="0">
                    <a:pos x="167" y="311"/>
                  </a:cxn>
                  <a:cxn ang="0">
                    <a:pos x="138" y="299"/>
                  </a:cxn>
                  <a:cxn ang="0">
                    <a:pos x="109" y="311"/>
                  </a:cxn>
                  <a:cxn ang="0">
                    <a:pos x="97" y="340"/>
                  </a:cxn>
                  <a:cxn ang="0">
                    <a:pos x="109" y="368"/>
                  </a:cxn>
                  <a:cxn ang="0">
                    <a:pos x="118" y="375"/>
                  </a:cxn>
                  <a:cxn ang="0">
                    <a:pos x="61" y="375"/>
                  </a:cxn>
                  <a:cxn ang="0">
                    <a:pos x="61" y="373"/>
                  </a:cxn>
                  <a:cxn ang="0">
                    <a:pos x="61" y="367"/>
                  </a:cxn>
                  <a:cxn ang="0">
                    <a:pos x="62" y="342"/>
                  </a:cxn>
                  <a:cxn ang="0">
                    <a:pos x="0" y="307"/>
                  </a:cxn>
                  <a:cxn ang="0">
                    <a:pos x="17" y="243"/>
                  </a:cxn>
                  <a:cxn ang="0">
                    <a:pos x="86" y="247"/>
                  </a:cxn>
                  <a:cxn ang="0">
                    <a:pos x="119" y="191"/>
                  </a:cxn>
                  <a:cxn ang="0">
                    <a:pos x="85" y="127"/>
                  </a:cxn>
                  <a:cxn ang="0">
                    <a:pos x="106" y="105"/>
                  </a:cxn>
                  <a:cxn ang="0">
                    <a:pos x="128" y="84"/>
                  </a:cxn>
                  <a:cxn ang="0">
                    <a:pos x="188" y="120"/>
                  </a:cxn>
                  <a:cxn ang="0">
                    <a:pos x="243" y="88"/>
                  </a:cxn>
                  <a:cxn ang="0">
                    <a:pos x="243" y="16"/>
                  </a:cxn>
                  <a:cxn ang="0">
                    <a:pos x="303" y="0"/>
                  </a:cxn>
                  <a:cxn ang="0">
                    <a:pos x="339" y="62"/>
                  </a:cxn>
                  <a:cxn ang="0">
                    <a:pos x="372" y="60"/>
                  </a:cxn>
                  <a:cxn ang="0">
                    <a:pos x="372" y="121"/>
                  </a:cxn>
                  <a:cxn ang="0">
                    <a:pos x="375" y="117"/>
                  </a:cxn>
                  <a:cxn ang="0">
                    <a:pos x="404" y="105"/>
                  </a:cxn>
                  <a:cxn ang="0">
                    <a:pos x="433" y="117"/>
                  </a:cxn>
                  <a:cxn ang="0">
                    <a:pos x="445" y="145"/>
                  </a:cxn>
                  <a:cxn ang="0">
                    <a:pos x="433" y="174"/>
                  </a:cxn>
                  <a:cxn ang="0">
                    <a:pos x="404" y="186"/>
                  </a:cxn>
                  <a:cxn ang="0">
                    <a:pos x="375" y="174"/>
                  </a:cxn>
                  <a:cxn ang="0">
                    <a:pos x="372" y="170"/>
                  </a:cxn>
                  <a:cxn ang="0">
                    <a:pos x="372" y="215"/>
                  </a:cxn>
                </a:cxnLst>
                <a:rect l="0" t="0" r="r" b="b"/>
                <a:pathLst>
                  <a:path w="445" h="375">
                    <a:moveTo>
                      <a:pt x="372" y="215"/>
                    </a:moveTo>
                    <a:cubicBezTo>
                      <a:pt x="372" y="215"/>
                      <a:pt x="372" y="215"/>
                      <a:pt x="372" y="215"/>
                    </a:cubicBezTo>
                    <a:cubicBezTo>
                      <a:pt x="328" y="215"/>
                      <a:pt x="291" y="231"/>
                      <a:pt x="260" y="262"/>
                    </a:cubicBezTo>
                    <a:cubicBezTo>
                      <a:pt x="229" y="292"/>
                      <a:pt x="214" y="330"/>
                      <a:pt x="214" y="373"/>
                    </a:cubicBezTo>
                    <a:cubicBezTo>
                      <a:pt x="214" y="374"/>
                      <a:pt x="214" y="375"/>
                      <a:pt x="214" y="375"/>
                    </a:cubicBezTo>
                    <a:cubicBezTo>
                      <a:pt x="158" y="375"/>
                      <a:pt x="158" y="375"/>
                      <a:pt x="158" y="375"/>
                    </a:cubicBezTo>
                    <a:cubicBezTo>
                      <a:pt x="161" y="373"/>
                      <a:pt x="164" y="371"/>
                      <a:pt x="167" y="368"/>
                    </a:cubicBezTo>
                    <a:cubicBezTo>
                      <a:pt x="175" y="360"/>
                      <a:pt x="179" y="351"/>
                      <a:pt x="179" y="340"/>
                    </a:cubicBezTo>
                    <a:cubicBezTo>
                      <a:pt x="179" y="328"/>
                      <a:pt x="175" y="319"/>
                      <a:pt x="167" y="311"/>
                    </a:cubicBezTo>
                    <a:cubicBezTo>
                      <a:pt x="159" y="303"/>
                      <a:pt x="149" y="299"/>
                      <a:pt x="138" y="299"/>
                    </a:cubicBezTo>
                    <a:cubicBezTo>
                      <a:pt x="127" y="299"/>
                      <a:pt x="117" y="303"/>
                      <a:pt x="109" y="311"/>
                    </a:cubicBezTo>
                    <a:cubicBezTo>
                      <a:pt x="101" y="319"/>
                      <a:pt x="97" y="328"/>
                      <a:pt x="97" y="340"/>
                    </a:cubicBezTo>
                    <a:cubicBezTo>
                      <a:pt x="97" y="351"/>
                      <a:pt x="101" y="360"/>
                      <a:pt x="109" y="368"/>
                    </a:cubicBezTo>
                    <a:cubicBezTo>
                      <a:pt x="112" y="371"/>
                      <a:pt x="115" y="373"/>
                      <a:pt x="118" y="375"/>
                    </a:cubicBezTo>
                    <a:cubicBezTo>
                      <a:pt x="61" y="375"/>
                      <a:pt x="61" y="375"/>
                      <a:pt x="61" y="375"/>
                    </a:cubicBezTo>
                    <a:cubicBezTo>
                      <a:pt x="61" y="374"/>
                      <a:pt x="61" y="374"/>
                      <a:pt x="61" y="373"/>
                    </a:cubicBezTo>
                    <a:cubicBezTo>
                      <a:pt x="61" y="371"/>
                      <a:pt x="61" y="369"/>
                      <a:pt x="61" y="367"/>
                    </a:cubicBezTo>
                    <a:cubicBezTo>
                      <a:pt x="61" y="359"/>
                      <a:pt x="62" y="350"/>
                      <a:pt x="62" y="342"/>
                    </a:cubicBezTo>
                    <a:cubicBezTo>
                      <a:pt x="0" y="307"/>
                      <a:pt x="0" y="307"/>
                      <a:pt x="0" y="307"/>
                    </a:cubicBezTo>
                    <a:cubicBezTo>
                      <a:pt x="4" y="285"/>
                      <a:pt x="9" y="263"/>
                      <a:pt x="17" y="243"/>
                    </a:cubicBezTo>
                    <a:cubicBezTo>
                      <a:pt x="86" y="247"/>
                      <a:pt x="86" y="247"/>
                      <a:pt x="86" y="247"/>
                    </a:cubicBezTo>
                    <a:cubicBezTo>
                      <a:pt x="95" y="227"/>
                      <a:pt x="106" y="209"/>
                      <a:pt x="119" y="191"/>
                    </a:cubicBezTo>
                    <a:cubicBezTo>
                      <a:pt x="85" y="127"/>
                      <a:pt x="85" y="127"/>
                      <a:pt x="85" y="127"/>
                    </a:cubicBezTo>
                    <a:cubicBezTo>
                      <a:pt x="92" y="120"/>
                      <a:pt x="99" y="112"/>
                      <a:pt x="106" y="105"/>
                    </a:cubicBezTo>
                    <a:cubicBezTo>
                      <a:pt x="113" y="98"/>
                      <a:pt x="120" y="91"/>
                      <a:pt x="128" y="84"/>
                    </a:cubicBezTo>
                    <a:cubicBezTo>
                      <a:pt x="188" y="120"/>
                      <a:pt x="188" y="120"/>
                      <a:pt x="188" y="120"/>
                    </a:cubicBezTo>
                    <a:cubicBezTo>
                      <a:pt x="206" y="107"/>
                      <a:pt x="224" y="96"/>
                      <a:pt x="243" y="88"/>
                    </a:cubicBezTo>
                    <a:cubicBezTo>
                      <a:pt x="243" y="16"/>
                      <a:pt x="243" y="16"/>
                      <a:pt x="243" y="16"/>
                    </a:cubicBezTo>
                    <a:cubicBezTo>
                      <a:pt x="262" y="9"/>
                      <a:pt x="283" y="4"/>
                      <a:pt x="303" y="0"/>
                    </a:cubicBezTo>
                    <a:cubicBezTo>
                      <a:pt x="339" y="62"/>
                      <a:pt x="339" y="62"/>
                      <a:pt x="339" y="62"/>
                    </a:cubicBezTo>
                    <a:cubicBezTo>
                      <a:pt x="350" y="61"/>
                      <a:pt x="361" y="60"/>
                      <a:pt x="372" y="60"/>
                    </a:cubicBezTo>
                    <a:cubicBezTo>
                      <a:pt x="372" y="121"/>
                      <a:pt x="372" y="121"/>
                      <a:pt x="372" y="121"/>
                    </a:cubicBezTo>
                    <a:cubicBezTo>
                      <a:pt x="373" y="119"/>
                      <a:pt x="374" y="118"/>
                      <a:pt x="375" y="117"/>
                    </a:cubicBezTo>
                    <a:cubicBezTo>
                      <a:pt x="383" y="109"/>
                      <a:pt x="393" y="105"/>
                      <a:pt x="404" y="105"/>
                    </a:cubicBezTo>
                    <a:cubicBezTo>
                      <a:pt x="415" y="105"/>
                      <a:pt x="425" y="109"/>
                      <a:pt x="433" y="117"/>
                    </a:cubicBezTo>
                    <a:cubicBezTo>
                      <a:pt x="441" y="125"/>
                      <a:pt x="445" y="134"/>
                      <a:pt x="445" y="145"/>
                    </a:cubicBezTo>
                    <a:cubicBezTo>
                      <a:pt x="445" y="157"/>
                      <a:pt x="441" y="166"/>
                      <a:pt x="433" y="174"/>
                    </a:cubicBezTo>
                    <a:cubicBezTo>
                      <a:pt x="425" y="182"/>
                      <a:pt x="415" y="186"/>
                      <a:pt x="404" y="186"/>
                    </a:cubicBezTo>
                    <a:cubicBezTo>
                      <a:pt x="393" y="186"/>
                      <a:pt x="383" y="182"/>
                      <a:pt x="375" y="174"/>
                    </a:cubicBezTo>
                    <a:cubicBezTo>
                      <a:pt x="374" y="173"/>
                      <a:pt x="373" y="172"/>
                      <a:pt x="372" y="170"/>
                    </a:cubicBezTo>
                    <a:lnTo>
                      <a:pt x="372" y="215"/>
                    </a:lnTo>
                    <a:close/>
                  </a:path>
                </a:pathLst>
              </a:custGeom>
              <a:solidFill>
                <a:schemeClr val="accent1"/>
              </a:solidFill>
              <a:ln w="19050">
                <a:noFill/>
                <a:round/>
              </a:ln>
            </p:spPr>
            <p:txBody>
              <a:bodyPr/>
              <a:lstStyle/>
              <a:p>
                <a:pPr defTabSz="685800">
                  <a:defRPr/>
                </a:pPr>
                <a:endParaRPr lang="en-US" dirty="0">
                  <a:latin typeface="+mn-lt"/>
                </a:endParaRPr>
              </a:p>
            </p:txBody>
          </p:sp>
          <p:sp>
            <p:nvSpPr>
              <p:cNvPr id="37905" name="Shape 719"/>
              <p:cNvSpPr/>
              <p:nvPr/>
            </p:nvSpPr>
            <p:spPr bwMode="auto">
              <a:xfrm>
                <a:off x="4889500" y="2714711"/>
                <a:ext cx="519827" cy="447059"/>
              </a:xfrm>
              <a:custGeom>
                <a:avLst/>
                <a:gdLst>
                  <a:gd name="T0" fmla="*/ 259914 w 21332"/>
                  <a:gd name="T1" fmla="*/ 223530 h 21446"/>
                  <a:gd name="T2" fmla="*/ 259914 w 21332"/>
                  <a:gd name="T3" fmla="*/ 223530 h 21446"/>
                  <a:gd name="T4" fmla="*/ 259914 w 21332"/>
                  <a:gd name="T5" fmla="*/ 223530 h 21446"/>
                  <a:gd name="T6" fmla="*/ 259914 w 21332"/>
                  <a:gd name="T7" fmla="*/ 223530 h 21446"/>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32" h="21446" extrusionOk="0">
                    <a:moveTo>
                      <a:pt x="9262" y="7207"/>
                    </a:moveTo>
                    <a:lnTo>
                      <a:pt x="14475" y="11108"/>
                    </a:lnTo>
                    <a:cubicBezTo>
                      <a:pt x="14915" y="11436"/>
                      <a:pt x="15500" y="11301"/>
                      <a:pt x="15796" y="10800"/>
                    </a:cubicBezTo>
                    <a:lnTo>
                      <a:pt x="21160" y="1771"/>
                    </a:lnTo>
                    <a:cubicBezTo>
                      <a:pt x="21464" y="1257"/>
                      <a:pt x="21354" y="555"/>
                      <a:pt x="20913" y="200"/>
                    </a:cubicBezTo>
                    <a:cubicBezTo>
                      <a:pt x="20472" y="-154"/>
                      <a:pt x="19869" y="-26"/>
                      <a:pt x="19564" y="487"/>
                    </a:cubicBezTo>
                    <a:lnTo>
                      <a:pt x="14734" y="8618"/>
                    </a:lnTo>
                    <a:lnTo>
                      <a:pt x="9490" y="4694"/>
                    </a:lnTo>
                    <a:cubicBezTo>
                      <a:pt x="9273" y="4532"/>
                      <a:pt x="9010" y="4478"/>
                      <a:pt x="8757" y="4541"/>
                    </a:cubicBezTo>
                    <a:cubicBezTo>
                      <a:pt x="8505" y="4607"/>
                      <a:pt x="8285" y="4785"/>
                      <a:pt x="8147" y="5039"/>
                    </a:cubicBezTo>
                    <a:lnTo>
                      <a:pt x="152" y="19712"/>
                    </a:lnTo>
                    <a:cubicBezTo>
                      <a:pt x="-136" y="20237"/>
                      <a:pt x="-2" y="20936"/>
                      <a:pt x="450" y="21269"/>
                    </a:cubicBezTo>
                    <a:cubicBezTo>
                      <a:pt x="611" y="21389"/>
                      <a:pt x="791" y="21446"/>
                      <a:pt x="969" y="21446"/>
                    </a:cubicBezTo>
                    <a:cubicBezTo>
                      <a:pt x="1290" y="21446"/>
                      <a:pt x="1604" y="21260"/>
                      <a:pt x="1788" y="20921"/>
                    </a:cubicBezTo>
                    <a:cubicBezTo>
                      <a:pt x="1788" y="20921"/>
                      <a:pt x="9262" y="7207"/>
                      <a:pt x="9262" y="7207"/>
                    </a:cubicBezTo>
                    <a:close/>
                    <a:moveTo>
                      <a:pt x="19712" y="12707"/>
                    </a:moveTo>
                    <a:lnTo>
                      <a:pt x="14952" y="17715"/>
                    </a:lnTo>
                    <a:lnTo>
                      <a:pt x="9355" y="12653"/>
                    </a:lnTo>
                    <a:cubicBezTo>
                      <a:pt x="9249" y="12556"/>
                      <a:pt x="9125" y="12487"/>
                      <a:pt x="8994" y="12450"/>
                    </a:cubicBezTo>
                    <a:lnTo>
                      <a:pt x="8249" y="12234"/>
                    </a:lnTo>
                    <a:lnTo>
                      <a:pt x="7154" y="14242"/>
                    </a:lnTo>
                    <a:lnTo>
                      <a:pt x="8327" y="14582"/>
                    </a:lnTo>
                    <a:lnTo>
                      <a:pt x="14404" y="20078"/>
                    </a:lnTo>
                    <a:cubicBezTo>
                      <a:pt x="14580" y="20237"/>
                      <a:pt x="14789" y="20317"/>
                      <a:pt x="14999" y="20317"/>
                    </a:cubicBezTo>
                    <a:cubicBezTo>
                      <a:pt x="15232" y="20317"/>
                      <a:pt x="15466" y="20218"/>
                      <a:pt x="15650" y="20026"/>
                    </a:cubicBezTo>
                    <a:lnTo>
                      <a:pt x="21012" y="14382"/>
                    </a:lnTo>
                    <a:cubicBezTo>
                      <a:pt x="21410" y="13963"/>
                      <a:pt x="21441" y="13250"/>
                      <a:pt x="21081" y="12788"/>
                    </a:cubicBezTo>
                    <a:cubicBezTo>
                      <a:pt x="20722" y="12325"/>
                      <a:pt x="20109" y="12289"/>
                      <a:pt x="19712" y="12707"/>
                    </a:cubicBezTo>
                    <a:close/>
                    <a:moveTo>
                      <a:pt x="735" y="12382"/>
                    </a:moveTo>
                    <a:lnTo>
                      <a:pt x="2190" y="12804"/>
                    </a:lnTo>
                    <a:lnTo>
                      <a:pt x="3284" y="10795"/>
                    </a:lnTo>
                    <a:lnTo>
                      <a:pt x="1204" y="10192"/>
                    </a:lnTo>
                    <a:cubicBezTo>
                      <a:pt x="683" y="10040"/>
                      <a:pt x="158" y="10410"/>
                      <a:pt x="28" y="11015"/>
                    </a:cubicBezTo>
                    <a:cubicBezTo>
                      <a:pt x="-100" y="11620"/>
                      <a:pt x="216" y="12231"/>
                      <a:pt x="735" y="12382"/>
                    </a:cubicBezTo>
                    <a:close/>
                  </a:path>
                </a:pathLst>
              </a:custGeom>
              <a:solidFill>
                <a:schemeClr val="bg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sp>
        <p:nvSpPr>
          <p:cNvPr id="55" name="矩形 54"/>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行业前景</a:t>
            </a:r>
            <a:endParaRPr lang="zh-CN" sz="1800" b="1" dirty="0">
              <a:solidFill>
                <a:schemeClr val="bg1"/>
              </a:solidFill>
              <a:ea typeface="微软雅黑" panose="020B0503020204020204" pitchFamily="34" charset="-122"/>
              <a:sym typeface="Arial" panose="020B0604020202020204" pitchFamily="34" charset="0"/>
            </a:endParaRPr>
          </a:p>
        </p:txBody>
      </p:sp>
      <p:sp>
        <p:nvSpPr>
          <p:cNvPr id="7"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2.6</a:t>
            </a:r>
            <a:endParaRPr lang="en-US" altLang="zh-CN" sz="2400" dirty="0">
              <a:solidFill>
                <a:schemeClr val="accent1"/>
              </a:solidFill>
              <a:latin typeface="Impact" panose="020B0806030902050204" pitchFamily="34" charset="0"/>
              <a:sym typeface="Impact" panose="020B0806030902050204" pitchFamily="34" charset="0"/>
            </a:endParaRPr>
          </a:p>
        </p:txBody>
      </p:sp>
      <p:sp>
        <p:nvSpPr>
          <p:cNvPr id="76" name="矩形 75"/>
          <p:cNvSpPr/>
          <p:nvPr>
            <p:custDataLst>
              <p:tags r:id="rId3"/>
            </p:custDataLst>
          </p:nvPr>
        </p:nvSpPr>
        <p:spPr>
          <a:xfrm>
            <a:off x="4716145" y="1927225"/>
            <a:ext cx="3453130" cy="1769745"/>
          </a:xfrm>
          <a:prstGeom prst="rect">
            <a:avLst/>
          </a:prstGeom>
        </p:spPr>
        <p:txBody>
          <a:bodyPr wrap="square">
            <a:spAutoFit/>
          </a:bodyPr>
          <a:lstStyle/>
          <a:p>
            <a:pPr algn="just">
              <a:lnSpc>
                <a:spcPct val="130000"/>
              </a:lnSpc>
              <a:spcAft>
                <a:spcPts val="600"/>
              </a:spcAft>
            </a:pPr>
            <a:r>
              <a:rPr lang="zh-CN" sz="1200" b="1" dirty="0">
                <a:solidFill>
                  <a:srgbClr val="969696"/>
                </a:solidFill>
                <a:latin typeface="微软雅黑" panose="020B0503020204020204" pitchFamily="34" charset="-122"/>
                <a:ea typeface="微软雅黑" panose="020B0503020204020204" pitchFamily="34" charset="-122"/>
              </a:rPr>
              <a:t>近些年由于新冠疫情的影响，国家整体的经济形势都不太好，四大目前也面临着严峻的形式，也有很多人被淘汰掉了。不同所的</a:t>
            </a:r>
            <a:r>
              <a:rPr lang="en-US" altLang="zh-CN" sz="1200" b="1" dirty="0">
                <a:solidFill>
                  <a:srgbClr val="969696"/>
                </a:solidFill>
                <a:latin typeface="微软雅黑" panose="020B0503020204020204" pitchFamily="34" charset="-122"/>
                <a:ea typeface="微软雅黑" panose="020B0503020204020204" pitchFamily="34" charset="-122"/>
              </a:rPr>
              <a:t>delay</a:t>
            </a:r>
            <a:r>
              <a:rPr lang="zh-CN" altLang="en-US" sz="1200" b="1" dirty="0">
                <a:solidFill>
                  <a:srgbClr val="969696"/>
                </a:solidFill>
                <a:latin typeface="微软雅黑" panose="020B0503020204020204" pitchFamily="34" charset="-122"/>
                <a:ea typeface="微软雅黑" panose="020B0503020204020204" pitchFamily="34" charset="-122"/>
              </a:rPr>
              <a:t>以及劝退的情况相比于前几年有大幅度的提升。</a:t>
            </a:r>
            <a:r>
              <a:rPr lang="zh-CN" sz="1200" b="1" dirty="0">
                <a:solidFill>
                  <a:srgbClr val="969696"/>
                </a:solidFill>
                <a:latin typeface="微软雅黑" panose="020B0503020204020204" pitchFamily="34" charset="-122"/>
                <a:ea typeface="微软雅黑" panose="020B0503020204020204" pitchFamily="34" charset="-122"/>
              </a:rPr>
              <a:t>但是随着经济的回暖未来会逐渐恢复到正常的经营状态。国家对于审计也是大力支持，未来的行业前景还是很不错的。</a:t>
            </a:r>
            <a:endParaRPr lang="zh-CN" sz="800" dirty="0">
              <a:solidFill>
                <a:srgbClr val="969696"/>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行业前景</a:t>
            </a:r>
            <a:endParaRPr lang="zh-CN" sz="1800" b="1" dirty="0">
              <a:solidFill>
                <a:schemeClr val="bg1"/>
              </a:solidFill>
              <a:ea typeface="微软雅黑" panose="020B0503020204020204" pitchFamily="34" charset="-122"/>
              <a:sym typeface="Arial" panose="020B0604020202020204" pitchFamily="34" charset="0"/>
            </a:endParaRPr>
          </a:p>
        </p:txBody>
      </p:sp>
      <p:sp>
        <p:nvSpPr>
          <p:cNvPr id="7"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2.6</a:t>
            </a:r>
            <a:endParaRPr lang="en-US" altLang="zh-CN" sz="2400" dirty="0">
              <a:solidFill>
                <a:schemeClr val="accent1"/>
              </a:solidFill>
              <a:latin typeface="Impact" panose="020B0806030902050204" pitchFamily="34" charset="0"/>
              <a:sym typeface="Impact" panose="020B0806030902050204" pitchFamily="34" charset="0"/>
            </a:endParaRPr>
          </a:p>
        </p:txBody>
      </p:sp>
      <p:pic>
        <p:nvPicPr>
          <p:cNvPr id="9" name="图片 8"/>
          <p:cNvPicPr>
            <a:picLocks noChangeAspect="1"/>
          </p:cNvPicPr>
          <p:nvPr>
            <p:custDataLst>
              <p:tags r:id="rId3"/>
            </p:custDataLst>
          </p:nvPr>
        </p:nvPicPr>
        <p:blipFill>
          <a:blip r:embed="rId4"/>
          <a:stretch>
            <a:fillRect/>
          </a:stretch>
        </p:blipFill>
        <p:spPr>
          <a:xfrm>
            <a:off x="251460" y="628015"/>
            <a:ext cx="8616950" cy="4197350"/>
          </a:xfrm>
          <a:prstGeom prst="rect">
            <a:avLst/>
          </a:prstGeom>
        </p:spPr>
      </p:pic>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219" name="Group 17"/>
          <p:cNvGrpSpPr/>
          <p:nvPr/>
        </p:nvGrpSpPr>
        <p:grpSpPr bwMode="auto">
          <a:xfrm>
            <a:off x="5152390" y="2519045"/>
            <a:ext cx="2975610" cy="2359660"/>
            <a:chOff x="4226734" y="3597379"/>
            <a:chExt cx="4303734" cy="3146669"/>
          </a:xfrm>
        </p:grpSpPr>
        <p:sp>
          <p:nvSpPr>
            <p:cNvPr id="6" name="Rectangle 7"/>
            <p:cNvSpPr>
              <a:spLocks noChangeArrowheads="1"/>
            </p:cNvSpPr>
            <p:nvPr/>
          </p:nvSpPr>
          <p:spPr bwMode="auto">
            <a:xfrm>
              <a:off x="4226734" y="3597379"/>
              <a:ext cx="4303734" cy="3146669"/>
            </a:xfrm>
            <a:prstGeom prst="rect">
              <a:avLst/>
            </a:prstGeom>
            <a:solidFill>
              <a:schemeClr val="accent2"/>
            </a:solidFill>
            <a:ln>
              <a:noFill/>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eaLnBrk="1" hangingPunct="1"/>
              <a:endParaRPr lang="zh-CN" altLang="zh-CN">
                <a:solidFill>
                  <a:srgbClr val="FFFFFF"/>
                </a:solidFill>
              </a:endParaRPr>
            </a:p>
          </p:txBody>
        </p:sp>
        <p:sp>
          <p:nvSpPr>
            <p:cNvPr id="93222" name="Rectangle 41"/>
            <p:cNvSpPr>
              <a:spLocks noChangeArrowheads="1"/>
            </p:cNvSpPr>
            <p:nvPr/>
          </p:nvSpPr>
          <p:spPr bwMode="auto">
            <a:xfrm>
              <a:off x="4241133" y="3786213"/>
              <a:ext cx="4155504" cy="2750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a:r>
                <a:rPr lang="zh-CN" altLang="en-US" sz="1400" b="1" dirty="0">
                  <a:solidFill>
                    <a:srgbClr val="FFFFFF"/>
                  </a:solidFill>
                  <a:latin typeface="Open Sans" panose="020B0606030504020204" pitchFamily="34" charset="0"/>
                </a:rPr>
                <a:t>像我前面说的实习注意事项一样，注意处理好人际关系，保质保量的完成任务，在快要离职了，或者闲下来的时候像你的</a:t>
              </a:r>
              <a:r>
                <a:rPr lang="en-US" altLang="zh-CN" sz="1400" b="1" dirty="0">
                  <a:solidFill>
                    <a:srgbClr val="FFFFFF"/>
                  </a:solidFill>
                  <a:latin typeface="Open Sans" panose="020B0606030504020204" pitchFamily="34" charset="0"/>
                </a:rPr>
                <a:t>ic</a:t>
              </a:r>
              <a:r>
                <a:rPr lang="zh-CN" altLang="en-US" sz="1400" b="1" dirty="0">
                  <a:solidFill>
                    <a:srgbClr val="FFFFFF"/>
                  </a:solidFill>
                  <a:latin typeface="Open Sans" panose="020B0606030504020204" pitchFamily="34" charset="0"/>
                </a:rPr>
                <a:t>或者</a:t>
              </a:r>
              <a:r>
                <a:rPr lang="en-US" altLang="zh-CN" sz="1400" b="1" dirty="0">
                  <a:solidFill>
                    <a:srgbClr val="FFFFFF"/>
                  </a:solidFill>
                  <a:latin typeface="Open Sans" panose="020B0606030504020204" pitchFamily="34" charset="0"/>
                </a:rPr>
                <a:t>Senior Associate</a:t>
              </a:r>
              <a:r>
                <a:rPr lang="zh-CN" altLang="en-US" sz="1400" b="1" dirty="0">
                  <a:solidFill>
                    <a:srgbClr val="FFFFFF"/>
                  </a:solidFill>
                  <a:latin typeface="Open Sans" panose="020B0606030504020204" pitchFamily="34" charset="0"/>
                </a:rPr>
                <a:t>说出你想拿</a:t>
              </a:r>
              <a:r>
                <a:rPr lang="en-US" altLang="zh-CN" sz="1400" b="1" dirty="0">
                  <a:solidFill>
                    <a:srgbClr val="FFFFFF"/>
                  </a:solidFill>
                  <a:latin typeface="Open Sans" panose="020B0606030504020204" pitchFamily="34" charset="0"/>
                </a:rPr>
                <a:t>return</a:t>
              </a:r>
              <a:r>
                <a:rPr lang="zh-CN" altLang="en-US" sz="1400" b="1" dirty="0">
                  <a:solidFill>
                    <a:srgbClr val="FFFFFF"/>
                  </a:solidFill>
                  <a:latin typeface="Open Sans" panose="020B0606030504020204" pitchFamily="34" charset="0"/>
                </a:rPr>
                <a:t>的想法，如果你在这期间表现得很好，大概率都会发放。暑期实习生收到的比较少，寒假实习生收到</a:t>
              </a:r>
              <a:r>
                <a:rPr lang="en-US" altLang="zh-CN" sz="1400" b="1" dirty="0">
                  <a:solidFill>
                    <a:srgbClr val="FFFFFF"/>
                  </a:solidFill>
                  <a:latin typeface="Open Sans" panose="020B0606030504020204" pitchFamily="34" charset="0"/>
                </a:rPr>
                <a:t>return</a:t>
              </a:r>
              <a:r>
                <a:rPr lang="zh-CN" altLang="en-US" sz="1400" b="1" dirty="0">
                  <a:solidFill>
                    <a:srgbClr val="FFFFFF"/>
                  </a:solidFill>
                  <a:latin typeface="Open Sans" panose="020B0606030504020204" pitchFamily="34" charset="0"/>
                </a:rPr>
                <a:t>的概率更大。</a:t>
              </a:r>
              <a:endParaRPr lang="zh-CN" altLang="en-US" sz="1400" b="1" dirty="0">
                <a:solidFill>
                  <a:srgbClr val="FFFFFF"/>
                </a:solidFill>
                <a:latin typeface="Open Sans" panose="020B0606030504020204" pitchFamily="34" charset="0"/>
              </a:endParaRPr>
            </a:p>
          </p:txBody>
        </p:sp>
      </p:grpSp>
      <p:sp>
        <p:nvSpPr>
          <p:cNvPr id="10" name="Text Placeholder 2"/>
          <p:cNvSpPr txBox="1"/>
          <p:nvPr/>
        </p:nvSpPr>
        <p:spPr>
          <a:xfrm>
            <a:off x="935355" y="2091055"/>
            <a:ext cx="1861185" cy="311785"/>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什么是</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return offer</a:t>
            </a:r>
            <a:endPar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11" name="Text Placeholder 2"/>
          <p:cNvSpPr txBox="1"/>
          <p:nvPr/>
        </p:nvSpPr>
        <p:spPr>
          <a:xfrm>
            <a:off x="5699363" y="2065981"/>
            <a:ext cx="1414463" cy="310849"/>
          </a:xfrm>
          <a:prstGeom prst="rect">
            <a:avLst/>
          </a:prstGeom>
          <a:noFill/>
        </p:spPr>
        <p:txBody>
          <a:bodyPr lIns="68580" tIns="34290" rIns="68580" bIns="3429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defTabSz="1088390">
              <a:defRPr/>
            </a:pPr>
            <a:r>
              <a:rPr 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如何获得</a:t>
            </a:r>
            <a:r>
              <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return offer</a:t>
            </a:r>
            <a:endParaRPr lang="en-US" altLang="zh-CN" sz="1400"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17" name="Group 16"/>
          <p:cNvGrpSpPr/>
          <p:nvPr/>
        </p:nvGrpSpPr>
        <p:grpSpPr bwMode="auto">
          <a:xfrm>
            <a:off x="539750" y="2471420"/>
            <a:ext cx="2722245" cy="2458085"/>
            <a:chOff x="1452397" y="3235692"/>
            <a:chExt cx="1873984" cy="3112799"/>
          </a:xfrm>
        </p:grpSpPr>
        <p:sp>
          <p:nvSpPr>
            <p:cNvPr id="15" name="Rectangle 6"/>
            <p:cNvSpPr>
              <a:spLocks noChangeArrowheads="1"/>
            </p:cNvSpPr>
            <p:nvPr/>
          </p:nvSpPr>
          <p:spPr bwMode="auto">
            <a:xfrm>
              <a:off x="1452397" y="3235692"/>
              <a:ext cx="1864581" cy="3112799"/>
            </a:xfrm>
            <a:prstGeom prst="rect">
              <a:avLst/>
            </a:prstGeom>
            <a:solidFill>
              <a:schemeClr val="accent1"/>
            </a:solidFill>
            <a:ln>
              <a:noFill/>
            </a:ln>
          </p:spPr>
          <p:txBody>
            <a:bodyPr/>
            <a:lstStyle/>
            <a:p>
              <a:pPr defTabSz="685800">
                <a:defRPr/>
              </a:pPr>
              <a:endParaRPr lang="en-US">
                <a:solidFill>
                  <a:srgbClr val="FFFFFF"/>
                </a:solidFill>
                <a:latin typeface="+mn-lt"/>
              </a:endParaRPr>
            </a:p>
          </p:txBody>
        </p:sp>
        <p:sp>
          <p:nvSpPr>
            <p:cNvPr id="93214" name="Rectangle 40"/>
            <p:cNvSpPr>
              <a:spLocks noChangeArrowheads="1"/>
            </p:cNvSpPr>
            <p:nvPr/>
          </p:nvSpPr>
          <p:spPr bwMode="auto">
            <a:xfrm>
              <a:off x="1511674" y="3289569"/>
              <a:ext cx="1814707" cy="241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just"/>
              <a:r>
                <a:rPr lang="zh-CN" b="1" dirty="0">
                  <a:solidFill>
                    <a:srgbClr val="FFFFFF"/>
                  </a:solidFill>
                  <a:latin typeface="Open Sans" panose="020B0606030504020204" pitchFamily="34" charset="0"/>
                </a:rPr>
                <a:t>也叫四大的秋招快速通道，可以越过</a:t>
              </a:r>
              <a:r>
                <a:rPr lang="en-US" altLang="zh-CN" b="1" dirty="0">
                  <a:solidFill>
                    <a:srgbClr val="FFFFFF"/>
                  </a:solidFill>
                  <a:latin typeface="Open Sans" panose="020B0606030504020204" pitchFamily="34" charset="0"/>
                </a:rPr>
                <a:t>gba</a:t>
              </a:r>
              <a:r>
                <a:rPr lang="zh-CN" altLang="en-US" b="1" dirty="0">
                  <a:solidFill>
                    <a:srgbClr val="FFFFFF"/>
                  </a:solidFill>
                  <a:latin typeface="Open Sans" panose="020B0606030504020204" pitchFamily="34" charset="0"/>
                </a:rPr>
                <a:t>测试，简历筛选，群面，</a:t>
              </a:r>
              <a:r>
                <a:rPr lang="en-US" altLang="zh-CN" b="1" dirty="0">
                  <a:solidFill>
                    <a:srgbClr val="FFFFFF"/>
                  </a:solidFill>
                  <a:latin typeface="Open Sans" panose="020B0606030504020204" pitchFamily="34" charset="0"/>
                </a:rPr>
                <a:t>manager</a:t>
              </a:r>
              <a:r>
                <a:rPr lang="zh-CN" altLang="en-US" b="1" dirty="0">
                  <a:solidFill>
                    <a:srgbClr val="FFFFFF"/>
                  </a:solidFill>
                  <a:latin typeface="Open Sans" panose="020B0606030504020204" pitchFamily="34" charset="0"/>
                </a:rPr>
                <a:t>面试，直通</a:t>
              </a:r>
              <a:r>
                <a:rPr lang="en-US" altLang="zh-CN" b="1" dirty="0">
                  <a:solidFill>
                    <a:srgbClr val="FFFFFF"/>
                  </a:solidFill>
                  <a:latin typeface="Open Sans" panose="020B0606030504020204" pitchFamily="34" charset="0"/>
                </a:rPr>
                <a:t>Partner</a:t>
              </a:r>
              <a:r>
                <a:rPr lang="zh-CN" altLang="en-US" b="1" dirty="0">
                  <a:solidFill>
                    <a:srgbClr val="FFFFFF"/>
                  </a:solidFill>
                  <a:latin typeface="Open Sans" panose="020B0606030504020204" pitchFamily="34" charset="0"/>
                </a:rPr>
                <a:t>面试。如果面试通过将会直接获得四大的工作</a:t>
              </a:r>
              <a:r>
                <a:rPr lang="en-US" altLang="zh-CN" b="1" dirty="0">
                  <a:solidFill>
                    <a:srgbClr val="FFFFFF"/>
                  </a:solidFill>
                  <a:latin typeface="Open Sans" panose="020B0606030504020204" pitchFamily="34" charset="0"/>
                </a:rPr>
                <a:t>offer</a:t>
              </a:r>
              <a:r>
                <a:rPr lang="zh-CN" altLang="en-US" b="1" dirty="0">
                  <a:solidFill>
                    <a:srgbClr val="FFFFFF"/>
                  </a:solidFill>
                  <a:latin typeface="Open Sans" panose="020B0606030504020204" pitchFamily="34" charset="0"/>
                </a:rPr>
                <a:t>。</a:t>
              </a:r>
              <a:endParaRPr lang="zh-CN" altLang="en-US" b="1" dirty="0">
                <a:solidFill>
                  <a:srgbClr val="FFFFFF"/>
                </a:solidFill>
                <a:latin typeface="Open Sans" panose="020B0606030504020204" pitchFamily="34" charset="0"/>
              </a:endParaRPr>
            </a:p>
          </p:txBody>
        </p:sp>
      </p:grpSp>
      <p:grpSp>
        <p:nvGrpSpPr>
          <p:cNvPr id="7" name="Group 6"/>
          <p:cNvGrpSpPr/>
          <p:nvPr/>
        </p:nvGrpSpPr>
        <p:grpSpPr bwMode="auto">
          <a:xfrm>
            <a:off x="1096328" y="761531"/>
            <a:ext cx="1391841" cy="1218385"/>
            <a:chOff x="2279664" y="1744663"/>
            <a:chExt cx="1855627" cy="1623672"/>
          </a:xfrm>
        </p:grpSpPr>
        <p:sp>
          <p:nvSpPr>
            <p:cNvPr id="19" name="Freeform 13"/>
            <p:cNvSpPr/>
            <p:nvPr/>
          </p:nvSpPr>
          <p:spPr bwMode="auto">
            <a:xfrm>
              <a:off x="2279664" y="1744663"/>
              <a:ext cx="1855627" cy="1623672"/>
            </a:xfrm>
            <a:custGeom>
              <a:avLst/>
              <a:gdLst>
                <a:gd name="T0" fmla="*/ 832 w 832"/>
                <a:gd name="T1" fmla="*/ 0 h 728"/>
                <a:gd name="T2" fmla="*/ 0 w 832"/>
                <a:gd name="T3" fmla="*/ 0 h 728"/>
                <a:gd name="T4" fmla="*/ 0 w 832"/>
                <a:gd name="T5" fmla="*/ 647 h 728"/>
                <a:gd name="T6" fmla="*/ 133 w 832"/>
                <a:gd name="T7" fmla="*/ 647 h 728"/>
                <a:gd name="T8" fmla="*/ 133 w 832"/>
                <a:gd name="T9" fmla="*/ 728 h 728"/>
                <a:gd name="T10" fmla="*/ 254 w 832"/>
                <a:gd name="T11" fmla="*/ 647 h 728"/>
                <a:gd name="T12" fmla="*/ 832 w 832"/>
                <a:gd name="T13" fmla="*/ 647 h 728"/>
                <a:gd name="T14" fmla="*/ 832 w 832"/>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2" h="728">
                  <a:moveTo>
                    <a:pt x="832" y="0"/>
                  </a:moveTo>
                  <a:lnTo>
                    <a:pt x="0" y="0"/>
                  </a:lnTo>
                  <a:lnTo>
                    <a:pt x="0" y="647"/>
                  </a:lnTo>
                  <a:lnTo>
                    <a:pt x="133" y="647"/>
                  </a:lnTo>
                  <a:lnTo>
                    <a:pt x="133" y="728"/>
                  </a:lnTo>
                  <a:lnTo>
                    <a:pt x="254" y="647"/>
                  </a:lnTo>
                  <a:lnTo>
                    <a:pt x="832" y="647"/>
                  </a:lnTo>
                  <a:lnTo>
                    <a:pt x="832" y="0"/>
                  </a:lnTo>
                  <a:close/>
                </a:path>
              </a:pathLst>
            </a:custGeom>
            <a:solidFill>
              <a:schemeClr val="accent1"/>
            </a:solidFill>
            <a:ln>
              <a:noFill/>
            </a:ln>
          </p:spPr>
          <p:txBody>
            <a:bodyPr/>
            <a:lstStyle/>
            <a:p>
              <a:pPr defTabSz="685800">
                <a:defRPr/>
              </a:pPr>
              <a:endParaRPr lang="en-US">
                <a:latin typeface="+mn-lt"/>
              </a:endParaRPr>
            </a:p>
          </p:txBody>
        </p:sp>
        <p:grpSp>
          <p:nvGrpSpPr>
            <p:cNvPr id="30" name="Group 29"/>
            <p:cNvGrpSpPr/>
            <p:nvPr/>
          </p:nvGrpSpPr>
          <p:grpSpPr>
            <a:xfrm>
              <a:off x="2882264" y="2096533"/>
              <a:ext cx="652652" cy="631862"/>
              <a:chOff x="2339974" y="3200401"/>
              <a:chExt cx="249238" cy="241299"/>
            </a:xfrm>
            <a:solidFill>
              <a:schemeClr val="bg1"/>
            </a:solidFill>
          </p:grpSpPr>
          <p:sp>
            <p:nvSpPr>
              <p:cNvPr id="31" name="Rectangle 18"/>
              <p:cNvSpPr>
                <a:spLocks noChangeArrowheads="1"/>
              </p:cNvSpPr>
              <p:nvPr/>
            </p:nvSpPr>
            <p:spPr bwMode="auto">
              <a:xfrm>
                <a:off x="242887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3" name="Rectangle 19"/>
              <p:cNvSpPr>
                <a:spLocks noChangeArrowheads="1"/>
              </p:cNvSpPr>
              <p:nvPr/>
            </p:nvSpPr>
            <p:spPr bwMode="auto">
              <a:xfrm>
                <a:off x="2473325"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4" name="Rectangle 20"/>
              <p:cNvSpPr>
                <a:spLocks noChangeArrowheads="1"/>
              </p:cNvSpPr>
              <p:nvPr/>
            </p:nvSpPr>
            <p:spPr bwMode="auto">
              <a:xfrm>
                <a:off x="2516188" y="3297238"/>
                <a:ext cx="28575"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0" name="Rectangle 21"/>
              <p:cNvSpPr>
                <a:spLocks noChangeArrowheads="1"/>
              </p:cNvSpPr>
              <p:nvPr/>
            </p:nvSpPr>
            <p:spPr bwMode="auto">
              <a:xfrm>
                <a:off x="242887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22"/>
              <p:cNvSpPr>
                <a:spLocks noChangeArrowheads="1"/>
              </p:cNvSpPr>
              <p:nvPr/>
            </p:nvSpPr>
            <p:spPr bwMode="auto">
              <a:xfrm>
                <a:off x="2473325"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6" name="Rectangle 23"/>
              <p:cNvSpPr>
                <a:spLocks noChangeArrowheads="1"/>
              </p:cNvSpPr>
              <p:nvPr/>
            </p:nvSpPr>
            <p:spPr bwMode="auto">
              <a:xfrm>
                <a:off x="2516188" y="3338513"/>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7" name="Rectangle 24"/>
              <p:cNvSpPr>
                <a:spLocks noChangeArrowheads="1"/>
              </p:cNvSpPr>
              <p:nvPr/>
            </p:nvSpPr>
            <p:spPr bwMode="auto">
              <a:xfrm>
                <a:off x="242887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8" name="Rectangle 25"/>
              <p:cNvSpPr>
                <a:spLocks noChangeArrowheads="1"/>
              </p:cNvSpPr>
              <p:nvPr/>
            </p:nvSpPr>
            <p:spPr bwMode="auto">
              <a:xfrm>
                <a:off x="2386013" y="3338513"/>
                <a:ext cx="25400"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9" name="Rectangle 26"/>
              <p:cNvSpPr>
                <a:spLocks noChangeArrowheads="1"/>
              </p:cNvSpPr>
              <p:nvPr/>
            </p:nvSpPr>
            <p:spPr bwMode="auto">
              <a:xfrm>
                <a:off x="2386013"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0" name="Rectangle 27"/>
              <p:cNvSpPr>
                <a:spLocks noChangeArrowheads="1"/>
              </p:cNvSpPr>
              <p:nvPr/>
            </p:nvSpPr>
            <p:spPr bwMode="auto">
              <a:xfrm>
                <a:off x="2473325"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1" name="Rectangle 28"/>
              <p:cNvSpPr>
                <a:spLocks noChangeArrowheads="1"/>
              </p:cNvSpPr>
              <p:nvPr/>
            </p:nvSpPr>
            <p:spPr bwMode="auto">
              <a:xfrm>
                <a:off x="2516188" y="3378201"/>
                <a:ext cx="28575" cy="238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Freeform 29"/>
              <p:cNvSpPr>
                <a:spLocks noEditPoints="1"/>
              </p:cNvSpPr>
              <p:nvPr/>
            </p:nvSpPr>
            <p:spPr bwMode="auto">
              <a:xfrm>
                <a:off x="2339974" y="3217862"/>
                <a:ext cx="249238" cy="223838"/>
              </a:xfrm>
              <a:custGeom>
                <a:avLst/>
                <a:gdLst>
                  <a:gd name="T0" fmla="*/ 157 w 157"/>
                  <a:gd name="T1" fmla="*/ 0 h 141"/>
                  <a:gd name="T2" fmla="*/ 135 w 157"/>
                  <a:gd name="T3" fmla="*/ 0 h 141"/>
                  <a:gd name="T4" fmla="*/ 135 w 157"/>
                  <a:gd name="T5" fmla="*/ 15 h 141"/>
                  <a:gd name="T6" fmla="*/ 114 w 157"/>
                  <a:gd name="T7" fmla="*/ 15 h 141"/>
                  <a:gd name="T8" fmla="*/ 114 w 157"/>
                  <a:gd name="T9" fmla="*/ 0 h 141"/>
                  <a:gd name="T10" fmla="*/ 47 w 157"/>
                  <a:gd name="T11" fmla="*/ 0 h 141"/>
                  <a:gd name="T12" fmla="*/ 47 w 157"/>
                  <a:gd name="T13" fmla="*/ 15 h 141"/>
                  <a:gd name="T14" fmla="*/ 25 w 157"/>
                  <a:gd name="T15" fmla="*/ 15 h 141"/>
                  <a:gd name="T16" fmla="*/ 25 w 157"/>
                  <a:gd name="T17" fmla="*/ 0 h 141"/>
                  <a:gd name="T18" fmla="*/ 0 w 157"/>
                  <a:gd name="T19" fmla="*/ 0 h 141"/>
                  <a:gd name="T20" fmla="*/ 0 w 157"/>
                  <a:gd name="T21" fmla="*/ 141 h 141"/>
                  <a:gd name="T22" fmla="*/ 12 w 157"/>
                  <a:gd name="T23" fmla="*/ 141 h 141"/>
                  <a:gd name="T24" fmla="*/ 146 w 157"/>
                  <a:gd name="T25" fmla="*/ 141 h 141"/>
                  <a:gd name="T26" fmla="*/ 157 w 157"/>
                  <a:gd name="T27" fmla="*/ 141 h 141"/>
                  <a:gd name="T28" fmla="*/ 157 w 157"/>
                  <a:gd name="T29" fmla="*/ 0 h 141"/>
                  <a:gd name="T30" fmla="*/ 146 w 157"/>
                  <a:gd name="T31" fmla="*/ 129 h 141"/>
                  <a:gd name="T32" fmla="*/ 12 w 157"/>
                  <a:gd name="T33" fmla="*/ 129 h 141"/>
                  <a:gd name="T34" fmla="*/ 12 w 157"/>
                  <a:gd name="T35" fmla="*/ 40 h 141"/>
                  <a:gd name="T36" fmla="*/ 146 w 157"/>
                  <a:gd name="T37" fmla="*/ 40 h 141"/>
                  <a:gd name="T38" fmla="*/ 146 w 157"/>
                  <a:gd name="T39" fmla="*/ 129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41">
                    <a:moveTo>
                      <a:pt x="157" y="0"/>
                    </a:moveTo>
                    <a:lnTo>
                      <a:pt x="135" y="0"/>
                    </a:lnTo>
                    <a:lnTo>
                      <a:pt x="135" y="15"/>
                    </a:lnTo>
                    <a:lnTo>
                      <a:pt x="114" y="15"/>
                    </a:lnTo>
                    <a:lnTo>
                      <a:pt x="114" y="0"/>
                    </a:lnTo>
                    <a:lnTo>
                      <a:pt x="47" y="0"/>
                    </a:lnTo>
                    <a:lnTo>
                      <a:pt x="47" y="15"/>
                    </a:lnTo>
                    <a:lnTo>
                      <a:pt x="25" y="15"/>
                    </a:lnTo>
                    <a:lnTo>
                      <a:pt x="25" y="0"/>
                    </a:lnTo>
                    <a:lnTo>
                      <a:pt x="0" y="0"/>
                    </a:lnTo>
                    <a:lnTo>
                      <a:pt x="0" y="141"/>
                    </a:lnTo>
                    <a:lnTo>
                      <a:pt x="12" y="141"/>
                    </a:lnTo>
                    <a:lnTo>
                      <a:pt x="146" y="141"/>
                    </a:lnTo>
                    <a:lnTo>
                      <a:pt x="157" y="141"/>
                    </a:lnTo>
                    <a:lnTo>
                      <a:pt x="157" y="0"/>
                    </a:lnTo>
                    <a:close/>
                    <a:moveTo>
                      <a:pt x="146" y="129"/>
                    </a:moveTo>
                    <a:lnTo>
                      <a:pt x="12" y="129"/>
                    </a:lnTo>
                    <a:lnTo>
                      <a:pt x="12" y="40"/>
                    </a:lnTo>
                    <a:lnTo>
                      <a:pt x="146" y="40"/>
                    </a:lnTo>
                    <a:lnTo>
                      <a:pt x="146"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 name="Rectangle 30"/>
              <p:cNvSpPr>
                <a:spLocks noChangeArrowheads="1"/>
              </p:cNvSpPr>
              <p:nvPr/>
            </p:nvSpPr>
            <p:spPr bwMode="auto">
              <a:xfrm>
                <a:off x="2387600" y="3200401"/>
                <a:ext cx="20638"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 name="Rectangle 31"/>
              <p:cNvSpPr>
                <a:spLocks noChangeArrowheads="1"/>
              </p:cNvSpPr>
              <p:nvPr/>
            </p:nvSpPr>
            <p:spPr bwMode="auto">
              <a:xfrm>
                <a:off x="2525713" y="3200401"/>
                <a:ext cx="23813" cy="34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grpSp>
      <p:grpSp>
        <p:nvGrpSpPr>
          <p:cNvPr id="5" name="Group 4"/>
          <p:cNvGrpSpPr/>
          <p:nvPr/>
        </p:nvGrpSpPr>
        <p:grpSpPr bwMode="auto">
          <a:xfrm>
            <a:off x="5724605" y="768516"/>
            <a:ext cx="1389459" cy="1218385"/>
            <a:chOff x="4226734" y="1744663"/>
            <a:chExt cx="1853396" cy="1623672"/>
          </a:xfrm>
        </p:grpSpPr>
        <p:sp>
          <p:nvSpPr>
            <p:cNvPr id="26" name="Freeform 14"/>
            <p:cNvSpPr/>
            <p:nvPr/>
          </p:nvSpPr>
          <p:spPr bwMode="auto">
            <a:xfrm>
              <a:off x="4226734" y="1744663"/>
              <a:ext cx="1853396" cy="1623672"/>
            </a:xfrm>
            <a:custGeom>
              <a:avLst/>
              <a:gdLst>
                <a:gd name="T0" fmla="*/ 831 w 831"/>
                <a:gd name="T1" fmla="*/ 0 h 728"/>
                <a:gd name="T2" fmla="*/ 0 w 831"/>
                <a:gd name="T3" fmla="*/ 0 h 728"/>
                <a:gd name="T4" fmla="*/ 0 w 831"/>
                <a:gd name="T5" fmla="*/ 647 h 728"/>
                <a:gd name="T6" fmla="*/ 132 w 831"/>
                <a:gd name="T7" fmla="*/ 647 h 728"/>
                <a:gd name="T8" fmla="*/ 132 w 831"/>
                <a:gd name="T9" fmla="*/ 728 h 728"/>
                <a:gd name="T10" fmla="*/ 254 w 831"/>
                <a:gd name="T11" fmla="*/ 647 h 728"/>
                <a:gd name="T12" fmla="*/ 831 w 831"/>
                <a:gd name="T13" fmla="*/ 647 h 728"/>
                <a:gd name="T14" fmla="*/ 831 w 831"/>
                <a:gd name="T15" fmla="*/ 0 h 7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1" h="728">
                  <a:moveTo>
                    <a:pt x="831" y="0"/>
                  </a:moveTo>
                  <a:lnTo>
                    <a:pt x="0" y="0"/>
                  </a:lnTo>
                  <a:lnTo>
                    <a:pt x="0" y="647"/>
                  </a:lnTo>
                  <a:lnTo>
                    <a:pt x="132" y="647"/>
                  </a:lnTo>
                  <a:lnTo>
                    <a:pt x="132" y="728"/>
                  </a:lnTo>
                  <a:lnTo>
                    <a:pt x="254" y="647"/>
                  </a:lnTo>
                  <a:lnTo>
                    <a:pt x="831" y="647"/>
                  </a:lnTo>
                  <a:lnTo>
                    <a:pt x="831" y="0"/>
                  </a:lnTo>
                  <a:close/>
                </a:path>
              </a:pathLst>
            </a:custGeom>
            <a:solidFill>
              <a:schemeClr val="accent2"/>
            </a:solidFill>
            <a:ln>
              <a:noFill/>
            </a:ln>
          </p:spPr>
          <p:txBody>
            <a:bodyPr/>
            <a:lstStyle/>
            <a:p>
              <a:pPr defTabSz="685800">
                <a:defRPr/>
              </a:pPr>
              <a:endParaRPr lang="en-US">
                <a:latin typeface="+mn-lt"/>
              </a:endParaRPr>
            </a:p>
          </p:txBody>
        </p:sp>
        <p:grpSp>
          <p:nvGrpSpPr>
            <p:cNvPr id="93208" name="Group 534"/>
            <p:cNvGrpSpPr/>
            <p:nvPr/>
          </p:nvGrpSpPr>
          <p:grpSpPr bwMode="auto">
            <a:xfrm>
              <a:off x="4892136" y="2049693"/>
              <a:ext cx="522591" cy="733849"/>
              <a:chOff x="0" y="0"/>
              <a:chExt cx="466806" cy="655510"/>
            </a:xfrm>
          </p:grpSpPr>
          <p:sp>
            <p:nvSpPr>
              <p:cNvPr id="93209" name="Shape 532"/>
              <p:cNvSpPr/>
              <p:nvPr/>
            </p:nvSpPr>
            <p:spPr bwMode="auto">
              <a:xfrm>
                <a:off x="0" y="55316"/>
                <a:ext cx="466807" cy="600195"/>
              </a:xfrm>
              <a:custGeom>
                <a:avLst/>
                <a:gdLst>
                  <a:gd name="T0" fmla="*/ 233404 w 21600"/>
                  <a:gd name="T1" fmla="*/ 300098 h 21600"/>
                  <a:gd name="T2" fmla="*/ 233404 w 21600"/>
                  <a:gd name="T3" fmla="*/ 300098 h 21600"/>
                  <a:gd name="T4" fmla="*/ 233404 w 21600"/>
                  <a:gd name="T5" fmla="*/ 300098 h 21600"/>
                  <a:gd name="T6" fmla="*/ 233404 w 21600"/>
                  <a:gd name="T7" fmla="*/ 30009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sp>
            <p:nvSpPr>
              <p:cNvPr id="93210" name="Shape 533"/>
              <p:cNvSpPr/>
              <p:nvPr/>
            </p:nvSpPr>
            <p:spPr bwMode="auto">
              <a:xfrm>
                <a:off x="82231" y="0"/>
                <a:ext cx="300096" cy="133384"/>
              </a:xfrm>
              <a:custGeom>
                <a:avLst/>
                <a:gdLst>
                  <a:gd name="T0" fmla="*/ 150048 w 21600"/>
                  <a:gd name="T1" fmla="*/ 66692 h 21600"/>
                  <a:gd name="T2" fmla="*/ 150048 w 21600"/>
                  <a:gd name="T3" fmla="*/ 66692 h 21600"/>
                  <a:gd name="T4" fmla="*/ 150048 w 21600"/>
                  <a:gd name="T5" fmla="*/ 66692 h 21600"/>
                  <a:gd name="T6" fmla="*/ 150048 w 21600"/>
                  <a:gd name="T7" fmla="*/ 6669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nchor="ctr"/>
              <a:lstStyle/>
              <a:p>
                <a:endParaRPr lang="zh-CN" altLang="en-US"/>
              </a:p>
            </p:txBody>
          </p:sp>
        </p:grpSp>
      </p:grpSp>
      <p:sp>
        <p:nvSpPr>
          <p:cNvPr id="66" name="矩形 65"/>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20"/>
          <p:cNvSpPr>
            <a:spLocks noChangeArrowheads="1"/>
          </p:cNvSpPr>
          <p:nvPr>
            <p:custDataLst>
              <p:tags r:id="rId1"/>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800" b="1" dirty="0">
                <a:solidFill>
                  <a:schemeClr val="bg1"/>
                </a:solidFill>
                <a:ea typeface="微软雅黑" panose="020B0503020204020204" pitchFamily="34" charset="-122"/>
                <a:sym typeface="Arial" panose="020B0604020202020204" pitchFamily="34" charset="0"/>
              </a:rPr>
              <a:t>Return offer</a:t>
            </a:r>
            <a:endParaRPr lang="en-US" altLang="zh-CN" sz="1800" b="1" dirty="0">
              <a:solidFill>
                <a:schemeClr val="bg1"/>
              </a:solidFill>
              <a:ea typeface="微软雅黑" panose="020B0503020204020204" pitchFamily="34" charset="-122"/>
              <a:sym typeface="Arial" panose="020B0604020202020204" pitchFamily="34" charset="0"/>
            </a:endParaRPr>
          </a:p>
        </p:txBody>
      </p:sp>
      <p:sp>
        <p:nvSpPr>
          <p:cNvPr id="9" name="矩形 8"/>
          <p:cNvSpPr>
            <a:spLocks noChangeArrowheads="1"/>
          </p:cNvSpPr>
          <p:nvPr>
            <p:custDataLst>
              <p:tags r:id="rId2"/>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2.7</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p:cNvCxnSpPr/>
          <p:nvPr/>
        </p:nvCxnSpPr>
        <p:spPr>
          <a:xfrm>
            <a:off x="5413773" y="2502276"/>
            <a:ext cx="5953" cy="649091"/>
          </a:xfrm>
          <a:prstGeom prst="line">
            <a:avLst/>
          </a:prstGeom>
          <a:ln w="41275">
            <a:solidFill>
              <a:schemeClr val="accent5"/>
            </a:solidFill>
            <a:tailEnd type="ova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45456" y="2362930"/>
            <a:ext cx="0" cy="788437"/>
          </a:xfrm>
          <a:prstGeom prst="line">
            <a:avLst/>
          </a:prstGeom>
          <a:ln w="41275">
            <a:solidFill>
              <a:schemeClr val="accent5">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595688" y="2362930"/>
            <a:ext cx="0" cy="788437"/>
          </a:xfrm>
          <a:prstGeom prst="line">
            <a:avLst/>
          </a:prstGeom>
          <a:ln w="41275">
            <a:solidFill>
              <a:schemeClr val="accent5">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290197" y="2362930"/>
            <a:ext cx="0" cy="788437"/>
          </a:xfrm>
          <a:prstGeom prst="line">
            <a:avLst/>
          </a:prstGeom>
          <a:ln w="41275">
            <a:solidFill>
              <a:schemeClr val="accent5">
                <a:lumMod val="60000"/>
                <a:lumOff val="4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bwMode="auto">
          <a:xfrm>
            <a:off x="685935" y="3260936"/>
            <a:ext cx="2111375" cy="1014730"/>
            <a:chOff x="5167000" y="2933595"/>
            <a:chExt cx="2814742" cy="1353036"/>
          </a:xfrm>
        </p:grpSpPr>
        <p:sp>
          <p:nvSpPr>
            <p:cNvPr id="35" name="TextBox 34"/>
            <p:cNvSpPr txBox="1"/>
            <p:nvPr/>
          </p:nvSpPr>
          <p:spPr>
            <a:xfrm>
              <a:off x="5167000" y="2933595"/>
              <a:ext cx="2814742" cy="1353036"/>
            </a:xfrm>
            <a:prstGeom prst="rect">
              <a:avLst/>
            </a:prstGeom>
            <a:noFill/>
          </p:spPr>
          <p:txBody>
            <a:bodyPr wrap="none">
              <a:spAutoFit/>
            </a:bodyPr>
            <a:lstStyle/>
            <a:p>
              <a:pPr algn="ctr" defTabSz="685800">
                <a:defRPr/>
              </a:pPr>
              <a:r>
                <a:rPr lang="en-US" altLang="zh-CN" sz="1200" b="1" dirty="0">
                  <a:solidFill>
                    <a:schemeClr val="tx1"/>
                  </a:solidFill>
                  <a:latin typeface="微软雅黑" panose="020B0503020204020204" pitchFamily="34" charset="-122"/>
                  <a:ea typeface="微软雅黑" panose="020B0503020204020204" pitchFamily="34" charset="-122"/>
                </a:rPr>
                <a:t>1. </a:t>
              </a:r>
              <a:r>
                <a:rPr lang="zh-CN" altLang="en-US" sz="1200" b="1" dirty="0">
                  <a:solidFill>
                    <a:schemeClr val="tx1"/>
                  </a:solidFill>
                  <a:latin typeface="微软雅黑" panose="020B0503020204020204" pitchFamily="34" charset="-122"/>
                  <a:ea typeface="微软雅黑" panose="020B0503020204020204" pitchFamily="34" charset="-122"/>
                </a:rPr>
                <a:t>金融领域审计业务营</a:t>
              </a:r>
              <a:br>
                <a:rPr lang="zh-CN" altLang="en-US" sz="1200" b="1" dirty="0">
                  <a:solidFill>
                    <a:schemeClr val="tx1"/>
                  </a:solidFill>
                  <a:latin typeface="微软雅黑" panose="020B0503020204020204" pitchFamily="34" charset="-122"/>
                  <a:ea typeface="微软雅黑" panose="020B0503020204020204" pitchFamily="34" charset="-122"/>
                </a:rPr>
              </a:br>
              <a:r>
                <a:rPr lang="zh-CN" altLang="en-US" sz="1200" b="1" dirty="0">
                  <a:solidFill>
                    <a:schemeClr val="tx1"/>
                  </a:solidFill>
                  <a:latin typeface="微软雅黑" panose="020B0503020204020204" pitchFamily="34" charset="-122"/>
                  <a:ea typeface="微软雅黑" panose="020B0503020204020204" pitchFamily="34" charset="-122"/>
                </a:rPr>
                <a:t>收占比最高</a:t>
              </a:r>
              <a:endParaRPr lang="zh-CN" altLang="en-US" sz="1200" b="1" dirty="0">
                <a:solidFill>
                  <a:schemeClr val="tx1"/>
                </a:solidFill>
                <a:latin typeface="微软雅黑" panose="020B0503020204020204" pitchFamily="34" charset="-122"/>
                <a:ea typeface="微软雅黑" panose="020B0503020204020204" pitchFamily="34" charset="-122"/>
              </a:endParaRPr>
            </a:p>
            <a:p>
              <a:pPr algn="ctr" defTabSz="685800">
                <a:defRPr/>
              </a:pPr>
              <a:br>
                <a:rPr lang="zh-CN" altLang="en-US" sz="1200" b="1" dirty="0">
                  <a:solidFill>
                    <a:schemeClr val="tx1"/>
                  </a:solidFill>
                  <a:latin typeface="微软雅黑" panose="020B0503020204020204" pitchFamily="34" charset="-122"/>
                  <a:ea typeface="微软雅黑" panose="020B0503020204020204" pitchFamily="34" charset="-122"/>
                </a:rPr>
              </a:br>
              <a:r>
                <a:rPr lang="en-US" altLang="zh-CN" sz="1200" b="1" dirty="0">
                  <a:solidFill>
                    <a:schemeClr val="tx1"/>
                  </a:solidFill>
                  <a:latin typeface="微软雅黑" panose="020B0503020204020204" pitchFamily="34" charset="-122"/>
                  <a:ea typeface="微软雅黑" panose="020B0503020204020204" pitchFamily="34" charset="-122"/>
                </a:rPr>
                <a:t>2. </a:t>
              </a:r>
              <a:r>
                <a:rPr lang="zh-CN" altLang="en-US" sz="1200" b="1" dirty="0">
                  <a:solidFill>
                    <a:schemeClr val="tx1"/>
                  </a:solidFill>
                  <a:latin typeface="微软雅黑" panose="020B0503020204020204" pitchFamily="34" charset="-122"/>
                  <a:ea typeface="微软雅黑" panose="020B0503020204020204" pitchFamily="34" charset="-122"/>
                </a:rPr>
                <a:t>KPMG的气氛略为tough,</a:t>
              </a:r>
              <a:br>
                <a:rPr lang="zh-CN" altLang="en-US" sz="1200" b="1" dirty="0">
                  <a:solidFill>
                    <a:schemeClr val="tx1"/>
                  </a:solidFill>
                  <a:latin typeface="微软雅黑" panose="020B0503020204020204" pitchFamily="34" charset="-122"/>
                  <a:ea typeface="微软雅黑" panose="020B0503020204020204" pitchFamily="34" charset="-122"/>
                </a:rPr>
              </a:br>
              <a:r>
                <a:rPr lang="zh-CN" altLang="en-US" sz="1200" b="1" dirty="0">
                  <a:solidFill>
                    <a:schemeClr val="tx1"/>
                  </a:solidFill>
                  <a:latin typeface="微软雅黑" panose="020B0503020204020204" pitchFamily="34" charset="-122"/>
                  <a:ea typeface="微软雅黑" panose="020B0503020204020204" pitchFamily="34" charset="-122"/>
                </a:rPr>
                <a:t>对着装要求最高</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36" name="Rectangle 35"/>
            <p:cNvSpPr/>
            <p:nvPr/>
          </p:nvSpPr>
          <p:spPr>
            <a:xfrm>
              <a:off x="5408083" y="3217859"/>
              <a:ext cx="2372955" cy="306507"/>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endParaRPr lang="en-US" altLang="zh-CN" sz="900"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sp>
        <p:nvSpPr>
          <p:cNvPr id="39" name="Rectangle 38"/>
          <p:cNvSpPr/>
          <p:nvPr/>
        </p:nvSpPr>
        <p:spPr>
          <a:xfrm>
            <a:off x="2762250" y="3260725"/>
            <a:ext cx="1779905" cy="1014730"/>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en-US" altLang="zh-CN" sz="1200" b="1" dirty="0">
                <a:latin typeface="微软雅黑" panose="020B0503020204020204" pitchFamily="34" charset="-122"/>
                <a:ea typeface="微软雅黑" panose="020B0503020204020204" pitchFamily="34" charset="-122"/>
              </a:rPr>
              <a:t>1. 整体审计最佳，</a:t>
            </a:r>
            <a:r>
              <a:rPr lang="zh-CN" altLang="en-US" sz="1200" b="1" dirty="0">
                <a:latin typeface="微软雅黑" panose="020B0503020204020204" pitchFamily="34" charset="-122"/>
                <a:ea typeface="微软雅黑" panose="020B0503020204020204" pitchFamily="34" charset="-122"/>
              </a:rPr>
              <a:t>整体业务营收占比</a:t>
            </a:r>
            <a:r>
              <a:rPr lang="en-US" altLang="zh-CN" sz="1200" b="1" dirty="0">
                <a:latin typeface="微软雅黑" panose="020B0503020204020204" pitchFamily="34" charset="-122"/>
                <a:ea typeface="微软雅黑" panose="020B0503020204020204" pitchFamily="34" charset="-122"/>
              </a:rPr>
              <a:t>排在四大第一</a:t>
            </a:r>
            <a:br>
              <a:rPr lang="en-US" altLang="zh-CN" sz="1200" b="1" dirty="0">
                <a:latin typeface="微软雅黑" panose="020B0503020204020204" pitchFamily="34" charset="-122"/>
                <a:ea typeface="微软雅黑" panose="020B0503020204020204" pitchFamily="34" charset="-122"/>
              </a:rPr>
            </a:br>
            <a:r>
              <a:rPr lang="en-US" altLang="zh-CN" sz="1200" b="1" dirty="0">
                <a:latin typeface="微软雅黑" panose="020B0503020204020204" pitchFamily="34" charset="-122"/>
                <a:ea typeface="微软雅黑" panose="020B0503020204020204" pitchFamily="34" charset="-122"/>
              </a:rPr>
              <a:t>2. PWC的工作氛围</a:t>
            </a:r>
            <a:r>
              <a:rPr lang="zh-CN" altLang="en-US" sz="1200" b="1" dirty="0">
                <a:latin typeface="微软雅黑" panose="020B0503020204020204" pitchFamily="34" charset="-122"/>
                <a:ea typeface="微软雅黑" panose="020B0503020204020204" pitchFamily="34" charset="-122"/>
              </a:rPr>
              <a:t>最为轻松，没有着装要求</a:t>
            </a:r>
            <a:endParaRPr lang="zh-CN" altLang="en-US" sz="1200" b="1" dirty="0">
              <a:latin typeface="微软雅黑" panose="020B0503020204020204" pitchFamily="34" charset="-122"/>
              <a:ea typeface="微软雅黑" panose="020B0503020204020204" pitchFamily="34" charset="-122"/>
            </a:endParaRPr>
          </a:p>
        </p:txBody>
      </p:sp>
      <p:sp>
        <p:nvSpPr>
          <p:cNvPr id="41" name="TextBox 40"/>
          <p:cNvSpPr txBox="1"/>
          <p:nvPr/>
        </p:nvSpPr>
        <p:spPr>
          <a:xfrm>
            <a:off x="4484688" y="3260725"/>
            <a:ext cx="2035175" cy="1014730"/>
          </a:xfrm>
          <a:prstGeom prst="rect">
            <a:avLst/>
          </a:prstGeom>
          <a:noFill/>
        </p:spPr>
        <p:txBody>
          <a:bodyPr wrap="none">
            <a:spAutoFit/>
          </a:bodyPr>
          <a:lstStyle/>
          <a:p>
            <a:pPr algn="ctr" defTabSz="685800">
              <a:defRPr/>
            </a:pPr>
            <a:r>
              <a:rPr lang="en-US" altLang="zh-CN" sz="1200" b="1" dirty="0">
                <a:latin typeface="微软雅黑" panose="020B0503020204020204" pitchFamily="34" charset="-122"/>
                <a:ea typeface="微软雅黑" panose="020B0503020204020204" pitchFamily="34" charset="-122"/>
              </a:rPr>
              <a:t>1</a:t>
            </a:r>
            <a:r>
              <a:rPr lang="en-US" altLang="zh-CN" sz="1200" dirty="0">
                <a:solidFill>
                  <a:schemeClr val="bg1">
                    <a:lumMod val="50000"/>
                  </a:schemeClr>
                </a:solidFill>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业务营收整体增长最快</a:t>
            </a:r>
            <a:r>
              <a:rPr lang="zh-CN" altLang="en-US" sz="1200" b="1" dirty="0">
                <a:latin typeface="微软雅黑" panose="020B0503020204020204" pitchFamily="34" charset="-122"/>
                <a:ea typeface="微软雅黑" panose="020B0503020204020204" pitchFamily="34" charset="-122"/>
              </a:rPr>
              <a:t>，</a:t>
            </a:r>
            <a:br>
              <a:rPr lang="zh-CN" altLang="en-US" sz="1200" b="1" dirty="0">
                <a:latin typeface="微软雅黑" panose="020B0503020204020204" pitchFamily="34" charset="-122"/>
                <a:ea typeface="微软雅黑" panose="020B0503020204020204" pitchFamily="34" charset="-122"/>
              </a:rPr>
            </a:br>
            <a:r>
              <a:rPr lang="zh-CN" altLang="en-US" sz="1200" b="1" dirty="0">
                <a:latin typeface="微软雅黑" panose="020B0503020204020204" pitchFamily="34" charset="-122"/>
                <a:ea typeface="微软雅黑" panose="020B0503020204020204" pitchFamily="34" charset="-122"/>
              </a:rPr>
              <a:t>排在四大第一位</a:t>
            </a:r>
            <a:endParaRPr lang="zh-CN" altLang="en-US" sz="1200" b="1" dirty="0">
              <a:latin typeface="微软雅黑" panose="020B0503020204020204" pitchFamily="34" charset="-122"/>
              <a:ea typeface="微软雅黑" panose="020B0503020204020204" pitchFamily="34" charset="-122"/>
            </a:endParaRPr>
          </a:p>
          <a:p>
            <a:pPr algn="ctr" defTabSz="685800">
              <a:defRPr/>
            </a:pPr>
            <a:br>
              <a:rPr lang="en-US" altLang="zh-CN" sz="1200" b="1" dirty="0">
                <a:latin typeface="微软雅黑" panose="020B0503020204020204" pitchFamily="34" charset="-122"/>
                <a:ea typeface="微软雅黑" panose="020B0503020204020204" pitchFamily="34" charset="-122"/>
              </a:rPr>
            </a:br>
            <a:r>
              <a:rPr lang="en-US" altLang="zh-CN" sz="1200" b="1" dirty="0">
                <a:latin typeface="微软雅黑" panose="020B0503020204020204" pitchFamily="34" charset="-122"/>
                <a:ea typeface="微软雅黑" panose="020B0503020204020204" pitchFamily="34" charset="-122"/>
              </a:rPr>
              <a:t>2. 女性提升空间最大</a:t>
            </a:r>
            <a:r>
              <a:rPr lang="zh-CN" altLang="en-US" sz="1200" b="1" dirty="0">
                <a:latin typeface="微软雅黑" panose="020B0503020204020204" pitchFamily="34" charset="-122"/>
                <a:ea typeface="微软雅黑" panose="020B0503020204020204" pitchFamily="34" charset="-122"/>
              </a:rPr>
              <a:t>，</a:t>
            </a:r>
            <a:br>
              <a:rPr lang="zh-CN" altLang="en-US" sz="1200" b="1" dirty="0">
                <a:latin typeface="微软雅黑" panose="020B0503020204020204" pitchFamily="34" charset="-122"/>
                <a:ea typeface="微软雅黑" panose="020B0503020204020204" pitchFamily="34" charset="-122"/>
              </a:rPr>
            </a:br>
            <a:r>
              <a:rPr lang="zh-CN" altLang="en-US" sz="1200" b="1" dirty="0">
                <a:latin typeface="微软雅黑" panose="020B0503020204020204" pitchFamily="34" charset="-122"/>
                <a:ea typeface="微软雅黑" panose="020B0503020204020204" pitchFamily="34" charset="-122"/>
              </a:rPr>
              <a:t>女合伙人占比最多</a:t>
            </a:r>
            <a:endParaRPr lang="zh-CN" altLang="en-US" sz="1200" b="1" dirty="0">
              <a:latin typeface="微软雅黑" panose="020B0503020204020204" pitchFamily="34" charset="-122"/>
              <a:ea typeface="微软雅黑" panose="020B0503020204020204" pitchFamily="34" charset="-122"/>
            </a:endParaRPr>
          </a:p>
        </p:txBody>
      </p:sp>
      <p:sp>
        <p:nvSpPr>
          <p:cNvPr id="44" name="TextBox 43"/>
          <p:cNvSpPr txBox="1"/>
          <p:nvPr/>
        </p:nvSpPr>
        <p:spPr>
          <a:xfrm>
            <a:off x="6509385" y="3292475"/>
            <a:ext cx="1554480" cy="829945"/>
          </a:xfrm>
          <a:prstGeom prst="rect">
            <a:avLst/>
          </a:prstGeom>
          <a:noFill/>
        </p:spPr>
        <p:txBody>
          <a:bodyPr wrap="none">
            <a:spAutoFit/>
          </a:bodyPr>
          <a:lstStyle/>
          <a:p>
            <a:pPr algn="ctr" defTabSz="685800">
              <a:defRPr/>
            </a:pPr>
            <a:r>
              <a:rPr lang="en-US" altLang="zh-CN" sz="1200" b="1" dirty="0">
                <a:latin typeface="微软雅黑" panose="020B0503020204020204" pitchFamily="34" charset="-122"/>
                <a:ea typeface="微软雅黑" panose="020B0503020204020204" pitchFamily="34" charset="-122"/>
              </a:rPr>
              <a:t>1. 咨询最佳</a:t>
            </a:r>
            <a:r>
              <a:rPr lang="zh-CN" altLang="en-US" sz="1200" b="1" dirty="0">
                <a:latin typeface="微软雅黑" panose="020B0503020204020204" pitchFamily="34" charset="-122"/>
                <a:ea typeface="微软雅黑" panose="020B0503020204020204" pitchFamily="34" charset="-122"/>
              </a:rPr>
              <a:t>，</a:t>
            </a:r>
            <a:br>
              <a:rPr lang="zh-CN" altLang="en-US" sz="1200" b="1" dirty="0">
                <a:latin typeface="微软雅黑" panose="020B0503020204020204" pitchFamily="34" charset="-122"/>
                <a:ea typeface="微软雅黑" panose="020B0503020204020204" pitchFamily="34" charset="-122"/>
              </a:rPr>
            </a:br>
            <a:r>
              <a:rPr lang="zh-CN" altLang="en-US" sz="1200" b="1" dirty="0">
                <a:latin typeface="微软雅黑" panose="020B0503020204020204" pitchFamily="34" charset="-122"/>
                <a:ea typeface="微软雅黑" panose="020B0503020204020204" pitchFamily="34" charset="-122"/>
              </a:rPr>
              <a:t>业务排在四大第一位</a:t>
            </a:r>
            <a:br>
              <a:rPr lang="en-US" altLang="zh-CN" sz="1200" b="1" dirty="0">
                <a:latin typeface="微软雅黑" panose="020B0503020204020204" pitchFamily="34" charset="-122"/>
                <a:ea typeface="微软雅黑" panose="020B0503020204020204" pitchFamily="34" charset="-122"/>
              </a:rPr>
            </a:br>
            <a:br>
              <a:rPr lang="en-US" altLang="zh-CN" sz="1200" b="1" dirty="0">
                <a:latin typeface="微软雅黑" panose="020B0503020204020204" pitchFamily="34" charset="-122"/>
                <a:ea typeface="微软雅黑" panose="020B0503020204020204" pitchFamily="34" charset="-122"/>
              </a:rPr>
            </a:br>
            <a:r>
              <a:rPr lang="en-US" altLang="zh-CN" sz="1200" b="1" dirty="0">
                <a:latin typeface="微软雅黑" panose="020B0503020204020204" pitchFamily="34" charset="-122"/>
                <a:ea typeface="微软雅黑" panose="020B0503020204020204" pitchFamily="34" charset="-122"/>
              </a:rPr>
              <a:t>2. 规模最大</a:t>
            </a:r>
            <a:endParaRPr lang="en-US" altLang="zh-CN" sz="1200" b="1" dirty="0">
              <a:latin typeface="微软雅黑" panose="020B0503020204020204" pitchFamily="34" charset="-122"/>
              <a:ea typeface="微软雅黑" panose="020B0503020204020204" pitchFamily="34" charset="-122"/>
            </a:endParaRPr>
          </a:p>
        </p:txBody>
      </p:sp>
      <p:sp>
        <p:nvSpPr>
          <p:cNvPr id="69" name="矩形 68"/>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1"/>
          <a:stretch>
            <a:fillRect/>
          </a:stretch>
        </p:blipFill>
        <p:spPr>
          <a:xfrm>
            <a:off x="755650" y="1438275"/>
            <a:ext cx="2006600" cy="939800"/>
          </a:xfrm>
          <a:prstGeom prst="rect">
            <a:avLst/>
          </a:prstGeom>
        </p:spPr>
      </p:pic>
      <p:pic>
        <p:nvPicPr>
          <p:cNvPr id="13" name="图片 12"/>
          <p:cNvPicPr>
            <a:picLocks noChangeAspect="1"/>
          </p:cNvPicPr>
          <p:nvPr/>
        </p:nvPicPr>
        <p:blipFill>
          <a:blip r:embed="rId2"/>
          <a:stretch>
            <a:fillRect/>
          </a:stretch>
        </p:blipFill>
        <p:spPr>
          <a:xfrm>
            <a:off x="2897505" y="1194435"/>
            <a:ext cx="1587500" cy="1168400"/>
          </a:xfrm>
          <a:prstGeom prst="rect">
            <a:avLst/>
          </a:prstGeom>
          <a:effectLst/>
        </p:spPr>
      </p:pic>
      <p:pic>
        <p:nvPicPr>
          <p:cNvPr id="14" name="图片 13"/>
          <p:cNvPicPr>
            <a:picLocks noChangeAspect="1"/>
          </p:cNvPicPr>
          <p:nvPr/>
        </p:nvPicPr>
        <p:blipFill>
          <a:blip r:embed="rId3"/>
          <a:stretch>
            <a:fillRect/>
          </a:stretch>
        </p:blipFill>
        <p:spPr>
          <a:xfrm>
            <a:off x="4716145" y="1194435"/>
            <a:ext cx="1431290" cy="1162050"/>
          </a:xfrm>
          <a:prstGeom prst="rect">
            <a:avLst/>
          </a:prstGeom>
        </p:spPr>
      </p:pic>
      <p:pic>
        <p:nvPicPr>
          <p:cNvPr id="15" name="图片 14"/>
          <p:cNvPicPr>
            <a:picLocks noChangeAspect="1"/>
          </p:cNvPicPr>
          <p:nvPr/>
        </p:nvPicPr>
        <p:blipFill>
          <a:blip r:embed="rId4"/>
          <a:stretch>
            <a:fillRect/>
          </a:stretch>
        </p:blipFill>
        <p:spPr>
          <a:xfrm>
            <a:off x="6064250" y="1438275"/>
            <a:ext cx="2482850" cy="939800"/>
          </a:xfrm>
          <a:prstGeom prst="rect">
            <a:avLst/>
          </a:prstGeom>
        </p:spPr>
      </p:pic>
      <p:sp>
        <p:nvSpPr>
          <p:cNvPr id="16" name="TextBox 20"/>
          <p:cNvSpPr>
            <a:spLocks noChangeArrowheads="1"/>
          </p:cNvSpPr>
          <p:nvPr/>
        </p:nvSpPr>
        <p:spPr bwMode="auto">
          <a:xfrm>
            <a:off x="971865" y="210098"/>
            <a:ext cx="3844979"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四大会计师事务所各自特色</a:t>
            </a:r>
            <a:endParaRPr lang="zh-CN" altLang="en-US" sz="1000" dirty="0">
              <a:solidFill>
                <a:schemeClr val="bg1"/>
              </a:solidFill>
              <a:ea typeface="微软雅黑" panose="020B0503020204020204" pitchFamily="34" charset="-122"/>
              <a:sym typeface="Arial" panose="020B0604020202020204" pitchFamily="34" charset="0"/>
            </a:endParaRPr>
          </a:p>
        </p:txBody>
      </p:sp>
      <p:sp>
        <p:nvSpPr>
          <p:cNvPr id="28" name="矩形 8"/>
          <p:cNvSpPr>
            <a:spLocks noChangeArrowheads="1"/>
          </p:cNvSpPr>
          <p:nvPr/>
        </p:nvSpPr>
        <p:spPr bwMode="auto">
          <a:xfrm>
            <a:off x="136153" y="70029"/>
            <a:ext cx="601499" cy="486346"/>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1.1</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35"/>
            <a:ext cx="29337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grpSp>
        <p:nvGrpSpPr>
          <p:cNvPr id="11" name="组合 10"/>
          <p:cNvGrpSpPr/>
          <p:nvPr/>
        </p:nvGrpSpPr>
        <p:grpSpPr>
          <a:xfrm>
            <a:off x="2020177" y="1659646"/>
            <a:ext cx="1825478" cy="1825478"/>
            <a:chOff x="2693569" y="2212015"/>
            <a:chExt cx="2433970" cy="2433970"/>
          </a:xfrm>
        </p:grpSpPr>
        <p:sp>
          <p:nvSpPr>
            <p:cNvPr id="5" name="椭圆 4"/>
            <p:cNvSpPr/>
            <p:nvPr/>
          </p:nvSpPr>
          <p:spPr>
            <a:xfrm>
              <a:off x="2693569" y="2212015"/>
              <a:ext cx="2433970" cy="243397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椭圆 5"/>
            <p:cNvSpPr/>
            <p:nvPr/>
          </p:nvSpPr>
          <p:spPr>
            <a:xfrm>
              <a:off x="2925650" y="2443050"/>
              <a:ext cx="1971900" cy="1971900"/>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625" dirty="0">
                  <a:latin typeface="微软雅黑" panose="020B0503020204020204" pitchFamily="34" charset="-122"/>
                  <a:ea typeface="微软雅黑" panose="020B0503020204020204" pitchFamily="34" charset="-122"/>
                </a:rPr>
                <a:t>3</a:t>
              </a:r>
              <a:endParaRPr lang="en-US" altLang="zh-CN" sz="8625" dirty="0">
                <a:latin typeface="微软雅黑" panose="020B0503020204020204" pitchFamily="34" charset="-122"/>
                <a:ea typeface="微软雅黑" panose="020B0503020204020204" pitchFamily="34" charset="-122"/>
              </a:endParaRPr>
            </a:p>
          </p:txBody>
        </p:sp>
      </p:grpSp>
      <p:sp>
        <p:nvSpPr>
          <p:cNvPr id="7" name="文本框 6"/>
          <p:cNvSpPr txBox="1"/>
          <p:nvPr/>
        </p:nvSpPr>
        <p:spPr>
          <a:xfrm>
            <a:off x="337697" y="1331699"/>
            <a:ext cx="1710690" cy="852805"/>
          </a:xfrm>
          <a:prstGeom prst="rect">
            <a:avLst/>
          </a:prstGeom>
          <a:noFill/>
        </p:spPr>
        <p:txBody>
          <a:bodyPr wrap="none" rtlCol="0">
            <a:spAutoFit/>
          </a:bodyPr>
          <a:lstStyle/>
          <a:p>
            <a:r>
              <a:rPr lang="en-US" altLang="zh-CN" sz="4950" dirty="0">
                <a:solidFill>
                  <a:schemeClr val="bg1"/>
                </a:solidFill>
                <a:latin typeface="微软雅黑" panose="020B0503020204020204" pitchFamily="34" charset="-122"/>
                <a:ea typeface="微软雅黑" panose="020B0503020204020204" pitchFamily="34" charset="-122"/>
              </a:rPr>
              <a:t>PART</a:t>
            </a:r>
            <a:endParaRPr lang="zh-CN" altLang="en-US" sz="495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122152" y="2068081"/>
            <a:ext cx="2697480" cy="598805"/>
          </a:xfrm>
          <a:prstGeom prst="rect">
            <a:avLst/>
          </a:prstGeom>
          <a:noFill/>
        </p:spPr>
        <p:txBody>
          <a:bodyPr wrap="none" rtlCol="0">
            <a:spAutoFit/>
          </a:bodyPr>
          <a:lstStyle/>
          <a:p>
            <a:pPr algn="ctr" eaLnBrk="1" hangingPunct="1"/>
            <a:r>
              <a:rPr lang="zh-CN" altLang="en-US" sz="33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同学问题解答</a:t>
            </a:r>
            <a:endParaRPr lang="zh-CN" altLang="en-US" sz="33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nvSpPr>
        <p:spPr>
          <a:xfrm>
            <a:off x="4711652" y="2705488"/>
            <a:ext cx="3162107"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a:spLocks noEditPoints="1"/>
          </p:cNvSpPr>
          <p:nvPr/>
        </p:nvSpPr>
        <p:spPr bwMode="auto">
          <a:xfrm rot="20049179">
            <a:off x="1666575" y="1865095"/>
            <a:ext cx="1220390" cy="2819080"/>
          </a:xfrm>
          <a:custGeom>
            <a:avLst/>
            <a:gdLst/>
            <a:ahLst/>
            <a:cxnLst>
              <a:cxn ang="0">
                <a:pos x="0" y="84"/>
              </a:cxn>
              <a:cxn ang="0">
                <a:pos x="50" y="134"/>
              </a:cxn>
              <a:cxn ang="0">
                <a:pos x="61" y="133"/>
              </a:cxn>
              <a:cxn ang="0">
                <a:pos x="61" y="148"/>
              </a:cxn>
              <a:cxn ang="0">
                <a:pos x="73" y="154"/>
              </a:cxn>
              <a:cxn ang="0">
                <a:pos x="73" y="278"/>
              </a:cxn>
              <a:cxn ang="0">
                <a:pos x="61" y="284"/>
              </a:cxn>
              <a:cxn ang="0">
                <a:pos x="61" y="377"/>
              </a:cxn>
              <a:cxn ang="0">
                <a:pos x="75" y="392"/>
              </a:cxn>
              <a:cxn ang="0">
                <a:pos x="93" y="392"/>
              </a:cxn>
              <a:cxn ang="0">
                <a:pos x="107" y="377"/>
              </a:cxn>
              <a:cxn ang="0">
                <a:pos x="107" y="357"/>
              </a:cxn>
              <a:cxn ang="0">
                <a:pos x="143" y="357"/>
              </a:cxn>
              <a:cxn ang="0">
                <a:pos x="157" y="343"/>
              </a:cxn>
              <a:cxn ang="0">
                <a:pos x="143" y="329"/>
              </a:cxn>
              <a:cxn ang="0">
                <a:pos x="107" y="329"/>
              </a:cxn>
              <a:cxn ang="0">
                <a:pos x="107" y="321"/>
              </a:cxn>
              <a:cxn ang="0">
                <a:pos x="143" y="321"/>
              </a:cxn>
              <a:cxn ang="0">
                <a:pos x="157" y="307"/>
              </a:cxn>
              <a:cxn ang="0">
                <a:pos x="143" y="293"/>
              </a:cxn>
              <a:cxn ang="0">
                <a:pos x="107" y="293"/>
              </a:cxn>
              <a:cxn ang="0">
                <a:pos x="107" y="283"/>
              </a:cxn>
              <a:cxn ang="0">
                <a:pos x="95" y="277"/>
              </a:cxn>
              <a:cxn ang="0">
                <a:pos x="95" y="156"/>
              </a:cxn>
              <a:cxn ang="0">
                <a:pos x="107" y="150"/>
              </a:cxn>
              <a:cxn ang="0">
                <a:pos x="107" y="133"/>
              </a:cxn>
              <a:cxn ang="0">
                <a:pos x="117" y="134"/>
              </a:cxn>
              <a:cxn ang="0">
                <a:pos x="168" y="84"/>
              </a:cxn>
              <a:cxn ang="0">
                <a:pos x="132" y="36"/>
              </a:cxn>
              <a:cxn ang="0">
                <a:pos x="84" y="0"/>
              </a:cxn>
              <a:cxn ang="0">
                <a:pos x="36" y="36"/>
              </a:cxn>
              <a:cxn ang="0">
                <a:pos x="0" y="84"/>
              </a:cxn>
              <a:cxn ang="0">
                <a:pos x="84" y="31"/>
              </a:cxn>
              <a:cxn ang="0">
                <a:pos x="107" y="54"/>
              </a:cxn>
              <a:cxn ang="0">
                <a:pos x="106" y="62"/>
              </a:cxn>
              <a:cxn ang="0">
                <a:pos x="129" y="87"/>
              </a:cxn>
              <a:cxn ang="0">
                <a:pos x="105" y="111"/>
              </a:cxn>
              <a:cxn ang="0">
                <a:pos x="84" y="100"/>
              </a:cxn>
              <a:cxn ang="0">
                <a:pos x="63" y="111"/>
              </a:cxn>
              <a:cxn ang="0">
                <a:pos x="38" y="87"/>
              </a:cxn>
              <a:cxn ang="0">
                <a:pos x="62" y="62"/>
              </a:cxn>
              <a:cxn ang="0">
                <a:pos x="61" y="54"/>
              </a:cxn>
              <a:cxn ang="0">
                <a:pos x="84" y="31"/>
              </a:cxn>
              <a:cxn ang="0">
                <a:pos x="84" y="31"/>
              </a:cxn>
              <a:cxn ang="0">
                <a:pos x="84" y="31"/>
              </a:cxn>
            </a:cxnLst>
            <a:rect l="0" t="0" r="r" b="b"/>
            <a:pathLst>
              <a:path w="168" h="392">
                <a:moveTo>
                  <a:pt x="0" y="84"/>
                </a:moveTo>
                <a:cubicBezTo>
                  <a:pt x="0" y="112"/>
                  <a:pt x="23" y="134"/>
                  <a:pt x="50" y="134"/>
                </a:cubicBezTo>
                <a:cubicBezTo>
                  <a:pt x="54" y="134"/>
                  <a:pt x="57" y="134"/>
                  <a:pt x="61" y="133"/>
                </a:cubicBezTo>
                <a:cubicBezTo>
                  <a:pt x="61" y="148"/>
                  <a:pt x="61" y="148"/>
                  <a:pt x="61" y="148"/>
                </a:cubicBezTo>
                <a:cubicBezTo>
                  <a:pt x="73" y="154"/>
                  <a:pt x="73" y="154"/>
                  <a:pt x="73" y="154"/>
                </a:cubicBezTo>
                <a:cubicBezTo>
                  <a:pt x="73" y="278"/>
                  <a:pt x="73" y="278"/>
                  <a:pt x="73" y="278"/>
                </a:cubicBezTo>
                <a:cubicBezTo>
                  <a:pt x="61" y="284"/>
                  <a:pt x="61" y="284"/>
                  <a:pt x="61" y="284"/>
                </a:cubicBezTo>
                <a:cubicBezTo>
                  <a:pt x="61" y="377"/>
                  <a:pt x="61" y="377"/>
                  <a:pt x="61" y="377"/>
                </a:cubicBezTo>
                <a:cubicBezTo>
                  <a:pt x="61" y="385"/>
                  <a:pt x="67" y="392"/>
                  <a:pt x="75" y="392"/>
                </a:cubicBezTo>
                <a:cubicBezTo>
                  <a:pt x="93" y="392"/>
                  <a:pt x="93" y="392"/>
                  <a:pt x="93" y="392"/>
                </a:cubicBezTo>
                <a:cubicBezTo>
                  <a:pt x="101" y="392"/>
                  <a:pt x="107" y="385"/>
                  <a:pt x="107" y="377"/>
                </a:cubicBezTo>
                <a:cubicBezTo>
                  <a:pt x="107" y="357"/>
                  <a:pt x="107" y="357"/>
                  <a:pt x="107" y="357"/>
                </a:cubicBezTo>
                <a:cubicBezTo>
                  <a:pt x="143" y="357"/>
                  <a:pt x="143" y="357"/>
                  <a:pt x="143" y="357"/>
                </a:cubicBezTo>
                <a:cubicBezTo>
                  <a:pt x="150" y="357"/>
                  <a:pt x="157" y="350"/>
                  <a:pt x="157" y="343"/>
                </a:cubicBezTo>
                <a:cubicBezTo>
                  <a:pt x="157" y="335"/>
                  <a:pt x="150" y="329"/>
                  <a:pt x="143" y="329"/>
                </a:cubicBezTo>
                <a:cubicBezTo>
                  <a:pt x="107" y="329"/>
                  <a:pt x="107" y="329"/>
                  <a:pt x="107" y="329"/>
                </a:cubicBezTo>
                <a:cubicBezTo>
                  <a:pt x="107" y="321"/>
                  <a:pt x="107" y="321"/>
                  <a:pt x="107" y="321"/>
                </a:cubicBezTo>
                <a:cubicBezTo>
                  <a:pt x="143" y="321"/>
                  <a:pt x="143" y="321"/>
                  <a:pt x="143" y="321"/>
                </a:cubicBezTo>
                <a:cubicBezTo>
                  <a:pt x="150" y="321"/>
                  <a:pt x="157" y="314"/>
                  <a:pt x="157" y="307"/>
                </a:cubicBezTo>
                <a:cubicBezTo>
                  <a:pt x="157" y="299"/>
                  <a:pt x="150" y="293"/>
                  <a:pt x="143" y="293"/>
                </a:cubicBezTo>
                <a:cubicBezTo>
                  <a:pt x="107" y="293"/>
                  <a:pt x="107" y="293"/>
                  <a:pt x="107" y="293"/>
                </a:cubicBezTo>
                <a:cubicBezTo>
                  <a:pt x="107" y="283"/>
                  <a:pt x="107" y="283"/>
                  <a:pt x="107" y="283"/>
                </a:cubicBezTo>
                <a:cubicBezTo>
                  <a:pt x="95" y="277"/>
                  <a:pt x="95" y="277"/>
                  <a:pt x="95" y="277"/>
                </a:cubicBezTo>
                <a:cubicBezTo>
                  <a:pt x="95" y="156"/>
                  <a:pt x="95" y="156"/>
                  <a:pt x="95" y="156"/>
                </a:cubicBezTo>
                <a:cubicBezTo>
                  <a:pt x="107" y="150"/>
                  <a:pt x="107" y="150"/>
                  <a:pt x="107" y="150"/>
                </a:cubicBezTo>
                <a:cubicBezTo>
                  <a:pt x="107" y="133"/>
                  <a:pt x="107" y="133"/>
                  <a:pt x="107" y="133"/>
                </a:cubicBezTo>
                <a:cubicBezTo>
                  <a:pt x="110" y="134"/>
                  <a:pt x="114" y="134"/>
                  <a:pt x="117" y="134"/>
                </a:cubicBezTo>
                <a:cubicBezTo>
                  <a:pt x="145" y="134"/>
                  <a:pt x="168" y="112"/>
                  <a:pt x="168" y="84"/>
                </a:cubicBezTo>
                <a:cubicBezTo>
                  <a:pt x="168" y="61"/>
                  <a:pt x="153" y="42"/>
                  <a:pt x="132" y="36"/>
                </a:cubicBezTo>
                <a:cubicBezTo>
                  <a:pt x="126" y="15"/>
                  <a:pt x="107" y="0"/>
                  <a:pt x="84" y="0"/>
                </a:cubicBezTo>
                <a:cubicBezTo>
                  <a:pt x="61" y="0"/>
                  <a:pt x="42" y="15"/>
                  <a:pt x="36" y="36"/>
                </a:cubicBezTo>
                <a:cubicBezTo>
                  <a:pt x="15" y="42"/>
                  <a:pt x="0" y="61"/>
                  <a:pt x="0" y="84"/>
                </a:cubicBezTo>
                <a:close/>
                <a:moveTo>
                  <a:pt x="84" y="31"/>
                </a:moveTo>
                <a:cubicBezTo>
                  <a:pt x="97" y="31"/>
                  <a:pt x="107" y="41"/>
                  <a:pt x="107" y="54"/>
                </a:cubicBezTo>
                <a:cubicBezTo>
                  <a:pt x="107" y="57"/>
                  <a:pt x="106" y="59"/>
                  <a:pt x="106" y="62"/>
                </a:cubicBezTo>
                <a:cubicBezTo>
                  <a:pt x="119" y="62"/>
                  <a:pt x="129" y="73"/>
                  <a:pt x="129" y="87"/>
                </a:cubicBezTo>
                <a:cubicBezTo>
                  <a:pt x="129" y="100"/>
                  <a:pt x="118" y="111"/>
                  <a:pt x="105" y="111"/>
                </a:cubicBezTo>
                <a:cubicBezTo>
                  <a:pt x="96" y="111"/>
                  <a:pt x="88" y="107"/>
                  <a:pt x="84" y="100"/>
                </a:cubicBezTo>
                <a:cubicBezTo>
                  <a:pt x="79" y="107"/>
                  <a:pt x="72" y="111"/>
                  <a:pt x="63" y="111"/>
                </a:cubicBezTo>
                <a:cubicBezTo>
                  <a:pt x="49" y="111"/>
                  <a:pt x="38" y="100"/>
                  <a:pt x="38" y="87"/>
                </a:cubicBezTo>
                <a:cubicBezTo>
                  <a:pt x="38" y="73"/>
                  <a:pt x="49" y="62"/>
                  <a:pt x="62" y="62"/>
                </a:cubicBezTo>
                <a:cubicBezTo>
                  <a:pt x="61" y="59"/>
                  <a:pt x="61" y="57"/>
                  <a:pt x="61" y="54"/>
                </a:cubicBezTo>
                <a:cubicBezTo>
                  <a:pt x="61" y="41"/>
                  <a:pt x="71" y="31"/>
                  <a:pt x="84" y="31"/>
                </a:cubicBezTo>
                <a:close/>
                <a:moveTo>
                  <a:pt x="84" y="31"/>
                </a:moveTo>
                <a:cubicBezTo>
                  <a:pt x="84" y="31"/>
                  <a:pt x="84" y="31"/>
                  <a:pt x="84" y="31"/>
                </a:cubicBezTo>
              </a:path>
            </a:pathLst>
          </a:custGeom>
          <a:solidFill>
            <a:schemeClr val="tx1">
              <a:lumMod val="50000"/>
              <a:lumOff val="50000"/>
            </a:schemeClr>
          </a:solidFill>
          <a:ln w="9525">
            <a:noFill/>
            <a:round/>
          </a:ln>
        </p:spPr>
        <p:txBody>
          <a:bodyPr lIns="68580" tIns="34290" rIns="68580" bIns="34290"/>
          <a:lstStyle/>
          <a:p>
            <a:pPr defTabSz="685800">
              <a:defRPr/>
            </a:pPr>
            <a:endParaRPr lang="en-US" b="1">
              <a:latin typeface="+mn-lt"/>
            </a:endParaRPr>
          </a:p>
        </p:txBody>
      </p:sp>
      <p:grpSp>
        <p:nvGrpSpPr>
          <p:cNvPr id="6" name="Group 17"/>
          <p:cNvGrpSpPr/>
          <p:nvPr/>
        </p:nvGrpSpPr>
        <p:grpSpPr bwMode="auto">
          <a:xfrm rot="1568449">
            <a:off x="1851979" y="2742537"/>
            <a:ext cx="2619492" cy="749134"/>
            <a:chOff x="3047999" y="2196748"/>
            <a:chExt cx="2626886" cy="751437"/>
          </a:xfrm>
        </p:grpSpPr>
        <p:sp>
          <p:nvSpPr>
            <p:cNvPr id="8" name="Rounded Rectangle 7"/>
            <p:cNvSpPr/>
            <p:nvPr/>
          </p:nvSpPr>
          <p:spPr bwMode="auto">
            <a:xfrm>
              <a:off x="3580633" y="2196748"/>
              <a:ext cx="2094252" cy="751437"/>
            </a:xfrm>
            <a:prstGeom prst="roundRect">
              <a:avLst/>
            </a:prstGeom>
            <a:solidFill>
              <a:schemeClr val="accent2"/>
            </a:solidFill>
            <a:ln w="9525">
              <a:noFill/>
              <a:round/>
            </a:ln>
          </p:spPr>
          <p:txBody>
            <a:bodyPr anchor="ctr"/>
            <a:lstStyle/>
            <a:p>
              <a:pPr algn="ctr" defTabSz="685800">
                <a:defRPr/>
              </a:pPr>
              <a:r>
                <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EY</a:t>
              </a:r>
              <a:endPar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27693" name="Group 22"/>
            <p:cNvGrpSpPr/>
            <p:nvPr/>
          </p:nvGrpSpPr>
          <p:grpSpPr bwMode="auto">
            <a:xfrm rot="-5400000">
              <a:off x="3369279" y="2174269"/>
              <a:ext cx="195640" cy="838200"/>
              <a:chOff x="3686186" y="1166322"/>
              <a:chExt cx="152400" cy="652944"/>
            </a:xfrm>
          </p:grpSpPr>
          <p:sp>
            <p:nvSpPr>
              <p:cNvPr id="10" name="Oval 9"/>
              <p:cNvSpPr/>
              <p:nvPr/>
            </p:nvSpPr>
            <p:spPr>
              <a:xfrm>
                <a:off x="3686869" y="1665402"/>
                <a:ext cx="151690" cy="1525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sp>
            <p:nvSpPr>
              <p:cNvPr id="11" name="Rounded Rectangle 10"/>
              <p:cNvSpPr/>
              <p:nvPr/>
            </p:nvSpPr>
            <p:spPr>
              <a:xfrm>
                <a:off x="3737770" y="1165339"/>
                <a:ext cx="49323" cy="611072"/>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grpSp>
      </p:grpSp>
      <p:grpSp>
        <p:nvGrpSpPr>
          <p:cNvPr id="12" name="Group 18"/>
          <p:cNvGrpSpPr/>
          <p:nvPr/>
        </p:nvGrpSpPr>
        <p:grpSpPr bwMode="auto">
          <a:xfrm rot="140878">
            <a:off x="2117526" y="2157906"/>
            <a:ext cx="2621084" cy="750325"/>
            <a:chOff x="3047997" y="2195590"/>
            <a:chExt cx="2627731" cy="751192"/>
          </a:xfrm>
        </p:grpSpPr>
        <p:sp>
          <p:nvSpPr>
            <p:cNvPr id="14" name="Rounded Rectangle 13"/>
            <p:cNvSpPr/>
            <p:nvPr/>
          </p:nvSpPr>
          <p:spPr bwMode="auto">
            <a:xfrm>
              <a:off x="3580882" y="2195590"/>
              <a:ext cx="2094846" cy="751192"/>
            </a:xfrm>
            <a:prstGeom prst="roundRect">
              <a:avLst/>
            </a:prstGeom>
            <a:solidFill>
              <a:schemeClr val="accent3"/>
            </a:solidFill>
            <a:ln w="9525">
              <a:noFill/>
              <a:round/>
            </a:ln>
          </p:spPr>
          <p:txBody>
            <a:bodyPr anchor="ctr"/>
            <a:lstStyle/>
            <a:p>
              <a:pPr algn="ctr" defTabSz="685800">
                <a:defRPr/>
              </a:pPr>
              <a:r>
                <a:rPr lang="en-US"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DTT</a:t>
              </a:r>
              <a:endParaRPr lang="en-US"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27688" name="Group 22"/>
            <p:cNvGrpSpPr/>
            <p:nvPr/>
          </p:nvGrpSpPr>
          <p:grpSpPr bwMode="auto">
            <a:xfrm rot="-5400000">
              <a:off x="3369277" y="2174270"/>
              <a:ext cx="195640" cy="838199"/>
              <a:chOff x="3686186" y="1166322"/>
              <a:chExt cx="152400" cy="652944"/>
            </a:xfrm>
          </p:grpSpPr>
          <p:sp>
            <p:nvSpPr>
              <p:cNvPr id="16" name="Oval 15"/>
              <p:cNvSpPr/>
              <p:nvPr/>
            </p:nvSpPr>
            <p:spPr>
              <a:xfrm>
                <a:off x="3686865" y="1665247"/>
                <a:ext cx="152329" cy="152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sp>
            <p:nvSpPr>
              <p:cNvPr id="17" name="Rounded Rectangle 16"/>
              <p:cNvSpPr/>
              <p:nvPr/>
            </p:nvSpPr>
            <p:spPr>
              <a:xfrm>
                <a:off x="3738962" y="1165698"/>
                <a:ext cx="48299" cy="610898"/>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grpSp>
      </p:grpSp>
      <p:grpSp>
        <p:nvGrpSpPr>
          <p:cNvPr id="18" name="Group 28"/>
          <p:cNvGrpSpPr/>
          <p:nvPr/>
        </p:nvGrpSpPr>
        <p:grpSpPr bwMode="auto">
          <a:xfrm rot="-1053712">
            <a:off x="1986166" y="1596451"/>
            <a:ext cx="2621748" cy="749134"/>
            <a:chOff x="3047997" y="2196180"/>
            <a:chExt cx="2628114" cy="750636"/>
          </a:xfrm>
        </p:grpSpPr>
        <p:sp>
          <p:nvSpPr>
            <p:cNvPr id="20" name="Rounded Rectangle 19"/>
            <p:cNvSpPr/>
            <p:nvPr/>
          </p:nvSpPr>
          <p:spPr bwMode="auto">
            <a:xfrm>
              <a:off x="3581490" y="2196180"/>
              <a:ext cx="2094621" cy="750636"/>
            </a:xfrm>
            <a:prstGeom prst="roundRect">
              <a:avLst/>
            </a:prstGeom>
            <a:solidFill>
              <a:schemeClr val="accent4"/>
            </a:solidFill>
            <a:ln w="9525">
              <a:noFill/>
              <a:round/>
            </a:ln>
          </p:spPr>
          <p:txBody>
            <a:bodyPr anchor="ctr"/>
            <a:lstStyle/>
            <a:p>
              <a:pPr algn="ctr" defTabSz="685800">
                <a:defRPr/>
              </a:pPr>
              <a:r>
                <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PWC</a:t>
              </a:r>
              <a:endPar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27683" name="Group 22"/>
            <p:cNvGrpSpPr/>
            <p:nvPr/>
          </p:nvGrpSpPr>
          <p:grpSpPr bwMode="auto">
            <a:xfrm rot="-5400000">
              <a:off x="3369277" y="2174271"/>
              <a:ext cx="195640" cy="838199"/>
              <a:chOff x="3686186" y="1166322"/>
              <a:chExt cx="152400" cy="652944"/>
            </a:xfrm>
          </p:grpSpPr>
          <p:sp>
            <p:nvSpPr>
              <p:cNvPr id="22" name="Oval 21"/>
              <p:cNvSpPr/>
              <p:nvPr/>
            </p:nvSpPr>
            <p:spPr>
              <a:xfrm>
                <a:off x="3686744" y="1666339"/>
                <a:ext cx="152458" cy="152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sp>
            <p:nvSpPr>
              <p:cNvPr id="23" name="Rounded Rectangle 22"/>
              <p:cNvSpPr/>
              <p:nvPr/>
            </p:nvSpPr>
            <p:spPr>
              <a:xfrm>
                <a:off x="3738648" y="1166499"/>
                <a:ext cx="48340" cy="610833"/>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grpSp>
      </p:grpSp>
      <p:grpSp>
        <p:nvGrpSpPr>
          <p:cNvPr id="49" name="Group 17"/>
          <p:cNvGrpSpPr/>
          <p:nvPr/>
        </p:nvGrpSpPr>
        <p:grpSpPr bwMode="auto">
          <a:xfrm rot="18174686" flipH="1">
            <a:off x="-171675" y="3183410"/>
            <a:ext cx="2622749" cy="750094"/>
            <a:chOff x="3047999" y="2195672"/>
            <a:chExt cx="2628163" cy="751505"/>
          </a:xfrm>
        </p:grpSpPr>
        <p:sp>
          <p:nvSpPr>
            <p:cNvPr id="51" name="Rounded Rectangle 50"/>
            <p:cNvSpPr/>
            <p:nvPr/>
          </p:nvSpPr>
          <p:spPr bwMode="auto">
            <a:xfrm>
              <a:off x="3581655" y="2195672"/>
              <a:ext cx="2094507" cy="751505"/>
            </a:xfrm>
            <a:prstGeom prst="roundRect">
              <a:avLst/>
            </a:prstGeom>
            <a:solidFill>
              <a:schemeClr val="accent1"/>
            </a:solidFill>
            <a:ln w="9525">
              <a:noFill/>
              <a:round/>
            </a:ln>
          </p:spPr>
          <p:txBody>
            <a:bodyPr anchor="ctr"/>
            <a:lstStyle/>
            <a:p>
              <a:pPr algn="ctr" defTabSz="685800">
                <a:defRPr/>
              </a:pPr>
              <a:r>
                <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KPMG</a:t>
              </a:r>
              <a:endPar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27678" name="Group 22"/>
            <p:cNvGrpSpPr/>
            <p:nvPr/>
          </p:nvGrpSpPr>
          <p:grpSpPr bwMode="auto">
            <a:xfrm rot="-5400000">
              <a:off x="3369279" y="2174269"/>
              <a:ext cx="195640" cy="838200"/>
              <a:chOff x="3686186" y="1166322"/>
              <a:chExt cx="152400" cy="652944"/>
            </a:xfrm>
          </p:grpSpPr>
          <p:sp>
            <p:nvSpPr>
              <p:cNvPr id="53" name="Oval 52"/>
              <p:cNvSpPr/>
              <p:nvPr/>
            </p:nvSpPr>
            <p:spPr>
              <a:xfrm>
                <a:off x="3687178" y="1667206"/>
                <a:ext cx="152392" cy="152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sp>
            <p:nvSpPr>
              <p:cNvPr id="54" name="Rounded Rectangle 53"/>
              <p:cNvSpPr/>
              <p:nvPr/>
            </p:nvSpPr>
            <p:spPr>
              <a:xfrm>
                <a:off x="3739404" y="1167403"/>
                <a:ext cx="48320" cy="610798"/>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grpSp>
      </p:grpSp>
      <p:sp>
        <p:nvSpPr>
          <p:cNvPr id="56" name="Text Placeholder 1"/>
          <p:cNvSpPr txBox="1"/>
          <p:nvPr/>
        </p:nvSpPr>
        <p:spPr>
          <a:xfrm>
            <a:off x="5796122" y="754547"/>
            <a:ext cx="2216944" cy="459723"/>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实习申请流程，实习申请通过率</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8" name="Text Placeholder 1"/>
          <p:cNvSpPr txBox="1"/>
          <p:nvPr/>
        </p:nvSpPr>
        <p:spPr>
          <a:xfrm>
            <a:off x="5796122" y="1538220"/>
            <a:ext cx="2216944" cy="460915"/>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实习条件</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0" name="Text Placeholder 1"/>
          <p:cNvSpPr txBox="1"/>
          <p:nvPr/>
        </p:nvSpPr>
        <p:spPr>
          <a:xfrm>
            <a:off x="5796122" y="2298073"/>
            <a:ext cx="2216944" cy="460915"/>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距离</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2" name="Text Placeholder 1"/>
          <p:cNvSpPr txBox="1"/>
          <p:nvPr/>
        </p:nvSpPr>
        <p:spPr>
          <a:xfrm>
            <a:off x="5796122" y="3063882"/>
            <a:ext cx="2216944" cy="459723"/>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什么时候进行第一份实习最合适？</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24" name="Group 23"/>
          <p:cNvGrpSpPr/>
          <p:nvPr/>
        </p:nvGrpSpPr>
        <p:grpSpPr bwMode="auto">
          <a:xfrm>
            <a:off x="5136516" y="754547"/>
            <a:ext cx="478631" cy="478779"/>
            <a:chOff x="6934860" y="2089070"/>
            <a:chExt cx="638053" cy="638053"/>
          </a:xfrm>
        </p:grpSpPr>
        <p:sp>
          <p:nvSpPr>
            <p:cNvPr id="55" name="Oval 54"/>
            <p:cNvSpPr/>
            <p:nvPr/>
          </p:nvSpPr>
          <p:spPr>
            <a:xfrm>
              <a:off x="6934860" y="2089070"/>
              <a:ext cx="638053" cy="6380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grpSp>
          <p:nvGrpSpPr>
            <p:cNvPr id="40" name="Group 39"/>
            <p:cNvGrpSpPr/>
            <p:nvPr/>
          </p:nvGrpSpPr>
          <p:grpSpPr>
            <a:xfrm>
              <a:off x="7042160" y="2192530"/>
              <a:ext cx="398052" cy="357720"/>
              <a:chOff x="5583238" y="3892551"/>
              <a:chExt cx="360363" cy="323850"/>
            </a:xfrm>
            <a:solidFill>
              <a:schemeClr val="bg1"/>
            </a:solidFill>
          </p:grpSpPr>
          <p:sp>
            <p:nvSpPr>
              <p:cNvPr id="41" name="Freeform 5"/>
              <p:cNvSpPr/>
              <p:nvPr/>
            </p:nvSpPr>
            <p:spPr bwMode="auto">
              <a:xfrm>
                <a:off x="5811838" y="3892551"/>
                <a:ext cx="131763" cy="323850"/>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2" name="Freeform 6"/>
              <p:cNvSpPr/>
              <p:nvPr/>
            </p:nvSpPr>
            <p:spPr bwMode="auto">
              <a:xfrm>
                <a:off x="5695951" y="3978276"/>
                <a:ext cx="131763" cy="238125"/>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8" name="Freeform 7"/>
              <p:cNvSpPr/>
              <p:nvPr/>
            </p:nvSpPr>
            <p:spPr bwMode="auto">
              <a:xfrm>
                <a:off x="5583238" y="4068763"/>
                <a:ext cx="131763" cy="147638"/>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grpSp>
      </p:grpSp>
      <p:grpSp>
        <p:nvGrpSpPr>
          <p:cNvPr id="2" name="Group 1"/>
          <p:cNvGrpSpPr/>
          <p:nvPr/>
        </p:nvGrpSpPr>
        <p:grpSpPr bwMode="auto">
          <a:xfrm>
            <a:off x="5136516" y="1517973"/>
            <a:ext cx="478631" cy="478779"/>
            <a:chOff x="6934860" y="3107039"/>
            <a:chExt cx="638053" cy="638053"/>
          </a:xfrm>
        </p:grpSpPr>
        <p:sp>
          <p:nvSpPr>
            <p:cNvPr id="57" name="Oval 56"/>
            <p:cNvSpPr/>
            <p:nvPr/>
          </p:nvSpPr>
          <p:spPr>
            <a:xfrm>
              <a:off x="6934860" y="3107039"/>
              <a:ext cx="638053" cy="638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27673" name="Freeform 11"/>
            <p:cNvSpPr>
              <a:spLocks noEditPoints="1"/>
            </p:cNvSpPr>
            <p:nvPr/>
          </p:nvSpPr>
          <p:spPr bwMode="auto">
            <a:xfrm>
              <a:off x="7038273" y="3215545"/>
              <a:ext cx="455291" cy="376862"/>
            </a:xfrm>
            <a:custGeom>
              <a:avLst/>
              <a:gdLst>
                <a:gd name="T0" fmla="*/ 412459 w 287"/>
                <a:gd name="T1" fmla="*/ 124031 h 237"/>
                <a:gd name="T2" fmla="*/ 387077 w 287"/>
                <a:gd name="T3" fmla="*/ 149473 h 237"/>
                <a:gd name="T4" fmla="*/ 412459 w 287"/>
                <a:gd name="T5" fmla="*/ 176505 h 237"/>
                <a:gd name="T6" fmla="*/ 439427 w 287"/>
                <a:gd name="T7" fmla="*/ 149473 h 237"/>
                <a:gd name="T8" fmla="*/ 412459 w 287"/>
                <a:gd name="T9" fmla="*/ 124031 h 237"/>
                <a:gd name="T10" fmla="*/ 42832 w 287"/>
                <a:gd name="T11" fmla="*/ 124031 h 237"/>
                <a:gd name="T12" fmla="*/ 17450 w 287"/>
                <a:gd name="T13" fmla="*/ 149473 h 237"/>
                <a:gd name="T14" fmla="*/ 42832 w 287"/>
                <a:gd name="T15" fmla="*/ 176505 h 237"/>
                <a:gd name="T16" fmla="*/ 68214 w 287"/>
                <a:gd name="T17" fmla="*/ 149473 h 237"/>
                <a:gd name="T18" fmla="*/ 42832 w 287"/>
                <a:gd name="T19" fmla="*/ 124031 h 237"/>
                <a:gd name="T20" fmla="*/ 336313 w 287"/>
                <a:gd name="T21" fmla="*/ 77917 h 237"/>
                <a:gd name="T22" fmla="*/ 298239 w 287"/>
                <a:gd name="T23" fmla="*/ 116080 h 237"/>
                <a:gd name="T24" fmla="*/ 336313 w 287"/>
                <a:gd name="T25" fmla="*/ 154243 h 237"/>
                <a:gd name="T26" fmla="*/ 374386 w 287"/>
                <a:gd name="T27" fmla="*/ 116080 h 237"/>
                <a:gd name="T28" fmla="*/ 336313 w 287"/>
                <a:gd name="T29" fmla="*/ 77917 h 237"/>
                <a:gd name="T30" fmla="*/ 455291 w 287"/>
                <a:gd name="T31" fmla="*/ 311666 h 237"/>
                <a:gd name="T32" fmla="*/ 410872 w 287"/>
                <a:gd name="T33" fmla="*/ 311666 h 237"/>
                <a:gd name="T34" fmla="*/ 410872 w 287"/>
                <a:gd name="T35" fmla="*/ 230570 h 237"/>
                <a:gd name="T36" fmla="*/ 401354 w 287"/>
                <a:gd name="T37" fmla="*/ 192406 h 237"/>
                <a:gd name="T38" fmla="*/ 412459 w 287"/>
                <a:gd name="T39" fmla="*/ 190816 h 237"/>
                <a:gd name="T40" fmla="*/ 455291 w 287"/>
                <a:gd name="T41" fmla="*/ 233750 h 237"/>
                <a:gd name="T42" fmla="*/ 455291 w 287"/>
                <a:gd name="T43" fmla="*/ 311666 h 237"/>
                <a:gd name="T44" fmla="*/ 118978 w 287"/>
                <a:gd name="T45" fmla="*/ 77917 h 237"/>
                <a:gd name="T46" fmla="*/ 80905 w 287"/>
                <a:gd name="T47" fmla="*/ 116080 h 237"/>
                <a:gd name="T48" fmla="*/ 118978 w 287"/>
                <a:gd name="T49" fmla="*/ 154243 h 237"/>
                <a:gd name="T50" fmla="*/ 157052 w 287"/>
                <a:gd name="T51" fmla="*/ 116080 h 237"/>
                <a:gd name="T52" fmla="*/ 118978 w 287"/>
                <a:gd name="T53" fmla="*/ 77917 h 237"/>
                <a:gd name="T54" fmla="*/ 42832 w 287"/>
                <a:gd name="T55" fmla="*/ 190816 h 237"/>
                <a:gd name="T56" fmla="*/ 53937 w 287"/>
                <a:gd name="T57" fmla="*/ 192406 h 237"/>
                <a:gd name="T58" fmla="*/ 44419 w 287"/>
                <a:gd name="T59" fmla="*/ 230570 h 237"/>
                <a:gd name="T60" fmla="*/ 44419 w 287"/>
                <a:gd name="T61" fmla="*/ 311666 h 237"/>
                <a:gd name="T62" fmla="*/ 0 w 287"/>
                <a:gd name="T63" fmla="*/ 311666 h 237"/>
                <a:gd name="T64" fmla="*/ 0 w 287"/>
                <a:gd name="T65" fmla="*/ 233750 h 237"/>
                <a:gd name="T66" fmla="*/ 42832 w 287"/>
                <a:gd name="T67" fmla="*/ 190816 h 237"/>
                <a:gd name="T68" fmla="*/ 228439 w 287"/>
                <a:gd name="T69" fmla="*/ 0 h 237"/>
                <a:gd name="T70" fmla="*/ 171329 w 287"/>
                <a:gd name="T71" fmla="*/ 57245 h 237"/>
                <a:gd name="T72" fmla="*/ 228439 w 287"/>
                <a:gd name="T73" fmla="*/ 114490 h 237"/>
                <a:gd name="T74" fmla="*/ 283962 w 287"/>
                <a:gd name="T75" fmla="*/ 57245 h 237"/>
                <a:gd name="T76" fmla="*/ 228439 w 287"/>
                <a:gd name="T77" fmla="*/ 0 h 237"/>
                <a:gd name="T78" fmla="*/ 398181 w 287"/>
                <a:gd name="T79" fmla="*/ 340289 h 237"/>
                <a:gd name="T80" fmla="*/ 329967 w 287"/>
                <a:gd name="T81" fmla="*/ 340289 h 237"/>
                <a:gd name="T82" fmla="*/ 329967 w 287"/>
                <a:gd name="T83" fmla="*/ 217848 h 237"/>
                <a:gd name="T84" fmla="*/ 318862 w 287"/>
                <a:gd name="T85" fmla="*/ 171735 h 237"/>
                <a:gd name="T86" fmla="*/ 336313 w 287"/>
                <a:gd name="T87" fmla="*/ 168554 h 237"/>
                <a:gd name="T88" fmla="*/ 398181 w 287"/>
                <a:gd name="T89" fmla="*/ 230570 h 237"/>
                <a:gd name="T90" fmla="*/ 398181 w 287"/>
                <a:gd name="T91" fmla="*/ 340289 h 237"/>
                <a:gd name="T92" fmla="*/ 125324 w 287"/>
                <a:gd name="T93" fmla="*/ 217848 h 237"/>
                <a:gd name="T94" fmla="*/ 125324 w 287"/>
                <a:gd name="T95" fmla="*/ 340289 h 237"/>
                <a:gd name="T96" fmla="*/ 58696 w 287"/>
                <a:gd name="T97" fmla="*/ 340289 h 237"/>
                <a:gd name="T98" fmla="*/ 58696 w 287"/>
                <a:gd name="T99" fmla="*/ 230570 h 237"/>
                <a:gd name="T100" fmla="*/ 118978 w 287"/>
                <a:gd name="T101" fmla="*/ 168554 h 237"/>
                <a:gd name="T102" fmla="*/ 136429 w 287"/>
                <a:gd name="T103" fmla="*/ 171735 h 237"/>
                <a:gd name="T104" fmla="*/ 125324 w 287"/>
                <a:gd name="T105" fmla="*/ 217848 h 237"/>
                <a:gd name="T106" fmla="*/ 139601 w 287"/>
                <a:gd name="T107" fmla="*/ 376862 h 237"/>
                <a:gd name="T108" fmla="*/ 317276 w 287"/>
                <a:gd name="T109" fmla="*/ 376862 h 237"/>
                <a:gd name="T110" fmla="*/ 317276 w 287"/>
                <a:gd name="T111" fmla="*/ 217848 h 237"/>
                <a:gd name="T112" fmla="*/ 228439 w 287"/>
                <a:gd name="T113" fmla="*/ 128801 h 237"/>
                <a:gd name="T114" fmla="*/ 139601 w 287"/>
                <a:gd name="T115" fmla="*/ 217848 h 237"/>
                <a:gd name="T116" fmla="*/ 139601 w 287"/>
                <a:gd name="T117" fmla="*/ 376862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 name="Group 2"/>
          <p:cNvGrpSpPr/>
          <p:nvPr/>
        </p:nvGrpSpPr>
        <p:grpSpPr bwMode="auto">
          <a:xfrm>
            <a:off x="5136516" y="2288545"/>
            <a:ext cx="478631" cy="478779"/>
            <a:chOff x="6934860" y="4133813"/>
            <a:chExt cx="638053" cy="638053"/>
          </a:xfrm>
        </p:grpSpPr>
        <p:sp>
          <p:nvSpPr>
            <p:cNvPr id="59" name="Oval 58"/>
            <p:cNvSpPr/>
            <p:nvPr/>
          </p:nvSpPr>
          <p:spPr>
            <a:xfrm>
              <a:off x="6934860" y="4133813"/>
              <a:ext cx="638053" cy="6380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27671" name="Freeform 5"/>
            <p:cNvSpPr>
              <a:spLocks noEditPoints="1"/>
            </p:cNvSpPr>
            <p:nvPr/>
          </p:nvSpPr>
          <p:spPr bwMode="auto">
            <a:xfrm>
              <a:off x="7074861" y="4312770"/>
              <a:ext cx="348205" cy="274671"/>
            </a:xfrm>
            <a:custGeom>
              <a:avLst/>
              <a:gdLst>
                <a:gd name="T0" fmla="*/ 347358 w 411"/>
                <a:gd name="T1" fmla="*/ 261955 h 324"/>
                <a:gd name="T2" fmla="*/ 347358 w 411"/>
                <a:gd name="T3" fmla="*/ 38997 h 324"/>
                <a:gd name="T4" fmla="*/ 334650 w 411"/>
                <a:gd name="T5" fmla="*/ 27128 h 324"/>
                <a:gd name="T6" fmla="*/ 177915 w 411"/>
                <a:gd name="T7" fmla="*/ 27128 h 324"/>
                <a:gd name="T8" fmla="*/ 169443 w 411"/>
                <a:gd name="T9" fmla="*/ 14412 h 324"/>
                <a:gd name="T10" fmla="*/ 169443 w 411"/>
                <a:gd name="T11" fmla="*/ 12716 h 324"/>
                <a:gd name="T12" fmla="*/ 155887 w 411"/>
                <a:gd name="T13" fmla="*/ 0 h 324"/>
                <a:gd name="T14" fmla="*/ 72860 w 411"/>
                <a:gd name="T15" fmla="*/ 0 h 324"/>
                <a:gd name="T16" fmla="*/ 59305 w 411"/>
                <a:gd name="T17" fmla="*/ 12716 h 324"/>
                <a:gd name="T18" fmla="*/ 59305 w 411"/>
                <a:gd name="T19" fmla="*/ 14412 h 324"/>
                <a:gd name="T20" fmla="*/ 50833 w 411"/>
                <a:gd name="T21" fmla="*/ 27128 h 324"/>
                <a:gd name="T22" fmla="*/ 50833 w 411"/>
                <a:gd name="T23" fmla="*/ 27128 h 324"/>
                <a:gd name="T24" fmla="*/ 38972 w 411"/>
                <a:gd name="T25" fmla="*/ 38997 h 324"/>
                <a:gd name="T26" fmla="*/ 38972 w 411"/>
                <a:gd name="T27" fmla="*/ 103426 h 324"/>
                <a:gd name="T28" fmla="*/ 11861 w 411"/>
                <a:gd name="T29" fmla="*/ 103426 h 324"/>
                <a:gd name="T30" fmla="*/ 4236 w 411"/>
                <a:gd name="T31" fmla="*/ 116990 h 324"/>
                <a:gd name="T32" fmla="*/ 32194 w 411"/>
                <a:gd name="T33" fmla="*/ 261955 h 324"/>
                <a:gd name="T34" fmla="*/ 44902 w 411"/>
                <a:gd name="T35" fmla="*/ 274671 h 324"/>
                <a:gd name="T36" fmla="*/ 341427 w 411"/>
                <a:gd name="T37" fmla="*/ 274671 h 324"/>
                <a:gd name="T38" fmla="*/ 347358 w 411"/>
                <a:gd name="T39" fmla="*/ 261955 h 324"/>
                <a:gd name="T40" fmla="*/ 332108 w 411"/>
                <a:gd name="T41" fmla="*/ 122076 h 324"/>
                <a:gd name="T42" fmla="*/ 332108 w 411"/>
                <a:gd name="T43" fmla="*/ 267889 h 324"/>
                <a:gd name="T44" fmla="*/ 304150 w 411"/>
                <a:gd name="T45" fmla="*/ 111903 h 324"/>
                <a:gd name="T46" fmla="*/ 292289 w 411"/>
                <a:gd name="T47" fmla="*/ 104273 h 324"/>
                <a:gd name="T48" fmla="*/ 54222 w 411"/>
                <a:gd name="T49" fmla="*/ 104273 h 324"/>
                <a:gd name="T50" fmla="*/ 54222 w 411"/>
                <a:gd name="T51" fmla="*/ 54256 h 324"/>
                <a:gd name="T52" fmla="*/ 332108 w 411"/>
                <a:gd name="T53" fmla="*/ 54256 h 324"/>
                <a:gd name="T54" fmla="*/ 332108 w 411"/>
                <a:gd name="T55" fmla="*/ 122076 h 32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11" h="324">
                  <a:moveTo>
                    <a:pt x="410" y="309"/>
                  </a:moveTo>
                  <a:cubicBezTo>
                    <a:pt x="410" y="46"/>
                    <a:pt x="410" y="46"/>
                    <a:pt x="410" y="46"/>
                  </a:cubicBezTo>
                  <a:cubicBezTo>
                    <a:pt x="410" y="38"/>
                    <a:pt x="403" y="32"/>
                    <a:pt x="395" y="32"/>
                  </a:cubicBezTo>
                  <a:cubicBezTo>
                    <a:pt x="210" y="32"/>
                    <a:pt x="210" y="32"/>
                    <a:pt x="210" y="32"/>
                  </a:cubicBezTo>
                  <a:cubicBezTo>
                    <a:pt x="204" y="32"/>
                    <a:pt x="200" y="21"/>
                    <a:pt x="200" y="17"/>
                  </a:cubicBezTo>
                  <a:cubicBezTo>
                    <a:pt x="200" y="15"/>
                    <a:pt x="200" y="15"/>
                    <a:pt x="200" y="15"/>
                  </a:cubicBezTo>
                  <a:cubicBezTo>
                    <a:pt x="200" y="7"/>
                    <a:pt x="193" y="0"/>
                    <a:pt x="184" y="0"/>
                  </a:cubicBezTo>
                  <a:cubicBezTo>
                    <a:pt x="86" y="0"/>
                    <a:pt x="86" y="0"/>
                    <a:pt x="86" y="0"/>
                  </a:cubicBezTo>
                  <a:cubicBezTo>
                    <a:pt x="77" y="0"/>
                    <a:pt x="70" y="7"/>
                    <a:pt x="70" y="15"/>
                  </a:cubicBezTo>
                  <a:cubicBezTo>
                    <a:pt x="70" y="17"/>
                    <a:pt x="70" y="17"/>
                    <a:pt x="70" y="17"/>
                  </a:cubicBezTo>
                  <a:cubicBezTo>
                    <a:pt x="70" y="21"/>
                    <a:pt x="66" y="32"/>
                    <a:pt x="60" y="32"/>
                  </a:cubicBezTo>
                  <a:cubicBezTo>
                    <a:pt x="60" y="32"/>
                    <a:pt x="60" y="32"/>
                    <a:pt x="60" y="32"/>
                  </a:cubicBezTo>
                  <a:cubicBezTo>
                    <a:pt x="52" y="32"/>
                    <a:pt x="46" y="38"/>
                    <a:pt x="46" y="46"/>
                  </a:cubicBezTo>
                  <a:cubicBezTo>
                    <a:pt x="46" y="122"/>
                    <a:pt x="46" y="122"/>
                    <a:pt x="46" y="122"/>
                  </a:cubicBezTo>
                  <a:cubicBezTo>
                    <a:pt x="14" y="122"/>
                    <a:pt x="14" y="122"/>
                    <a:pt x="14" y="122"/>
                  </a:cubicBezTo>
                  <a:cubicBezTo>
                    <a:pt x="14" y="122"/>
                    <a:pt x="0" y="122"/>
                    <a:pt x="5" y="138"/>
                  </a:cubicBezTo>
                  <a:cubicBezTo>
                    <a:pt x="38" y="309"/>
                    <a:pt x="38" y="309"/>
                    <a:pt x="38" y="309"/>
                  </a:cubicBezTo>
                  <a:cubicBezTo>
                    <a:pt x="38" y="317"/>
                    <a:pt x="44" y="324"/>
                    <a:pt x="53" y="324"/>
                  </a:cubicBezTo>
                  <a:cubicBezTo>
                    <a:pt x="403" y="324"/>
                    <a:pt x="403" y="324"/>
                    <a:pt x="403" y="324"/>
                  </a:cubicBezTo>
                  <a:cubicBezTo>
                    <a:pt x="411" y="324"/>
                    <a:pt x="410" y="309"/>
                    <a:pt x="410" y="309"/>
                  </a:cubicBezTo>
                  <a:close/>
                  <a:moveTo>
                    <a:pt x="392" y="144"/>
                  </a:moveTo>
                  <a:cubicBezTo>
                    <a:pt x="392" y="316"/>
                    <a:pt x="392" y="316"/>
                    <a:pt x="392" y="316"/>
                  </a:cubicBezTo>
                  <a:cubicBezTo>
                    <a:pt x="359" y="132"/>
                    <a:pt x="359" y="132"/>
                    <a:pt x="359" y="132"/>
                  </a:cubicBezTo>
                  <a:cubicBezTo>
                    <a:pt x="356" y="122"/>
                    <a:pt x="345" y="123"/>
                    <a:pt x="345" y="123"/>
                  </a:cubicBezTo>
                  <a:cubicBezTo>
                    <a:pt x="64" y="123"/>
                    <a:pt x="64" y="123"/>
                    <a:pt x="64" y="123"/>
                  </a:cubicBezTo>
                  <a:cubicBezTo>
                    <a:pt x="64" y="64"/>
                    <a:pt x="64" y="64"/>
                    <a:pt x="64" y="64"/>
                  </a:cubicBezTo>
                  <a:cubicBezTo>
                    <a:pt x="392" y="64"/>
                    <a:pt x="392" y="64"/>
                    <a:pt x="392" y="64"/>
                  </a:cubicBezTo>
                  <a:lnTo>
                    <a:pt x="392" y="1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4" name="Group 3"/>
          <p:cNvGrpSpPr/>
          <p:nvPr/>
        </p:nvGrpSpPr>
        <p:grpSpPr bwMode="auto">
          <a:xfrm>
            <a:off x="5136516" y="3054354"/>
            <a:ext cx="478631" cy="478779"/>
            <a:chOff x="6934860" y="5154023"/>
            <a:chExt cx="638053" cy="638053"/>
          </a:xfrm>
        </p:grpSpPr>
        <p:sp>
          <p:nvSpPr>
            <p:cNvPr id="61" name="Oval 60"/>
            <p:cNvSpPr/>
            <p:nvPr/>
          </p:nvSpPr>
          <p:spPr>
            <a:xfrm>
              <a:off x="6934860" y="5154023"/>
              <a:ext cx="638053" cy="638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grpSp>
          <p:nvGrpSpPr>
            <p:cNvPr id="65" name="Group 64"/>
            <p:cNvGrpSpPr/>
            <p:nvPr/>
          </p:nvGrpSpPr>
          <p:grpSpPr>
            <a:xfrm>
              <a:off x="7068630" y="5308964"/>
              <a:ext cx="379377" cy="326661"/>
              <a:chOff x="5888038" y="5661025"/>
              <a:chExt cx="1393826" cy="1200151"/>
            </a:xfrm>
            <a:solidFill>
              <a:schemeClr val="bg1"/>
            </a:solidFill>
          </p:grpSpPr>
          <p:sp>
            <p:nvSpPr>
              <p:cNvPr id="66" name="Oval 65"/>
              <p:cNvSpPr>
                <a:spLocks noChangeArrowheads="1"/>
              </p:cNvSpPr>
              <p:nvPr/>
            </p:nvSpPr>
            <p:spPr bwMode="auto">
              <a:xfrm>
                <a:off x="6192838" y="5859463"/>
                <a:ext cx="133350" cy="1254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67" name="Oval 66"/>
              <p:cNvSpPr>
                <a:spLocks noChangeArrowheads="1"/>
              </p:cNvSpPr>
              <p:nvPr/>
            </p:nvSpPr>
            <p:spPr bwMode="auto">
              <a:xfrm>
                <a:off x="6454776" y="5661025"/>
                <a:ext cx="230188" cy="2111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68" name="Oval 67"/>
              <p:cNvSpPr>
                <a:spLocks noChangeArrowheads="1"/>
              </p:cNvSpPr>
              <p:nvPr/>
            </p:nvSpPr>
            <p:spPr bwMode="auto">
              <a:xfrm>
                <a:off x="6837363" y="5862638"/>
                <a:ext cx="136525"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69" name="Rectangle 68"/>
              <p:cNvSpPr>
                <a:spLocks noChangeArrowheads="1"/>
              </p:cNvSpPr>
              <p:nvPr/>
            </p:nvSpPr>
            <p:spPr bwMode="auto">
              <a:xfrm>
                <a:off x="6149976" y="6653213"/>
                <a:ext cx="839788" cy="207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70" name="Oval 69"/>
              <p:cNvSpPr>
                <a:spLocks noChangeArrowheads="1"/>
              </p:cNvSpPr>
              <p:nvPr/>
            </p:nvSpPr>
            <p:spPr bwMode="auto">
              <a:xfrm>
                <a:off x="7048501" y="5797550"/>
                <a:ext cx="233363" cy="2079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71" name="Oval 70"/>
              <p:cNvSpPr>
                <a:spLocks noChangeArrowheads="1"/>
              </p:cNvSpPr>
              <p:nvPr/>
            </p:nvSpPr>
            <p:spPr bwMode="auto">
              <a:xfrm>
                <a:off x="5888038" y="5800725"/>
                <a:ext cx="233363" cy="2111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72" name="Freeform 71"/>
              <p:cNvSpPr/>
              <p:nvPr/>
            </p:nvSpPr>
            <p:spPr bwMode="auto">
              <a:xfrm>
                <a:off x="6049963" y="5907088"/>
                <a:ext cx="1076325" cy="704850"/>
              </a:xfrm>
              <a:custGeom>
                <a:avLst/>
                <a:gdLst>
                  <a:gd name="T0" fmla="*/ 316 w 346"/>
                  <a:gd name="T1" fmla="*/ 39 h 227"/>
                  <a:gd name="T2" fmla="*/ 265 w 346"/>
                  <a:gd name="T3" fmla="*/ 85 h 227"/>
                  <a:gd name="T4" fmla="*/ 269 w 346"/>
                  <a:gd name="T5" fmla="*/ 38 h 227"/>
                  <a:gd name="T6" fmla="*/ 253 w 346"/>
                  <a:gd name="T7" fmla="*/ 36 h 227"/>
                  <a:gd name="T8" fmla="*/ 222 w 346"/>
                  <a:gd name="T9" fmla="*/ 75 h 227"/>
                  <a:gd name="T10" fmla="*/ 182 w 346"/>
                  <a:gd name="T11" fmla="*/ 12 h 227"/>
                  <a:gd name="T12" fmla="*/ 152 w 346"/>
                  <a:gd name="T13" fmla="*/ 12 h 227"/>
                  <a:gd name="T14" fmla="*/ 113 w 346"/>
                  <a:gd name="T15" fmla="*/ 74 h 227"/>
                  <a:gd name="T16" fmla="*/ 86 w 346"/>
                  <a:gd name="T17" fmla="*/ 36 h 227"/>
                  <a:gd name="T18" fmla="*/ 71 w 346"/>
                  <a:gd name="T19" fmla="*/ 36 h 227"/>
                  <a:gd name="T20" fmla="*/ 73 w 346"/>
                  <a:gd name="T21" fmla="*/ 88 h 227"/>
                  <a:gd name="T22" fmla="*/ 23 w 346"/>
                  <a:gd name="T23" fmla="*/ 39 h 227"/>
                  <a:gd name="T24" fmla="*/ 0 w 346"/>
                  <a:gd name="T25" fmla="*/ 47 h 227"/>
                  <a:gd name="T26" fmla="*/ 32 w 346"/>
                  <a:gd name="T27" fmla="*/ 227 h 227"/>
                  <a:gd name="T28" fmla="*/ 301 w 346"/>
                  <a:gd name="T29" fmla="*/ 227 h 227"/>
                  <a:gd name="T30" fmla="*/ 346 w 346"/>
                  <a:gd name="T31" fmla="*/ 52 h 227"/>
                  <a:gd name="T32" fmla="*/ 316 w 346"/>
                  <a:gd name="T33" fmla="*/ 3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227">
                    <a:moveTo>
                      <a:pt x="316" y="39"/>
                    </a:moveTo>
                    <a:cubicBezTo>
                      <a:pt x="265" y="85"/>
                      <a:pt x="265" y="85"/>
                      <a:pt x="265" y="85"/>
                    </a:cubicBezTo>
                    <a:cubicBezTo>
                      <a:pt x="269" y="38"/>
                      <a:pt x="269" y="38"/>
                      <a:pt x="269" y="38"/>
                    </a:cubicBezTo>
                    <a:cubicBezTo>
                      <a:pt x="269" y="38"/>
                      <a:pt x="262" y="27"/>
                      <a:pt x="253" y="36"/>
                    </a:cubicBezTo>
                    <a:cubicBezTo>
                      <a:pt x="222" y="75"/>
                      <a:pt x="222" y="75"/>
                      <a:pt x="222" y="75"/>
                    </a:cubicBezTo>
                    <a:cubicBezTo>
                      <a:pt x="182" y="12"/>
                      <a:pt x="182" y="12"/>
                      <a:pt x="182" y="12"/>
                    </a:cubicBezTo>
                    <a:cubicBezTo>
                      <a:pt x="182" y="12"/>
                      <a:pt x="171" y="0"/>
                      <a:pt x="152" y="12"/>
                    </a:cubicBezTo>
                    <a:cubicBezTo>
                      <a:pt x="113" y="74"/>
                      <a:pt x="113" y="74"/>
                      <a:pt x="113" y="74"/>
                    </a:cubicBezTo>
                    <a:cubicBezTo>
                      <a:pt x="86" y="36"/>
                      <a:pt x="86" y="36"/>
                      <a:pt x="86" y="36"/>
                    </a:cubicBezTo>
                    <a:cubicBezTo>
                      <a:pt x="86" y="36"/>
                      <a:pt x="79" y="25"/>
                      <a:pt x="71" y="36"/>
                    </a:cubicBezTo>
                    <a:cubicBezTo>
                      <a:pt x="73" y="88"/>
                      <a:pt x="73" y="88"/>
                      <a:pt x="73" y="88"/>
                    </a:cubicBezTo>
                    <a:cubicBezTo>
                      <a:pt x="23" y="39"/>
                      <a:pt x="23" y="39"/>
                      <a:pt x="23" y="39"/>
                    </a:cubicBezTo>
                    <a:cubicBezTo>
                      <a:pt x="23" y="39"/>
                      <a:pt x="7" y="32"/>
                      <a:pt x="0" y="47"/>
                    </a:cubicBezTo>
                    <a:cubicBezTo>
                      <a:pt x="32" y="227"/>
                      <a:pt x="32" y="227"/>
                      <a:pt x="32" y="227"/>
                    </a:cubicBezTo>
                    <a:cubicBezTo>
                      <a:pt x="301" y="227"/>
                      <a:pt x="301" y="227"/>
                      <a:pt x="301" y="227"/>
                    </a:cubicBezTo>
                    <a:cubicBezTo>
                      <a:pt x="346" y="52"/>
                      <a:pt x="346" y="52"/>
                      <a:pt x="346" y="52"/>
                    </a:cubicBezTo>
                    <a:cubicBezTo>
                      <a:pt x="346" y="52"/>
                      <a:pt x="341" y="29"/>
                      <a:pt x="316"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grpSp>
      </p:grpSp>
      <p:sp>
        <p:nvSpPr>
          <p:cNvPr id="97" name="矩形 9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Placeholder 1"/>
          <p:cNvSpPr txBox="1"/>
          <p:nvPr>
            <p:custDataLst>
              <p:tags r:id="rId1"/>
            </p:custDataLst>
          </p:nvPr>
        </p:nvSpPr>
        <p:spPr>
          <a:xfrm>
            <a:off x="5796122" y="3796672"/>
            <a:ext cx="2216944" cy="459723"/>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需要在申请了前做什么准备工作</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9" name="Group 3"/>
          <p:cNvGrpSpPr/>
          <p:nvPr/>
        </p:nvGrpSpPr>
        <p:grpSpPr bwMode="auto">
          <a:xfrm>
            <a:off x="5136516" y="3787144"/>
            <a:ext cx="478631" cy="478779"/>
            <a:chOff x="6934860" y="5154023"/>
            <a:chExt cx="638053" cy="638053"/>
          </a:xfrm>
        </p:grpSpPr>
        <p:sp>
          <p:nvSpPr>
            <p:cNvPr id="13" name="Oval 60"/>
            <p:cNvSpPr/>
            <p:nvPr>
              <p:custDataLst>
                <p:tags r:id="rId2"/>
              </p:custDataLst>
            </p:nvPr>
          </p:nvSpPr>
          <p:spPr>
            <a:xfrm>
              <a:off x="6934860" y="5154023"/>
              <a:ext cx="638053" cy="638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grpSp>
          <p:nvGrpSpPr>
            <p:cNvPr id="15" name="Group 64"/>
            <p:cNvGrpSpPr/>
            <p:nvPr/>
          </p:nvGrpSpPr>
          <p:grpSpPr>
            <a:xfrm>
              <a:off x="7068630" y="5308964"/>
              <a:ext cx="379377" cy="326661"/>
              <a:chOff x="5888038" y="5661025"/>
              <a:chExt cx="1393826" cy="1200151"/>
            </a:xfrm>
            <a:solidFill>
              <a:schemeClr val="bg1"/>
            </a:solidFill>
          </p:grpSpPr>
          <p:sp>
            <p:nvSpPr>
              <p:cNvPr id="19" name="Oval 65"/>
              <p:cNvSpPr>
                <a:spLocks noChangeArrowheads="1"/>
              </p:cNvSpPr>
              <p:nvPr>
                <p:custDataLst>
                  <p:tags r:id="rId3"/>
                </p:custDataLst>
              </p:nvPr>
            </p:nvSpPr>
            <p:spPr bwMode="auto">
              <a:xfrm>
                <a:off x="6192838" y="5859463"/>
                <a:ext cx="133350" cy="1254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1" name="Oval 66"/>
              <p:cNvSpPr>
                <a:spLocks noChangeArrowheads="1"/>
              </p:cNvSpPr>
              <p:nvPr>
                <p:custDataLst>
                  <p:tags r:id="rId4"/>
                </p:custDataLst>
              </p:nvPr>
            </p:nvSpPr>
            <p:spPr bwMode="auto">
              <a:xfrm>
                <a:off x="6454776" y="5661025"/>
                <a:ext cx="230188" cy="2111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5" name="Oval 67"/>
              <p:cNvSpPr>
                <a:spLocks noChangeArrowheads="1"/>
              </p:cNvSpPr>
              <p:nvPr>
                <p:custDataLst>
                  <p:tags r:id="rId5"/>
                </p:custDataLst>
              </p:nvPr>
            </p:nvSpPr>
            <p:spPr bwMode="auto">
              <a:xfrm>
                <a:off x="6837363" y="5862638"/>
                <a:ext cx="136525"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6" name="Rectangle 68"/>
              <p:cNvSpPr>
                <a:spLocks noChangeArrowheads="1"/>
              </p:cNvSpPr>
              <p:nvPr>
                <p:custDataLst>
                  <p:tags r:id="rId6"/>
                </p:custDataLst>
              </p:nvPr>
            </p:nvSpPr>
            <p:spPr bwMode="auto">
              <a:xfrm>
                <a:off x="6149976" y="6653213"/>
                <a:ext cx="839788" cy="207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27" name="Oval 69"/>
              <p:cNvSpPr>
                <a:spLocks noChangeArrowheads="1"/>
              </p:cNvSpPr>
              <p:nvPr>
                <p:custDataLst>
                  <p:tags r:id="rId7"/>
                </p:custDataLst>
              </p:nvPr>
            </p:nvSpPr>
            <p:spPr bwMode="auto">
              <a:xfrm>
                <a:off x="7048501" y="5797550"/>
                <a:ext cx="233363" cy="2079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8" name="Oval 70"/>
              <p:cNvSpPr>
                <a:spLocks noChangeArrowheads="1"/>
              </p:cNvSpPr>
              <p:nvPr>
                <p:custDataLst>
                  <p:tags r:id="rId8"/>
                </p:custDataLst>
              </p:nvPr>
            </p:nvSpPr>
            <p:spPr bwMode="auto">
              <a:xfrm>
                <a:off x="5888038" y="5800725"/>
                <a:ext cx="233363" cy="2111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9" name="Freeform 71"/>
              <p:cNvSpPr/>
              <p:nvPr>
                <p:custDataLst>
                  <p:tags r:id="rId9"/>
                </p:custDataLst>
              </p:nvPr>
            </p:nvSpPr>
            <p:spPr bwMode="auto">
              <a:xfrm>
                <a:off x="6049963" y="5907088"/>
                <a:ext cx="1076325" cy="704850"/>
              </a:xfrm>
              <a:custGeom>
                <a:avLst/>
                <a:gdLst>
                  <a:gd name="T0" fmla="*/ 316 w 346"/>
                  <a:gd name="T1" fmla="*/ 39 h 227"/>
                  <a:gd name="T2" fmla="*/ 265 w 346"/>
                  <a:gd name="T3" fmla="*/ 85 h 227"/>
                  <a:gd name="T4" fmla="*/ 269 w 346"/>
                  <a:gd name="T5" fmla="*/ 38 h 227"/>
                  <a:gd name="T6" fmla="*/ 253 w 346"/>
                  <a:gd name="T7" fmla="*/ 36 h 227"/>
                  <a:gd name="T8" fmla="*/ 222 w 346"/>
                  <a:gd name="T9" fmla="*/ 75 h 227"/>
                  <a:gd name="T10" fmla="*/ 182 w 346"/>
                  <a:gd name="T11" fmla="*/ 12 h 227"/>
                  <a:gd name="T12" fmla="*/ 152 w 346"/>
                  <a:gd name="T13" fmla="*/ 12 h 227"/>
                  <a:gd name="T14" fmla="*/ 113 w 346"/>
                  <a:gd name="T15" fmla="*/ 74 h 227"/>
                  <a:gd name="T16" fmla="*/ 86 w 346"/>
                  <a:gd name="T17" fmla="*/ 36 h 227"/>
                  <a:gd name="T18" fmla="*/ 71 w 346"/>
                  <a:gd name="T19" fmla="*/ 36 h 227"/>
                  <a:gd name="T20" fmla="*/ 73 w 346"/>
                  <a:gd name="T21" fmla="*/ 88 h 227"/>
                  <a:gd name="T22" fmla="*/ 23 w 346"/>
                  <a:gd name="T23" fmla="*/ 39 h 227"/>
                  <a:gd name="T24" fmla="*/ 0 w 346"/>
                  <a:gd name="T25" fmla="*/ 47 h 227"/>
                  <a:gd name="T26" fmla="*/ 32 w 346"/>
                  <a:gd name="T27" fmla="*/ 227 h 227"/>
                  <a:gd name="T28" fmla="*/ 301 w 346"/>
                  <a:gd name="T29" fmla="*/ 227 h 227"/>
                  <a:gd name="T30" fmla="*/ 346 w 346"/>
                  <a:gd name="T31" fmla="*/ 52 h 227"/>
                  <a:gd name="T32" fmla="*/ 316 w 346"/>
                  <a:gd name="T33" fmla="*/ 3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227">
                    <a:moveTo>
                      <a:pt x="316" y="39"/>
                    </a:moveTo>
                    <a:cubicBezTo>
                      <a:pt x="265" y="85"/>
                      <a:pt x="265" y="85"/>
                      <a:pt x="265" y="85"/>
                    </a:cubicBezTo>
                    <a:cubicBezTo>
                      <a:pt x="269" y="38"/>
                      <a:pt x="269" y="38"/>
                      <a:pt x="269" y="38"/>
                    </a:cubicBezTo>
                    <a:cubicBezTo>
                      <a:pt x="269" y="38"/>
                      <a:pt x="262" y="27"/>
                      <a:pt x="253" y="36"/>
                    </a:cubicBezTo>
                    <a:cubicBezTo>
                      <a:pt x="222" y="75"/>
                      <a:pt x="222" y="75"/>
                      <a:pt x="222" y="75"/>
                    </a:cubicBezTo>
                    <a:cubicBezTo>
                      <a:pt x="182" y="12"/>
                      <a:pt x="182" y="12"/>
                      <a:pt x="182" y="12"/>
                    </a:cubicBezTo>
                    <a:cubicBezTo>
                      <a:pt x="182" y="12"/>
                      <a:pt x="171" y="0"/>
                      <a:pt x="152" y="12"/>
                    </a:cubicBezTo>
                    <a:cubicBezTo>
                      <a:pt x="113" y="74"/>
                      <a:pt x="113" y="74"/>
                      <a:pt x="113" y="74"/>
                    </a:cubicBezTo>
                    <a:cubicBezTo>
                      <a:pt x="86" y="36"/>
                      <a:pt x="86" y="36"/>
                      <a:pt x="86" y="36"/>
                    </a:cubicBezTo>
                    <a:cubicBezTo>
                      <a:pt x="86" y="36"/>
                      <a:pt x="79" y="25"/>
                      <a:pt x="71" y="36"/>
                    </a:cubicBezTo>
                    <a:cubicBezTo>
                      <a:pt x="73" y="88"/>
                      <a:pt x="73" y="88"/>
                      <a:pt x="73" y="88"/>
                    </a:cubicBezTo>
                    <a:cubicBezTo>
                      <a:pt x="23" y="39"/>
                      <a:pt x="23" y="39"/>
                      <a:pt x="23" y="39"/>
                    </a:cubicBezTo>
                    <a:cubicBezTo>
                      <a:pt x="23" y="39"/>
                      <a:pt x="7" y="32"/>
                      <a:pt x="0" y="47"/>
                    </a:cubicBezTo>
                    <a:cubicBezTo>
                      <a:pt x="32" y="227"/>
                      <a:pt x="32" y="227"/>
                      <a:pt x="32" y="227"/>
                    </a:cubicBezTo>
                    <a:cubicBezTo>
                      <a:pt x="301" y="227"/>
                      <a:pt x="301" y="227"/>
                      <a:pt x="301" y="227"/>
                    </a:cubicBezTo>
                    <a:cubicBezTo>
                      <a:pt x="346" y="52"/>
                      <a:pt x="346" y="52"/>
                      <a:pt x="346" y="52"/>
                    </a:cubicBezTo>
                    <a:cubicBezTo>
                      <a:pt x="346" y="52"/>
                      <a:pt x="341" y="29"/>
                      <a:pt x="316"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grpSp>
      </p:grpSp>
      <p:sp>
        <p:nvSpPr>
          <p:cNvPr id="30" name="TextBox 20"/>
          <p:cNvSpPr>
            <a:spLocks noChangeArrowheads="1"/>
          </p:cNvSpPr>
          <p:nvPr>
            <p:custDataLst>
              <p:tags r:id="rId10"/>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同学问题解答</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31" name="矩形 8"/>
          <p:cNvSpPr>
            <a:spLocks noChangeArrowheads="1"/>
          </p:cNvSpPr>
          <p:nvPr>
            <p:custDataLst>
              <p:tags r:id="rId11"/>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3</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9"/>
          <p:cNvSpPr>
            <a:spLocks noEditPoints="1"/>
          </p:cNvSpPr>
          <p:nvPr/>
        </p:nvSpPr>
        <p:spPr bwMode="auto">
          <a:xfrm rot="20049179">
            <a:off x="1666575" y="1865095"/>
            <a:ext cx="1220390" cy="2819080"/>
          </a:xfrm>
          <a:custGeom>
            <a:avLst/>
            <a:gdLst/>
            <a:ahLst/>
            <a:cxnLst>
              <a:cxn ang="0">
                <a:pos x="0" y="84"/>
              </a:cxn>
              <a:cxn ang="0">
                <a:pos x="50" y="134"/>
              </a:cxn>
              <a:cxn ang="0">
                <a:pos x="61" y="133"/>
              </a:cxn>
              <a:cxn ang="0">
                <a:pos x="61" y="148"/>
              </a:cxn>
              <a:cxn ang="0">
                <a:pos x="73" y="154"/>
              </a:cxn>
              <a:cxn ang="0">
                <a:pos x="73" y="278"/>
              </a:cxn>
              <a:cxn ang="0">
                <a:pos x="61" y="284"/>
              </a:cxn>
              <a:cxn ang="0">
                <a:pos x="61" y="377"/>
              </a:cxn>
              <a:cxn ang="0">
                <a:pos x="75" y="392"/>
              </a:cxn>
              <a:cxn ang="0">
                <a:pos x="93" y="392"/>
              </a:cxn>
              <a:cxn ang="0">
                <a:pos x="107" y="377"/>
              </a:cxn>
              <a:cxn ang="0">
                <a:pos x="107" y="357"/>
              </a:cxn>
              <a:cxn ang="0">
                <a:pos x="143" y="357"/>
              </a:cxn>
              <a:cxn ang="0">
                <a:pos x="157" y="343"/>
              </a:cxn>
              <a:cxn ang="0">
                <a:pos x="143" y="329"/>
              </a:cxn>
              <a:cxn ang="0">
                <a:pos x="107" y="329"/>
              </a:cxn>
              <a:cxn ang="0">
                <a:pos x="107" y="321"/>
              </a:cxn>
              <a:cxn ang="0">
                <a:pos x="143" y="321"/>
              </a:cxn>
              <a:cxn ang="0">
                <a:pos x="157" y="307"/>
              </a:cxn>
              <a:cxn ang="0">
                <a:pos x="143" y="293"/>
              </a:cxn>
              <a:cxn ang="0">
                <a:pos x="107" y="293"/>
              </a:cxn>
              <a:cxn ang="0">
                <a:pos x="107" y="283"/>
              </a:cxn>
              <a:cxn ang="0">
                <a:pos x="95" y="277"/>
              </a:cxn>
              <a:cxn ang="0">
                <a:pos x="95" y="156"/>
              </a:cxn>
              <a:cxn ang="0">
                <a:pos x="107" y="150"/>
              </a:cxn>
              <a:cxn ang="0">
                <a:pos x="107" y="133"/>
              </a:cxn>
              <a:cxn ang="0">
                <a:pos x="117" y="134"/>
              </a:cxn>
              <a:cxn ang="0">
                <a:pos x="168" y="84"/>
              </a:cxn>
              <a:cxn ang="0">
                <a:pos x="132" y="36"/>
              </a:cxn>
              <a:cxn ang="0">
                <a:pos x="84" y="0"/>
              </a:cxn>
              <a:cxn ang="0">
                <a:pos x="36" y="36"/>
              </a:cxn>
              <a:cxn ang="0">
                <a:pos x="0" y="84"/>
              </a:cxn>
              <a:cxn ang="0">
                <a:pos x="84" y="31"/>
              </a:cxn>
              <a:cxn ang="0">
                <a:pos x="107" y="54"/>
              </a:cxn>
              <a:cxn ang="0">
                <a:pos x="106" y="62"/>
              </a:cxn>
              <a:cxn ang="0">
                <a:pos x="129" y="87"/>
              </a:cxn>
              <a:cxn ang="0">
                <a:pos x="105" y="111"/>
              </a:cxn>
              <a:cxn ang="0">
                <a:pos x="84" y="100"/>
              </a:cxn>
              <a:cxn ang="0">
                <a:pos x="63" y="111"/>
              </a:cxn>
              <a:cxn ang="0">
                <a:pos x="38" y="87"/>
              </a:cxn>
              <a:cxn ang="0">
                <a:pos x="62" y="62"/>
              </a:cxn>
              <a:cxn ang="0">
                <a:pos x="61" y="54"/>
              </a:cxn>
              <a:cxn ang="0">
                <a:pos x="84" y="31"/>
              </a:cxn>
              <a:cxn ang="0">
                <a:pos x="84" y="31"/>
              </a:cxn>
              <a:cxn ang="0">
                <a:pos x="84" y="31"/>
              </a:cxn>
            </a:cxnLst>
            <a:rect l="0" t="0" r="r" b="b"/>
            <a:pathLst>
              <a:path w="168" h="392">
                <a:moveTo>
                  <a:pt x="0" y="84"/>
                </a:moveTo>
                <a:cubicBezTo>
                  <a:pt x="0" y="112"/>
                  <a:pt x="23" y="134"/>
                  <a:pt x="50" y="134"/>
                </a:cubicBezTo>
                <a:cubicBezTo>
                  <a:pt x="54" y="134"/>
                  <a:pt x="57" y="134"/>
                  <a:pt x="61" y="133"/>
                </a:cubicBezTo>
                <a:cubicBezTo>
                  <a:pt x="61" y="148"/>
                  <a:pt x="61" y="148"/>
                  <a:pt x="61" y="148"/>
                </a:cubicBezTo>
                <a:cubicBezTo>
                  <a:pt x="73" y="154"/>
                  <a:pt x="73" y="154"/>
                  <a:pt x="73" y="154"/>
                </a:cubicBezTo>
                <a:cubicBezTo>
                  <a:pt x="73" y="278"/>
                  <a:pt x="73" y="278"/>
                  <a:pt x="73" y="278"/>
                </a:cubicBezTo>
                <a:cubicBezTo>
                  <a:pt x="61" y="284"/>
                  <a:pt x="61" y="284"/>
                  <a:pt x="61" y="284"/>
                </a:cubicBezTo>
                <a:cubicBezTo>
                  <a:pt x="61" y="377"/>
                  <a:pt x="61" y="377"/>
                  <a:pt x="61" y="377"/>
                </a:cubicBezTo>
                <a:cubicBezTo>
                  <a:pt x="61" y="385"/>
                  <a:pt x="67" y="392"/>
                  <a:pt x="75" y="392"/>
                </a:cubicBezTo>
                <a:cubicBezTo>
                  <a:pt x="93" y="392"/>
                  <a:pt x="93" y="392"/>
                  <a:pt x="93" y="392"/>
                </a:cubicBezTo>
                <a:cubicBezTo>
                  <a:pt x="101" y="392"/>
                  <a:pt x="107" y="385"/>
                  <a:pt x="107" y="377"/>
                </a:cubicBezTo>
                <a:cubicBezTo>
                  <a:pt x="107" y="357"/>
                  <a:pt x="107" y="357"/>
                  <a:pt x="107" y="357"/>
                </a:cubicBezTo>
                <a:cubicBezTo>
                  <a:pt x="143" y="357"/>
                  <a:pt x="143" y="357"/>
                  <a:pt x="143" y="357"/>
                </a:cubicBezTo>
                <a:cubicBezTo>
                  <a:pt x="150" y="357"/>
                  <a:pt x="157" y="350"/>
                  <a:pt x="157" y="343"/>
                </a:cubicBezTo>
                <a:cubicBezTo>
                  <a:pt x="157" y="335"/>
                  <a:pt x="150" y="329"/>
                  <a:pt x="143" y="329"/>
                </a:cubicBezTo>
                <a:cubicBezTo>
                  <a:pt x="107" y="329"/>
                  <a:pt x="107" y="329"/>
                  <a:pt x="107" y="329"/>
                </a:cubicBezTo>
                <a:cubicBezTo>
                  <a:pt x="107" y="321"/>
                  <a:pt x="107" y="321"/>
                  <a:pt x="107" y="321"/>
                </a:cubicBezTo>
                <a:cubicBezTo>
                  <a:pt x="143" y="321"/>
                  <a:pt x="143" y="321"/>
                  <a:pt x="143" y="321"/>
                </a:cubicBezTo>
                <a:cubicBezTo>
                  <a:pt x="150" y="321"/>
                  <a:pt x="157" y="314"/>
                  <a:pt x="157" y="307"/>
                </a:cubicBezTo>
                <a:cubicBezTo>
                  <a:pt x="157" y="299"/>
                  <a:pt x="150" y="293"/>
                  <a:pt x="143" y="293"/>
                </a:cubicBezTo>
                <a:cubicBezTo>
                  <a:pt x="107" y="293"/>
                  <a:pt x="107" y="293"/>
                  <a:pt x="107" y="293"/>
                </a:cubicBezTo>
                <a:cubicBezTo>
                  <a:pt x="107" y="283"/>
                  <a:pt x="107" y="283"/>
                  <a:pt x="107" y="283"/>
                </a:cubicBezTo>
                <a:cubicBezTo>
                  <a:pt x="95" y="277"/>
                  <a:pt x="95" y="277"/>
                  <a:pt x="95" y="277"/>
                </a:cubicBezTo>
                <a:cubicBezTo>
                  <a:pt x="95" y="156"/>
                  <a:pt x="95" y="156"/>
                  <a:pt x="95" y="156"/>
                </a:cubicBezTo>
                <a:cubicBezTo>
                  <a:pt x="107" y="150"/>
                  <a:pt x="107" y="150"/>
                  <a:pt x="107" y="150"/>
                </a:cubicBezTo>
                <a:cubicBezTo>
                  <a:pt x="107" y="133"/>
                  <a:pt x="107" y="133"/>
                  <a:pt x="107" y="133"/>
                </a:cubicBezTo>
                <a:cubicBezTo>
                  <a:pt x="110" y="134"/>
                  <a:pt x="114" y="134"/>
                  <a:pt x="117" y="134"/>
                </a:cubicBezTo>
                <a:cubicBezTo>
                  <a:pt x="145" y="134"/>
                  <a:pt x="168" y="112"/>
                  <a:pt x="168" y="84"/>
                </a:cubicBezTo>
                <a:cubicBezTo>
                  <a:pt x="168" y="61"/>
                  <a:pt x="153" y="42"/>
                  <a:pt x="132" y="36"/>
                </a:cubicBezTo>
                <a:cubicBezTo>
                  <a:pt x="126" y="15"/>
                  <a:pt x="107" y="0"/>
                  <a:pt x="84" y="0"/>
                </a:cubicBezTo>
                <a:cubicBezTo>
                  <a:pt x="61" y="0"/>
                  <a:pt x="42" y="15"/>
                  <a:pt x="36" y="36"/>
                </a:cubicBezTo>
                <a:cubicBezTo>
                  <a:pt x="15" y="42"/>
                  <a:pt x="0" y="61"/>
                  <a:pt x="0" y="84"/>
                </a:cubicBezTo>
                <a:close/>
                <a:moveTo>
                  <a:pt x="84" y="31"/>
                </a:moveTo>
                <a:cubicBezTo>
                  <a:pt x="97" y="31"/>
                  <a:pt x="107" y="41"/>
                  <a:pt x="107" y="54"/>
                </a:cubicBezTo>
                <a:cubicBezTo>
                  <a:pt x="107" y="57"/>
                  <a:pt x="106" y="59"/>
                  <a:pt x="106" y="62"/>
                </a:cubicBezTo>
                <a:cubicBezTo>
                  <a:pt x="119" y="62"/>
                  <a:pt x="129" y="73"/>
                  <a:pt x="129" y="87"/>
                </a:cubicBezTo>
                <a:cubicBezTo>
                  <a:pt x="129" y="100"/>
                  <a:pt x="118" y="111"/>
                  <a:pt x="105" y="111"/>
                </a:cubicBezTo>
                <a:cubicBezTo>
                  <a:pt x="96" y="111"/>
                  <a:pt x="88" y="107"/>
                  <a:pt x="84" y="100"/>
                </a:cubicBezTo>
                <a:cubicBezTo>
                  <a:pt x="79" y="107"/>
                  <a:pt x="72" y="111"/>
                  <a:pt x="63" y="111"/>
                </a:cubicBezTo>
                <a:cubicBezTo>
                  <a:pt x="49" y="111"/>
                  <a:pt x="38" y="100"/>
                  <a:pt x="38" y="87"/>
                </a:cubicBezTo>
                <a:cubicBezTo>
                  <a:pt x="38" y="73"/>
                  <a:pt x="49" y="62"/>
                  <a:pt x="62" y="62"/>
                </a:cubicBezTo>
                <a:cubicBezTo>
                  <a:pt x="61" y="59"/>
                  <a:pt x="61" y="57"/>
                  <a:pt x="61" y="54"/>
                </a:cubicBezTo>
                <a:cubicBezTo>
                  <a:pt x="61" y="41"/>
                  <a:pt x="71" y="31"/>
                  <a:pt x="84" y="31"/>
                </a:cubicBezTo>
                <a:close/>
                <a:moveTo>
                  <a:pt x="84" y="31"/>
                </a:moveTo>
                <a:cubicBezTo>
                  <a:pt x="84" y="31"/>
                  <a:pt x="84" y="31"/>
                  <a:pt x="84" y="31"/>
                </a:cubicBezTo>
              </a:path>
            </a:pathLst>
          </a:custGeom>
          <a:solidFill>
            <a:schemeClr val="tx1">
              <a:lumMod val="50000"/>
              <a:lumOff val="50000"/>
            </a:schemeClr>
          </a:solidFill>
          <a:ln w="9525">
            <a:noFill/>
            <a:round/>
          </a:ln>
        </p:spPr>
        <p:txBody>
          <a:bodyPr lIns="68580" tIns="34290" rIns="68580" bIns="34290"/>
          <a:lstStyle/>
          <a:p>
            <a:pPr defTabSz="685800">
              <a:defRPr/>
            </a:pPr>
            <a:endParaRPr lang="en-US" b="1">
              <a:latin typeface="+mn-lt"/>
            </a:endParaRPr>
          </a:p>
        </p:txBody>
      </p:sp>
      <p:grpSp>
        <p:nvGrpSpPr>
          <p:cNvPr id="6" name="Group 17"/>
          <p:cNvGrpSpPr/>
          <p:nvPr/>
        </p:nvGrpSpPr>
        <p:grpSpPr bwMode="auto">
          <a:xfrm rot="1568449">
            <a:off x="1851979" y="2742537"/>
            <a:ext cx="2619492" cy="749134"/>
            <a:chOff x="3047999" y="2196748"/>
            <a:chExt cx="2626886" cy="751437"/>
          </a:xfrm>
        </p:grpSpPr>
        <p:sp>
          <p:nvSpPr>
            <p:cNvPr id="8" name="Rounded Rectangle 7"/>
            <p:cNvSpPr/>
            <p:nvPr/>
          </p:nvSpPr>
          <p:spPr bwMode="auto">
            <a:xfrm>
              <a:off x="3580633" y="2196748"/>
              <a:ext cx="2094252" cy="751437"/>
            </a:xfrm>
            <a:prstGeom prst="roundRect">
              <a:avLst/>
            </a:prstGeom>
            <a:solidFill>
              <a:schemeClr val="accent2"/>
            </a:solidFill>
            <a:ln w="9525">
              <a:noFill/>
              <a:round/>
            </a:ln>
          </p:spPr>
          <p:txBody>
            <a:bodyPr anchor="ctr"/>
            <a:lstStyle/>
            <a:p>
              <a:pPr algn="ctr" defTabSz="685800">
                <a:defRPr/>
              </a:pPr>
              <a:r>
                <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EY</a:t>
              </a:r>
              <a:endPar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27693" name="Group 22"/>
            <p:cNvGrpSpPr/>
            <p:nvPr/>
          </p:nvGrpSpPr>
          <p:grpSpPr bwMode="auto">
            <a:xfrm rot="-5400000">
              <a:off x="3369279" y="2174269"/>
              <a:ext cx="195640" cy="838200"/>
              <a:chOff x="3686186" y="1166322"/>
              <a:chExt cx="152400" cy="652944"/>
            </a:xfrm>
          </p:grpSpPr>
          <p:sp>
            <p:nvSpPr>
              <p:cNvPr id="10" name="Oval 9"/>
              <p:cNvSpPr/>
              <p:nvPr/>
            </p:nvSpPr>
            <p:spPr>
              <a:xfrm>
                <a:off x="3686869" y="1665402"/>
                <a:ext cx="151690" cy="1525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sp>
            <p:nvSpPr>
              <p:cNvPr id="11" name="Rounded Rectangle 10"/>
              <p:cNvSpPr/>
              <p:nvPr/>
            </p:nvSpPr>
            <p:spPr>
              <a:xfrm>
                <a:off x="3737770" y="1165339"/>
                <a:ext cx="49323" cy="611072"/>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grpSp>
      </p:grpSp>
      <p:grpSp>
        <p:nvGrpSpPr>
          <p:cNvPr id="12" name="Group 18"/>
          <p:cNvGrpSpPr/>
          <p:nvPr/>
        </p:nvGrpSpPr>
        <p:grpSpPr bwMode="auto">
          <a:xfrm rot="140878">
            <a:off x="2117526" y="2157906"/>
            <a:ext cx="2621084" cy="750325"/>
            <a:chOff x="3047997" y="2195590"/>
            <a:chExt cx="2627731" cy="751192"/>
          </a:xfrm>
        </p:grpSpPr>
        <p:sp>
          <p:nvSpPr>
            <p:cNvPr id="14" name="Rounded Rectangle 13"/>
            <p:cNvSpPr/>
            <p:nvPr/>
          </p:nvSpPr>
          <p:spPr bwMode="auto">
            <a:xfrm>
              <a:off x="3580882" y="2195590"/>
              <a:ext cx="2094846" cy="751192"/>
            </a:xfrm>
            <a:prstGeom prst="roundRect">
              <a:avLst/>
            </a:prstGeom>
            <a:solidFill>
              <a:schemeClr val="accent3"/>
            </a:solidFill>
            <a:ln w="9525">
              <a:noFill/>
              <a:round/>
            </a:ln>
          </p:spPr>
          <p:txBody>
            <a:bodyPr anchor="ctr"/>
            <a:lstStyle/>
            <a:p>
              <a:pPr algn="ctr" defTabSz="685800">
                <a:defRPr/>
              </a:pPr>
              <a:r>
                <a:rPr lang="en-US"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DTT</a:t>
              </a:r>
              <a:endParaRPr lang="en-US"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27688" name="Group 22"/>
            <p:cNvGrpSpPr/>
            <p:nvPr/>
          </p:nvGrpSpPr>
          <p:grpSpPr bwMode="auto">
            <a:xfrm rot="-5400000">
              <a:off x="3369277" y="2174270"/>
              <a:ext cx="195640" cy="838199"/>
              <a:chOff x="3686186" y="1166322"/>
              <a:chExt cx="152400" cy="652944"/>
            </a:xfrm>
          </p:grpSpPr>
          <p:sp>
            <p:nvSpPr>
              <p:cNvPr id="16" name="Oval 15"/>
              <p:cNvSpPr/>
              <p:nvPr/>
            </p:nvSpPr>
            <p:spPr>
              <a:xfrm>
                <a:off x="3686865" y="1665247"/>
                <a:ext cx="152329" cy="1524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sp>
            <p:nvSpPr>
              <p:cNvPr id="17" name="Rounded Rectangle 16"/>
              <p:cNvSpPr/>
              <p:nvPr/>
            </p:nvSpPr>
            <p:spPr>
              <a:xfrm>
                <a:off x="3738962" y="1165698"/>
                <a:ext cx="48299" cy="610898"/>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grpSp>
      </p:grpSp>
      <p:grpSp>
        <p:nvGrpSpPr>
          <p:cNvPr id="18" name="Group 28"/>
          <p:cNvGrpSpPr/>
          <p:nvPr/>
        </p:nvGrpSpPr>
        <p:grpSpPr bwMode="auto">
          <a:xfrm rot="-1053712">
            <a:off x="1986166" y="1596451"/>
            <a:ext cx="2621748" cy="749134"/>
            <a:chOff x="3047997" y="2196180"/>
            <a:chExt cx="2628114" cy="750636"/>
          </a:xfrm>
        </p:grpSpPr>
        <p:sp>
          <p:nvSpPr>
            <p:cNvPr id="20" name="Rounded Rectangle 19"/>
            <p:cNvSpPr/>
            <p:nvPr/>
          </p:nvSpPr>
          <p:spPr bwMode="auto">
            <a:xfrm>
              <a:off x="3581490" y="2196180"/>
              <a:ext cx="2094621" cy="750636"/>
            </a:xfrm>
            <a:prstGeom prst="roundRect">
              <a:avLst/>
            </a:prstGeom>
            <a:solidFill>
              <a:schemeClr val="accent4"/>
            </a:solidFill>
            <a:ln w="9525">
              <a:noFill/>
              <a:round/>
            </a:ln>
          </p:spPr>
          <p:txBody>
            <a:bodyPr anchor="ctr"/>
            <a:lstStyle/>
            <a:p>
              <a:pPr algn="ctr" defTabSz="685800">
                <a:defRPr/>
              </a:pPr>
              <a:r>
                <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PWC</a:t>
              </a:r>
              <a:endPar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27683" name="Group 22"/>
            <p:cNvGrpSpPr/>
            <p:nvPr/>
          </p:nvGrpSpPr>
          <p:grpSpPr bwMode="auto">
            <a:xfrm rot="-5400000">
              <a:off x="3369277" y="2174271"/>
              <a:ext cx="195640" cy="838199"/>
              <a:chOff x="3686186" y="1166322"/>
              <a:chExt cx="152400" cy="652944"/>
            </a:xfrm>
          </p:grpSpPr>
          <p:sp>
            <p:nvSpPr>
              <p:cNvPr id="22" name="Oval 21"/>
              <p:cNvSpPr/>
              <p:nvPr/>
            </p:nvSpPr>
            <p:spPr>
              <a:xfrm>
                <a:off x="3686744" y="1666339"/>
                <a:ext cx="152458" cy="152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sp>
            <p:nvSpPr>
              <p:cNvPr id="23" name="Rounded Rectangle 22"/>
              <p:cNvSpPr/>
              <p:nvPr/>
            </p:nvSpPr>
            <p:spPr>
              <a:xfrm>
                <a:off x="3738648" y="1166499"/>
                <a:ext cx="48340" cy="610833"/>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grpSp>
      </p:grpSp>
      <p:grpSp>
        <p:nvGrpSpPr>
          <p:cNvPr id="49" name="Group 17"/>
          <p:cNvGrpSpPr/>
          <p:nvPr/>
        </p:nvGrpSpPr>
        <p:grpSpPr bwMode="auto">
          <a:xfrm rot="18174686" flipH="1">
            <a:off x="-171675" y="3183410"/>
            <a:ext cx="2622749" cy="750094"/>
            <a:chOff x="3047999" y="2195672"/>
            <a:chExt cx="2628163" cy="751505"/>
          </a:xfrm>
        </p:grpSpPr>
        <p:sp>
          <p:nvSpPr>
            <p:cNvPr id="51" name="Rounded Rectangle 50"/>
            <p:cNvSpPr/>
            <p:nvPr/>
          </p:nvSpPr>
          <p:spPr bwMode="auto">
            <a:xfrm>
              <a:off x="3581655" y="2195672"/>
              <a:ext cx="2094507" cy="751505"/>
            </a:xfrm>
            <a:prstGeom prst="roundRect">
              <a:avLst/>
            </a:prstGeom>
            <a:solidFill>
              <a:schemeClr val="accent1"/>
            </a:solidFill>
            <a:ln w="9525">
              <a:noFill/>
              <a:round/>
            </a:ln>
          </p:spPr>
          <p:txBody>
            <a:bodyPr anchor="ctr"/>
            <a:lstStyle/>
            <a:p>
              <a:pPr algn="ctr" defTabSz="685800">
                <a:defRPr/>
              </a:pPr>
              <a:r>
                <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rPr>
                <a:t>KPMG</a:t>
              </a:r>
              <a:endParaRPr lang="en-US" altLang="zh-CN" b="1" dirty="0">
                <a:solidFill>
                  <a:schemeClr val="bg1">
                    <a:lumMod val="20000"/>
                    <a:lumOff val="80000"/>
                  </a:schemeClr>
                </a:solidFill>
                <a:latin typeface="微软雅黑" panose="020B0503020204020204" pitchFamily="34" charset="-122"/>
                <a:ea typeface="微软雅黑" panose="020B0503020204020204" pitchFamily="34" charset="-122"/>
                <a:cs typeface="Clear Sans" panose="020B0503030202020304" pitchFamily="34" charset="0"/>
              </a:endParaRPr>
            </a:p>
          </p:txBody>
        </p:sp>
        <p:grpSp>
          <p:nvGrpSpPr>
            <p:cNvPr id="27678" name="Group 22"/>
            <p:cNvGrpSpPr/>
            <p:nvPr/>
          </p:nvGrpSpPr>
          <p:grpSpPr bwMode="auto">
            <a:xfrm rot="-5400000">
              <a:off x="3369279" y="2174269"/>
              <a:ext cx="195640" cy="838200"/>
              <a:chOff x="3686186" y="1166322"/>
              <a:chExt cx="152400" cy="652944"/>
            </a:xfrm>
          </p:grpSpPr>
          <p:sp>
            <p:nvSpPr>
              <p:cNvPr id="53" name="Oval 52"/>
              <p:cNvSpPr/>
              <p:nvPr/>
            </p:nvSpPr>
            <p:spPr>
              <a:xfrm>
                <a:off x="3687178" y="1667206"/>
                <a:ext cx="152392" cy="15246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sp>
            <p:nvSpPr>
              <p:cNvPr id="54" name="Rounded Rectangle 53"/>
              <p:cNvSpPr/>
              <p:nvPr/>
            </p:nvSpPr>
            <p:spPr>
              <a:xfrm>
                <a:off x="3739404" y="1167403"/>
                <a:ext cx="48320" cy="610798"/>
              </a:xfrm>
              <a:prstGeom prst="roundRect">
                <a:avLst>
                  <a:gd name="adj" fmla="val 38542"/>
                </a:avLst>
              </a:prstGeom>
              <a:gradFill>
                <a:gsLst>
                  <a:gs pos="2000">
                    <a:schemeClr val="tx1">
                      <a:lumMod val="50000"/>
                      <a:lumOff val="50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1200" b="1">
                  <a:solidFill>
                    <a:srgbClr val="FFFFFF"/>
                  </a:solidFill>
                </a:endParaRPr>
              </a:p>
            </p:txBody>
          </p:sp>
        </p:grpSp>
      </p:grpSp>
      <p:sp>
        <p:nvSpPr>
          <p:cNvPr id="56" name="Text Placeholder 1"/>
          <p:cNvSpPr txBox="1"/>
          <p:nvPr/>
        </p:nvSpPr>
        <p:spPr>
          <a:xfrm>
            <a:off x="5796122" y="754547"/>
            <a:ext cx="2216944" cy="459723"/>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简历该向哪里递交，如何通过面试</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58" name="Text Placeholder 1"/>
          <p:cNvSpPr txBox="1"/>
          <p:nvPr/>
        </p:nvSpPr>
        <p:spPr>
          <a:xfrm>
            <a:off x="5796122" y="1538220"/>
            <a:ext cx="2216944" cy="460915"/>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进四大实习有什么硬性标准嘛，我们能在大学做些什么才能达到这些标准</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0" name="Text Placeholder 1"/>
          <p:cNvSpPr txBox="1"/>
          <p:nvPr/>
        </p:nvSpPr>
        <p:spPr>
          <a:xfrm>
            <a:off x="5796122" y="2416183"/>
            <a:ext cx="2216944" cy="460915"/>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在四大打磨两三年之后会有机会跳槽进投行行研嘛 国企现在真的限制四大跳槽嘛 有证券投行的offer值不值得放弃四大</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62" name="Text Placeholder 1"/>
          <p:cNvSpPr txBox="1"/>
          <p:nvPr/>
        </p:nvSpPr>
        <p:spPr>
          <a:xfrm>
            <a:off x="5796122" y="3170562"/>
            <a:ext cx="2216944" cy="459723"/>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实习简历的填写</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24" name="Group 23"/>
          <p:cNvGrpSpPr/>
          <p:nvPr/>
        </p:nvGrpSpPr>
        <p:grpSpPr bwMode="auto">
          <a:xfrm>
            <a:off x="5136516" y="754547"/>
            <a:ext cx="478631" cy="478779"/>
            <a:chOff x="6934860" y="2089070"/>
            <a:chExt cx="638053" cy="638053"/>
          </a:xfrm>
        </p:grpSpPr>
        <p:sp>
          <p:nvSpPr>
            <p:cNvPr id="55" name="Oval 54"/>
            <p:cNvSpPr/>
            <p:nvPr/>
          </p:nvSpPr>
          <p:spPr>
            <a:xfrm>
              <a:off x="6934860" y="2089070"/>
              <a:ext cx="638053" cy="6380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grpSp>
          <p:nvGrpSpPr>
            <p:cNvPr id="40" name="Group 39"/>
            <p:cNvGrpSpPr/>
            <p:nvPr/>
          </p:nvGrpSpPr>
          <p:grpSpPr>
            <a:xfrm>
              <a:off x="7042160" y="2192530"/>
              <a:ext cx="398052" cy="357720"/>
              <a:chOff x="5583238" y="3892551"/>
              <a:chExt cx="360363" cy="323850"/>
            </a:xfrm>
            <a:solidFill>
              <a:schemeClr val="bg1"/>
            </a:solidFill>
          </p:grpSpPr>
          <p:sp>
            <p:nvSpPr>
              <p:cNvPr id="41" name="Freeform 5"/>
              <p:cNvSpPr/>
              <p:nvPr/>
            </p:nvSpPr>
            <p:spPr bwMode="auto">
              <a:xfrm>
                <a:off x="5811838" y="3892551"/>
                <a:ext cx="131763" cy="323850"/>
              </a:xfrm>
              <a:custGeom>
                <a:avLst/>
                <a:gdLst>
                  <a:gd name="T0" fmla="*/ 17 w 83"/>
                  <a:gd name="T1" fmla="*/ 57 h 204"/>
                  <a:gd name="T2" fmla="*/ 0 w 83"/>
                  <a:gd name="T3" fmla="*/ 57 h 204"/>
                  <a:gd name="T4" fmla="*/ 43 w 83"/>
                  <a:gd name="T5" fmla="*/ 0 h 204"/>
                  <a:gd name="T6" fmla="*/ 83 w 83"/>
                  <a:gd name="T7" fmla="*/ 57 h 204"/>
                  <a:gd name="T8" fmla="*/ 67 w 83"/>
                  <a:gd name="T9" fmla="*/ 57 h 204"/>
                  <a:gd name="T10" fmla="*/ 67 w 83"/>
                  <a:gd name="T11" fmla="*/ 204 h 204"/>
                  <a:gd name="T12" fmla="*/ 17 w 83"/>
                  <a:gd name="T13" fmla="*/ 204 h 204"/>
                  <a:gd name="T14" fmla="*/ 17 w 83"/>
                  <a:gd name="T15" fmla="*/ 57 h 2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204">
                    <a:moveTo>
                      <a:pt x="17" y="57"/>
                    </a:moveTo>
                    <a:lnTo>
                      <a:pt x="0" y="57"/>
                    </a:lnTo>
                    <a:lnTo>
                      <a:pt x="43" y="0"/>
                    </a:lnTo>
                    <a:lnTo>
                      <a:pt x="83" y="57"/>
                    </a:lnTo>
                    <a:lnTo>
                      <a:pt x="67" y="57"/>
                    </a:lnTo>
                    <a:lnTo>
                      <a:pt x="67" y="204"/>
                    </a:lnTo>
                    <a:lnTo>
                      <a:pt x="17" y="204"/>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2" name="Freeform 6"/>
              <p:cNvSpPr/>
              <p:nvPr/>
            </p:nvSpPr>
            <p:spPr bwMode="auto">
              <a:xfrm>
                <a:off x="5695951" y="3978276"/>
                <a:ext cx="131763" cy="238125"/>
              </a:xfrm>
              <a:custGeom>
                <a:avLst/>
                <a:gdLst>
                  <a:gd name="T0" fmla="*/ 66 w 83"/>
                  <a:gd name="T1" fmla="*/ 150 h 150"/>
                  <a:gd name="T2" fmla="*/ 19 w 83"/>
                  <a:gd name="T3" fmla="*/ 150 h 150"/>
                  <a:gd name="T4" fmla="*/ 19 w 83"/>
                  <a:gd name="T5" fmla="*/ 60 h 150"/>
                  <a:gd name="T6" fmla="*/ 0 w 83"/>
                  <a:gd name="T7" fmla="*/ 60 h 150"/>
                  <a:gd name="T8" fmla="*/ 43 w 83"/>
                  <a:gd name="T9" fmla="*/ 0 h 150"/>
                  <a:gd name="T10" fmla="*/ 83 w 83"/>
                  <a:gd name="T11" fmla="*/ 60 h 150"/>
                  <a:gd name="T12" fmla="*/ 66 w 83"/>
                  <a:gd name="T13" fmla="*/ 60 h 150"/>
                  <a:gd name="T14" fmla="*/ 66 w 83"/>
                  <a:gd name="T15" fmla="*/ 15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50">
                    <a:moveTo>
                      <a:pt x="66" y="150"/>
                    </a:moveTo>
                    <a:lnTo>
                      <a:pt x="19" y="150"/>
                    </a:lnTo>
                    <a:lnTo>
                      <a:pt x="19" y="60"/>
                    </a:lnTo>
                    <a:lnTo>
                      <a:pt x="0" y="60"/>
                    </a:lnTo>
                    <a:lnTo>
                      <a:pt x="43" y="0"/>
                    </a:lnTo>
                    <a:lnTo>
                      <a:pt x="83" y="60"/>
                    </a:lnTo>
                    <a:lnTo>
                      <a:pt x="66" y="60"/>
                    </a:lnTo>
                    <a:lnTo>
                      <a:pt x="66" y="15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8" name="Freeform 7"/>
              <p:cNvSpPr/>
              <p:nvPr/>
            </p:nvSpPr>
            <p:spPr bwMode="auto">
              <a:xfrm>
                <a:off x="5583238" y="4068763"/>
                <a:ext cx="131763" cy="147638"/>
              </a:xfrm>
              <a:custGeom>
                <a:avLst/>
                <a:gdLst>
                  <a:gd name="T0" fmla="*/ 17 w 83"/>
                  <a:gd name="T1" fmla="*/ 57 h 93"/>
                  <a:gd name="T2" fmla="*/ 0 w 83"/>
                  <a:gd name="T3" fmla="*/ 57 h 93"/>
                  <a:gd name="T4" fmla="*/ 43 w 83"/>
                  <a:gd name="T5" fmla="*/ 0 h 93"/>
                  <a:gd name="T6" fmla="*/ 83 w 83"/>
                  <a:gd name="T7" fmla="*/ 57 h 93"/>
                  <a:gd name="T8" fmla="*/ 66 w 83"/>
                  <a:gd name="T9" fmla="*/ 57 h 93"/>
                  <a:gd name="T10" fmla="*/ 66 w 83"/>
                  <a:gd name="T11" fmla="*/ 93 h 93"/>
                  <a:gd name="T12" fmla="*/ 17 w 83"/>
                  <a:gd name="T13" fmla="*/ 93 h 93"/>
                  <a:gd name="T14" fmla="*/ 17 w 83"/>
                  <a:gd name="T15" fmla="*/ 57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93">
                    <a:moveTo>
                      <a:pt x="17" y="57"/>
                    </a:moveTo>
                    <a:lnTo>
                      <a:pt x="0" y="57"/>
                    </a:lnTo>
                    <a:lnTo>
                      <a:pt x="43" y="0"/>
                    </a:lnTo>
                    <a:lnTo>
                      <a:pt x="83" y="57"/>
                    </a:lnTo>
                    <a:lnTo>
                      <a:pt x="66" y="57"/>
                    </a:lnTo>
                    <a:lnTo>
                      <a:pt x="66" y="93"/>
                    </a:lnTo>
                    <a:lnTo>
                      <a:pt x="17" y="93"/>
                    </a:lnTo>
                    <a:lnTo>
                      <a:pt x="17" y="5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grpSp>
      </p:grpSp>
      <p:grpSp>
        <p:nvGrpSpPr>
          <p:cNvPr id="2" name="Group 1"/>
          <p:cNvGrpSpPr/>
          <p:nvPr/>
        </p:nvGrpSpPr>
        <p:grpSpPr bwMode="auto">
          <a:xfrm>
            <a:off x="5136516" y="1517973"/>
            <a:ext cx="478631" cy="478779"/>
            <a:chOff x="6934860" y="3107039"/>
            <a:chExt cx="638053" cy="638053"/>
          </a:xfrm>
        </p:grpSpPr>
        <p:sp>
          <p:nvSpPr>
            <p:cNvPr id="57" name="Oval 56"/>
            <p:cNvSpPr/>
            <p:nvPr/>
          </p:nvSpPr>
          <p:spPr>
            <a:xfrm>
              <a:off x="6934860" y="3107039"/>
              <a:ext cx="638053" cy="6380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27673" name="Freeform 11"/>
            <p:cNvSpPr>
              <a:spLocks noEditPoints="1"/>
            </p:cNvSpPr>
            <p:nvPr/>
          </p:nvSpPr>
          <p:spPr bwMode="auto">
            <a:xfrm>
              <a:off x="7038273" y="3215545"/>
              <a:ext cx="455291" cy="376862"/>
            </a:xfrm>
            <a:custGeom>
              <a:avLst/>
              <a:gdLst>
                <a:gd name="T0" fmla="*/ 412459 w 287"/>
                <a:gd name="T1" fmla="*/ 124031 h 237"/>
                <a:gd name="T2" fmla="*/ 387077 w 287"/>
                <a:gd name="T3" fmla="*/ 149473 h 237"/>
                <a:gd name="T4" fmla="*/ 412459 w 287"/>
                <a:gd name="T5" fmla="*/ 176505 h 237"/>
                <a:gd name="T6" fmla="*/ 439427 w 287"/>
                <a:gd name="T7" fmla="*/ 149473 h 237"/>
                <a:gd name="T8" fmla="*/ 412459 w 287"/>
                <a:gd name="T9" fmla="*/ 124031 h 237"/>
                <a:gd name="T10" fmla="*/ 42832 w 287"/>
                <a:gd name="T11" fmla="*/ 124031 h 237"/>
                <a:gd name="T12" fmla="*/ 17450 w 287"/>
                <a:gd name="T13" fmla="*/ 149473 h 237"/>
                <a:gd name="T14" fmla="*/ 42832 w 287"/>
                <a:gd name="T15" fmla="*/ 176505 h 237"/>
                <a:gd name="T16" fmla="*/ 68214 w 287"/>
                <a:gd name="T17" fmla="*/ 149473 h 237"/>
                <a:gd name="T18" fmla="*/ 42832 w 287"/>
                <a:gd name="T19" fmla="*/ 124031 h 237"/>
                <a:gd name="T20" fmla="*/ 336313 w 287"/>
                <a:gd name="T21" fmla="*/ 77917 h 237"/>
                <a:gd name="T22" fmla="*/ 298239 w 287"/>
                <a:gd name="T23" fmla="*/ 116080 h 237"/>
                <a:gd name="T24" fmla="*/ 336313 w 287"/>
                <a:gd name="T25" fmla="*/ 154243 h 237"/>
                <a:gd name="T26" fmla="*/ 374386 w 287"/>
                <a:gd name="T27" fmla="*/ 116080 h 237"/>
                <a:gd name="T28" fmla="*/ 336313 w 287"/>
                <a:gd name="T29" fmla="*/ 77917 h 237"/>
                <a:gd name="T30" fmla="*/ 455291 w 287"/>
                <a:gd name="T31" fmla="*/ 311666 h 237"/>
                <a:gd name="T32" fmla="*/ 410872 w 287"/>
                <a:gd name="T33" fmla="*/ 311666 h 237"/>
                <a:gd name="T34" fmla="*/ 410872 w 287"/>
                <a:gd name="T35" fmla="*/ 230570 h 237"/>
                <a:gd name="T36" fmla="*/ 401354 w 287"/>
                <a:gd name="T37" fmla="*/ 192406 h 237"/>
                <a:gd name="T38" fmla="*/ 412459 w 287"/>
                <a:gd name="T39" fmla="*/ 190816 h 237"/>
                <a:gd name="T40" fmla="*/ 455291 w 287"/>
                <a:gd name="T41" fmla="*/ 233750 h 237"/>
                <a:gd name="T42" fmla="*/ 455291 w 287"/>
                <a:gd name="T43" fmla="*/ 311666 h 237"/>
                <a:gd name="T44" fmla="*/ 118978 w 287"/>
                <a:gd name="T45" fmla="*/ 77917 h 237"/>
                <a:gd name="T46" fmla="*/ 80905 w 287"/>
                <a:gd name="T47" fmla="*/ 116080 h 237"/>
                <a:gd name="T48" fmla="*/ 118978 w 287"/>
                <a:gd name="T49" fmla="*/ 154243 h 237"/>
                <a:gd name="T50" fmla="*/ 157052 w 287"/>
                <a:gd name="T51" fmla="*/ 116080 h 237"/>
                <a:gd name="T52" fmla="*/ 118978 w 287"/>
                <a:gd name="T53" fmla="*/ 77917 h 237"/>
                <a:gd name="T54" fmla="*/ 42832 w 287"/>
                <a:gd name="T55" fmla="*/ 190816 h 237"/>
                <a:gd name="T56" fmla="*/ 53937 w 287"/>
                <a:gd name="T57" fmla="*/ 192406 h 237"/>
                <a:gd name="T58" fmla="*/ 44419 w 287"/>
                <a:gd name="T59" fmla="*/ 230570 h 237"/>
                <a:gd name="T60" fmla="*/ 44419 w 287"/>
                <a:gd name="T61" fmla="*/ 311666 h 237"/>
                <a:gd name="T62" fmla="*/ 0 w 287"/>
                <a:gd name="T63" fmla="*/ 311666 h 237"/>
                <a:gd name="T64" fmla="*/ 0 w 287"/>
                <a:gd name="T65" fmla="*/ 233750 h 237"/>
                <a:gd name="T66" fmla="*/ 42832 w 287"/>
                <a:gd name="T67" fmla="*/ 190816 h 237"/>
                <a:gd name="T68" fmla="*/ 228439 w 287"/>
                <a:gd name="T69" fmla="*/ 0 h 237"/>
                <a:gd name="T70" fmla="*/ 171329 w 287"/>
                <a:gd name="T71" fmla="*/ 57245 h 237"/>
                <a:gd name="T72" fmla="*/ 228439 w 287"/>
                <a:gd name="T73" fmla="*/ 114490 h 237"/>
                <a:gd name="T74" fmla="*/ 283962 w 287"/>
                <a:gd name="T75" fmla="*/ 57245 h 237"/>
                <a:gd name="T76" fmla="*/ 228439 w 287"/>
                <a:gd name="T77" fmla="*/ 0 h 237"/>
                <a:gd name="T78" fmla="*/ 398181 w 287"/>
                <a:gd name="T79" fmla="*/ 340289 h 237"/>
                <a:gd name="T80" fmla="*/ 329967 w 287"/>
                <a:gd name="T81" fmla="*/ 340289 h 237"/>
                <a:gd name="T82" fmla="*/ 329967 w 287"/>
                <a:gd name="T83" fmla="*/ 217848 h 237"/>
                <a:gd name="T84" fmla="*/ 318862 w 287"/>
                <a:gd name="T85" fmla="*/ 171735 h 237"/>
                <a:gd name="T86" fmla="*/ 336313 w 287"/>
                <a:gd name="T87" fmla="*/ 168554 h 237"/>
                <a:gd name="T88" fmla="*/ 398181 w 287"/>
                <a:gd name="T89" fmla="*/ 230570 h 237"/>
                <a:gd name="T90" fmla="*/ 398181 w 287"/>
                <a:gd name="T91" fmla="*/ 340289 h 237"/>
                <a:gd name="T92" fmla="*/ 125324 w 287"/>
                <a:gd name="T93" fmla="*/ 217848 h 237"/>
                <a:gd name="T94" fmla="*/ 125324 w 287"/>
                <a:gd name="T95" fmla="*/ 340289 h 237"/>
                <a:gd name="T96" fmla="*/ 58696 w 287"/>
                <a:gd name="T97" fmla="*/ 340289 h 237"/>
                <a:gd name="T98" fmla="*/ 58696 w 287"/>
                <a:gd name="T99" fmla="*/ 230570 h 237"/>
                <a:gd name="T100" fmla="*/ 118978 w 287"/>
                <a:gd name="T101" fmla="*/ 168554 h 237"/>
                <a:gd name="T102" fmla="*/ 136429 w 287"/>
                <a:gd name="T103" fmla="*/ 171735 h 237"/>
                <a:gd name="T104" fmla="*/ 125324 w 287"/>
                <a:gd name="T105" fmla="*/ 217848 h 237"/>
                <a:gd name="T106" fmla="*/ 139601 w 287"/>
                <a:gd name="T107" fmla="*/ 376862 h 237"/>
                <a:gd name="T108" fmla="*/ 317276 w 287"/>
                <a:gd name="T109" fmla="*/ 376862 h 237"/>
                <a:gd name="T110" fmla="*/ 317276 w 287"/>
                <a:gd name="T111" fmla="*/ 217848 h 237"/>
                <a:gd name="T112" fmla="*/ 228439 w 287"/>
                <a:gd name="T113" fmla="*/ 128801 h 237"/>
                <a:gd name="T114" fmla="*/ 139601 w 287"/>
                <a:gd name="T115" fmla="*/ 217848 h 237"/>
                <a:gd name="T116" fmla="*/ 139601 w 287"/>
                <a:gd name="T117" fmla="*/ 376862 h 23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3" name="Group 2"/>
          <p:cNvGrpSpPr/>
          <p:nvPr/>
        </p:nvGrpSpPr>
        <p:grpSpPr bwMode="auto">
          <a:xfrm>
            <a:off x="5136516" y="2288545"/>
            <a:ext cx="478631" cy="478779"/>
            <a:chOff x="6934860" y="4133813"/>
            <a:chExt cx="638053" cy="638053"/>
          </a:xfrm>
        </p:grpSpPr>
        <p:sp>
          <p:nvSpPr>
            <p:cNvPr id="59" name="Oval 58"/>
            <p:cNvSpPr/>
            <p:nvPr/>
          </p:nvSpPr>
          <p:spPr>
            <a:xfrm>
              <a:off x="6934860" y="4133813"/>
              <a:ext cx="638053" cy="63805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sp>
          <p:nvSpPr>
            <p:cNvPr id="27671" name="Freeform 5"/>
            <p:cNvSpPr>
              <a:spLocks noEditPoints="1"/>
            </p:cNvSpPr>
            <p:nvPr/>
          </p:nvSpPr>
          <p:spPr bwMode="auto">
            <a:xfrm>
              <a:off x="7074861" y="4312770"/>
              <a:ext cx="348205" cy="274671"/>
            </a:xfrm>
            <a:custGeom>
              <a:avLst/>
              <a:gdLst>
                <a:gd name="T0" fmla="*/ 347358 w 411"/>
                <a:gd name="T1" fmla="*/ 261955 h 324"/>
                <a:gd name="T2" fmla="*/ 347358 w 411"/>
                <a:gd name="T3" fmla="*/ 38997 h 324"/>
                <a:gd name="T4" fmla="*/ 334650 w 411"/>
                <a:gd name="T5" fmla="*/ 27128 h 324"/>
                <a:gd name="T6" fmla="*/ 177915 w 411"/>
                <a:gd name="T7" fmla="*/ 27128 h 324"/>
                <a:gd name="T8" fmla="*/ 169443 w 411"/>
                <a:gd name="T9" fmla="*/ 14412 h 324"/>
                <a:gd name="T10" fmla="*/ 169443 w 411"/>
                <a:gd name="T11" fmla="*/ 12716 h 324"/>
                <a:gd name="T12" fmla="*/ 155887 w 411"/>
                <a:gd name="T13" fmla="*/ 0 h 324"/>
                <a:gd name="T14" fmla="*/ 72860 w 411"/>
                <a:gd name="T15" fmla="*/ 0 h 324"/>
                <a:gd name="T16" fmla="*/ 59305 w 411"/>
                <a:gd name="T17" fmla="*/ 12716 h 324"/>
                <a:gd name="T18" fmla="*/ 59305 w 411"/>
                <a:gd name="T19" fmla="*/ 14412 h 324"/>
                <a:gd name="T20" fmla="*/ 50833 w 411"/>
                <a:gd name="T21" fmla="*/ 27128 h 324"/>
                <a:gd name="T22" fmla="*/ 50833 w 411"/>
                <a:gd name="T23" fmla="*/ 27128 h 324"/>
                <a:gd name="T24" fmla="*/ 38972 w 411"/>
                <a:gd name="T25" fmla="*/ 38997 h 324"/>
                <a:gd name="T26" fmla="*/ 38972 w 411"/>
                <a:gd name="T27" fmla="*/ 103426 h 324"/>
                <a:gd name="T28" fmla="*/ 11861 w 411"/>
                <a:gd name="T29" fmla="*/ 103426 h 324"/>
                <a:gd name="T30" fmla="*/ 4236 w 411"/>
                <a:gd name="T31" fmla="*/ 116990 h 324"/>
                <a:gd name="T32" fmla="*/ 32194 w 411"/>
                <a:gd name="T33" fmla="*/ 261955 h 324"/>
                <a:gd name="T34" fmla="*/ 44902 w 411"/>
                <a:gd name="T35" fmla="*/ 274671 h 324"/>
                <a:gd name="T36" fmla="*/ 341427 w 411"/>
                <a:gd name="T37" fmla="*/ 274671 h 324"/>
                <a:gd name="T38" fmla="*/ 347358 w 411"/>
                <a:gd name="T39" fmla="*/ 261955 h 324"/>
                <a:gd name="T40" fmla="*/ 332108 w 411"/>
                <a:gd name="T41" fmla="*/ 122076 h 324"/>
                <a:gd name="T42" fmla="*/ 332108 w 411"/>
                <a:gd name="T43" fmla="*/ 267889 h 324"/>
                <a:gd name="T44" fmla="*/ 304150 w 411"/>
                <a:gd name="T45" fmla="*/ 111903 h 324"/>
                <a:gd name="T46" fmla="*/ 292289 w 411"/>
                <a:gd name="T47" fmla="*/ 104273 h 324"/>
                <a:gd name="T48" fmla="*/ 54222 w 411"/>
                <a:gd name="T49" fmla="*/ 104273 h 324"/>
                <a:gd name="T50" fmla="*/ 54222 w 411"/>
                <a:gd name="T51" fmla="*/ 54256 h 324"/>
                <a:gd name="T52" fmla="*/ 332108 w 411"/>
                <a:gd name="T53" fmla="*/ 54256 h 324"/>
                <a:gd name="T54" fmla="*/ 332108 w 411"/>
                <a:gd name="T55" fmla="*/ 122076 h 32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11" h="324">
                  <a:moveTo>
                    <a:pt x="410" y="309"/>
                  </a:moveTo>
                  <a:cubicBezTo>
                    <a:pt x="410" y="46"/>
                    <a:pt x="410" y="46"/>
                    <a:pt x="410" y="46"/>
                  </a:cubicBezTo>
                  <a:cubicBezTo>
                    <a:pt x="410" y="38"/>
                    <a:pt x="403" y="32"/>
                    <a:pt x="395" y="32"/>
                  </a:cubicBezTo>
                  <a:cubicBezTo>
                    <a:pt x="210" y="32"/>
                    <a:pt x="210" y="32"/>
                    <a:pt x="210" y="32"/>
                  </a:cubicBezTo>
                  <a:cubicBezTo>
                    <a:pt x="204" y="32"/>
                    <a:pt x="200" y="21"/>
                    <a:pt x="200" y="17"/>
                  </a:cubicBezTo>
                  <a:cubicBezTo>
                    <a:pt x="200" y="15"/>
                    <a:pt x="200" y="15"/>
                    <a:pt x="200" y="15"/>
                  </a:cubicBezTo>
                  <a:cubicBezTo>
                    <a:pt x="200" y="7"/>
                    <a:pt x="193" y="0"/>
                    <a:pt x="184" y="0"/>
                  </a:cubicBezTo>
                  <a:cubicBezTo>
                    <a:pt x="86" y="0"/>
                    <a:pt x="86" y="0"/>
                    <a:pt x="86" y="0"/>
                  </a:cubicBezTo>
                  <a:cubicBezTo>
                    <a:pt x="77" y="0"/>
                    <a:pt x="70" y="7"/>
                    <a:pt x="70" y="15"/>
                  </a:cubicBezTo>
                  <a:cubicBezTo>
                    <a:pt x="70" y="17"/>
                    <a:pt x="70" y="17"/>
                    <a:pt x="70" y="17"/>
                  </a:cubicBezTo>
                  <a:cubicBezTo>
                    <a:pt x="70" y="21"/>
                    <a:pt x="66" y="32"/>
                    <a:pt x="60" y="32"/>
                  </a:cubicBezTo>
                  <a:cubicBezTo>
                    <a:pt x="60" y="32"/>
                    <a:pt x="60" y="32"/>
                    <a:pt x="60" y="32"/>
                  </a:cubicBezTo>
                  <a:cubicBezTo>
                    <a:pt x="52" y="32"/>
                    <a:pt x="46" y="38"/>
                    <a:pt x="46" y="46"/>
                  </a:cubicBezTo>
                  <a:cubicBezTo>
                    <a:pt x="46" y="122"/>
                    <a:pt x="46" y="122"/>
                    <a:pt x="46" y="122"/>
                  </a:cubicBezTo>
                  <a:cubicBezTo>
                    <a:pt x="14" y="122"/>
                    <a:pt x="14" y="122"/>
                    <a:pt x="14" y="122"/>
                  </a:cubicBezTo>
                  <a:cubicBezTo>
                    <a:pt x="14" y="122"/>
                    <a:pt x="0" y="122"/>
                    <a:pt x="5" y="138"/>
                  </a:cubicBezTo>
                  <a:cubicBezTo>
                    <a:pt x="38" y="309"/>
                    <a:pt x="38" y="309"/>
                    <a:pt x="38" y="309"/>
                  </a:cubicBezTo>
                  <a:cubicBezTo>
                    <a:pt x="38" y="317"/>
                    <a:pt x="44" y="324"/>
                    <a:pt x="53" y="324"/>
                  </a:cubicBezTo>
                  <a:cubicBezTo>
                    <a:pt x="403" y="324"/>
                    <a:pt x="403" y="324"/>
                    <a:pt x="403" y="324"/>
                  </a:cubicBezTo>
                  <a:cubicBezTo>
                    <a:pt x="411" y="324"/>
                    <a:pt x="410" y="309"/>
                    <a:pt x="410" y="309"/>
                  </a:cubicBezTo>
                  <a:close/>
                  <a:moveTo>
                    <a:pt x="392" y="144"/>
                  </a:moveTo>
                  <a:cubicBezTo>
                    <a:pt x="392" y="316"/>
                    <a:pt x="392" y="316"/>
                    <a:pt x="392" y="316"/>
                  </a:cubicBezTo>
                  <a:cubicBezTo>
                    <a:pt x="359" y="132"/>
                    <a:pt x="359" y="132"/>
                    <a:pt x="359" y="132"/>
                  </a:cubicBezTo>
                  <a:cubicBezTo>
                    <a:pt x="356" y="122"/>
                    <a:pt x="345" y="123"/>
                    <a:pt x="345" y="123"/>
                  </a:cubicBezTo>
                  <a:cubicBezTo>
                    <a:pt x="64" y="123"/>
                    <a:pt x="64" y="123"/>
                    <a:pt x="64" y="123"/>
                  </a:cubicBezTo>
                  <a:cubicBezTo>
                    <a:pt x="64" y="64"/>
                    <a:pt x="64" y="64"/>
                    <a:pt x="64" y="64"/>
                  </a:cubicBezTo>
                  <a:cubicBezTo>
                    <a:pt x="392" y="64"/>
                    <a:pt x="392" y="64"/>
                    <a:pt x="392" y="64"/>
                  </a:cubicBezTo>
                  <a:lnTo>
                    <a:pt x="392" y="1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nvGrpSpPr>
          <p:cNvPr id="4" name="Group 3"/>
          <p:cNvGrpSpPr/>
          <p:nvPr/>
        </p:nvGrpSpPr>
        <p:grpSpPr bwMode="auto">
          <a:xfrm>
            <a:off x="5114291" y="3109599"/>
            <a:ext cx="478631" cy="478779"/>
            <a:chOff x="6934860" y="5154023"/>
            <a:chExt cx="638053" cy="638053"/>
          </a:xfrm>
        </p:grpSpPr>
        <p:sp>
          <p:nvSpPr>
            <p:cNvPr id="61" name="Oval 60"/>
            <p:cNvSpPr/>
            <p:nvPr/>
          </p:nvSpPr>
          <p:spPr>
            <a:xfrm>
              <a:off x="6934860" y="5154023"/>
              <a:ext cx="638053" cy="638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grpSp>
          <p:nvGrpSpPr>
            <p:cNvPr id="65" name="Group 64"/>
            <p:cNvGrpSpPr/>
            <p:nvPr/>
          </p:nvGrpSpPr>
          <p:grpSpPr>
            <a:xfrm>
              <a:off x="7068630" y="5308964"/>
              <a:ext cx="379377" cy="326661"/>
              <a:chOff x="5888038" y="5661025"/>
              <a:chExt cx="1393826" cy="1200151"/>
            </a:xfrm>
            <a:solidFill>
              <a:schemeClr val="bg1"/>
            </a:solidFill>
          </p:grpSpPr>
          <p:sp>
            <p:nvSpPr>
              <p:cNvPr id="66" name="Oval 65"/>
              <p:cNvSpPr>
                <a:spLocks noChangeArrowheads="1"/>
              </p:cNvSpPr>
              <p:nvPr/>
            </p:nvSpPr>
            <p:spPr bwMode="auto">
              <a:xfrm>
                <a:off x="6192838" y="5859463"/>
                <a:ext cx="133350" cy="1254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67" name="Oval 66"/>
              <p:cNvSpPr>
                <a:spLocks noChangeArrowheads="1"/>
              </p:cNvSpPr>
              <p:nvPr/>
            </p:nvSpPr>
            <p:spPr bwMode="auto">
              <a:xfrm>
                <a:off x="6454776" y="5661025"/>
                <a:ext cx="230188" cy="2111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68" name="Oval 67"/>
              <p:cNvSpPr>
                <a:spLocks noChangeArrowheads="1"/>
              </p:cNvSpPr>
              <p:nvPr/>
            </p:nvSpPr>
            <p:spPr bwMode="auto">
              <a:xfrm>
                <a:off x="6837363" y="5862638"/>
                <a:ext cx="136525"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69" name="Rectangle 68"/>
              <p:cNvSpPr>
                <a:spLocks noChangeArrowheads="1"/>
              </p:cNvSpPr>
              <p:nvPr/>
            </p:nvSpPr>
            <p:spPr bwMode="auto">
              <a:xfrm>
                <a:off x="6149976" y="6653213"/>
                <a:ext cx="839788" cy="207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70" name="Oval 69"/>
              <p:cNvSpPr>
                <a:spLocks noChangeArrowheads="1"/>
              </p:cNvSpPr>
              <p:nvPr/>
            </p:nvSpPr>
            <p:spPr bwMode="auto">
              <a:xfrm>
                <a:off x="7048501" y="5797550"/>
                <a:ext cx="233363" cy="2079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71" name="Oval 70"/>
              <p:cNvSpPr>
                <a:spLocks noChangeArrowheads="1"/>
              </p:cNvSpPr>
              <p:nvPr/>
            </p:nvSpPr>
            <p:spPr bwMode="auto">
              <a:xfrm>
                <a:off x="5888038" y="5800725"/>
                <a:ext cx="233363" cy="2111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72" name="Freeform 71"/>
              <p:cNvSpPr/>
              <p:nvPr/>
            </p:nvSpPr>
            <p:spPr bwMode="auto">
              <a:xfrm>
                <a:off x="6049963" y="5907088"/>
                <a:ext cx="1076325" cy="704850"/>
              </a:xfrm>
              <a:custGeom>
                <a:avLst/>
                <a:gdLst>
                  <a:gd name="T0" fmla="*/ 316 w 346"/>
                  <a:gd name="T1" fmla="*/ 39 h 227"/>
                  <a:gd name="T2" fmla="*/ 265 w 346"/>
                  <a:gd name="T3" fmla="*/ 85 h 227"/>
                  <a:gd name="T4" fmla="*/ 269 w 346"/>
                  <a:gd name="T5" fmla="*/ 38 h 227"/>
                  <a:gd name="T6" fmla="*/ 253 w 346"/>
                  <a:gd name="T7" fmla="*/ 36 h 227"/>
                  <a:gd name="T8" fmla="*/ 222 w 346"/>
                  <a:gd name="T9" fmla="*/ 75 h 227"/>
                  <a:gd name="T10" fmla="*/ 182 w 346"/>
                  <a:gd name="T11" fmla="*/ 12 h 227"/>
                  <a:gd name="T12" fmla="*/ 152 w 346"/>
                  <a:gd name="T13" fmla="*/ 12 h 227"/>
                  <a:gd name="T14" fmla="*/ 113 w 346"/>
                  <a:gd name="T15" fmla="*/ 74 h 227"/>
                  <a:gd name="T16" fmla="*/ 86 w 346"/>
                  <a:gd name="T17" fmla="*/ 36 h 227"/>
                  <a:gd name="T18" fmla="*/ 71 w 346"/>
                  <a:gd name="T19" fmla="*/ 36 h 227"/>
                  <a:gd name="T20" fmla="*/ 73 w 346"/>
                  <a:gd name="T21" fmla="*/ 88 h 227"/>
                  <a:gd name="T22" fmla="*/ 23 w 346"/>
                  <a:gd name="T23" fmla="*/ 39 h 227"/>
                  <a:gd name="T24" fmla="*/ 0 w 346"/>
                  <a:gd name="T25" fmla="*/ 47 h 227"/>
                  <a:gd name="T26" fmla="*/ 32 w 346"/>
                  <a:gd name="T27" fmla="*/ 227 h 227"/>
                  <a:gd name="T28" fmla="*/ 301 w 346"/>
                  <a:gd name="T29" fmla="*/ 227 h 227"/>
                  <a:gd name="T30" fmla="*/ 346 w 346"/>
                  <a:gd name="T31" fmla="*/ 52 h 227"/>
                  <a:gd name="T32" fmla="*/ 316 w 346"/>
                  <a:gd name="T33" fmla="*/ 3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227">
                    <a:moveTo>
                      <a:pt x="316" y="39"/>
                    </a:moveTo>
                    <a:cubicBezTo>
                      <a:pt x="265" y="85"/>
                      <a:pt x="265" y="85"/>
                      <a:pt x="265" y="85"/>
                    </a:cubicBezTo>
                    <a:cubicBezTo>
                      <a:pt x="269" y="38"/>
                      <a:pt x="269" y="38"/>
                      <a:pt x="269" y="38"/>
                    </a:cubicBezTo>
                    <a:cubicBezTo>
                      <a:pt x="269" y="38"/>
                      <a:pt x="262" y="27"/>
                      <a:pt x="253" y="36"/>
                    </a:cubicBezTo>
                    <a:cubicBezTo>
                      <a:pt x="222" y="75"/>
                      <a:pt x="222" y="75"/>
                      <a:pt x="222" y="75"/>
                    </a:cubicBezTo>
                    <a:cubicBezTo>
                      <a:pt x="182" y="12"/>
                      <a:pt x="182" y="12"/>
                      <a:pt x="182" y="12"/>
                    </a:cubicBezTo>
                    <a:cubicBezTo>
                      <a:pt x="182" y="12"/>
                      <a:pt x="171" y="0"/>
                      <a:pt x="152" y="12"/>
                    </a:cubicBezTo>
                    <a:cubicBezTo>
                      <a:pt x="113" y="74"/>
                      <a:pt x="113" y="74"/>
                      <a:pt x="113" y="74"/>
                    </a:cubicBezTo>
                    <a:cubicBezTo>
                      <a:pt x="86" y="36"/>
                      <a:pt x="86" y="36"/>
                      <a:pt x="86" y="36"/>
                    </a:cubicBezTo>
                    <a:cubicBezTo>
                      <a:pt x="86" y="36"/>
                      <a:pt x="79" y="25"/>
                      <a:pt x="71" y="36"/>
                    </a:cubicBezTo>
                    <a:cubicBezTo>
                      <a:pt x="73" y="88"/>
                      <a:pt x="73" y="88"/>
                      <a:pt x="73" y="88"/>
                    </a:cubicBezTo>
                    <a:cubicBezTo>
                      <a:pt x="23" y="39"/>
                      <a:pt x="23" y="39"/>
                      <a:pt x="23" y="39"/>
                    </a:cubicBezTo>
                    <a:cubicBezTo>
                      <a:pt x="23" y="39"/>
                      <a:pt x="7" y="32"/>
                      <a:pt x="0" y="47"/>
                    </a:cubicBezTo>
                    <a:cubicBezTo>
                      <a:pt x="32" y="227"/>
                      <a:pt x="32" y="227"/>
                      <a:pt x="32" y="227"/>
                    </a:cubicBezTo>
                    <a:cubicBezTo>
                      <a:pt x="301" y="227"/>
                      <a:pt x="301" y="227"/>
                      <a:pt x="301" y="227"/>
                    </a:cubicBezTo>
                    <a:cubicBezTo>
                      <a:pt x="346" y="52"/>
                      <a:pt x="346" y="52"/>
                      <a:pt x="346" y="52"/>
                    </a:cubicBezTo>
                    <a:cubicBezTo>
                      <a:pt x="346" y="52"/>
                      <a:pt x="341" y="29"/>
                      <a:pt x="316"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grpSp>
      </p:grpSp>
      <p:sp>
        <p:nvSpPr>
          <p:cNvPr id="97" name="矩形 9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 Placeholder 1"/>
          <p:cNvSpPr txBox="1"/>
          <p:nvPr>
            <p:custDataLst>
              <p:tags r:id="rId1"/>
            </p:custDataLst>
          </p:nvPr>
        </p:nvSpPr>
        <p:spPr>
          <a:xfrm>
            <a:off x="5796122" y="3796672"/>
            <a:ext cx="2216944" cy="459723"/>
          </a:xfrm>
          <a:prstGeom prst="rect">
            <a:avLst/>
          </a:prstGeom>
        </p:spPr>
        <p:txBody>
          <a:bodyPr lIns="0" tIns="34290" rIns="68580" bIns="3429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088390">
              <a:defRPr/>
            </a:pPr>
            <a:r>
              <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rPr>
              <a:t>工商管理可以申请什么样的职位</a:t>
            </a:r>
            <a:endParaRPr lang="zh-CN" altLang="en-US" b="1" dirty="0">
              <a:solidFill>
                <a:schemeClr val="bg1">
                  <a:lumMod val="50000"/>
                </a:schemeClr>
              </a:solidFill>
              <a:latin typeface="微软雅黑" panose="020B0503020204020204" pitchFamily="34" charset="-122"/>
              <a:ea typeface="微软雅黑" panose="020B0503020204020204" pitchFamily="34" charset="-122"/>
              <a:cs typeface="Open Sans" panose="020B0606030504020204" pitchFamily="34" charset="0"/>
            </a:endParaRPr>
          </a:p>
        </p:txBody>
      </p:sp>
      <p:grpSp>
        <p:nvGrpSpPr>
          <p:cNvPr id="9" name="Group 3"/>
          <p:cNvGrpSpPr/>
          <p:nvPr/>
        </p:nvGrpSpPr>
        <p:grpSpPr bwMode="auto">
          <a:xfrm>
            <a:off x="5136516" y="3787144"/>
            <a:ext cx="478631" cy="478779"/>
            <a:chOff x="6934860" y="5154023"/>
            <a:chExt cx="638053" cy="638053"/>
          </a:xfrm>
        </p:grpSpPr>
        <p:sp>
          <p:nvSpPr>
            <p:cNvPr id="13" name="Oval 60"/>
            <p:cNvSpPr/>
            <p:nvPr>
              <p:custDataLst>
                <p:tags r:id="rId2"/>
              </p:custDataLst>
            </p:nvPr>
          </p:nvSpPr>
          <p:spPr>
            <a:xfrm>
              <a:off x="6934860" y="5154023"/>
              <a:ext cx="638053" cy="63805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a:solidFill>
                  <a:srgbClr val="FFFFFF"/>
                </a:solidFill>
              </a:endParaRPr>
            </a:p>
          </p:txBody>
        </p:sp>
        <p:grpSp>
          <p:nvGrpSpPr>
            <p:cNvPr id="15" name="Group 64"/>
            <p:cNvGrpSpPr/>
            <p:nvPr/>
          </p:nvGrpSpPr>
          <p:grpSpPr>
            <a:xfrm>
              <a:off x="7068630" y="5308964"/>
              <a:ext cx="379377" cy="326661"/>
              <a:chOff x="5888038" y="5661025"/>
              <a:chExt cx="1393826" cy="1200151"/>
            </a:xfrm>
            <a:solidFill>
              <a:schemeClr val="bg1"/>
            </a:solidFill>
          </p:grpSpPr>
          <p:sp>
            <p:nvSpPr>
              <p:cNvPr id="19" name="Oval 65"/>
              <p:cNvSpPr>
                <a:spLocks noChangeArrowheads="1"/>
              </p:cNvSpPr>
              <p:nvPr>
                <p:custDataLst>
                  <p:tags r:id="rId3"/>
                </p:custDataLst>
              </p:nvPr>
            </p:nvSpPr>
            <p:spPr bwMode="auto">
              <a:xfrm>
                <a:off x="6192838" y="5859463"/>
                <a:ext cx="133350" cy="1254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1" name="Oval 66"/>
              <p:cNvSpPr>
                <a:spLocks noChangeArrowheads="1"/>
              </p:cNvSpPr>
              <p:nvPr>
                <p:custDataLst>
                  <p:tags r:id="rId4"/>
                </p:custDataLst>
              </p:nvPr>
            </p:nvSpPr>
            <p:spPr bwMode="auto">
              <a:xfrm>
                <a:off x="6454776" y="5661025"/>
                <a:ext cx="230188" cy="2111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5" name="Oval 67"/>
              <p:cNvSpPr>
                <a:spLocks noChangeArrowheads="1"/>
              </p:cNvSpPr>
              <p:nvPr>
                <p:custDataLst>
                  <p:tags r:id="rId5"/>
                </p:custDataLst>
              </p:nvPr>
            </p:nvSpPr>
            <p:spPr bwMode="auto">
              <a:xfrm>
                <a:off x="6837363" y="5862638"/>
                <a:ext cx="136525" cy="1238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6" name="Rectangle 68"/>
              <p:cNvSpPr>
                <a:spLocks noChangeArrowheads="1"/>
              </p:cNvSpPr>
              <p:nvPr>
                <p:custDataLst>
                  <p:tags r:id="rId6"/>
                </p:custDataLst>
              </p:nvPr>
            </p:nvSpPr>
            <p:spPr bwMode="auto">
              <a:xfrm>
                <a:off x="6149976" y="6653213"/>
                <a:ext cx="839788" cy="2079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p>
                <a:pPr defTabSz="685800">
                  <a:defRPr/>
                </a:pPr>
                <a:endParaRPr lang="en-US"/>
              </a:p>
            </p:txBody>
          </p:sp>
          <p:sp>
            <p:nvSpPr>
              <p:cNvPr id="27" name="Oval 69"/>
              <p:cNvSpPr>
                <a:spLocks noChangeArrowheads="1"/>
              </p:cNvSpPr>
              <p:nvPr>
                <p:custDataLst>
                  <p:tags r:id="rId7"/>
                </p:custDataLst>
              </p:nvPr>
            </p:nvSpPr>
            <p:spPr bwMode="auto">
              <a:xfrm>
                <a:off x="7048501" y="5797550"/>
                <a:ext cx="233363" cy="2079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8" name="Oval 70"/>
              <p:cNvSpPr>
                <a:spLocks noChangeArrowheads="1"/>
              </p:cNvSpPr>
              <p:nvPr>
                <p:custDataLst>
                  <p:tags r:id="rId8"/>
                </p:custDataLst>
              </p:nvPr>
            </p:nvSpPr>
            <p:spPr bwMode="auto">
              <a:xfrm>
                <a:off x="5888038" y="5800725"/>
                <a:ext cx="233363" cy="2111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sp>
            <p:nvSpPr>
              <p:cNvPr id="29" name="Freeform 71"/>
              <p:cNvSpPr/>
              <p:nvPr>
                <p:custDataLst>
                  <p:tags r:id="rId9"/>
                </p:custDataLst>
              </p:nvPr>
            </p:nvSpPr>
            <p:spPr bwMode="auto">
              <a:xfrm>
                <a:off x="6049963" y="5907088"/>
                <a:ext cx="1076325" cy="704850"/>
              </a:xfrm>
              <a:custGeom>
                <a:avLst/>
                <a:gdLst>
                  <a:gd name="T0" fmla="*/ 316 w 346"/>
                  <a:gd name="T1" fmla="*/ 39 h 227"/>
                  <a:gd name="T2" fmla="*/ 265 w 346"/>
                  <a:gd name="T3" fmla="*/ 85 h 227"/>
                  <a:gd name="T4" fmla="*/ 269 w 346"/>
                  <a:gd name="T5" fmla="*/ 38 h 227"/>
                  <a:gd name="T6" fmla="*/ 253 w 346"/>
                  <a:gd name="T7" fmla="*/ 36 h 227"/>
                  <a:gd name="T8" fmla="*/ 222 w 346"/>
                  <a:gd name="T9" fmla="*/ 75 h 227"/>
                  <a:gd name="T10" fmla="*/ 182 w 346"/>
                  <a:gd name="T11" fmla="*/ 12 h 227"/>
                  <a:gd name="T12" fmla="*/ 152 w 346"/>
                  <a:gd name="T13" fmla="*/ 12 h 227"/>
                  <a:gd name="T14" fmla="*/ 113 w 346"/>
                  <a:gd name="T15" fmla="*/ 74 h 227"/>
                  <a:gd name="T16" fmla="*/ 86 w 346"/>
                  <a:gd name="T17" fmla="*/ 36 h 227"/>
                  <a:gd name="T18" fmla="*/ 71 w 346"/>
                  <a:gd name="T19" fmla="*/ 36 h 227"/>
                  <a:gd name="T20" fmla="*/ 73 w 346"/>
                  <a:gd name="T21" fmla="*/ 88 h 227"/>
                  <a:gd name="T22" fmla="*/ 23 w 346"/>
                  <a:gd name="T23" fmla="*/ 39 h 227"/>
                  <a:gd name="T24" fmla="*/ 0 w 346"/>
                  <a:gd name="T25" fmla="*/ 47 h 227"/>
                  <a:gd name="T26" fmla="*/ 32 w 346"/>
                  <a:gd name="T27" fmla="*/ 227 h 227"/>
                  <a:gd name="T28" fmla="*/ 301 w 346"/>
                  <a:gd name="T29" fmla="*/ 227 h 227"/>
                  <a:gd name="T30" fmla="*/ 346 w 346"/>
                  <a:gd name="T31" fmla="*/ 52 h 227"/>
                  <a:gd name="T32" fmla="*/ 316 w 346"/>
                  <a:gd name="T33" fmla="*/ 39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227">
                    <a:moveTo>
                      <a:pt x="316" y="39"/>
                    </a:moveTo>
                    <a:cubicBezTo>
                      <a:pt x="265" y="85"/>
                      <a:pt x="265" y="85"/>
                      <a:pt x="265" y="85"/>
                    </a:cubicBezTo>
                    <a:cubicBezTo>
                      <a:pt x="269" y="38"/>
                      <a:pt x="269" y="38"/>
                      <a:pt x="269" y="38"/>
                    </a:cubicBezTo>
                    <a:cubicBezTo>
                      <a:pt x="269" y="38"/>
                      <a:pt x="262" y="27"/>
                      <a:pt x="253" y="36"/>
                    </a:cubicBezTo>
                    <a:cubicBezTo>
                      <a:pt x="222" y="75"/>
                      <a:pt x="222" y="75"/>
                      <a:pt x="222" y="75"/>
                    </a:cubicBezTo>
                    <a:cubicBezTo>
                      <a:pt x="182" y="12"/>
                      <a:pt x="182" y="12"/>
                      <a:pt x="182" y="12"/>
                    </a:cubicBezTo>
                    <a:cubicBezTo>
                      <a:pt x="182" y="12"/>
                      <a:pt x="171" y="0"/>
                      <a:pt x="152" y="12"/>
                    </a:cubicBezTo>
                    <a:cubicBezTo>
                      <a:pt x="113" y="74"/>
                      <a:pt x="113" y="74"/>
                      <a:pt x="113" y="74"/>
                    </a:cubicBezTo>
                    <a:cubicBezTo>
                      <a:pt x="86" y="36"/>
                      <a:pt x="86" y="36"/>
                      <a:pt x="86" y="36"/>
                    </a:cubicBezTo>
                    <a:cubicBezTo>
                      <a:pt x="86" y="36"/>
                      <a:pt x="79" y="25"/>
                      <a:pt x="71" y="36"/>
                    </a:cubicBezTo>
                    <a:cubicBezTo>
                      <a:pt x="73" y="88"/>
                      <a:pt x="73" y="88"/>
                      <a:pt x="73" y="88"/>
                    </a:cubicBezTo>
                    <a:cubicBezTo>
                      <a:pt x="23" y="39"/>
                      <a:pt x="23" y="39"/>
                      <a:pt x="23" y="39"/>
                    </a:cubicBezTo>
                    <a:cubicBezTo>
                      <a:pt x="23" y="39"/>
                      <a:pt x="7" y="32"/>
                      <a:pt x="0" y="47"/>
                    </a:cubicBezTo>
                    <a:cubicBezTo>
                      <a:pt x="32" y="227"/>
                      <a:pt x="32" y="227"/>
                      <a:pt x="32" y="227"/>
                    </a:cubicBezTo>
                    <a:cubicBezTo>
                      <a:pt x="301" y="227"/>
                      <a:pt x="301" y="227"/>
                      <a:pt x="301" y="227"/>
                    </a:cubicBezTo>
                    <a:cubicBezTo>
                      <a:pt x="346" y="52"/>
                      <a:pt x="346" y="52"/>
                      <a:pt x="346" y="52"/>
                    </a:cubicBezTo>
                    <a:cubicBezTo>
                      <a:pt x="346" y="52"/>
                      <a:pt x="341" y="29"/>
                      <a:pt x="316"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pPr defTabSz="685800">
                  <a:defRPr/>
                </a:pPr>
                <a:endParaRPr lang="en-US"/>
              </a:p>
            </p:txBody>
          </p:sp>
        </p:grpSp>
      </p:grpSp>
      <p:sp>
        <p:nvSpPr>
          <p:cNvPr id="32" name="TextBox 20"/>
          <p:cNvSpPr>
            <a:spLocks noChangeArrowheads="1"/>
          </p:cNvSpPr>
          <p:nvPr>
            <p:custDataLst>
              <p:tags r:id="rId10"/>
            </p:custDataLst>
          </p:nvPr>
        </p:nvSpPr>
        <p:spPr bwMode="auto">
          <a:xfrm>
            <a:off x="935355" y="210820"/>
            <a:ext cx="660082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同学问题解答</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33" name="矩形 8"/>
          <p:cNvSpPr>
            <a:spLocks noChangeArrowheads="1"/>
          </p:cNvSpPr>
          <p:nvPr>
            <p:custDataLst>
              <p:tags r:id="rId11"/>
            </p:custDataLst>
          </p:nvPr>
        </p:nvSpPr>
        <p:spPr bwMode="auto">
          <a:xfrm>
            <a:off x="135890" y="69850"/>
            <a:ext cx="755650" cy="486410"/>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3</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35"/>
            <a:ext cx="29337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grpSp>
        <p:nvGrpSpPr>
          <p:cNvPr id="11" name="组合 10"/>
          <p:cNvGrpSpPr/>
          <p:nvPr/>
        </p:nvGrpSpPr>
        <p:grpSpPr>
          <a:xfrm>
            <a:off x="2020177" y="1659646"/>
            <a:ext cx="1825478" cy="1825478"/>
            <a:chOff x="2693569" y="2212015"/>
            <a:chExt cx="2433970" cy="2433970"/>
          </a:xfrm>
        </p:grpSpPr>
        <p:sp>
          <p:nvSpPr>
            <p:cNvPr id="5" name="椭圆 4"/>
            <p:cNvSpPr/>
            <p:nvPr/>
          </p:nvSpPr>
          <p:spPr>
            <a:xfrm>
              <a:off x="2693569" y="2212015"/>
              <a:ext cx="2433970" cy="243397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椭圆 5"/>
            <p:cNvSpPr/>
            <p:nvPr/>
          </p:nvSpPr>
          <p:spPr>
            <a:xfrm>
              <a:off x="2925650" y="2443050"/>
              <a:ext cx="1971900" cy="1971900"/>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625" dirty="0">
                  <a:latin typeface="微软雅黑" panose="020B0503020204020204" pitchFamily="34" charset="-122"/>
                  <a:ea typeface="微软雅黑" panose="020B0503020204020204" pitchFamily="34" charset="-122"/>
                </a:rPr>
                <a:t>4</a:t>
              </a:r>
              <a:endParaRPr lang="en-US" altLang="zh-CN" sz="8625" dirty="0">
                <a:latin typeface="微软雅黑" panose="020B0503020204020204" pitchFamily="34" charset="-122"/>
                <a:ea typeface="微软雅黑" panose="020B0503020204020204" pitchFamily="34" charset="-122"/>
              </a:endParaRPr>
            </a:p>
          </p:txBody>
        </p:sp>
      </p:grpSp>
      <p:sp>
        <p:nvSpPr>
          <p:cNvPr id="7" name="文本框 6"/>
          <p:cNvSpPr txBox="1"/>
          <p:nvPr/>
        </p:nvSpPr>
        <p:spPr>
          <a:xfrm>
            <a:off x="337697" y="1331699"/>
            <a:ext cx="1710690" cy="852805"/>
          </a:xfrm>
          <a:prstGeom prst="rect">
            <a:avLst/>
          </a:prstGeom>
          <a:noFill/>
        </p:spPr>
        <p:txBody>
          <a:bodyPr wrap="none" rtlCol="0">
            <a:spAutoFit/>
          </a:bodyPr>
          <a:lstStyle/>
          <a:p>
            <a:r>
              <a:rPr lang="en-US" altLang="zh-CN" sz="4950" dirty="0">
                <a:solidFill>
                  <a:schemeClr val="bg1"/>
                </a:solidFill>
                <a:latin typeface="微软雅黑" panose="020B0503020204020204" pitchFamily="34" charset="-122"/>
                <a:ea typeface="微软雅黑" panose="020B0503020204020204" pitchFamily="34" charset="-122"/>
              </a:rPr>
              <a:t>PART</a:t>
            </a:r>
            <a:endParaRPr lang="zh-CN" altLang="en-US" sz="495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1252" y="2068081"/>
            <a:ext cx="1859280" cy="598805"/>
          </a:xfrm>
          <a:prstGeom prst="rect">
            <a:avLst/>
          </a:prstGeom>
          <a:noFill/>
        </p:spPr>
        <p:txBody>
          <a:bodyPr wrap="none" rtlCol="0">
            <a:spAutoFit/>
          </a:bodyPr>
          <a:lstStyle/>
          <a:p>
            <a:pPr algn="ctr" eaLnBrk="1" hangingPunct="1"/>
            <a:r>
              <a:rPr lang="zh-CN" altLang="en-US" sz="3300" b="1" dirty="0">
                <a:solidFill>
                  <a:schemeClr val="tx1"/>
                </a:solidFill>
                <a:ea typeface="微软雅黑" panose="020B0503020204020204" pitchFamily="34" charset="-122"/>
                <a:sym typeface="Arial" panose="020B0604020202020204" pitchFamily="34" charset="0"/>
              </a:rPr>
              <a:t>自由提问</a:t>
            </a:r>
            <a:endParaRPr lang="zh-CN" altLang="en-US" sz="33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nvSpPr>
        <p:spPr>
          <a:xfrm>
            <a:off x="4711652" y="2705488"/>
            <a:ext cx="3162107"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任意多边形 33"/>
          <p:cNvSpPr/>
          <p:nvPr/>
        </p:nvSpPr>
        <p:spPr>
          <a:xfrm>
            <a:off x="1115941" y="1620217"/>
            <a:ext cx="1856718" cy="1602889"/>
          </a:xfrm>
          <a:custGeom>
            <a:avLst/>
            <a:gdLst>
              <a:gd name="connsiteX0" fmla="*/ 2054711 w 2054711"/>
              <a:gd name="connsiteY0" fmla="*/ 0 h 1602889"/>
              <a:gd name="connsiteX1" fmla="*/ 0 w 2054711"/>
              <a:gd name="connsiteY1" fmla="*/ 0 h 1602889"/>
              <a:gd name="connsiteX2" fmla="*/ 0 w 2054711"/>
              <a:gd name="connsiteY2" fmla="*/ 1602889 h 1602889"/>
              <a:gd name="connsiteX3" fmla="*/ 1097280 w 2054711"/>
              <a:gd name="connsiteY3" fmla="*/ 1602889 h 1602889"/>
            </a:gdLst>
            <a:ahLst/>
            <a:cxnLst>
              <a:cxn ang="0">
                <a:pos x="connsiteX0" y="connsiteY0"/>
              </a:cxn>
              <a:cxn ang="0">
                <a:pos x="connsiteX1" y="connsiteY1"/>
              </a:cxn>
              <a:cxn ang="0">
                <a:pos x="connsiteX2" y="connsiteY2"/>
              </a:cxn>
              <a:cxn ang="0">
                <a:pos x="connsiteX3" y="connsiteY3"/>
              </a:cxn>
            </a:cxnLst>
            <a:rect l="l" t="t" r="r" b="b"/>
            <a:pathLst>
              <a:path w="2054711" h="1602889">
                <a:moveTo>
                  <a:pt x="2054711" y="0"/>
                </a:moveTo>
                <a:lnTo>
                  <a:pt x="0" y="0"/>
                </a:lnTo>
                <a:lnTo>
                  <a:pt x="0" y="1602889"/>
                </a:lnTo>
                <a:lnTo>
                  <a:pt x="1097280" y="1602889"/>
                </a:lnTo>
              </a:path>
            </a:pathLst>
          </a:cu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5" name="任意多边形 34"/>
          <p:cNvSpPr/>
          <p:nvPr/>
        </p:nvSpPr>
        <p:spPr>
          <a:xfrm flipH="1">
            <a:off x="6027485" y="1620217"/>
            <a:ext cx="1856718" cy="1602889"/>
          </a:xfrm>
          <a:custGeom>
            <a:avLst/>
            <a:gdLst>
              <a:gd name="connsiteX0" fmla="*/ 2054711 w 2054711"/>
              <a:gd name="connsiteY0" fmla="*/ 0 h 1602889"/>
              <a:gd name="connsiteX1" fmla="*/ 0 w 2054711"/>
              <a:gd name="connsiteY1" fmla="*/ 0 h 1602889"/>
              <a:gd name="connsiteX2" fmla="*/ 0 w 2054711"/>
              <a:gd name="connsiteY2" fmla="*/ 1602889 h 1602889"/>
              <a:gd name="connsiteX3" fmla="*/ 1097280 w 2054711"/>
              <a:gd name="connsiteY3" fmla="*/ 1602889 h 1602889"/>
            </a:gdLst>
            <a:ahLst/>
            <a:cxnLst>
              <a:cxn ang="0">
                <a:pos x="connsiteX0" y="connsiteY0"/>
              </a:cxn>
              <a:cxn ang="0">
                <a:pos x="connsiteX1" y="connsiteY1"/>
              </a:cxn>
              <a:cxn ang="0">
                <a:pos x="connsiteX2" y="connsiteY2"/>
              </a:cxn>
              <a:cxn ang="0">
                <a:pos x="connsiteX3" y="connsiteY3"/>
              </a:cxn>
            </a:cxnLst>
            <a:rect l="l" t="t" r="r" b="b"/>
            <a:pathLst>
              <a:path w="2054711" h="1602889">
                <a:moveTo>
                  <a:pt x="2054711" y="0"/>
                </a:moveTo>
                <a:lnTo>
                  <a:pt x="0" y="0"/>
                </a:lnTo>
                <a:lnTo>
                  <a:pt x="0" y="1602889"/>
                </a:lnTo>
                <a:lnTo>
                  <a:pt x="1097280" y="1602889"/>
                </a:lnTo>
              </a:path>
            </a:pathLst>
          </a:cu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 name="矩形 4"/>
          <p:cNvSpPr/>
          <p:nvPr/>
        </p:nvSpPr>
        <p:spPr>
          <a:xfrm>
            <a:off x="0" y="1620217"/>
            <a:ext cx="793111" cy="1602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350889" y="1620217"/>
            <a:ext cx="793111" cy="1602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1"/>
            </p:custDataLst>
          </p:nvPr>
        </p:nvPicPr>
        <p:blipFill>
          <a:blip r:embed="rId2"/>
          <a:stretch>
            <a:fillRect/>
          </a:stretch>
        </p:blipFill>
        <p:spPr>
          <a:xfrm>
            <a:off x="3060065" y="412115"/>
            <a:ext cx="2702560" cy="4208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1"/>
          <p:cNvSpPr txBox="1"/>
          <p:nvPr/>
        </p:nvSpPr>
        <p:spPr>
          <a:xfrm>
            <a:off x="3120390" y="1203960"/>
            <a:ext cx="2903220" cy="683895"/>
          </a:xfrm>
          <a:prstGeom prst="rect">
            <a:avLst/>
          </a:prstGeom>
          <a:noFill/>
        </p:spPr>
        <p:txBody>
          <a:bodyPr wrap="square" lIns="68580" tIns="34290" rIns="68580" bIns="34290">
            <a:spAutoFit/>
          </a:bodyPr>
          <a:lstStyle/>
          <a:p>
            <a:pPr algn="ctr" fontAlgn="auto">
              <a:spcBef>
                <a:spcPts val="0"/>
              </a:spcBef>
              <a:spcAft>
                <a:spcPts val="0"/>
              </a:spcAft>
              <a:defRPr/>
            </a:pPr>
            <a:r>
              <a:rPr lang="en-US" altLang="zh-CN" sz="4000" b="1" dirty="0">
                <a:solidFill>
                  <a:schemeClr val="accent1"/>
                </a:solidFill>
                <a:latin typeface="Agency FB" panose="020B0503020202020204" pitchFamily="34" charset="0"/>
                <a:ea typeface="+mn-ea"/>
              </a:rPr>
              <a:t>BJTU</a:t>
            </a:r>
            <a:endParaRPr lang="en-US" altLang="zh-CN" sz="4000" b="1" dirty="0">
              <a:solidFill>
                <a:schemeClr val="accent1"/>
              </a:solidFill>
              <a:latin typeface="Agency FB" panose="020B0503020202020204" pitchFamily="34" charset="0"/>
              <a:ea typeface="+mn-ea"/>
            </a:endParaRPr>
          </a:p>
        </p:txBody>
      </p:sp>
      <p:sp>
        <p:nvSpPr>
          <p:cNvPr id="33" name="TextBox 32"/>
          <p:cNvSpPr txBox="1"/>
          <p:nvPr/>
        </p:nvSpPr>
        <p:spPr>
          <a:xfrm>
            <a:off x="1357040" y="2196281"/>
            <a:ext cx="6527328" cy="1414780"/>
          </a:xfrm>
          <a:prstGeom prst="rect">
            <a:avLst/>
          </a:prstGeom>
          <a:noFill/>
        </p:spPr>
        <p:txBody>
          <a:bodyPr wrap="square" lIns="68580" tIns="34290" rIns="68580" bIns="3429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a:spcBef>
                <a:spcPct val="50000"/>
              </a:spcBef>
            </a:pPr>
            <a:r>
              <a:rPr lang="zh-CN" sz="3500" b="1" spc="-150" dirty="0">
                <a:solidFill>
                  <a:schemeClr val="accent1"/>
                </a:solidFill>
                <a:latin typeface="微软雅黑" panose="020B0503020204020204" pitchFamily="34" charset="-122"/>
                <a:ea typeface="微软雅黑" panose="020B0503020204020204" pitchFamily="34" charset="-122"/>
              </a:rPr>
              <a:t>在这里给大家作经验分享很开心</a:t>
            </a:r>
            <a:endParaRPr lang="zh-CN" sz="3500" b="1" spc="-150" dirty="0">
              <a:solidFill>
                <a:schemeClr val="accent1"/>
              </a:solidFill>
              <a:latin typeface="微软雅黑" panose="020B0503020204020204" pitchFamily="34" charset="-122"/>
              <a:ea typeface="微软雅黑" panose="020B0503020204020204" pitchFamily="34" charset="-122"/>
            </a:endParaRPr>
          </a:p>
          <a:p>
            <a:pPr algn="ctr">
              <a:spcBef>
                <a:spcPct val="50000"/>
              </a:spcBef>
            </a:pPr>
            <a:r>
              <a:rPr lang="zh-CN" sz="3500" b="1" spc="-150" dirty="0">
                <a:solidFill>
                  <a:schemeClr val="accent1"/>
                </a:solidFill>
                <a:latin typeface="微软雅黑" panose="020B0503020204020204" pitchFamily="34" charset="-122"/>
                <a:ea typeface="微软雅黑" panose="020B0503020204020204" pitchFamily="34" charset="-122"/>
              </a:rPr>
              <a:t>期待下次相遇</a:t>
            </a:r>
            <a:endParaRPr lang="zh-CN" sz="3500" b="1" spc="-150" dirty="0">
              <a:solidFill>
                <a:schemeClr val="accent1"/>
              </a:solidFill>
              <a:latin typeface="微软雅黑" panose="020B0503020204020204" pitchFamily="34" charset="-122"/>
              <a:ea typeface="微软雅黑" panose="020B0503020204020204" pitchFamily="34" charset="-122"/>
            </a:endParaRPr>
          </a:p>
        </p:txBody>
      </p:sp>
      <p:sp>
        <p:nvSpPr>
          <p:cNvPr id="34" name="任意多边形 33"/>
          <p:cNvSpPr/>
          <p:nvPr/>
        </p:nvSpPr>
        <p:spPr>
          <a:xfrm>
            <a:off x="1115941" y="1620217"/>
            <a:ext cx="1856718" cy="1602889"/>
          </a:xfrm>
          <a:custGeom>
            <a:avLst/>
            <a:gdLst>
              <a:gd name="connsiteX0" fmla="*/ 2054711 w 2054711"/>
              <a:gd name="connsiteY0" fmla="*/ 0 h 1602889"/>
              <a:gd name="connsiteX1" fmla="*/ 0 w 2054711"/>
              <a:gd name="connsiteY1" fmla="*/ 0 h 1602889"/>
              <a:gd name="connsiteX2" fmla="*/ 0 w 2054711"/>
              <a:gd name="connsiteY2" fmla="*/ 1602889 h 1602889"/>
              <a:gd name="connsiteX3" fmla="*/ 1097280 w 2054711"/>
              <a:gd name="connsiteY3" fmla="*/ 1602889 h 1602889"/>
            </a:gdLst>
            <a:ahLst/>
            <a:cxnLst>
              <a:cxn ang="0">
                <a:pos x="connsiteX0" y="connsiteY0"/>
              </a:cxn>
              <a:cxn ang="0">
                <a:pos x="connsiteX1" y="connsiteY1"/>
              </a:cxn>
              <a:cxn ang="0">
                <a:pos x="connsiteX2" y="connsiteY2"/>
              </a:cxn>
              <a:cxn ang="0">
                <a:pos x="connsiteX3" y="connsiteY3"/>
              </a:cxn>
            </a:cxnLst>
            <a:rect l="l" t="t" r="r" b="b"/>
            <a:pathLst>
              <a:path w="2054711" h="1602889">
                <a:moveTo>
                  <a:pt x="2054711" y="0"/>
                </a:moveTo>
                <a:lnTo>
                  <a:pt x="0" y="0"/>
                </a:lnTo>
                <a:lnTo>
                  <a:pt x="0" y="1602889"/>
                </a:lnTo>
                <a:lnTo>
                  <a:pt x="1097280" y="1602889"/>
                </a:lnTo>
              </a:path>
            </a:pathLst>
          </a:cu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5" name="任意多边形 34"/>
          <p:cNvSpPr/>
          <p:nvPr/>
        </p:nvSpPr>
        <p:spPr>
          <a:xfrm flipH="1">
            <a:off x="6027485" y="1620217"/>
            <a:ext cx="1856718" cy="1602889"/>
          </a:xfrm>
          <a:custGeom>
            <a:avLst/>
            <a:gdLst>
              <a:gd name="connsiteX0" fmla="*/ 2054711 w 2054711"/>
              <a:gd name="connsiteY0" fmla="*/ 0 h 1602889"/>
              <a:gd name="connsiteX1" fmla="*/ 0 w 2054711"/>
              <a:gd name="connsiteY1" fmla="*/ 0 h 1602889"/>
              <a:gd name="connsiteX2" fmla="*/ 0 w 2054711"/>
              <a:gd name="connsiteY2" fmla="*/ 1602889 h 1602889"/>
              <a:gd name="connsiteX3" fmla="*/ 1097280 w 2054711"/>
              <a:gd name="connsiteY3" fmla="*/ 1602889 h 1602889"/>
            </a:gdLst>
            <a:ahLst/>
            <a:cxnLst>
              <a:cxn ang="0">
                <a:pos x="connsiteX0" y="connsiteY0"/>
              </a:cxn>
              <a:cxn ang="0">
                <a:pos x="connsiteX1" y="connsiteY1"/>
              </a:cxn>
              <a:cxn ang="0">
                <a:pos x="connsiteX2" y="connsiteY2"/>
              </a:cxn>
              <a:cxn ang="0">
                <a:pos x="connsiteX3" y="connsiteY3"/>
              </a:cxn>
            </a:cxnLst>
            <a:rect l="l" t="t" r="r" b="b"/>
            <a:pathLst>
              <a:path w="2054711" h="1602889">
                <a:moveTo>
                  <a:pt x="2054711" y="0"/>
                </a:moveTo>
                <a:lnTo>
                  <a:pt x="0" y="0"/>
                </a:lnTo>
                <a:lnTo>
                  <a:pt x="0" y="1602889"/>
                </a:lnTo>
                <a:lnTo>
                  <a:pt x="1097280" y="1602889"/>
                </a:lnTo>
              </a:path>
            </a:pathLst>
          </a:cu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 name="矩形 4"/>
          <p:cNvSpPr/>
          <p:nvPr/>
        </p:nvSpPr>
        <p:spPr>
          <a:xfrm>
            <a:off x="0" y="1620217"/>
            <a:ext cx="793111" cy="1602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8350889" y="1620217"/>
            <a:ext cx="793111" cy="160288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
          <p:cNvSpPr/>
          <p:nvPr/>
        </p:nvSpPr>
        <p:spPr bwMode="auto">
          <a:xfrm>
            <a:off x="0" y="1697165"/>
            <a:ext cx="9144000" cy="2153315"/>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bg2"/>
          </a:solidFill>
          <a:ln w="25400" cap="flat" cmpd="sng">
            <a:noFill/>
            <a:prstDash val="solid"/>
            <a:miter lim="0"/>
          </a:ln>
          <a:effectLst>
            <a:outerShdw blurRad="50800" dist="38100" dir="5400000" algn="t" rotWithShape="0">
              <a:prstClr val="black">
                <a:alpha val="40000"/>
              </a:prstClr>
            </a:outerShdw>
          </a:effectLst>
        </p:spPr>
        <p:txBody>
          <a:bodyPr lIns="0" tIns="0" rIns="0" bIns="0"/>
          <a:lstStyle/>
          <a:p>
            <a:pPr defTabSz="685800">
              <a:defRPr/>
            </a:pPr>
            <a:endParaRPr lang="en-US" dirty="0">
              <a:latin typeface="+mn-lt"/>
            </a:endParaRPr>
          </a:p>
        </p:txBody>
      </p:sp>
      <p:grpSp>
        <p:nvGrpSpPr>
          <p:cNvPr id="23" name="Group 22"/>
          <p:cNvGrpSpPr/>
          <p:nvPr/>
        </p:nvGrpSpPr>
        <p:grpSpPr bwMode="auto">
          <a:xfrm>
            <a:off x="3780235" y="1359245"/>
            <a:ext cx="2012156" cy="2820270"/>
            <a:chOff x="3224619" y="1830386"/>
            <a:chExt cx="2682747" cy="3759198"/>
          </a:xfrm>
        </p:grpSpPr>
        <p:grpSp>
          <p:nvGrpSpPr>
            <p:cNvPr id="23594" name="Group 130"/>
            <p:cNvGrpSpPr/>
            <p:nvPr/>
          </p:nvGrpSpPr>
          <p:grpSpPr bwMode="auto">
            <a:xfrm>
              <a:off x="3224619" y="1830386"/>
              <a:ext cx="2682747" cy="3759198"/>
              <a:chOff x="2418464" y="1466850"/>
              <a:chExt cx="2012060" cy="2819399"/>
            </a:xfrm>
          </p:grpSpPr>
          <p:sp>
            <p:nvSpPr>
              <p:cNvPr id="4" name="直角三角形 14"/>
              <p:cNvSpPr/>
              <p:nvPr/>
            </p:nvSpPr>
            <p:spPr>
              <a:xfrm flipH="1">
                <a:off x="2418464" y="1470421"/>
                <a:ext cx="238114" cy="326231"/>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5" name="矩形 7"/>
              <p:cNvSpPr/>
              <p:nvPr/>
            </p:nvSpPr>
            <p:spPr>
              <a:xfrm rot="5400000">
                <a:off x="2014199" y="2108037"/>
                <a:ext cx="2819399" cy="1537024"/>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6" name="直角三角形 15"/>
              <p:cNvSpPr/>
              <p:nvPr/>
            </p:nvSpPr>
            <p:spPr>
              <a:xfrm flipH="1" flipV="1">
                <a:off x="2423226" y="3956446"/>
                <a:ext cx="238114" cy="326231"/>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7" name="直角三角形 16"/>
              <p:cNvSpPr/>
              <p:nvPr/>
            </p:nvSpPr>
            <p:spPr>
              <a:xfrm>
                <a:off x="4192410" y="1470421"/>
                <a:ext cx="238114" cy="326231"/>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8" name="直角三角形 17"/>
              <p:cNvSpPr/>
              <p:nvPr/>
            </p:nvSpPr>
            <p:spPr>
              <a:xfrm flipV="1">
                <a:off x="4192410" y="3956446"/>
                <a:ext cx="238114" cy="326231"/>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grpSp>
        <p:grpSp>
          <p:nvGrpSpPr>
            <p:cNvPr id="23595" name="Group 47"/>
            <p:cNvGrpSpPr/>
            <p:nvPr/>
          </p:nvGrpSpPr>
          <p:grpSpPr bwMode="auto">
            <a:xfrm>
              <a:off x="3456232" y="2756473"/>
              <a:ext cx="2128419" cy="2562068"/>
              <a:chOff x="899456" y="4091198"/>
              <a:chExt cx="2128419" cy="2562068"/>
            </a:xfrm>
          </p:grpSpPr>
          <p:sp>
            <p:nvSpPr>
              <p:cNvPr id="23597" name="TextBox 48"/>
              <p:cNvSpPr txBox="1">
                <a:spLocks noChangeArrowheads="1"/>
              </p:cNvSpPr>
              <p:nvPr/>
            </p:nvSpPr>
            <p:spPr bwMode="auto">
              <a:xfrm>
                <a:off x="1501551" y="4091198"/>
                <a:ext cx="1056590" cy="36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财务咨询</a:t>
                </a:r>
                <a:endParaRPr lang="en-GB" altLang="zh-CN"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3598" name="Rectangle 49"/>
              <p:cNvSpPr>
                <a:spLocks noChangeArrowheads="1"/>
              </p:cNvSpPr>
              <p:nvPr/>
            </p:nvSpPr>
            <p:spPr bwMode="auto">
              <a:xfrm>
                <a:off x="899456" y="4431453"/>
                <a:ext cx="2128419" cy="222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 </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提出解决方案，帮客户解决问题</a:t>
                </a:r>
                <a:b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2. </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灵活度高，可利用独特创新方法</a:t>
                </a:r>
                <a:b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3. </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问题导向，通过假设验证解决问题</a:t>
                </a:r>
                <a:b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4. </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强调结构化思维，拆分问题逐一解决</a:t>
                </a:r>
                <a:endPar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5. </a:t>
                </a:r>
                <a:r>
                  <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大量的沟通、会议和定期汇报</a:t>
                </a:r>
                <a:endParaRPr lang="zh-CN" alt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p:txBody>
          </p:sp>
        </p:grpSp>
        <p:sp>
          <p:nvSpPr>
            <p:cNvPr id="23596" name="AutoShape 36"/>
            <p:cNvSpPr/>
            <p:nvPr/>
          </p:nvSpPr>
          <p:spPr bwMode="auto">
            <a:xfrm>
              <a:off x="4234980" y="2093491"/>
              <a:ext cx="666476" cy="465365"/>
            </a:xfrm>
            <a:custGeom>
              <a:avLst/>
              <a:gdLst>
                <a:gd name="T0" fmla="*/ 72448 w 21600"/>
                <a:gd name="T1" fmla="*/ 56404 h 21600"/>
                <a:gd name="T2" fmla="*/ 405686 w 21600"/>
                <a:gd name="T3" fmla="*/ 56404 h 21600"/>
                <a:gd name="T4" fmla="*/ 405686 w 21600"/>
                <a:gd name="T5" fmla="*/ 56404 h 21600"/>
                <a:gd name="T6" fmla="*/ 405686 w 21600"/>
                <a:gd name="T7" fmla="*/ 28202 h 21600"/>
                <a:gd name="T8" fmla="*/ 420178 w 21600"/>
                <a:gd name="T9" fmla="*/ 0 h 21600"/>
                <a:gd name="T10" fmla="*/ 550552 w 21600"/>
                <a:gd name="T11" fmla="*/ 0 h 21600"/>
                <a:gd name="T12" fmla="*/ 579556 w 21600"/>
                <a:gd name="T13" fmla="*/ 28202 h 21600"/>
                <a:gd name="T14" fmla="*/ 579556 w 21600"/>
                <a:gd name="T15" fmla="*/ 56404 h 21600"/>
                <a:gd name="T16" fmla="*/ 579556 w 21600"/>
                <a:gd name="T17" fmla="*/ 56404 h 21600"/>
                <a:gd name="T18" fmla="*/ 594028 w 21600"/>
                <a:gd name="T19" fmla="*/ 56404 h 21600"/>
                <a:gd name="T20" fmla="*/ 666476 w 21600"/>
                <a:gd name="T21" fmla="*/ 126920 h 21600"/>
                <a:gd name="T22" fmla="*/ 666476 w 21600"/>
                <a:gd name="T23" fmla="*/ 394849 h 21600"/>
                <a:gd name="T24" fmla="*/ 594028 w 21600"/>
                <a:gd name="T25" fmla="*/ 465365 h 21600"/>
                <a:gd name="T26" fmla="*/ 72448 w 21600"/>
                <a:gd name="T27" fmla="*/ 465365 h 21600"/>
                <a:gd name="T28" fmla="*/ 0 w 21600"/>
                <a:gd name="T29" fmla="*/ 394849 h 21600"/>
                <a:gd name="T30" fmla="*/ 0 w 21600"/>
                <a:gd name="T31" fmla="*/ 126920 h 21600"/>
                <a:gd name="T32" fmla="*/ 72448 w 21600"/>
                <a:gd name="T33" fmla="*/ 56404 h 21600"/>
                <a:gd name="T34" fmla="*/ 434660 w 21600"/>
                <a:gd name="T35" fmla="*/ 56404 h 21600"/>
                <a:gd name="T36" fmla="*/ 536081 w 21600"/>
                <a:gd name="T37" fmla="*/ 56404 h 21600"/>
                <a:gd name="T38" fmla="*/ 536081 w 21600"/>
                <a:gd name="T39" fmla="*/ 28202 h 21600"/>
                <a:gd name="T40" fmla="*/ 434660 w 21600"/>
                <a:gd name="T41" fmla="*/ 28202 h 21600"/>
                <a:gd name="T42" fmla="*/ 434660 w 21600"/>
                <a:gd name="T43" fmla="*/ 56404 h 21600"/>
                <a:gd name="T44" fmla="*/ 347740 w 21600"/>
                <a:gd name="T45" fmla="*/ 98718 h 21600"/>
                <a:gd name="T46" fmla="*/ 173870 w 21600"/>
                <a:gd name="T47" fmla="*/ 267930 h 21600"/>
                <a:gd name="T48" fmla="*/ 347740 w 21600"/>
                <a:gd name="T49" fmla="*/ 423051 h 21600"/>
                <a:gd name="T50" fmla="*/ 507108 w 21600"/>
                <a:gd name="T51" fmla="*/ 267930 h 21600"/>
                <a:gd name="T52" fmla="*/ 347740 w 21600"/>
                <a:gd name="T53" fmla="*/ 98718 h 21600"/>
                <a:gd name="T54" fmla="*/ 449162 w 21600"/>
                <a:gd name="T55" fmla="*/ 267930 h 21600"/>
                <a:gd name="T56" fmla="*/ 347740 w 21600"/>
                <a:gd name="T57" fmla="*/ 155122 h 21600"/>
                <a:gd name="T58" fmla="*/ 231816 w 21600"/>
                <a:gd name="T59" fmla="*/ 267930 h 21600"/>
                <a:gd name="T60" fmla="*/ 347740 w 21600"/>
                <a:gd name="T61" fmla="*/ 366647 h 21600"/>
                <a:gd name="T62" fmla="*/ 449162 w 21600"/>
                <a:gd name="T63" fmla="*/ 267930 h 21600"/>
                <a:gd name="T64" fmla="*/ 347740 w 21600"/>
                <a:gd name="T65" fmla="*/ 141010 h 21600"/>
                <a:gd name="T66" fmla="*/ 202843 w 21600"/>
                <a:gd name="T67" fmla="*/ 267930 h 21600"/>
                <a:gd name="T68" fmla="*/ 347740 w 21600"/>
                <a:gd name="T69" fmla="*/ 394849 h 21600"/>
                <a:gd name="T70" fmla="*/ 478135 w 21600"/>
                <a:gd name="T71" fmla="*/ 267930 h 21600"/>
                <a:gd name="T72" fmla="*/ 347740 w 21600"/>
                <a:gd name="T73" fmla="*/ 141010 h 21600"/>
                <a:gd name="T74" fmla="*/ 347740 w 21600"/>
                <a:gd name="T75" fmla="*/ 141010 h 216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00" h="21600">
                  <a:moveTo>
                    <a:pt x="2348" y="2618"/>
                  </a:moveTo>
                  <a:cubicBezTo>
                    <a:pt x="13148" y="2618"/>
                    <a:pt x="13148" y="2618"/>
                    <a:pt x="13148" y="2618"/>
                  </a:cubicBezTo>
                  <a:cubicBezTo>
                    <a:pt x="13148" y="2618"/>
                    <a:pt x="13148" y="2618"/>
                    <a:pt x="13148" y="2618"/>
                  </a:cubicBezTo>
                  <a:cubicBezTo>
                    <a:pt x="13148" y="1309"/>
                    <a:pt x="13148" y="1309"/>
                    <a:pt x="13148" y="1309"/>
                  </a:cubicBezTo>
                  <a:cubicBezTo>
                    <a:pt x="13148" y="655"/>
                    <a:pt x="13148" y="0"/>
                    <a:pt x="13617" y="0"/>
                  </a:cubicBezTo>
                  <a:cubicBezTo>
                    <a:pt x="17843" y="0"/>
                    <a:pt x="17843" y="0"/>
                    <a:pt x="17843" y="0"/>
                  </a:cubicBezTo>
                  <a:cubicBezTo>
                    <a:pt x="18313" y="0"/>
                    <a:pt x="18783" y="655"/>
                    <a:pt x="18783" y="1309"/>
                  </a:cubicBezTo>
                  <a:cubicBezTo>
                    <a:pt x="18783" y="2618"/>
                    <a:pt x="18783" y="2618"/>
                    <a:pt x="18783" y="2618"/>
                  </a:cubicBezTo>
                  <a:cubicBezTo>
                    <a:pt x="18783" y="2618"/>
                    <a:pt x="18783" y="2618"/>
                    <a:pt x="18783" y="2618"/>
                  </a:cubicBezTo>
                  <a:cubicBezTo>
                    <a:pt x="19252" y="2618"/>
                    <a:pt x="19252" y="2618"/>
                    <a:pt x="19252" y="2618"/>
                  </a:cubicBezTo>
                  <a:cubicBezTo>
                    <a:pt x="20661" y="2618"/>
                    <a:pt x="21600" y="3927"/>
                    <a:pt x="21600" y="5891"/>
                  </a:cubicBezTo>
                  <a:cubicBezTo>
                    <a:pt x="21600" y="18327"/>
                    <a:pt x="21600" y="18327"/>
                    <a:pt x="21600" y="18327"/>
                  </a:cubicBezTo>
                  <a:cubicBezTo>
                    <a:pt x="21600" y="20291"/>
                    <a:pt x="20661" y="21600"/>
                    <a:pt x="19252" y="21600"/>
                  </a:cubicBezTo>
                  <a:cubicBezTo>
                    <a:pt x="2348" y="21600"/>
                    <a:pt x="2348" y="21600"/>
                    <a:pt x="2348" y="21600"/>
                  </a:cubicBezTo>
                  <a:cubicBezTo>
                    <a:pt x="939" y="21600"/>
                    <a:pt x="0" y="20291"/>
                    <a:pt x="0" y="18327"/>
                  </a:cubicBezTo>
                  <a:cubicBezTo>
                    <a:pt x="0" y="5891"/>
                    <a:pt x="0" y="5891"/>
                    <a:pt x="0" y="5891"/>
                  </a:cubicBezTo>
                  <a:cubicBezTo>
                    <a:pt x="0" y="3927"/>
                    <a:pt x="939" y="2618"/>
                    <a:pt x="2348" y="2618"/>
                  </a:cubicBezTo>
                  <a:close/>
                  <a:moveTo>
                    <a:pt x="14087" y="2618"/>
                  </a:moveTo>
                  <a:cubicBezTo>
                    <a:pt x="17374" y="2618"/>
                    <a:pt x="17374" y="2618"/>
                    <a:pt x="17374" y="2618"/>
                  </a:cubicBezTo>
                  <a:cubicBezTo>
                    <a:pt x="17374" y="1309"/>
                    <a:pt x="17374" y="1309"/>
                    <a:pt x="17374" y="1309"/>
                  </a:cubicBezTo>
                  <a:cubicBezTo>
                    <a:pt x="14087" y="1309"/>
                    <a:pt x="14087" y="1309"/>
                    <a:pt x="14087" y="1309"/>
                  </a:cubicBezTo>
                  <a:cubicBezTo>
                    <a:pt x="14087" y="2618"/>
                    <a:pt x="14087" y="2618"/>
                    <a:pt x="14087" y="2618"/>
                  </a:cubicBezTo>
                  <a:close/>
                  <a:moveTo>
                    <a:pt x="11270" y="4582"/>
                  </a:moveTo>
                  <a:cubicBezTo>
                    <a:pt x="7983" y="4582"/>
                    <a:pt x="5635" y="7855"/>
                    <a:pt x="5635" y="12436"/>
                  </a:cubicBezTo>
                  <a:cubicBezTo>
                    <a:pt x="5635" y="16364"/>
                    <a:pt x="7983" y="19636"/>
                    <a:pt x="11270" y="19636"/>
                  </a:cubicBezTo>
                  <a:cubicBezTo>
                    <a:pt x="14087" y="19636"/>
                    <a:pt x="16435" y="16364"/>
                    <a:pt x="16435" y="12436"/>
                  </a:cubicBezTo>
                  <a:cubicBezTo>
                    <a:pt x="16435" y="7855"/>
                    <a:pt x="14087" y="4582"/>
                    <a:pt x="11270" y="4582"/>
                  </a:cubicBezTo>
                  <a:close/>
                  <a:moveTo>
                    <a:pt x="14557" y="12436"/>
                  </a:moveTo>
                  <a:cubicBezTo>
                    <a:pt x="14557" y="9818"/>
                    <a:pt x="13148" y="7200"/>
                    <a:pt x="11270" y="7200"/>
                  </a:cubicBezTo>
                  <a:cubicBezTo>
                    <a:pt x="8922" y="7200"/>
                    <a:pt x="7513" y="9818"/>
                    <a:pt x="7513" y="12436"/>
                  </a:cubicBezTo>
                  <a:cubicBezTo>
                    <a:pt x="7513" y="15055"/>
                    <a:pt x="8922" y="17018"/>
                    <a:pt x="11270" y="17018"/>
                  </a:cubicBezTo>
                  <a:cubicBezTo>
                    <a:pt x="13148" y="17018"/>
                    <a:pt x="14557" y="15055"/>
                    <a:pt x="14557" y="12436"/>
                  </a:cubicBezTo>
                  <a:close/>
                  <a:moveTo>
                    <a:pt x="11270" y="6545"/>
                  </a:moveTo>
                  <a:cubicBezTo>
                    <a:pt x="8452" y="6545"/>
                    <a:pt x="6574" y="9164"/>
                    <a:pt x="6574" y="12436"/>
                  </a:cubicBezTo>
                  <a:cubicBezTo>
                    <a:pt x="6574" y="15709"/>
                    <a:pt x="8452" y="18327"/>
                    <a:pt x="11270" y="18327"/>
                  </a:cubicBezTo>
                  <a:cubicBezTo>
                    <a:pt x="13617" y="18327"/>
                    <a:pt x="15496" y="15709"/>
                    <a:pt x="15496" y="12436"/>
                  </a:cubicBezTo>
                  <a:cubicBezTo>
                    <a:pt x="15496" y="9164"/>
                    <a:pt x="13617" y="6545"/>
                    <a:pt x="11270" y="6545"/>
                  </a:cubicBezTo>
                  <a:close/>
                  <a:moveTo>
                    <a:pt x="11270" y="6545"/>
                  </a:move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grpSp>
        <p:nvGrpSpPr>
          <p:cNvPr id="30" name="Group 29"/>
          <p:cNvGrpSpPr/>
          <p:nvPr/>
        </p:nvGrpSpPr>
        <p:grpSpPr bwMode="auto">
          <a:xfrm>
            <a:off x="295275" y="1368451"/>
            <a:ext cx="2017919" cy="2872008"/>
            <a:chOff x="393699" y="1824041"/>
            <a:chExt cx="2689096" cy="3828158"/>
          </a:xfrm>
        </p:grpSpPr>
        <p:grpSp>
          <p:nvGrpSpPr>
            <p:cNvPr id="23584" name="Group 129"/>
            <p:cNvGrpSpPr/>
            <p:nvPr/>
          </p:nvGrpSpPr>
          <p:grpSpPr bwMode="auto">
            <a:xfrm>
              <a:off x="393699" y="1824041"/>
              <a:ext cx="2689096" cy="3765545"/>
              <a:chOff x="295274" y="1462091"/>
              <a:chExt cx="2017822" cy="2824159"/>
            </a:xfrm>
          </p:grpSpPr>
          <p:sp>
            <p:nvSpPr>
              <p:cNvPr id="10" name="直角三角形 16"/>
              <p:cNvSpPr/>
              <p:nvPr/>
            </p:nvSpPr>
            <p:spPr>
              <a:xfrm>
                <a:off x="2073982" y="1470425"/>
                <a:ext cx="238114" cy="326231"/>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1" name="直角三角形 14"/>
              <p:cNvSpPr/>
              <p:nvPr/>
            </p:nvSpPr>
            <p:spPr>
              <a:xfrm flipH="1">
                <a:off x="295274" y="1462091"/>
                <a:ext cx="238114" cy="326231"/>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2" name="矩形 7"/>
              <p:cNvSpPr/>
              <p:nvPr/>
            </p:nvSpPr>
            <p:spPr>
              <a:xfrm rot="5400000">
                <a:off x="-106013" y="2108635"/>
                <a:ext cx="2819397" cy="153583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3" name="直角三角形 15"/>
              <p:cNvSpPr/>
              <p:nvPr/>
            </p:nvSpPr>
            <p:spPr>
              <a:xfrm flipH="1" flipV="1">
                <a:off x="304799" y="3956447"/>
                <a:ext cx="238114" cy="326231"/>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4" name="直角三角形 17"/>
              <p:cNvSpPr/>
              <p:nvPr/>
            </p:nvSpPr>
            <p:spPr>
              <a:xfrm flipV="1">
                <a:off x="2073982" y="3956447"/>
                <a:ext cx="238114" cy="326231"/>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grpSp>
        <p:grpSp>
          <p:nvGrpSpPr>
            <p:cNvPr id="23585" name="Group 43"/>
            <p:cNvGrpSpPr/>
            <p:nvPr/>
          </p:nvGrpSpPr>
          <p:grpSpPr bwMode="auto">
            <a:xfrm>
              <a:off x="741709" y="2756473"/>
              <a:ext cx="2054002" cy="2895726"/>
              <a:chOff x="1009502" y="4091198"/>
              <a:chExt cx="2054002" cy="2895726"/>
            </a:xfrm>
          </p:grpSpPr>
          <p:sp>
            <p:nvSpPr>
              <p:cNvPr id="23587" name="TextBox 44"/>
              <p:cNvSpPr txBox="1">
                <a:spLocks noChangeArrowheads="1"/>
              </p:cNvSpPr>
              <p:nvPr/>
            </p:nvSpPr>
            <p:spPr bwMode="auto">
              <a:xfrm>
                <a:off x="1679503" y="4091198"/>
                <a:ext cx="649887" cy="36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审计</a:t>
                </a:r>
                <a:endPar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3588" name="Rectangle 45"/>
              <p:cNvSpPr>
                <a:spLocks noChangeArrowheads="1"/>
              </p:cNvSpPr>
              <p:nvPr/>
            </p:nvSpPr>
            <p:spPr bwMode="auto">
              <a:xfrm>
                <a:off x="1009502" y="4379161"/>
                <a:ext cx="2054002" cy="260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 对复选框里的各个项目逐一检查</a:t>
                </a:r>
                <a:b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2.  工作模式化,受会计法则、税法限制</a:t>
                </a:r>
                <a:b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3. 法规导向，看客户操作是否合法合规</a:t>
                </a:r>
                <a:b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3. 偏重流程化思维，判断问题谨慎细致</a:t>
                </a:r>
                <a:b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br>
                <a:r>
                  <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4. 跟客户要报表和材料，沟通不是特别多</a:t>
                </a:r>
                <a:endParaRPr lang="en-US" altLang="zh-CN"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p:txBody>
          </p:sp>
        </p:grpSp>
        <p:sp>
          <p:nvSpPr>
            <p:cNvPr id="23586" name="AutoShape 38"/>
            <p:cNvSpPr/>
            <p:nvPr/>
          </p:nvSpPr>
          <p:spPr bwMode="auto">
            <a:xfrm>
              <a:off x="1447556" y="1989443"/>
              <a:ext cx="581337" cy="585844"/>
            </a:xfrm>
            <a:custGeom>
              <a:avLst/>
              <a:gdLst>
                <a:gd name="T0" fmla="*/ 437106 w 21600"/>
                <a:gd name="T1" fmla="*/ 13317 h 21600"/>
                <a:gd name="T2" fmla="*/ 423972 w 21600"/>
                <a:gd name="T3" fmla="*/ 0 h 21600"/>
                <a:gd name="T4" fmla="*/ 157365 w 21600"/>
                <a:gd name="T5" fmla="*/ 0 h 21600"/>
                <a:gd name="T6" fmla="*/ 144231 w 21600"/>
                <a:gd name="T7" fmla="*/ 13317 h 21600"/>
                <a:gd name="T8" fmla="*/ 144231 w 21600"/>
                <a:gd name="T9" fmla="*/ 146461 h 21600"/>
                <a:gd name="T10" fmla="*/ 437106 w 21600"/>
                <a:gd name="T11" fmla="*/ 146461 h 21600"/>
                <a:gd name="T12" fmla="*/ 437106 w 21600"/>
                <a:gd name="T13" fmla="*/ 13317 h 21600"/>
                <a:gd name="T14" fmla="*/ 441466 w 21600"/>
                <a:gd name="T15" fmla="*/ 452700 h 21600"/>
                <a:gd name="T16" fmla="*/ 428359 w 21600"/>
                <a:gd name="T17" fmla="*/ 443831 h 21600"/>
                <a:gd name="T18" fmla="*/ 152978 w 21600"/>
                <a:gd name="T19" fmla="*/ 443831 h 21600"/>
                <a:gd name="T20" fmla="*/ 139871 w 21600"/>
                <a:gd name="T21" fmla="*/ 452700 h 21600"/>
                <a:gd name="T22" fmla="*/ 96163 w 21600"/>
                <a:gd name="T23" fmla="*/ 572527 h 21600"/>
                <a:gd name="T24" fmla="*/ 100523 w 21600"/>
                <a:gd name="T25" fmla="*/ 581396 h 21600"/>
                <a:gd name="T26" fmla="*/ 109270 w 21600"/>
                <a:gd name="T27" fmla="*/ 585844 h 21600"/>
                <a:gd name="T28" fmla="*/ 472067 w 21600"/>
                <a:gd name="T29" fmla="*/ 585844 h 21600"/>
                <a:gd name="T30" fmla="*/ 480814 w 21600"/>
                <a:gd name="T31" fmla="*/ 581396 h 21600"/>
                <a:gd name="T32" fmla="*/ 485174 w 21600"/>
                <a:gd name="T33" fmla="*/ 572527 h 21600"/>
                <a:gd name="T34" fmla="*/ 441466 w 21600"/>
                <a:gd name="T35" fmla="*/ 452700 h 21600"/>
                <a:gd name="T36" fmla="*/ 131124 w 21600"/>
                <a:gd name="T37" fmla="*/ 248550 h 21600"/>
                <a:gd name="T38" fmla="*/ 131124 w 21600"/>
                <a:gd name="T39" fmla="*/ 297370 h 21600"/>
                <a:gd name="T40" fmla="*/ 445826 w 21600"/>
                <a:gd name="T41" fmla="*/ 297370 h 21600"/>
                <a:gd name="T42" fmla="*/ 445826 w 21600"/>
                <a:gd name="T43" fmla="*/ 248550 h 21600"/>
                <a:gd name="T44" fmla="*/ 410865 w 21600"/>
                <a:gd name="T45" fmla="*/ 177516 h 21600"/>
                <a:gd name="T46" fmla="*/ 170472 w 21600"/>
                <a:gd name="T47" fmla="*/ 177516 h 21600"/>
                <a:gd name="T48" fmla="*/ 131124 w 21600"/>
                <a:gd name="T49" fmla="*/ 248550 h 21600"/>
                <a:gd name="T50" fmla="*/ 288488 w 21600"/>
                <a:gd name="T51" fmla="*/ 226336 h 21600"/>
                <a:gd name="T52" fmla="*/ 336556 w 21600"/>
                <a:gd name="T53" fmla="*/ 248550 h 21600"/>
                <a:gd name="T54" fmla="*/ 288488 w 21600"/>
                <a:gd name="T55" fmla="*/ 275157 h 21600"/>
                <a:gd name="T56" fmla="*/ 244781 w 21600"/>
                <a:gd name="T57" fmla="*/ 248550 h 21600"/>
                <a:gd name="T58" fmla="*/ 288488 w 21600"/>
                <a:gd name="T59" fmla="*/ 226336 h 21600"/>
                <a:gd name="T60" fmla="*/ 520135 w 21600"/>
                <a:gd name="T61" fmla="*/ 177516 h 21600"/>
                <a:gd name="T62" fmla="*/ 441466 w 21600"/>
                <a:gd name="T63" fmla="*/ 177516 h 21600"/>
                <a:gd name="T64" fmla="*/ 472067 w 21600"/>
                <a:gd name="T65" fmla="*/ 239654 h 21600"/>
                <a:gd name="T66" fmla="*/ 472067 w 21600"/>
                <a:gd name="T67" fmla="*/ 239654 h 21600"/>
                <a:gd name="T68" fmla="*/ 476427 w 21600"/>
                <a:gd name="T69" fmla="*/ 244102 h 21600"/>
                <a:gd name="T70" fmla="*/ 476427 w 21600"/>
                <a:gd name="T71" fmla="*/ 310687 h 21600"/>
                <a:gd name="T72" fmla="*/ 463320 w 21600"/>
                <a:gd name="T73" fmla="*/ 323977 h 21600"/>
                <a:gd name="T74" fmla="*/ 118017 w 21600"/>
                <a:gd name="T75" fmla="*/ 323977 h 21600"/>
                <a:gd name="T76" fmla="*/ 104910 w 21600"/>
                <a:gd name="T77" fmla="*/ 310687 h 21600"/>
                <a:gd name="T78" fmla="*/ 104910 w 21600"/>
                <a:gd name="T79" fmla="*/ 244102 h 21600"/>
                <a:gd name="T80" fmla="*/ 109270 w 21600"/>
                <a:gd name="T81" fmla="*/ 239654 h 21600"/>
                <a:gd name="T82" fmla="*/ 139871 w 21600"/>
                <a:gd name="T83" fmla="*/ 177516 h 21600"/>
                <a:gd name="T84" fmla="*/ 61202 w 21600"/>
                <a:gd name="T85" fmla="*/ 177516 h 21600"/>
                <a:gd name="T86" fmla="*/ 0 w 21600"/>
                <a:gd name="T87" fmla="*/ 239654 h 21600"/>
                <a:gd name="T88" fmla="*/ 0 w 21600"/>
                <a:gd name="T89" fmla="*/ 448252 h 21600"/>
                <a:gd name="T90" fmla="*/ 61202 w 21600"/>
                <a:gd name="T91" fmla="*/ 510389 h 21600"/>
                <a:gd name="T92" fmla="*/ 83056 w 21600"/>
                <a:gd name="T93" fmla="*/ 510389 h 21600"/>
                <a:gd name="T94" fmla="*/ 109270 w 21600"/>
                <a:gd name="T95" fmla="*/ 439383 h 21600"/>
                <a:gd name="T96" fmla="*/ 152978 w 21600"/>
                <a:gd name="T97" fmla="*/ 408328 h 21600"/>
                <a:gd name="T98" fmla="*/ 428359 w 21600"/>
                <a:gd name="T99" fmla="*/ 408328 h 21600"/>
                <a:gd name="T100" fmla="*/ 472067 w 21600"/>
                <a:gd name="T101" fmla="*/ 439383 h 21600"/>
                <a:gd name="T102" fmla="*/ 498281 w 21600"/>
                <a:gd name="T103" fmla="*/ 510389 h 21600"/>
                <a:gd name="T104" fmla="*/ 520135 w 21600"/>
                <a:gd name="T105" fmla="*/ 510389 h 21600"/>
                <a:gd name="T106" fmla="*/ 581337 w 21600"/>
                <a:gd name="T107" fmla="*/ 448252 h 21600"/>
                <a:gd name="T108" fmla="*/ 581337 w 21600"/>
                <a:gd name="T109" fmla="*/ 239654 h 21600"/>
                <a:gd name="T110" fmla="*/ 520135 w 21600"/>
                <a:gd name="T111" fmla="*/ 177516 h 21600"/>
                <a:gd name="T112" fmla="*/ 520135 w 21600"/>
                <a:gd name="T113" fmla="*/ 177516 h 216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600" h="2160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moveTo>
                    <a:pt x="19326" y="6545"/>
                  </a:move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p>
              <a:endParaRPr lang="zh-CN" altLang="en-US"/>
            </a:p>
          </p:txBody>
        </p:sp>
      </p:grpSp>
      <p:grpSp>
        <p:nvGrpSpPr>
          <p:cNvPr id="22" name="Group 21"/>
          <p:cNvGrpSpPr/>
          <p:nvPr/>
        </p:nvGrpSpPr>
        <p:grpSpPr bwMode="auto">
          <a:xfrm>
            <a:off x="6782594" y="1347815"/>
            <a:ext cx="2014538" cy="2820270"/>
            <a:chOff x="6093379" y="1830388"/>
            <a:chExt cx="2684861" cy="3759198"/>
          </a:xfrm>
        </p:grpSpPr>
        <p:grpSp>
          <p:nvGrpSpPr>
            <p:cNvPr id="23574" name="Group 131"/>
            <p:cNvGrpSpPr/>
            <p:nvPr/>
          </p:nvGrpSpPr>
          <p:grpSpPr bwMode="auto">
            <a:xfrm>
              <a:off x="6093379" y="1830388"/>
              <a:ext cx="2684861" cy="3759198"/>
              <a:chOff x="4570034" y="1466851"/>
              <a:chExt cx="2013646" cy="2819399"/>
            </a:xfrm>
          </p:grpSpPr>
          <p:sp>
            <p:nvSpPr>
              <p:cNvPr id="16" name="直角三角形 14"/>
              <p:cNvSpPr/>
              <p:nvPr/>
            </p:nvSpPr>
            <p:spPr>
              <a:xfrm flipH="1">
                <a:off x="4570034" y="1470422"/>
                <a:ext cx="238020" cy="326231"/>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7" name="矩形 7"/>
              <p:cNvSpPr/>
              <p:nvPr/>
            </p:nvSpPr>
            <p:spPr>
              <a:xfrm rot="5400000">
                <a:off x="4167157" y="2107747"/>
                <a:ext cx="2819399" cy="1537607"/>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8" name="直角三角形 15"/>
              <p:cNvSpPr/>
              <p:nvPr/>
            </p:nvSpPr>
            <p:spPr>
              <a:xfrm flipH="1" flipV="1">
                <a:off x="4575985" y="3956447"/>
                <a:ext cx="238020" cy="326231"/>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19" name="直角三角形 16"/>
              <p:cNvSpPr/>
              <p:nvPr/>
            </p:nvSpPr>
            <p:spPr>
              <a:xfrm>
                <a:off x="6345660" y="1470422"/>
                <a:ext cx="238020" cy="326231"/>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sp>
            <p:nvSpPr>
              <p:cNvPr id="20" name="直角三角形 17"/>
              <p:cNvSpPr/>
              <p:nvPr/>
            </p:nvSpPr>
            <p:spPr>
              <a:xfrm flipV="1">
                <a:off x="6345660" y="3956447"/>
                <a:ext cx="238020" cy="326231"/>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en-US">
                  <a:solidFill>
                    <a:srgbClr val="FFFFFF"/>
                  </a:solidFill>
                </a:endParaRPr>
              </a:p>
            </p:txBody>
          </p:sp>
        </p:grpSp>
        <p:grpSp>
          <p:nvGrpSpPr>
            <p:cNvPr id="23575" name="Group 50"/>
            <p:cNvGrpSpPr/>
            <p:nvPr/>
          </p:nvGrpSpPr>
          <p:grpSpPr bwMode="auto">
            <a:xfrm>
              <a:off x="6419393" y="2729388"/>
              <a:ext cx="2054002" cy="1341737"/>
              <a:chOff x="979039" y="4064113"/>
              <a:chExt cx="2054002" cy="1341737"/>
            </a:xfrm>
          </p:grpSpPr>
          <p:sp>
            <p:nvSpPr>
              <p:cNvPr id="23577" name="TextBox 51"/>
              <p:cNvSpPr txBox="1">
                <a:spLocks noChangeArrowheads="1"/>
              </p:cNvSpPr>
              <p:nvPr/>
            </p:nvSpPr>
            <p:spPr bwMode="auto">
              <a:xfrm>
                <a:off x="1659578" y="4064113"/>
                <a:ext cx="649952" cy="36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685800">
                  <a:defRPr/>
                </a:pPr>
                <a:r>
                  <a:rPr lang="zh-CN" altLang="en-US"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rPr>
                  <a:t>税务</a:t>
                </a:r>
                <a:endParaRPr lang="en-GB" altLang="zh-CN" sz="1200" b="1" dirty="0">
                  <a:solidFill>
                    <a:srgbClr val="FFFFFF"/>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23578" name="Rectangle 52"/>
              <p:cNvSpPr>
                <a:spLocks noChangeArrowheads="1"/>
              </p:cNvSpPr>
              <p:nvPr/>
            </p:nvSpPr>
            <p:spPr bwMode="auto">
              <a:xfrm>
                <a:off x="979039" y="5120612"/>
                <a:ext cx="2054002" cy="28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endParaRPr lang="en-US" altLang="zh-CN" sz="8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p:txBody>
          </p:sp>
        </p:grpSp>
        <p:sp>
          <p:nvSpPr>
            <p:cNvPr id="60" name="Freeform 28"/>
            <p:cNvSpPr/>
            <p:nvPr/>
          </p:nvSpPr>
          <p:spPr bwMode="auto">
            <a:xfrm>
              <a:off x="7160156" y="2093031"/>
              <a:ext cx="551198" cy="534733"/>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solidFill>
              <a:srgbClr val="FFFFFF"/>
            </a:solidFill>
            <a:ln>
              <a:noFill/>
            </a:ln>
          </p:spPr>
          <p:txBody>
            <a:bodyPr lIns="0" tIns="0" rIns="0" bIns="0"/>
            <a:lstStyle/>
            <a:p>
              <a:pPr defTabSz="685800">
                <a:defRPr/>
              </a:pPr>
              <a:endParaRPr lang="en-US">
                <a:latin typeface="+mn-lt"/>
              </a:endParaRPr>
            </a:p>
          </p:txBody>
        </p:sp>
      </p:grpSp>
      <p:sp>
        <p:nvSpPr>
          <p:cNvPr id="68" name="矩形 67"/>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0"/>
          <p:cNvSpPr>
            <a:spLocks noChangeArrowheads="1"/>
          </p:cNvSpPr>
          <p:nvPr/>
        </p:nvSpPr>
        <p:spPr bwMode="auto">
          <a:xfrm>
            <a:off x="971550" y="210185"/>
            <a:ext cx="2632075"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四大会计师事务所部门</a:t>
            </a:r>
            <a:endParaRPr lang="en-US" altLang="zh-CN" sz="1800" b="1" dirty="0">
              <a:solidFill>
                <a:schemeClr val="bg1"/>
              </a:solidFill>
              <a:ea typeface="微软雅黑" panose="020B0503020204020204" pitchFamily="34" charset="-122"/>
              <a:sym typeface="Arial" panose="020B0604020202020204" pitchFamily="34" charset="0"/>
            </a:endParaRPr>
          </a:p>
        </p:txBody>
      </p:sp>
      <p:sp>
        <p:nvSpPr>
          <p:cNvPr id="9" name="矩形 8"/>
          <p:cNvSpPr>
            <a:spLocks noChangeArrowheads="1"/>
          </p:cNvSpPr>
          <p:nvPr/>
        </p:nvSpPr>
        <p:spPr bwMode="auto">
          <a:xfrm>
            <a:off x="136153" y="70029"/>
            <a:ext cx="601499" cy="486346"/>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1.2</a:t>
            </a:r>
            <a:endParaRPr lang="en-US" altLang="zh-CN" sz="2400" dirty="0">
              <a:solidFill>
                <a:schemeClr val="accent1"/>
              </a:solidFill>
              <a:latin typeface="Impact" panose="020B0806030902050204" pitchFamily="34" charset="0"/>
              <a:sym typeface="Impact" panose="020B0806030902050204" pitchFamily="34" charset="0"/>
            </a:endParaRPr>
          </a:p>
        </p:txBody>
      </p:sp>
      <p:sp>
        <p:nvSpPr>
          <p:cNvPr id="24" name="Rectangle 49"/>
          <p:cNvSpPr>
            <a:spLocks noChangeArrowheads="1"/>
          </p:cNvSpPr>
          <p:nvPr/>
        </p:nvSpPr>
        <p:spPr bwMode="auto">
          <a:xfrm>
            <a:off x="7018655" y="2229485"/>
            <a:ext cx="1540510" cy="163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defTabSz="1088390">
              <a:defRPr/>
            </a:pPr>
            <a:r>
              <a:rPr 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1. </a:t>
            </a:r>
            <a:r>
              <a:rPr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帮助企业改善并保持内部业绩（如优化供应链，提高运营效率等）</a:t>
            </a:r>
            <a:endParaRPr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a:p>
            <a:pPr algn="ctr" defTabSz="1088390">
              <a:defRPr/>
            </a:pPr>
            <a:r>
              <a:rPr 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2. </a:t>
            </a:r>
            <a:r>
              <a:rPr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帮助企业制订整合而全面的风险管理方法，使他们能从自身的内部控制投资中获益</a:t>
            </a:r>
            <a:br>
              <a:rPr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br>
            <a:r>
              <a:rPr lang="en-US"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3. </a:t>
            </a:r>
            <a:r>
              <a:rPr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rPr>
              <a:t>帮助客户利用科技获取竞争优势，提供提高信息科技的效率的建议，提示管理与信息科技运营中的风险</a:t>
            </a:r>
            <a:endParaRPr sz="1000" dirty="0">
              <a:solidFill>
                <a:srgbClr val="FFFFFF"/>
              </a:solidFill>
              <a:latin typeface="微软雅黑" panose="020B0503020204020204" pitchFamily="34" charset="-122"/>
              <a:ea typeface="微软雅黑" panose="020B0503020204020204" pitchFamily="34" charset="-122"/>
              <a:cs typeface="Open Sans" panose="020B0606030504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35"/>
            <a:ext cx="29337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grpSp>
        <p:nvGrpSpPr>
          <p:cNvPr id="11" name="组合 10"/>
          <p:cNvGrpSpPr/>
          <p:nvPr/>
        </p:nvGrpSpPr>
        <p:grpSpPr>
          <a:xfrm>
            <a:off x="2020177" y="1659646"/>
            <a:ext cx="1825478" cy="1825478"/>
            <a:chOff x="2693569" y="2212015"/>
            <a:chExt cx="2433970" cy="2433970"/>
          </a:xfrm>
        </p:grpSpPr>
        <p:sp>
          <p:nvSpPr>
            <p:cNvPr id="5" name="椭圆 4"/>
            <p:cNvSpPr/>
            <p:nvPr/>
          </p:nvSpPr>
          <p:spPr>
            <a:xfrm>
              <a:off x="2693569" y="2212015"/>
              <a:ext cx="2433970" cy="243397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椭圆 5"/>
            <p:cNvSpPr/>
            <p:nvPr/>
          </p:nvSpPr>
          <p:spPr>
            <a:xfrm>
              <a:off x="2925650" y="2443050"/>
              <a:ext cx="1971900" cy="1971900"/>
            </a:xfrm>
            <a:prstGeom prst="ellipse">
              <a:avLst/>
            </a:prstGeom>
            <a:solidFill>
              <a:schemeClr val="accent1"/>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625" dirty="0">
                  <a:latin typeface="微软雅黑" panose="020B0503020204020204" pitchFamily="34" charset="-122"/>
                  <a:ea typeface="微软雅黑" panose="020B0503020204020204" pitchFamily="34" charset="-122"/>
                </a:rPr>
                <a:t>2</a:t>
              </a:r>
              <a:endParaRPr lang="en-US" altLang="zh-CN" sz="8625" dirty="0">
                <a:latin typeface="微软雅黑" panose="020B0503020204020204" pitchFamily="34" charset="-122"/>
                <a:ea typeface="微软雅黑" panose="020B0503020204020204" pitchFamily="34" charset="-122"/>
              </a:endParaRPr>
            </a:p>
          </p:txBody>
        </p:sp>
      </p:grpSp>
      <p:sp>
        <p:nvSpPr>
          <p:cNvPr id="7" name="文本框 6"/>
          <p:cNvSpPr txBox="1"/>
          <p:nvPr/>
        </p:nvSpPr>
        <p:spPr>
          <a:xfrm>
            <a:off x="337697" y="1331699"/>
            <a:ext cx="1710690" cy="852805"/>
          </a:xfrm>
          <a:prstGeom prst="rect">
            <a:avLst/>
          </a:prstGeom>
          <a:noFill/>
        </p:spPr>
        <p:txBody>
          <a:bodyPr wrap="none" rtlCol="0">
            <a:spAutoFit/>
          </a:bodyPr>
          <a:lstStyle/>
          <a:p>
            <a:r>
              <a:rPr lang="en-US" altLang="zh-CN" sz="4950" dirty="0">
                <a:solidFill>
                  <a:schemeClr val="bg1"/>
                </a:solidFill>
                <a:latin typeface="微软雅黑" panose="020B0503020204020204" pitchFamily="34" charset="-122"/>
                <a:ea typeface="微软雅黑" panose="020B0503020204020204" pitchFamily="34" charset="-122"/>
              </a:rPr>
              <a:t>PART</a:t>
            </a:r>
            <a:endParaRPr lang="zh-CN" altLang="en-US" sz="495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5541252" y="2068081"/>
            <a:ext cx="1859280" cy="598805"/>
          </a:xfrm>
          <a:prstGeom prst="rect">
            <a:avLst/>
          </a:prstGeom>
          <a:noFill/>
        </p:spPr>
        <p:txBody>
          <a:bodyPr wrap="none" rtlCol="0">
            <a:spAutoFit/>
          </a:bodyPr>
          <a:lstStyle/>
          <a:p>
            <a:pPr algn="ctr" eaLnBrk="1" hangingPunct="1"/>
            <a:r>
              <a:rPr lang="zh-CN" altLang="en-US" sz="33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rPr>
              <a:t>经验分享</a:t>
            </a:r>
            <a:endParaRPr lang="zh-CN" altLang="en-US" sz="3300" b="1" dirty="0">
              <a:solidFill>
                <a:schemeClr val="tx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矩形 8"/>
          <p:cNvSpPr/>
          <p:nvPr/>
        </p:nvSpPr>
        <p:spPr>
          <a:xfrm>
            <a:off x="4711652" y="2705488"/>
            <a:ext cx="3162107"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bwMode="auto">
          <a:xfrm>
            <a:off x="2972991" y="1952037"/>
            <a:ext cx="3150394" cy="1809117"/>
            <a:chOff x="3963493" y="2602038"/>
            <a:chExt cx="4201091" cy="2411060"/>
          </a:xfrm>
        </p:grpSpPr>
        <p:sp>
          <p:nvSpPr>
            <p:cNvPr id="2" name="Freeform 5"/>
            <p:cNvSpPr/>
            <p:nvPr/>
          </p:nvSpPr>
          <p:spPr bwMode="auto">
            <a:xfrm rot="16200000">
              <a:off x="5096598" y="1895964"/>
              <a:ext cx="1934880" cy="3797812"/>
            </a:xfrm>
            <a:custGeom>
              <a:avLst/>
              <a:gdLst>
                <a:gd name="T0" fmla="*/ 0 w 1594"/>
                <a:gd name="T1" fmla="*/ 3017 h 3017"/>
                <a:gd name="T2" fmla="*/ 1594 w 1594"/>
                <a:gd name="T3" fmla="*/ 1509 h 3017"/>
                <a:gd name="T4" fmla="*/ 0 w 1594"/>
                <a:gd name="T5" fmla="*/ 0 h 3017"/>
              </a:gdLst>
              <a:ahLst/>
              <a:cxnLst>
                <a:cxn ang="0">
                  <a:pos x="T0" y="T1"/>
                </a:cxn>
                <a:cxn ang="0">
                  <a:pos x="T2" y="T3"/>
                </a:cxn>
                <a:cxn ang="0">
                  <a:pos x="T4" y="T5"/>
                </a:cxn>
              </a:cxnLst>
              <a:rect l="0" t="0" r="r" b="b"/>
              <a:pathLst>
                <a:path w="1594" h="3017">
                  <a:moveTo>
                    <a:pt x="0" y="3017"/>
                  </a:moveTo>
                  <a:cubicBezTo>
                    <a:pt x="880" y="3017"/>
                    <a:pt x="1594" y="2342"/>
                    <a:pt x="1594" y="1509"/>
                  </a:cubicBezTo>
                  <a:cubicBezTo>
                    <a:pt x="1594" y="676"/>
                    <a:pt x="880" y="0"/>
                    <a:pt x="0" y="0"/>
                  </a:cubicBezTo>
                </a:path>
              </a:pathLst>
            </a:custGeom>
            <a:noFill/>
            <a:ln w="57150" cap="flat">
              <a:solidFill>
                <a:schemeClr val="bg1">
                  <a:lumMod val="75000"/>
                </a:schemeClr>
              </a:solidFill>
              <a:prstDash val="solid"/>
              <a:miter lim="800000"/>
            </a:ln>
            <a:extLst>
              <a:ext uri="{909E8E84-426E-40DD-AFC4-6F175D3DCCD1}">
                <a14:hiddenFill xmlns:a14="http://schemas.microsoft.com/office/drawing/2010/main">
                  <a:solidFill>
                    <a:srgbClr val="FFFFFF"/>
                  </a:solidFill>
                </a14:hiddenFill>
              </a:ext>
            </a:extLst>
          </p:spPr>
          <p:txBody>
            <a:bodyPr lIns="121920" tIns="60960" rIns="121920" bIns="60960"/>
            <a:lstStyle/>
            <a:p>
              <a:pPr defTabSz="685800">
                <a:defRPr/>
              </a:pPr>
              <a:endParaRPr lang="en-US"/>
            </a:p>
          </p:txBody>
        </p:sp>
        <p:sp>
          <p:nvSpPr>
            <p:cNvPr id="3" name="Oval 2"/>
            <p:cNvSpPr/>
            <p:nvPr/>
          </p:nvSpPr>
          <p:spPr>
            <a:xfrm>
              <a:off x="5848109" y="2602038"/>
              <a:ext cx="401692" cy="404753"/>
            </a:xfrm>
            <a:prstGeom prst="ellipse">
              <a:avLst/>
            </a:prstGeom>
            <a:solidFill>
              <a:schemeClr val="bg1"/>
            </a:solidFill>
            <a:ln w="76200">
              <a:solidFill>
                <a:schemeClr val="accent3"/>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sp>
          <p:nvSpPr>
            <p:cNvPr id="4" name="Oval 3"/>
            <p:cNvSpPr/>
            <p:nvPr/>
          </p:nvSpPr>
          <p:spPr>
            <a:xfrm>
              <a:off x="7365963" y="3327419"/>
              <a:ext cx="401692" cy="404754"/>
            </a:xfrm>
            <a:prstGeom prst="ellipse">
              <a:avLst/>
            </a:prstGeom>
            <a:solidFill>
              <a:schemeClr val="bg1"/>
            </a:solidFill>
            <a:ln w="76200">
              <a:solidFill>
                <a:schemeClr val="accent4"/>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sp>
          <p:nvSpPr>
            <p:cNvPr id="5" name="Oval 4"/>
            <p:cNvSpPr/>
            <p:nvPr/>
          </p:nvSpPr>
          <p:spPr>
            <a:xfrm>
              <a:off x="3963493" y="4608345"/>
              <a:ext cx="401691" cy="404753"/>
            </a:xfrm>
            <a:prstGeom prst="ellipse">
              <a:avLst/>
            </a:prstGeom>
            <a:solidFill>
              <a:schemeClr val="bg1"/>
            </a:solidFill>
            <a:ln w="76200">
              <a:solidFill>
                <a:schemeClr val="accent1"/>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sp>
          <p:nvSpPr>
            <p:cNvPr id="6" name="Oval 5"/>
            <p:cNvSpPr/>
            <p:nvPr/>
          </p:nvSpPr>
          <p:spPr>
            <a:xfrm>
              <a:off x="7762892" y="4608345"/>
              <a:ext cx="401692" cy="404753"/>
            </a:xfrm>
            <a:prstGeom prst="ellipse">
              <a:avLst/>
            </a:prstGeom>
            <a:solidFill>
              <a:schemeClr val="bg1"/>
            </a:solidFill>
            <a:ln w="76200">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sp>
          <p:nvSpPr>
            <p:cNvPr id="7" name="Oval 6"/>
            <p:cNvSpPr/>
            <p:nvPr/>
          </p:nvSpPr>
          <p:spPr>
            <a:xfrm>
              <a:off x="4365184" y="3327419"/>
              <a:ext cx="401692" cy="404754"/>
            </a:xfrm>
            <a:prstGeom prst="ellipse">
              <a:avLst/>
            </a:prstGeom>
            <a:solidFill>
              <a:schemeClr val="bg1"/>
            </a:solidFill>
            <a:ln w="76200">
              <a:solidFill>
                <a:schemeClr val="accent2"/>
              </a:solidFill>
            </a:ln>
          </p:spPr>
          <p:style>
            <a:lnRef idx="2">
              <a:schemeClr val="accent5">
                <a:shade val="50000"/>
              </a:schemeClr>
            </a:lnRef>
            <a:fillRef idx="1">
              <a:schemeClr val="accent5"/>
            </a:fillRef>
            <a:effectRef idx="0">
              <a:schemeClr val="accent5"/>
            </a:effectRef>
            <a:fontRef idx="minor">
              <a:schemeClr val="lt1"/>
            </a:fontRef>
          </p:style>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ctr" eaLnBrk="1" hangingPunct="1"/>
              <a:endParaRPr lang="zh-CN" altLang="zh-CN" sz="8800">
                <a:solidFill>
                  <a:schemeClr val="bg1"/>
                </a:solidFill>
              </a:endParaRPr>
            </a:p>
          </p:txBody>
        </p:sp>
      </p:grpSp>
      <p:grpSp>
        <p:nvGrpSpPr>
          <p:cNvPr id="74" name="Group 73"/>
          <p:cNvGrpSpPr/>
          <p:nvPr/>
        </p:nvGrpSpPr>
        <p:grpSpPr bwMode="auto">
          <a:xfrm flipH="1">
            <a:off x="2125266" y="3346690"/>
            <a:ext cx="748903" cy="198896"/>
            <a:chOff x="7244862" y="2564012"/>
            <a:chExt cx="1005315" cy="299674"/>
          </a:xfrm>
        </p:grpSpPr>
        <p:cxnSp>
          <p:nvCxnSpPr>
            <p:cNvPr id="75" name="Straight Connector 74"/>
            <p:cNvCxnSpPr/>
            <p:nvPr/>
          </p:nvCxnSpPr>
          <p:spPr>
            <a:xfrm flipV="1">
              <a:off x="7244862" y="2564012"/>
              <a:ext cx="393176"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7642832" y="2564012"/>
              <a:ext cx="607345"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bwMode="auto">
          <a:xfrm flipH="1">
            <a:off x="2439591" y="2340301"/>
            <a:ext cx="747713" cy="200087"/>
            <a:chOff x="7244862" y="2564012"/>
            <a:chExt cx="1005315" cy="299674"/>
          </a:xfrm>
        </p:grpSpPr>
        <p:cxnSp>
          <p:nvCxnSpPr>
            <p:cNvPr id="78" name="Straight Connector 77"/>
            <p:cNvCxnSpPr/>
            <p:nvPr/>
          </p:nvCxnSpPr>
          <p:spPr>
            <a:xfrm flipV="1">
              <a:off x="7244862" y="2564012"/>
              <a:ext cx="393802"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7643467" y="2564012"/>
              <a:ext cx="606710"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80" name="Group 79"/>
          <p:cNvGrpSpPr/>
          <p:nvPr/>
        </p:nvGrpSpPr>
        <p:grpSpPr bwMode="auto">
          <a:xfrm>
            <a:off x="5899548" y="2340301"/>
            <a:ext cx="748903" cy="200087"/>
            <a:chOff x="7244862" y="2564012"/>
            <a:chExt cx="1005315" cy="299674"/>
          </a:xfrm>
        </p:grpSpPr>
        <p:cxnSp>
          <p:nvCxnSpPr>
            <p:cNvPr id="81" name="Straight Connector 80"/>
            <p:cNvCxnSpPr/>
            <p:nvPr/>
          </p:nvCxnSpPr>
          <p:spPr>
            <a:xfrm flipV="1">
              <a:off x="7244862" y="2564012"/>
              <a:ext cx="393176"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642832" y="2564012"/>
              <a:ext cx="607345"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83" name="Group 82"/>
          <p:cNvGrpSpPr/>
          <p:nvPr/>
        </p:nvGrpSpPr>
        <p:grpSpPr bwMode="auto">
          <a:xfrm>
            <a:off x="6210300" y="3346690"/>
            <a:ext cx="748904" cy="198896"/>
            <a:chOff x="7244862" y="2564012"/>
            <a:chExt cx="1005315" cy="299674"/>
          </a:xfrm>
        </p:grpSpPr>
        <p:cxnSp>
          <p:nvCxnSpPr>
            <p:cNvPr id="84" name="Straight Connector 83"/>
            <p:cNvCxnSpPr/>
            <p:nvPr/>
          </p:nvCxnSpPr>
          <p:spPr>
            <a:xfrm flipV="1">
              <a:off x="7244862" y="2564012"/>
              <a:ext cx="393175" cy="299674"/>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642833" y="2564012"/>
              <a:ext cx="607344" cy="0"/>
            </a:xfrm>
            <a:prstGeom prst="line">
              <a:avLst/>
            </a:prstGeom>
            <a:ln w="19050">
              <a:solidFill>
                <a:schemeClr val="bg2">
                  <a:lumMod val="50000"/>
                </a:schemeClr>
              </a:solidFill>
              <a:headEnd type="none"/>
              <a:tailEnd type="oval" w="sm" len="sm"/>
            </a:ln>
          </p:spPr>
          <p:style>
            <a:lnRef idx="1">
              <a:schemeClr val="accent1"/>
            </a:lnRef>
            <a:fillRef idx="0">
              <a:schemeClr val="accent1"/>
            </a:fillRef>
            <a:effectRef idx="0">
              <a:schemeClr val="accent1"/>
            </a:effectRef>
            <a:fontRef idx="minor">
              <a:schemeClr val="tx1"/>
            </a:fontRef>
          </p:style>
        </p:cxnSp>
      </p:grpSp>
      <p:grpSp>
        <p:nvGrpSpPr>
          <p:cNvPr id="86" name="Group 85"/>
          <p:cNvGrpSpPr/>
          <p:nvPr/>
        </p:nvGrpSpPr>
        <p:grpSpPr bwMode="auto">
          <a:xfrm>
            <a:off x="6724651" y="2255738"/>
            <a:ext cx="1860550" cy="870187"/>
            <a:chOff x="8657822" y="2704651"/>
            <a:chExt cx="2480265" cy="1160327"/>
          </a:xfrm>
        </p:grpSpPr>
        <p:sp>
          <p:nvSpPr>
            <p:cNvPr id="87" name="Text Placeholder 2"/>
            <p:cNvSpPr txBox="1"/>
            <p:nvPr/>
          </p:nvSpPr>
          <p:spPr>
            <a:xfrm>
              <a:off x="8657822" y="2704651"/>
              <a:ext cx="2480265" cy="261638"/>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GB" sz="18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rPr>
                <a:t>发送面试邀请</a:t>
              </a:r>
              <a:endParaRPr lang="zh-CN" altLang="en-GB" sz="18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88" name="TextBox 87"/>
            <p:cNvSpPr txBox="1"/>
            <p:nvPr/>
          </p:nvSpPr>
          <p:spPr>
            <a:xfrm>
              <a:off x="8738769" y="3044503"/>
              <a:ext cx="2247476" cy="820475"/>
            </a:xfrm>
            <a:prstGeom prst="rect">
              <a:avLst/>
            </a:prstGeom>
            <a:noFill/>
          </p:spPr>
          <p:txBody>
            <a:bodyPr lIns="0" tIns="0" rIns="0" bIns="0">
              <a:spAutoFit/>
            </a:bodyPr>
            <a:lstStyle/>
            <a:p>
              <a:pPr algn="just" defTabSz="1088390">
                <a:defRPr/>
              </a:pPr>
              <a:r>
                <a:rPr lang="zh-CN" altLang="en-US" sz="1000" dirty="0">
                  <a:latin typeface="+mj-ea"/>
                  <a:ea typeface="+mj-ea"/>
                  <a:cs typeface="Open Sans" panose="020B0606030504020204" pitchFamily="34" charset="0"/>
                </a:rPr>
                <a:t>当大家的GBA以及简历都通过了之后，HR会给大家发送interview的邮件，等待面试即可</a:t>
              </a:r>
              <a:endParaRPr lang="zh-CN" altLang="en-US" sz="1000" dirty="0">
                <a:latin typeface="+mj-ea"/>
                <a:ea typeface="+mj-ea"/>
                <a:cs typeface="Open Sans" panose="020B0606030504020204" pitchFamily="34" charset="0"/>
              </a:endParaRPr>
            </a:p>
          </p:txBody>
        </p:sp>
      </p:grpSp>
      <p:grpSp>
        <p:nvGrpSpPr>
          <p:cNvPr id="89" name="Group 88"/>
          <p:cNvGrpSpPr/>
          <p:nvPr/>
        </p:nvGrpSpPr>
        <p:grpSpPr bwMode="auto">
          <a:xfrm>
            <a:off x="7000241" y="3275228"/>
            <a:ext cx="1776095" cy="869950"/>
            <a:chOff x="8618883" y="2704651"/>
            <a:chExt cx="2367680" cy="1158200"/>
          </a:xfrm>
        </p:grpSpPr>
        <p:sp>
          <p:nvSpPr>
            <p:cNvPr id="90" name="Text Placeholder 2"/>
            <p:cNvSpPr txBox="1"/>
            <p:nvPr/>
          </p:nvSpPr>
          <p:spPr>
            <a:xfrm>
              <a:off x="8657822" y="2704651"/>
              <a:ext cx="2014157" cy="261627"/>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a:defRPr/>
              </a:pPr>
              <a:r>
                <a:rPr lang="zh-CN" altLang="en-US" sz="16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rPr>
                <a:t>发放</a:t>
              </a:r>
              <a:r>
                <a:rPr lang="en-US" altLang="zh-CN" sz="16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rPr>
                <a:t>offer</a:t>
              </a:r>
              <a:endParaRPr lang="en-US" altLang="zh-CN" sz="16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91" name="TextBox 90"/>
            <p:cNvSpPr txBox="1"/>
            <p:nvPr/>
          </p:nvSpPr>
          <p:spPr>
            <a:xfrm>
              <a:off x="8618883" y="3043657"/>
              <a:ext cx="2367680" cy="819194"/>
            </a:xfrm>
            <a:prstGeom prst="rect">
              <a:avLst/>
            </a:prstGeom>
            <a:noFill/>
          </p:spPr>
          <p:txBody>
            <a:bodyPr wrap="square" lIns="0" tIns="0" rIns="0" bIns="0">
              <a:spAutoFit/>
            </a:bodyPr>
            <a:lstStyle/>
            <a:p>
              <a:pPr algn="just" defTabSz="1088390">
                <a:defRPr/>
              </a:pPr>
              <a:r>
                <a:rPr lang="zh-CN" altLang="en-US" sz="1000" dirty="0">
                  <a:latin typeface="+mj-ea"/>
                  <a:ea typeface="+mj-ea"/>
                  <a:cs typeface="Open Sans" panose="020B0606030504020204" pitchFamily="34" charset="0"/>
                </a:rPr>
                <a:t>如果面试通过了的话会给大家发送offer，等待入职。寒假实习</a:t>
              </a:r>
              <a:r>
                <a:rPr lang="en-US" altLang="zh-CN" sz="1000" dirty="0">
                  <a:latin typeface="+mj-ea"/>
                  <a:ea typeface="+mj-ea"/>
                  <a:cs typeface="Open Sans" panose="020B0606030504020204" pitchFamily="34" charset="0"/>
                </a:rPr>
                <a:t>offer</a:t>
              </a:r>
              <a:r>
                <a:rPr lang="zh-CN" altLang="en-US" sz="1000" dirty="0">
                  <a:latin typeface="+mj-ea"/>
                  <a:ea typeface="+mj-ea"/>
                  <a:cs typeface="Open Sans" panose="020B0606030504020204" pitchFamily="34" charset="0"/>
                </a:rPr>
                <a:t>一般会在</a:t>
              </a:r>
              <a:r>
                <a:rPr lang="en-US" altLang="zh-CN" sz="1000" b="1" dirty="0">
                  <a:latin typeface="+mj-ea"/>
                  <a:ea typeface="+mj-ea"/>
                  <a:cs typeface="Open Sans" panose="020B0606030504020204" pitchFamily="34" charset="0"/>
                </a:rPr>
                <a:t>12</a:t>
              </a:r>
              <a:r>
                <a:rPr lang="zh-CN" altLang="en-US" sz="1000" b="1" dirty="0">
                  <a:latin typeface="+mj-ea"/>
                  <a:ea typeface="+mj-ea"/>
                  <a:cs typeface="Open Sans" panose="020B0606030504020204" pitchFamily="34" charset="0"/>
                </a:rPr>
                <a:t>月</a:t>
              </a:r>
              <a:r>
                <a:rPr lang="zh-CN" altLang="en-US" sz="1000" dirty="0">
                  <a:latin typeface="+mj-ea"/>
                  <a:ea typeface="+mj-ea"/>
                  <a:cs typeface="Open Sans" panose="020B0606030504020204" pitchFamily="34" charset="0"/>
                </a:rPr>
                <a:t>发放，暑期实习一般会在</a:t>
              </a:r>
              <a:r>
                <a:rPr lang="en-US" altLang="zh-CN" sz="1000" b="1" dirty="0">
                  <a:latin typeface="+mj-ea"/>
                  <a:ea typeface="+mj-ea"/>
                  <a:cs typeface="Open Sans" panose="020B0606030504020204" pitchFamily="34" charset="0"/>
                </a:rPr>
                <a:t>6</a:t>
              </a:r>
              <a:r>
                <a:rPr lang="zh-CN" altLang="en-US" sz="1000" b="1" dirty="0">
                  <a:latin typeface="+mj-ea"/>
                  <a:ea typeface="+mj-ea"/>
                  <a:cs typeface="Open Sans" panose="020B0606030504020204" pitchFamily="34" charset="0"/>
                </a:rPr>
                <a:t>月</a:t>
              </a:r>
              <a:r>
                <a:rPr lang="zh-CN" altLang="en-US" sz="1000" dirty="0">
                  <a:latin typeface="+mj-ea"/>
                  <a:ea typeface="+mj-ea"/>
                  <a:cs typeface="Open Sans" panose="020B0606030504020204" pitchFamily="34" charset="0"/>
                </a:rPr>
                <a:t>发放</a:t>
              </a:r>
              <a:endParaRPr lang="zh-CN" altLang="en-US" sz="1000" dirty="0">
                <a:latin typeface="+mj-ea"/>
                <a:ea typeface="+mj-ea"/>
                <a:cs typeface="Open Sans" panose="020B0606030504020204" pitchFamily="34" charset="0"/>
              </a:endParaRPr>
            </a:p>
          </p:txBody>
        </p:sp>
      </p:grpSp>
      <p:grpSp>
        <p:nvGrpSpPr>
          <p:cNvPr id="92" name="Group 91"/>
          <p:cNvGrpSpPr/>
          <p:nvPr/>
        </p:nvGrpSpPr>
        <p:grpSpPr bwMode="auto">
          <a:xfrm>
            <a:off x="536575" y="2255739"/>
            <a:ext cx="1833245" cy="716517"/>
            <a:chOff x="1425895" y="2220559"/>
            <a:chExt cx="2444189" cy="955420"/>
          </a:xfrm>
        </p:grpSpPr>
        <p:sp>
          <p:nvSpPr>
            <p:cNvPr id="93" name="Text Placeholder 2"/>
            <p:cNvSpPr txBox="1"/>
            <p:nvPr/>
          </p:nvSpPr>
          <p:spPr>
            <a:xfrm>
              <a:off x="1425895" y="2220559"/>
              <a:ext cx="2444189" cy="261638"/>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zh-CN" altLang="en-US" sz="18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rPr>
                <a:t>发送</a:t>
              </a:r>
              <a:r>
                <a:rPr lang="en-US" altLang="zh-CN" sz="18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rPr>
                <a:t>GBA</a:t>
              </a:r>
              <a:r>
                <a:rPr lang="zh-CN" altLang="en-US" sz="18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rPr>
                <a:t>测评</a:t>
              </a:r>
              <a:endParaRPr lang="zh-CN" altLang="en-US" sz="18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94" name="TextBox 93"/>
            <p:cNvSpPr txBox="1"/>
            <p:nvPr/>
          </p:nvSpPr>
          <p:spPr>
            <a:xfrm>
              <a:off x="1586753" y="2560411"/>
              <a:ext cx="2231900" cy="615568"/>
            </a:xfrm>
            <a:prstGeom prst="rect">
              <a:avLst/>
            </a:prstGeom>
            <a:noFill/>
          </p:spPr>
          <p:txBody>
            <a:bodyPr lIns="0" tIns="0" rIns="0" bIns="0">
              <a:spAutoFit/>
            </a:bodyPr>
            <a:lstStyle/>
            <a:p>
              <a:pPr algn="just" defTabSz="1088390">
                <a:defRPr/>
              </a:pPr>
              <a:r>
                <a:rPr lang="zh-CN" altLang="en-US" sz="1000" dirty="0">
                  <a:latin typeface="+mj-ea"/>
                  <a:ea typeface="+mj-ea"/>
                  <a:cs typeface="Open Sans" panose="020B0606030504020204" pitchFamily="34" charset="0"/>
                </a:rPr>
                <a:t>在提交申请后当天会收到GBA测评邮件，在规定的时间内完成测评</a:t>
              </a:r>
              <a:endParaRPr lang="zh-CN" altLang="en-US" sz="1000" dirty="0">
                <a:latin typeface="+mj-ea"/>
                <a:ea typeface="+mj-ea"/>
                <a:cs typeface="Open Sans" panose="020B0606030504020204" pitchFamily="34" charset="0"/>
              </a:endParaRPr>
            </a:p>
          </p:txBody>
        </p:sp>
      </p:grpSp>
      <p:grpSp>
        <p:nvGrpSpPr>
          <p:cNvPr id="95" name="Group 94"/>
          <p:cNvGrpSpPr/>
          <p:nvPr/>
        </p:nvGrpSpPr>
        <p:grpSpPr bwMode="auto">
          <a:xfrm>
            <a:off x="371475" y="3275228"/>
            <a:ext cx="1712119" cy="1485503"/>
            <a:chOff x="1586753" y="2220559"/>
            <a:chExt cx="2282697" cy="1977711"/>
          </a:xfrm>
        </p:grpSpPr>
        <p:sp>
          <p:nvSpPr>
            <p:cNvPr id="96" name="Text Placeholder 2"/>
            <p:cNvSpPr txBox="1"/>
            <p:nvPr/>
          </p:nvSpPr>
          <p:spPr>
            <a:xfrm>
              <a:off x="1856613" y="2220559"/>
              <a:ext cx="2012837" cy="261627"/>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685800">
                <a:defRPr/>
              </a:pPr>
              <a:r>
                <a:rPr lang="zh-CN" altLang="en-US" sz="18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rPr>
                <a:t>开启申请</a:t>
              </a:r>
              <a:endParaRPr lang="zh-CN" altLang="en-US" sz="1800"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97" name="TextBox 96"/>
            <p:cNvSpPr txBox="1"/>
            <p:nvPr/>
          </p:nvSpPr>
          <p:spPr>
            <a:xfrm>
              <a:off x="1586753" y="2559882"/>
              <a:ext cx="2231900" cy="1638388"/>
            </a:xfrm>
            <a:prstGeom prst="rect">
              <a:avLst/>
            </a:prstGeom>
            <a:noFill/>
          </p:spPr>
          <p:txBody>
            <a:bodyPr lIns="0" tIns="0" rIns="0" bIns="0">
              <a:spAutoFit/>
            </a:bodyPr>
            <a:lstStyle/>
            <a:p>
              <a:pPr algn="just" defTabSz="1088390">
                <a:defRPr/>
              </a:pPr>
              <a:r>
                <a:rPr lang="zh-CN" altLang="en-US" sz="1000" dirty="0">
                  <a:solidFill>
                    <a:schemeClr val="tx1"/>
                  </a:solidFill>
                  <a:latin typeface="+mj-ea"/>
                  <a:ea typeface="+mj-ea"/>
                  <a:cs typeface="Open Sans" panose="020B0606030504020204" pitchFamily="34" charset="0"/>
                </a:rPr>
                <a:t>一般在每学期开始</a:t>
              </a:r>
              <a:r>
                <a:rPr lang="zh-CN" altLang="en-US" sz="1000" b="1" dirty="0">
                  <a:solidFill>
                    <a:schemeClr val="tx1"/>
                  </a:solidFill>
                  <a:latin typeface="+mj-ea"/>
                  <a:ea typeface="+mj-ea"/>
                  <a:cs typeface="Open Sans" panose="020B0606030504020204" pitchFamily="34" charset="0"/>
                </a:rPr>
                <a:t>一个半月后</a:t>
              </a:r>
              <a:r>
                <a:rPr lang="zh-CN" altLang="en-US" sz="1000" dirty="0">
                  <a:solidFill>
                    <a:schemeClr val="tx1"/>
                  </a:solidFill>
                  <a:latin typeface="+mj-ea"/>
                  <a:ea typeface="+mj-ea"/>
                  <a:cs typeface="Open Sans" panose="020B0606030504020204" pitchFamily="34" charset="0"/>
                </a:rPr>
                <a:t>开启申请（或者更早），时刻关注信息，可以在小红书搜索相关信息。寒假实习申请可以在</a:t>
              </a:r>
              <a:r>
                <a:rPr lang="en-US" altLang="zh-CN" sz="1000" b="1" dirty="0">
                  <a:solidFill>
                    <a:schemeClr val="tx1"/>
                  </a:solidFill>
                  <a:latin typeface="+mj-ea"/>
                  <a:ea typeface="+mj-ea"/>
                  <a:cs typeface="Open Sans" panose="020B0606030504020204" pitchFamily="34" charset="0"/>
                </a:rPr>
                <a:t>10</a:t>
              </a:r>
              <a:r>
                <a:rPr lang="zh-CN" altLang="en-US" sz="1000" b="1" dirty="0">
                  <a:solidFill>
                    <a:schemeClr val="tx1"/>
                  </a:solidFill>
                  <a:latin typeface="+mj-ea"/>
                  <a:ea typeface="+mj-ea"/>
                  <a:cs typeface="Open Sans" panose="020B0606030504020204" pitchFamily="34" charset="0"/>
                </a:rPr>
                <a:t>月初</a:t>
              </a:r>
              <a:r>
                <a:rPr lang="zh-CN" altLang="en-US" sz="1000" dirty="0">
                  <a:solidFill>
                    <a:schemeClr val="tx1"/>
                  </a:solidFill>
                  <a:latin typeface="+mj-ea"/>
                  <a:ea typeface="+mj-ea"/>
                  <a:cs typeface="Open Sans" panose="020B0606030504020204" pitchFamily="34" charset="0"/>
                </a:rPr>
                <a:t>进行申请，最晚不要超过</a:t>
              </a:r>
              <a:r>
                <a:rPr lang="en-US" altLang="zh-CN" sz="1000" b="1" dirty="0">
                  <a:solidFill>
                    <a:schemeClr val="tx1"/>
                  </a:solidFill>
                  <a:latin typeface="+mj-ea"/>
                  <a:ea typeface="+mj-ea"/>
                  <a:cs typeface="Open Sans" panose="020B0606030504020204" pitchFamily="34" charset="0"/>
                </a:rPr>
                <a:t>11</a:t>
              </a:r>
              <a:r>
                <a:rPr lang="zh-CN" altLang="en-US" sz="1000" b="1" dirty="0">
                  <a:solidFill>
                    <a:schemeClr val="tx1"/>
                  </a:solidFill>
                  <a:latin typeface="+mj-ea"/>
                  <a:ea typeface="+mj-ea"/>
                  <a:cs typeface="Open Sans" panose="020B0606030504020204" pitchFamily="34" charset="0"/>
                </a:rPr>
                <a:t>月中旬</a:t>
              </a:r>
              <a:r>
                <a:rPr lang="zh-CN" altLang="en-US" sz="1000" dirty="0">
                  <a:solidFill>
                    <a:schemeClr val="tx1"/>
                  </a:solidFill>
                  <a:latin typeface="+mj-ea"/>
                  <a:ea typeface="+mj-ea"/>
                  <a:cs typeface="Open Sans" panose="020B0606030504020204" pitchFamily="34" charset="0"/>
                </a:rPr>
                <a:t>。暑期实习可以在</a:t>
              </a:r>
              <a:r>
                <a:rPr lang="en-US" altLang="zh-CN" sz="1000" b="1" dirty="0">
                  <a:solidFill>
                    <a:schemeClr val="tx1"/>
                  </a:solidFill>
                  <a:latin typeface="+mj-ea"/>
                  <a:ea typeface="+mj-ea"/>
                  <a:cs typeface="Open Sans" panose="020B0606030504020204" pitchFamily="34" charset="0"/>
                </a:rPr>
                <a:t>3</a:t>
              </a:r>
              <a:r>
                <a:rPr lang="zh-CN" altLang="en-US" sz="1000" b="1" dirty="0">
                  <a:solidFill>
                    <a:schemeClr val="tx1"/>
                  </a:solidFill>
                  <a:latin typeface="+mj-ea"/>
                  <a:ea typeface="+mj-ea"/>
                  <a:cs typeface="Open Sans" panose="020B0606030504020204" pitchFamily="34" charset="0"/>
                </a:rPr>
                <a:t>月</a:t>
              </a:r>
              <a:r>
                <a:rPr lang="zh-CN" altLang="en-US" sz="1000" dirty="0">
                  <a:solidFill>
                    <a:schemeClr val="tx1"/>
                  </a:solidFill>
                  <a:latin typeface="+mj-ea"/>
                  <a:ea typeface="+mj-ea"/>
                  <a:cs typeface="Open Sans" panose="020B0606030504020204" pitchFamily="34" charset="0"/>
                </a:rPr>
                <a:t>开始申请，最晚不要超过</a:t>
              </a:r>
              <a:r>
                <a:rPr lang="en-US" altLang="zh-CN" sz="1000" b="1" dirty="0">
                  <a:solidFill>
                    <a:schemeClr val="tx1"/>
                  </a:solidFill>
                  <a:latin typeface="+mj-ea"/>
                  <a:ea typeface="+mj-ea"/>
                  <a:cs typeface="Open Sans" panose="020B0606030504020204" pitchFamily="34" charset="0"/>
                </a:rPr>
                <a:t>5</a:t>
              </a:r>
              <a:r>
                <a:rPr lang="zh-CN" altLang="en-US" sz="1000" b="1" dirty="0">
                  <a:solidFill>
                    <a:schemeClr val="tx1"/>
                  </a:solidFill>
                  <a:latin typeface="+mj-ea"/>
                  <a:ea typeface="+mj-ea"/>
                  <a:cs typeface="Open Sans" panose="020B0606030504020204" pitchFamily="34" charset="0"/>
                </a:rPr>
                <a:t>月</a:t>
              </a:r>
              <a:r>
                <a:rPr lang="zh-CN" altLang="en-US" sz="1000" dirty="0">
                  <a:solidFill>
                    <a:schemeClr val="tx1"/>
                  </a:solidFill>
                  <a:latin typeface="+mj-ea"/>
                  <a:ea typeface="+mj-ea"/>
                  <a:cs typeface="Open Sans" panose="020B0606030504020204" pitchFamily="34" charset="0"/>
                </a:rPr>
                <a:t>中旬</a:t>
              </a:r>
              <a:endParaRPr lang="zh-CN" altLang="en-US" sz="1000" dirty="0">
                <a:solidFill>
                  <a:schemeClr val="tx1"/>
                </a:solidFill>
                <a:latin typeface="+mj-ea"/>
                <a:ea typeface="+mj-ea"/>
                <a:cs typeface="Open Sans" panose="020B0606030504020204" pitchFamily="34" charset="0"/>
              </a:endParaRPr>
            </a:p>
          </p:txBody>
        </p:sp>
      </p:grpSp>
      <p:grpSp>
        <p:nvGrpSpPr>
          <p:cNvPr id="101" name="Group 100"/>
          <p:cNvGrpSpPr/>
          <p:nvPr/>
        </p:nvGrpSpPr>
        <p:grpSpPr bwMode="auto">
          <a:xfrm>
            <a:off x="3650615" y="567811"/>
            <a:ext cx="1884760" cy="840566"/>
            <a:chOff x="5268627" y="2834594"/>
            <a:chExt cx="2512412" cy="1120093"/>
          </a:xfrm>
        </p:grpSpPr>
        <p:sp>
          <p:nvSpPr>
            <p:cNvPr id="102" name="TextBox 101"/>
            <p:cNvSpPr txBox="1"/>
            <p:nvPr/>
          </p:nvSpPr>
          <p:spPr>
            <a:xfrm>
              <a:off x="5764867" y="2834594"/>
              <a:ext cx="1462690" cy="490777"/>
            </a:xfrm>
            <a:prstGeom prst="rect">
              <a:avLst/>
            </a:prstGeom>
            <a:noFill/>
          </p:spPr>
          <p:txBody>
            <a:bodyPr wrap="none">
              <a:spAutoFit/>
            </a:bodyPr>
            <a:lstStyle/>
            <a:p>
              <a:pPr algn="ctr" defTabSz="685800">
                <a:defRPr/>
              </a:pPr>
              <a:r>
                <a:rPr lang="zh-CN" altLang="en-US"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rPr>
                <a:t>简历筛选</a:t>
              </a:r>
              <a:endParaRPr lang="zh-CN" altLang="en-US" b="1" dirty="0">
                <a:solidFill>
                  <a:schemeClr val="tx1"/>
                </a:solidFill>
                <a:latin typeface="微软雅黑" panose="020B0503020204020204" pitchFamily="34" charset="-122"/>
                <a:ea typeface="微软雅黑" panose="020B0503020204020204" pitchFamily="34" charset="-122"/>
                <a:cs typeface="Clear Sans" panose="020B0503030202020304" pitchFamily="34" charset="0"/>
              </a:endParaRPr>
            </a:p>
          </p:txBody>
        </p:sp>
        <p:sp>
          <p:nvSpPr>
            <p:cNvPr id="103" name="Rectangle 102"/>
            <p:cNvSpPr/>
            <p:nvPr/>
          </p:nvSpPr>
          <p:spPr>
            <a:xfrm>
              <a:off x="5268627" y="3217676"/>
              <a:ext cx="2512412" cy="737011"/>
            </a:xfrm>
            <a:prstGeom prst="rect">
              <a:avLst/>
            </a:prstGeom>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3130" fontAlgn="base">
                <a:spcBef>
                  <a:spcPct val="0"/>
                </a:spcBef>
                <a:spcAft>
                  <a:spcPct val="0"/>
                </a:spcAft>
                <a:defRPr>
                  <a:solidFill>
                    <a:schemeClr val="tx1"/>
                  </a:solidFill>
                  <a:latin typeface="Calibri" panose="020F0502020204030204" pitchFamily="34" charset="0"/>
                </a:defRPr>
              </a:lvl6pPr>
              <a:lvl7pPr marL="2971800" indent="-228600" defTabSz="913130" fontAlgn="base">
                <a:spcBef>
                  <a:spcPct val="0"/>
                </a:spcBef>
                <a:spcAft>
                  <a:spcPct val="0"/>
                </a:spcAft>
                <a:defRPr>
                  <a:solidFill>
                    <a:schemeClr val="tx1"/>
                  </a:solidFill>
                  <a:latin typeface="Calibri" panose="020F0502020204030204" pitchFamily="34" charset="0"/>
                </a:defRPr>
              </a:lvl7pPr>
              <a:lvl8pPr marL="3429000" indent="-228600" defTabSz="913130" fontAlgn="base">
                <a:spcBef>
                  <a:spcPct val="0"/>
                </a:spcBef>
                <a:spcAft>
                  <a:spcPct val="0"/>
                </a:spcAft>
                <a:defRPr>
                  <a:solidFill>
                    <a:schemeClr val="tx1"/>
                  </a:solidFill>
                  <a:latin typeface="Calibri" panose="020F0502020204030204" pitchFamily="34" charset="0"/>
                </a:defRPr>
              </a:lvl8pPr>
              <a:lvl9pPr marL="3886200" indent="-228600" defTabSz="913130" fontAlgn="base">
                <a:spcBef>
                  <a:spcPct val="0"/>
                </a:spcBef>
                <a:spcAft>
                  <a:spcPct val="0"/>
                </a:spcAft>
                <a:defRPr>
                  <a:solidFill>
                    <a:schemeClr val="tx1"/>
                  </a:solidFill>
                  <a:latin typeface="Calibri" panose="020F0502020204030204" pitchFamily="34" charset="0"/>
                </a:defRPr>
              </a:lvl9pPr>
            </a:lstStyle>
            <a:p>
              <a:pPr algn="just" defTabSz="1088390">
                <a:defRPr/>
              </a:pPr>
              <a:r>
                <a:rPr lang="zh-CN" altLang="en-US" sz="1000" dirty="0">
                  <a:latin typeface="+mj-ea"/>
                  <a:ea typeface="+mj-ea"/>
                  <a:cs typeface="Open Sans" panose="020B0606030504020204" pitchFamily="34" charset="0"/>
                </a:rPr>
                <a:t>HR会根据大家提交的简历以及GBA测评情况，决定哪些同学可以进入到面试环节</a:t>
              </a:r>
              <a:endParaRPr lang="zh-CN" altLang="en-US" sz="1000" dirty="0">
                <a:latin typeface="+mj-ea"/>
                <a:ea typeface="+mj-ea"/>
                <a:cs typeface="Open Sans" panose="020B0606030504020204" pitchFamily="34" charset="0"/>
              </a:endParaRPr>
            </a:p>
          </p:txBody>
        </p:sp>
      </p:grpSp>
      <p:grpSp>
        <p:nvGrpSpPr>
          <p:cNvPr id="8" name="Group 7"/>
          <p:cNvGrpSpPr/>
          <p:nvPr/>
        </p:nvGrpSpPr>
        <p:grpSpPr>
          <a:xfrm>
            <a:off x="3579162" y="2517397"/>
            <a:ext cx="1972592" cy="1985584"/>
            <a:chOff x="4772216" y="3355494"/>
            <a:chExt cx="2630122" cy="2646628"/>
          </a:xfrm>
          <a:solidFill>
            <a:schemeClr val="accent5">
              <a:lumMod val="75000"/>
            </a:schemeClr>
          </a:solidFill>
        </p:grpSpPr>
        <p:sp>
          <p:nvSpPr>
            <p:cNvPr id="55" name="Oval 54"/>
            <p:cNvSpPr/>
            <p:nvPr/>
          </p:nvSpPr>
          <p:spPr>
            <a:xfrm>
              <a:off x="4772216" y="3355494"/>
              <a:ext cx="2630122" cy="2646628"/>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defTabSz="685800">
                <a:defRPr/>
              </a:pPr>
              <a:endParaRPr lang="en-US" sz="8800">
                <a:solidFill>
                  <a:schemeClr val="bg1"/>
                </a:solidFill>
              </a:endParaRPr>
            </a:p>
          </p:txBody>
        </p:sp>
        <p:sp>
          <p:nvSpPr>
            <p:cNvPr id="41" name="Freeform 61"/>
            <p:cNvSpPr>
              <a:spLocks noEditPoints="1"/>
            </p:cNvSpPr>
            <p:nvPr/>
          </p:nvSpPr>
          <p:spPr bwMode="auto">
            <a:xfrm>
              <a:off x="5515976" y="4224229"/>
              <a:ext cx="1160047" cy="910474"/>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bg1"/>
            </a:solidFill>
            <a:ln>
              <a:noFill/>
            </a:ln>
          </p:spPr>
          <p:txBody>
            <a:bodyPr/>
            <a:lstStyle/>
            <a:p>
              <a:pPr defTabSz="685800">
                <a:defRPr/>
              </a:pPr>
              <a:endParaRPr lang="en-US">
                <a:latin typeface="+mn-lt"/>
              </a:endParaRPr>
            </a:p>
          </p:txBody>
        </p:sp>
      </p:grpSp>
      <p:sp>
        <p:nvSpPr>
          <p:cNvPr id="56" name="矩形 55"/>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20"/>
          <p:cNvSpPr>
            <a:spLocks noChangeArrowheads="1"/>
          </p:cNvSpPr>
          <p:nvPr/>
        </p:nvSpPr>
        <p:spPr bwMode="auto">
          <a:xfrm>
            <a:off x="971865" y="210098"/>
            <a:ext cx="3844979"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chemeClr val="bg1"/>
                </a:solidFill>
                <a:ea typeface="微软雅黑" panose="020B0503020204020204" pitchFamily="34" charset="-122"/>
                <a:sym typeface="Arial" panose="020B0604020202020204" pitchFamily="34" charset="0"/>
              </a:rPr>
              <a:t>intern申请</a:t>
            </a:r>
            <a:r>
              <a:rPr lang="en-US" altLang="zh-CN" sz="1800" b="1" dirty="0">
                <a:solidFill>
                  <a:schemeClr val="bg1"/>
                </a:solidFill>
                <a:ea typeface="微软雅黑" panose="020B0503020204020204" pitchFamily="34" charset="-122"/>
                <a:sym typeface="Arial" panose="020B0604020202020204" pitchFamily="34" charset="0"/>
              </a:rPr>
              <a:t>timeline</a:t>
            </a:r>
            <a:endParaRPr lang="en-US" altLang="zh-CN" sz="1800" b="1" dirty="0">
              <a:solidFill>
                <a:schemeClr val="bg1"/>
              </a:solidFill>
              <a:ea typeface="微软雅黑" panose="020B0503020204020204" pitchFamily="34" charset="-122"/>
              <a:sym typeface="Arial" panose="020B0604020202020204" pitchFamily="34" charset="0"/>
            </a:endParaRPr>
          </a:p>
        </p:txBody>
      </p:sp>
      <p:sp>
        <p:nvSpPr>
          <p:cNvPr id="11" name="矩形 8"/>
          <p:cNvSpPr>
            <a:spLocks noChangeArrowheads="1"/>
          </p:cNvSpPr>
          <p:nvPr/>
        </p:nvSpPr>
        <p:spPr bwMode="auto">
          <a:xfrm>
            <a:off x="136153" y="70029"/>
            <a:ext cx="601499" cy="486346"/>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2.1</a:t>
            </a:r>
            <a:endParaRPr lang="en-US" altLang="zh-CN" sz="2400" dirty="0">
              <a:solidFill>
                <a:schemeClr val="accent1"/>
              </a:solidFill>
              <a:latin typeface="Impact" panose="020B0806030902050204" pitchFamily="34" charset="0"/>
              <a:sym typeface="Impact" panose="020B0806030902050204" pitchFamily="34" charset="0"/>
            </a:endParaRPr>
          </a:p>
        </p:txBody>
      </p:sp>
      <p:cxnSp>
        <p:nvCxnSpPr>
          <p:cNvPr id="17" name="Straight Connector 77"/>
          <p:cNvCxnSpPr/>
          <p:nvPr/>
        </p:nvCxnSpPr>
        <p:spPr>
          <a:xfrm flipV="1">
            <a:off x="4537075" y="1420495"/>
            <a:ext cx="0" cy="432435"/>
          </a:xfrm>
          <a:prstGeom prst="line">
            <a:avLst/>
          </a:prstGeom>
          <a:ln w="19050">
            <a:solidFill>
              <a:schemeClr val="bg2">
                <a:lumMod val="50000"/>
              </a:schemeClr>
            </a:solidFill>
            <a:headEnd type="oval" w="sm" len="sm"/>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bwMode="auto">
          <a:xfrm>
            <a:off x="4949190" y="3016885"/>
            <a:ext cx="2186305" cy="323850"/>
            <a:chOff x="7027562" y="4021246"/>
            <a:chExt cx="2085078" cy="432000"/>
          </a:xfrm>
        </p:grpSpPr>
        <p:sp>
          <p:nvSpPr>
            <p:cNvPr id="13" name="AutoShape 5"/>
            <p:cNvSpPr>
              <a:spLocks noChangeArrowheads="1"/>
            </p:cNvSpPr>
            <p:nvPr/>
          </p:nvSpPr>
          <p:spPr bwMode="auto">
            <a:xfrm flipV="1">
              <a:off x="7322671" y="4021246"/>
              <a:ext cx="1496453" cy="432000"/>
            </a:xfrm>
            <a:prstGeom prst="roundRect">
              <a:avLst>
                <a:gd name="adj" fmla="val 50000"/>
              </a:avLst>
            </a:prstGeom>
            <a:solidFill>
              <a:schemeClr val="accent4"/>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15" name="Rektangel 161"/>
            <p:cNvSpPr>
              <a:spLocks noChangeArrowheads="1"/>
            </p:cNvSpPr>
            <p:nvPr/>
          </p:nvSpPr>
          <p:spPr bwMode="auto">
            <a:xfrm>
              <a:off x="7027562" y="4067304"/>
              <a:ext cx="2085078" cy="36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确定最后</a:t>
              </a:r>
              <a:r>
                <a:rPr lang="en-US" altLang="zh-CN"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case</a:t>
              </a: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的答案</a:t>
              </a:r>
              <a:endPar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56" name="Group 55"/>
          <p:cNvGrpSpPr/>
          <p:nvPr/>
        </p:nvGrpSpPr>
        <p:grpSpPr bwMode="auto">
          <a:xfrm>
            <a:off x="2424113" y="3021549"/>
            <a:ext cx="1122760" cy="323950"/>
            <a:chOff x="3232198" y="4026773"/>
            <a:chExt cx="1496453" cy="432000"/>
          </a:xfrm>
        </p:grpSpPr>
        <p:sp>
          <p:nvSpPr>
            <p:cNvPr id="17" name="AutoShape 5"/>
            <p:cNvSpPr>
              <a:spLocks noChangeArrowheads="1"/>
            </p:cNvSpPr>
            <p:nvPr/>
          </p:nvSpPr>
          <p:spPr bwMode="auto">
            <a:xfrm flipV="1">
              <a:off x="3232198" y="4026773"/>
              <a:ext cx="1496453" cy="432000"/>
            </a:xfrm>
            <a:prstGeom prst="roundRect">
              <a:avLst>
                <a:gd name="adj" fmla="val 50000"/>
              </a:avLst>
            </a:prstGeom>
            <a:solidFill>
              <a:schemeClr val="accent2"/>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19" name="Rektangel 161"/>
            <p:cNvSpPr>
              <a:spLocks noChangeArrowheads="1"/>
            </p:cNvSpPr>
            <p:nvPr/>
          </p:nvSpPr>
          <p:spPr bwMode="auto">
            <a:xfrm>
              <a:off x="3283669" y="4066478"/>
              <a:ext cx="1399863" cy="36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en-US" altLang="zh-CN"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5min</a:t>
              </a: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看题目</a:t>
              </a:r>
              <a:endPar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57" name="Group 56"/>
          <p:cNvGrpSpPr/>
          <p:nvPr/>
        </p:nvGrpSpPr>
        <p:grpSpPr bwMode="auto">
          <a:xfrm>
            <a:off x="3814445" y="3016885"/>
            <a:ext cx="1468755" cy="323850"/>
            <a:chOff x="5168805" y="4021246"/>
            <a:chExt cx="1751946" cy="432000"/>
          </a:xfrm>
        </p:grpSpPr>
        <p:sp>
          <p:nvSpPr>
            <p:cNvPr id="21" name="AutoShape 5"/>
            <p:cNvSpPr>
              <a:spLocks noChangeArrowheads="1"/>
            </p:cNvSpPr>
            <p:nvPr/>
          </p:nvSpPr>
          <p:spPr bwMode="auto">
            <a:xfrm flipV="1">
              <a:off x="5272747" y="4021246"/>
              <a:ext cx="1496453" cy="432000"/>
            </a:xfrm>
            <a:prstGeom prst="roundRect">
              <a:avLst>
                <a:gd name="adj" fmla="val 50000"/>
              </a:avLst>
            </a:prstGeom>
            <a:solidFill>
              <a:schemeClr val="accent3"/>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23" name="Rektangel 161"/>
            <p:cNvSpPr>
              <a:spLocks noChangeArrowheads="1"/>
            </p:cNvSpPr>
            <p:nvPr/>
          </p:nvSpPr>
          <p:spPr bwMode="auto">
            <a:xfrm>
              <a:off x="5168805" y="4067304"/>
              <a:ext cx="1751946" cy="36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en-US" altLang="id-ID" sz="1200" b="1" noProof="1">
                  <a:solidFill>
                    <a:schemeClr val="bg1">
                      <a:lumMod val="95000"/>
                    </a:schemeClr>
                  </a:solidFill>
                  <a:latin typeface="Fira Sans SemiBold Italic" panose="00000700000000000000" pitchFamily="50" charset="0"/>
                  <a:ea typeface="Fira Sans SemiBold Italic" panose="00000700000000000000" pitchFamily="50" charset="0"/>
                  <a:cs typeface="Arial" panose="020B0604020202020204" pitchFamily="34" charset="0"/>
                </a:rPr>
                <a:t>20min</a:t>
              </a: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组内讨论</a:t>
              </a:r>
              <a:endPar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59" name="Group 58"/>
          <p:cNvGrpSpPr/>
          <p:nvPr/>
        </p:nvGrpSpPr>
        <p:grpSpPr bwMode="auto">
          <a:xfrm>
            <a:off x="6676390" y="3016885"/>
            <a:ext cx="2050415" cy="323850"/>
            <a:chOff x="9061527" y="4021246"/>
            <a:chExt cx="2011775" cy="432000"/>
          </a:xfrm>
        </p:grpSpPr>
        <p:sp>
          <p:nvSpPr>
            <p:cNvPr id="25" name="AutoShape 5"/>
            <p:cNvSpPr>
              <a:spLocks noChangeArrowheads="1"/>
            </p:cNvSpPr>
            <p:nvPr/>
          </p:nvSpPr>
          <p:spPr bwMode="auto">
            <a:xfrm flipV="1">
              <a:off x="9323155" y="4021246"/>
              <a:ext cx="1496453" cy="432000"/>
            </a:xfrm>
            <a:prstGeom prst="roundRect">
              <a:avLst>
                <a:gd name="adj" fmla="val 50000"/>
              </a:avLst>
            </a:prstGeom>
            <a:solidFill>
              <a:schemeClr val="accent1"/>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27" name="Rektangel 161"/>
            <p:cNvSpPr>
              <a:spLocks noChangeArrowheads="1"/>
            </p:cNvSpPr>
            <p:nvPr/>
          </p:nvSpPr>
          <p:spPr bwMode="auto">
            <a:xfrm>
              <a:off x="9061527" y="4067304"/>
              <a:ext cx="2011775" cy="36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最后</a:t>
              </a:r>
              <a:r>
                <a:rPr lang="en-US" altLang="zh-CN"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5min</a:t>
              </a: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进行汇报</a:t>
              </a:r>
              <a:endPar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42" name="Group 41"/>
          <p:cNvGrpSpPr/>
          <p:nvPr/>
        </p:nvGrpSpPr>
        <p:grpSpPr bwMode="auto">
          <a:xfrm>
            <a:off x="975995" y="3008630"/>
            <a:ext cx="1179195" cy="323460"/>
            <a:chOff x="1180135" y="4010334"/>
            <a:chExt cx="1496453" cy="432000"/>
          </a:xfrm>
        </p:grpSpPr>
        <p:sp>
          <p:nvSpPr>
            <p:cNvPr id="9" name="AutoShape 5"/>
            <p:cNvSpPr>
              <a:spLocks noChangeArrowheads="1"/>
            </p:cNvSpPr>
            <p:nvPr/>
          </p:nvSpPr>
          <p:spPr bwMode="auto">
            <a:xfrm flipV="1">
              <a:off x="1180135" y="4010334"/>
              <a:ext cx="1496453" cy="432000"/>
            </a:xfrm>
            <a:prstGeom prst="roundRect">
              <a:avLst>
                <a:gd name="adj" fmla="val 50000"/>
              </a:avLst>
            </a:prstGeom>
            <a:solidFill>
              <a:schemeClr val="accent1"/>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11" name="Rektangel 161"/>
            <p:cNvSpPr>
              <a:spLocks noChangeArrowheads="1"/>
            </p:cNvSpPr>
            <p:nvPr/>
          </p:nvSpPr>
          <p:spPr bwMode="auto">
            <a:xfrm>
              <a:off x="1441394" y="4067509"/>
              <a:ext cx="1059631" cy="36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自我介绍</a:t>
              </a:r>
              <a:endPar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33" name="Group 32"/>
          <p:cNvGrpSpPr/>
          <p:nvPr/>
        </p:nvGrpSpPr>
        <p:grpSpPr bwMode="auto">
          <a:xfrm>
            <a:off x="708422" y="1376788"/>
            <a:ext cx="1675209" cy="1647143"/>
            <a:chOff x="944095" y="1835838"/>
            <a:chExt cx="2234654" cy="2194358"/>
          </a:xfrm>
        </p:grpSpPr>
        <p:sp>
          <p:nvSpPr>
            <p:cNvPr id="10" name="Line 33"/>
            <p:cNvSpPr>
              <a:spLocks noChangeShapeType="1"/>
            </p:cNvSpPr>
            <p:nvPr/>
          </p:nvSpPr>
          <p:spPr bwMode="auto">
            <a:xfrm flipV="1">
              <a:off x="1588921" y="3428850"/>
              <a:ext cx="0" cy="601346"/>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a:lstStyle/>
            <a:p>
              <a:pPr defTabSz="685800">
                <a:defRPr/>
              </a:pPr>
              <a:endParaRPr lang="da-DK" kern="0">
                <a:solidFill>
                  <a:sysClr val="windowText" lastClr="000000"/>
                </a:solidFill>
              </a:endParaRPr>
            </a:p>
          </p:txBody>
        </p:sp>
        <p:grpSp>
          <p:nvGrpSpPr>
            <p:cNvPr id="88103" name="Group 1"/>
            <p:cNvGrpSpPr/>
            <p:nvPr/>
          </p:nvGrpSpPr>
          <p:grpSpPr bwMode="auto">
            <a:xfrm>
              <a:off x="944095" y="1835838"/>
              <a:ext cx="2234654" cy="1434898"/>
              <a:chOff x="944095" y="1835838"/>
              <a:chExt cx="2234654" cy="1434898"/>
            </a:xfrm>
          </p:grpSpPr>
          <p:sp>
            <p:nvSpPr>
              <p:cNvPr id="3" name="Freeform 2"/>
              <p:cNvSpPr/>
              <p:nvPr/>
            </p:nvSpPr>
            <p:spPr>
              <a:xfrm>
                <a:off x="944095" y="1835838"/>
                <a:ext cx="2234654" cy="1434345"/>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1"/>
              </a:solidFill>
              <a:ln w="25400">
                <a:solidFill>
                  <a:schemeClr val="bg1">
                    <a:lumMod val="9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dirty="0"/>
              </a:p>
            </p:txBody>
          </p:sp>
          <p:sp>
            <p:nvSpPr>
              <p:cNvPr id="88105" name="Freeform 36"/>
              <p:cNvSpPr>
                <a:spLocks noEditPoints="1"/>
              </p:cNvSpPr>
              <p:nvPr/>
            </p:nvSpPr>
            <p:spPr bwMode="auto">
              <a:xfrm>
                <a:off x="1718974" y="2225380"/>
                <a:ext cx="527434" cy="593800"/>
              </a:xfrm>
              <a:custGeom>
                <a:avLst/>
                <a:gdLst>
                  <a:gd name="T0" fmla="*/ 494469 w 320"/>
                  <a:gd name="T1" fmla="*/ 0 h 360"/>
                  <a:gd name="T2" fmla="*/ 421947 w 320"/>
                  <a:gd name="T3" fmla="*/ 0 h 360"/>
                  <a:gd name="T4" fmla="*/ 395576 w 320"/>
                  <a:gd name="T5" fmla="*/ 32989 h 360"/>
                  <a:gd name="T6" fmla="*/ 395576 w 320"/>
                  <a:gd name="T7" fmla="*/ 593800 h 360"/>
                  <a:gd name="T8" fmla="*/ 527434 w 320"/>
                  <a:gd name="T9" fmla="*/ 593800 h 360"/>
                  <a:gd name="T10" fmla="*/ 527434 w 320"/>
                  <a:gd name="T11" fmla="*/ 32989 h 360"/>
                  <a:gd name="T12" fmla="*/ 494469 w 320"/>
                  <a:gd name="T13" fmla="*/ 0 h 360"/>
                  <a:gd name="T14" fmla="*/ 296682 w 320"/>
                  <a:gd name="T15" fmla="*/ 197933 h 360"/>
                  <a:gd name="T16" fmla="*/ 224159 w 320"/>
                  <a:gd name="T17" fmla="*/ 197933 h 360"/>
                  <a:gd name="T18" fmla="*/ 197788 w 320"/>
                  <a:gd name="T19" fmla="*/ 230922 h 360"/>
                  <a:gd name="T20" fmla="*/ 197788 w 320"/>
                  <a:gd name="T21" fmla="*/ 593800 h 360"/>
                  <a:gd name="T22" fmla="*/ 329646 w 320"/>
                  <a:gd name="T23" fmla="*/ 593800 h 360"/>
                  <a:gd name="T24" fmla="*/ 329646 w 320"/>
                  <a:gd name="T25" fmla="*/ 230922 h 360"/>
                  <a:gd name="T26" fmla="*/ 296682 w 320"/>
                  <a:gd name="T27" fmla="*/ 197933 h 360"/>
                  <a:gd name="T28" fmla="*/ 98894 w 320"/>
                  <a:gd name="T29" fmla="*/ 395867 h 360"/>
                  <a:gd name="T30" fmla="*/ 26372 w 320"/>
                  <a:gd name="T31" fmla="*/ 395867 h 360"/>
                  <a:gd name="T32" fmla="*/ 0 w 320"/>
                  <a:gd name="T33" fmla="*/ 428856 h 360"/>
                  <a:gd name="T34" fmla="*/ 0 w 320"/>
                  <a:gd name="T35" fmla="*/ 593800 h 360"/>
                  <a:gd name="T36" fmla="*/ 131859 w 320"/>
                  <a:gd name="T37" fmla="*/ 593800 h 360"/>
                  <a:gd name="T38" fmla="*/ 131859 w 320"/>
                  <a:gd name="T39" fmla="*/ 428856 h 360"/>
                  <a:gd name="T40" fmla="*/ 98894 w 320"/>
                  <a:gd name="T41" fmla="*/ 395867 h 3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4" name="Group 33"/>
          <p:cNvGrpSpPr/>
          <p:nvPr/>
        </p:nvGrpSpPr>
        <p:grpSpPr bwMode="auto">
          <a:xfrm>
            <a:off x="2216944" y="1376788"/>
            <a:ext cx="1675210" cy="1631660"/>
            <a:chOff x="2955284" y="1835838"/>
            <a:chExt cx="2234654" cy="2174496"/>
          </a:xfrm>
        </p:grpSpPr>
        <p:sp>
          <p:nvSpPr>
            <p:cNvPr id="18" name="Line 33"/>
            <p:cNvSpPr>
              <a:spLocks noChangeShapeType="1"/>
            </p:cNvSpPr>
            <p:nvPr/>
          </p:nvSpPr>
          <p:spPr bwMode="auto">
            <a:xfrm flipV="1">
              <a:off x="3603286" y="3411951"/>
              <a:ext cx="0" cy="598383"/>
            </a:xfrm>
            <a:prstGeom prst="line">
              <a:avLst/>
            </a:prstGeom>
            <a:ln>
              <a:solidFill>
                <a:schemeClr val="accent2"/>
              </a:solidFill>
            </a:ln>
          </p:spPr>
          <p:style>
            <a:lnRef idx="2">
              <a:schemeClr val="accent6"/>
            </a:lnRef>
            <a:fillRef idx="0">
              <a:schemeClr val="accent6"/>
            </a:fillRef>
            <a:effectRef idx="1">
              <a:schemeClr val="accent6"/>
            </a:effectRef>
            <a:fontRef idx="minor">
              <a:schemeClr val="tx1"/>
            </a:fontRef>
          </p:style>
          <p:txBody>
            <a:bodyPr/>
            <a:lstStyle/>
            <a:p>
              <a:pPr defTabSz="685800">
                <a:defRPr/>
              </a:pPr>
              <a:endParaRPr lang="da-DK" kern="0">
                <a:solidFill>
                  <a:sysClr val="windowText" lastClr="000000"/>
                </a:solidFill>
              </a:endParaRPr>
            </a:p>
          </p:txBody>
        </p:sp>
        <p:grpSp>
          <p:nvGrpSpPr>
            <p:cNvPr id="88099" name="Group 27"/>
            <p:cNvGrpSpPr/>
            <p:nvPr/>
          </p:nvGrpSpPr>
          <p:grpSpPr bwMode="auto">
            <a:xfrm>
              <a:off x="2955284" y="1835838"/>
              <a:ext cx="2234654" cy="1434898"/>
              <a:chOff x="2955284" y="1835838"/>
              <a:chExt cx="2234654" cy="1434898"/>
            </a:xfrm>
          </p:grpSpPr>
          <p:sp>
            <p:nvSpPr>
              <p:cNvPr id="4" name="Freeform 3"/>
              <p:cNvSpPr/>
              <p:nvPr/>
            </p:nvSpPr>
            <p:spPr>
              <a:xfrm>
                <a:off x="2955284" y="1835838"/>
                <a:ext cx="2234654" cy="1434850"/>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2"/>
              </a:solidFill>
              <a:ln w="25400">
                <a:solidFill>
                  <a:schemeClr val="bg1">
                    <a:lumMod val="95000"/>
                  </a:schemeClr>
                </a:solidFill>
              </a:ln>
            </p:spPr>
            <p:style>
              <a:lnRef idx="2">
                <a:schemeClr val="lt1">
                  <a:hueOff val="0"/>
                  <a:satOff val="0"/>
                  <a:lumOff val="0"/>
                  <a:alphaOff val="0"/>
                </a:schemeClr>
              </a:lnRef>
              <a:fillRef idx="1">
                <a:schemeClr val="accent5">
                  <a:hueOff val="-1438237"/>
                  <a:satOff val="14549"/>
                  <a:lumOff val="-2544"/>
                  <a:alphaOff val="0"/>
                </a:schemeClr>
              </a:fillRef>
              <a:effectRef idx="0">
                <a:schemeClr val="accent5">
                  <a:hueOff val="-1438237"/>
                  <a:satOff val="14549"/>
                  <a:lumOff val="-2544"/>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a:p>
            </p:txBody>
          </p:sp>
          <p:grpSp>
            <p:nvGrpSpPr>
              <p:cNvPr id="39" name="Group 38"/>
              <p:cNvGrpSpPr/>
              <p:nvPr/>
            </p:nvGrpSpPr>
            <p:grpSpPr>
              <a:xfrm>
                <a:off x="3753497" y="2263857"/>
                <a:ext cx="528935" cy="525686"/>
                <a:chOff x="4389021" y="3475038"/>
                <a:chExt cx="268350" cy="266701"/>
              </a:xfrm>
              <a:solidFill>
                <a:schemeClr val="bg1"/>
              </a:solidFill>
            </p:grpSpPr>
            <p:sp>
              <p:nvSpPr>
                <p:cNvPr id="40" name="Freeform 105"/>
                <p:cNvSpPr/>
                <p:nvPr/>
              </p:nvSpPr>
              <p:spPr bwMode="auto">
                <a:xfrm>
                  <a:off x="4389021"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1" name="Freeform 106"/>
                <p:cNvSpPr>
                  <a:spLocks noEditPoints="1"/>
                </p:cNvSpPr>
                <p:nvPr/>
              </p:nvSpPr>
              <p:spPr bwMode="auto">
                <a:xfrm>
                  <a:off x="4409721"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grpSp>
        </p:grpSp>
      </p:grpSp>
      <p:grpSp>
        <p:nvGrpSpPr>
          <p:cNvPr id="35" name="Group 34"/>
          <p:cNvGrpSpPr/>
          <p:nvPr/>
        </p:nvGrpSpPr>
        <p:grpSpPr bwMode="auto">
          <a:xfrm>
            <a:off x="3724275" y="1376788"/>
            <a:ext cx="1676400" cy="1647143"/>
            <a:chOff x="4966473" y="1835838"/>
            <a:chExt cx="2234654" cy="2194358"/>
          </a:xfrm>
        </p:grpSpPr>
        <p:sp>
          <p:nvSpPr>
            <p:cNvPr id="22" name="Line 33"/>
            <p:cNvSpPr>
              <a:spLocks noChangeShapeType="1"/>
            </p:cNvSpPr>
            <p:nvPr/>
          </p:nvSpPr>
          <p:spPr bwMode="auto">
            <a:xfrm flipV="1">
              <a:off x="5615602" y="3428850"/>
              <a:ext cx="0" cy="601346"/>
            </a:xfrm>
            <a:prstGeom prst="line">
              <a:avLst/>
            </a:prstGeom>
            <a:ln>
              <a:solidFill>
                <a:schemeClr val="accent3"/>
              </a:solidFill>
            </a:ln>
          </p:spPr>
          <p:style>
            <a:lnRef idx="2">
              <a:schemeClr val="accent4"/>
            </a:lnRef>
            <a:fillRef idx="0">
              <a:schemeClr val="accent4"/>
            </a:fillRef>
            <a:effectRef idx="1">
              <a:schemeClr val="accent4"/>
            </a:effectRef>
            <a:fontRef idx="minor">
              <a:schemeClr val="tx1"/>
            </a:fontRef>
          </p:style>
          <p:txBody>
            <a:bodyPr/>
            <a:lstStyle/>
            <a:p>
              <a:pPr defTabSz="685800">
                <a:defRPr/>
              </a:pPr>
              <a:endParaRPr lang="da-DK" kern="0">
                <a:solidFill>
                  <a:sysClr val="windowText" lastClr="000000"/>
                </a:solidFill>
              </a:endParaRPr>
            </a:p>
          </p:txBody>
        </p:sp>
        <p:grpSp>
          <p:nvGrpSpPr>
            <p:cNvPr id="88095" name="Group 28"/>
            <p:cNvGrpSpPr/>
            <p:nvPr/>
          </p:nvGrpSpPr>
          <p:grpSpPr bwMode="auto">
            <a:xfrm>
              <a:off x="4966473" y="1835838"/>
              <a:ext cx="2234654" cy="1434898"/>
              <a:chOff x="4966473" y="1835838"/>
              <a:chExt cx="2234654" cy="1434898"/>
            </a:xfrm>
          </p:grpSpPr>
          <p:sp>
            <p:nvSpPr>
              <p:cNvPr id="5" name="Freeform 4"/>
              <p:cNvSpPr/>
              <p:nvPr/>
            </p:nvSpPr>
            <p:spPr>
              <a:xfrm>
                <a:off x="4966473" y="1835838"/>
                <a:ext cx="2234654" cy="1434345"/>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3"/>
              </a:solidFill>
              <a:ln w="25400">
                <a:solidFill>
                  <a:schemeClr val="bg1">
                    <a:lumMod val="95000"/>
                  </a:schemeClr>
                </a:solidFill>
              </a:ln>
            </p:spPr>
            <p:style>
              <a:lnRef idx="2">
                <a:schemeClr val="lt1">
                  <a:hueOff val="0"/>
                  <a:satOff val="0"/>
                  <a:lumOff val="0"/>
                  <a:alphaOff val="0"/>
                </a:schemeClr>
              </a:lnRef>
              <a:fillRef idx="1">
                <a:schemeClr val="accent5">
                  <a:hueOff val="-2876473"/>
                  <a:satOff val="29098"/>
                  <a:lumOff val="-5093"/>
                  <a:alphaOff val="0"/>
                </a:schemeClr>
              </a:fillRef>
              <a:effectRef idx="0">
                <a:schemeClr val="accent5">
                  <a:hueOff val="-2876473"/>
                  <a:satOff val="29098"/>
                  <a:lumOff val="-5093"/>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a:p>
            </p:txBody>
          </p:sp>
          <p:sp>
            <p:nvSpPr>
              <p:cNvPr id="88097" name="Freeform 101"/>
              <p:cNvSpPr>
                <a:spLocks noEditPoints="1"/>
              </p:cNvSpPr>
              <p:nvPr/>
            </p:nvSpPr>
            <p:spPr bwMode="auto">
              <a:xfrm>
                <a:off x="5685803" y="2285747"/>
                <a:ext cx="609379" cy="563777"/>
              </a:xfrm>
              <a:custGeom>
                <a:avLst/>
                <a:gdLst>
                  <a:gd name="T0" fmla="*/ 39 w 68"/>
                  <a:gd name="T1" fmla="*/ 36 h 63"/>
                  <a:gd name="T2" fmla="*/ 41 w 68"/>
                  <a:gd name="T3" fmla="*/ 44 h 63"/>
                  <a:gd name="T4" fmla="*/ 35 w 68"/>
                  <a:gd name="T5" fmla="*/ 50 h 63"/>
                  <a:gd name="T6" fmla="*/ 27 w 68"/>
                  <a:gd name="T7" fmla="*/ 53 h 63"/>
                  <a:gd name="T8" fmla="*/ 18 w 68"/>
                  <a:gd name="T9" fmla="*/ 53 h 63"/>
                  <a:gd name="T10" fmla="*/ 11 w 68"/>
                  <a:gd name="T11" fmla="*/ 50 h 63"/>
                  <a:gd name="T12" fmla="*/ 4 w 68"/>
                  <a:gd name="T13" fmla="*/ 44 h 63"/>
                  <a:gd name="T14" fmla="*/ 6 w 68"/>
                  <a:gd name="T15" fmla="*/ 36 h 63"/>
                  <a:gd name="T16" fmla="*/ 0 w 68"/>
                  <a:gd name="T17" fmla="*/ 28 h 63"/>
                  <a:gd name="T18" fmla="*/ 7 w 68"/>
                  <a:gd name="T19" fmla="*/ 23 h 63"/>
                  <a:gd name="T20" fmla="*/ 4 w 68"/>
                  <a:gd name="T21" fmla="*/ 18 h 63"/>
                  <a:gd name="T22" fmla="*/ 15 w 68"/>
                  <a:gd name="T23" fmla="*/ 16 h 63"/>
                  <a:gd name="T24" fmla="*/ 19 w 68"/>
                  <a:gd name="T25" fmla="*/ 8 h 63"/>
                  <a:gd name="T26" fmla="*/ 28 w 68"/>
                  <a:gd name="T27" fmla="*/ 15 h 63"/>
                  <a:gd name="T28" fmla="*/ 35 w 68"/>
                  <a:gd name="T29" fmla="*/ 12 h 63"/>
                  <a:gd name="T30" fmla="*/ 41 w 68"/>
                  <a:gd name="T31" fmla="*/ 19 h 63"/>
                  <a:gd name="T32" fmla="*/ 45 w 68"/>
                  <a:gd name="T33" fmla="*/ 27 h 63"/>
                  <a:gd name="T34" fmla="*/ 23 w 68"/>
                  <a:gd name="T35" fmla="*/ 22 h 63"/>
                  <a:gd name="T36" fmla="*/ 32 w 68"/>
                  <a:gd name="T37" fmla="*/ 31 h 63"/>
                  <a:gd name="T38" fmla="*/ 63 w 68"/>
                  <a:gd name="T39" fmla="*/ 16 h 63"/>
                  <a:gd name="T40" fmla="*/ 64 w 68"/>
                  <a:gd name="T41" fmla="*/ 24 h 63"/>
                  <a:gd name="T42" fmla="*/ 55 w 68"/>
                  <a:gd name="T43" fmla="*/ 22 h 63"/>
                  <a:gd name="T44" fmla="*/ 46 w 68"/>
                  <a:gd name="T45" fmla="*/ 24 h 63"/>
                  <a:gd name="T46" fmla="*/ 46 w 68"/>
                  <a:gd name="T47" fmla="*/ 16 h 63"/>
                  <a:gd name="T48" fmla="*/ 46 w 68"/>
                  <a:gd name="T49" fmla="*/ 9 h 63"/>
                  <a:gd name="T50" fmla="*/ 46 w 68"/>
                  <a:gd name="T51" fmla="*/ 2 h 63"/>
                  <a:gd name="T52" fmla="*/ 55 w 68"/>
                  <a:gd name="T53" fmla="*/ 4 h 63"/>
                  <a:gd name="T54" fmla="*/ 59 w 68"/>
                  <a:gd name="T55" fmla="*/ 0 h 63"/>
                  <a:gd name="T56" fmla="*/ 62 w 68"/>
                  <a:gd name="T57" fmla="*/ 7 h 63"/>
                  <a:gd name="T58" fmla="*/ 68 w 68"/>
                  <a:gd name="T59" fmla="*/ 15 h 63"/>
                  <a:gd name="T60" fmla="*/ 62 w 68"/>
                  <a:gd name="T61" fmla="*/ 55 h 63"/>
                  <a:gd name="T62" fmla="*/ 59 w 68"/>
                  <a:gd name="T63" fmla="*/ 63 h 63"/>
                  <a:gd name="T64" fmla="*/ 54 w 68"/>
                  <a:gd name="T65" fmla="*/ 59 h 63"/>
                  <a:gd name="T66" fmla="*/ 45 w 68"/>
                  <a:gd name="T67" fmla="*/ 60 h 63"/>
                  <a:gd name="T68" fmla="*/ 41 w 68"/>
                  <a:gd name="T69" fmla="*/ 52 h 63"/>
                  <a:gd name="T70" fmla="*/ 47 w 68"/>
                  <a:gd name="T71" fmla="*/ 44 h 63"/>
                  <a:gd name="T72" fmla="*/ 50 w 68"/>
                  <a:gd name="T73" fmla="*/ 36 h 63"/>
                  <a:gd name="T74" fmla="*/ 56 w 68"/>
                  <a:gd name="T75" fmla="*/ 40 h 63"/>
                  <a:gd name="T76" fmla="*/ 64 w 68"/>
                  <a:gd name="T77" fmla="*/ 39 h 63"/>
                  <a:gd name="T78" fmla="*/ 63 w 68"/>
                  <a:gd name="T79" fmla="*/ 46 h 63"/>
                  <a:gd name="T80" fmla="*/ 55 w 68"/>
                  <a:gd name="T81" fmla="*/ 8 h 63"/>
                  <a:gd name="T82" fmla="*/ 59 w 68"/>
                  <a:gd name="T83" fmla="*/ 13 h 63"/>
                  <a:gd name="T84" fmla="*/ 50 w 68"/>
                  <a:gd name="T85" fmla="*/ 49 h 63"/>
                  <a:gd name="T86" fmla="*/ 55 w 68"/>
                  <a:gd name="T87" fmla="*/ 45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6" name="Group 35"/>
          <p:cNvGrpSpPr/>
          <p:nvPr/>
        </p:nvGrpSpPr>
        <p:grpSpPr bwMode="auto">
          <a:xfrm>
            <a:off x="5232797" y="1376788"/>
            <a:ext cx="1676400" cy="1631660"/>
            <a:chOff x="6977662" y="1835838"/>
            <a:chExt cx="2234654" cy="2174496"/>
          </a:xfrm>
        </p:grpSpPr>
        <p:sp>
          <p:nvSpPr>
            <p:cNvPr id="14" name="Line 33"/>
            <p:cNvSpPr>
              <a:spLocks noChangeShapeType="1"/>
            </p:cNvSpPr>
            <p:nvPr/>
          </p:nvSpPr>
          <p:spPr bwMode="auto">
            <a:xfrm flipV="1">
              <a:off x="7622030" y="3411951"/>
              <a:ext cx="0" cy="598383"/>
            </a:xfrm>
            <a:prstGeom prst="line">
              <a:avLst/>
            </a:prstGeom>
            <a:ln w="12700">
              <a:solidFill>
                <a:schemeClr val="accent4"/>
              </a:solidFill>
            </a:ln>
          </p:spPr>
          <p:style>
            <a:lnRef idx="3">
              <a:schemeClr val="accent3"/>
            </a:lnRef>
            <a:fillRef idx="0">
              <a:schemeClr val="accent3"/>
            </a:fillRef>
            <a:effectRef idx="2">
              <a:schemeClr val="accent3"/>
            </a:effectRef>
            <a:fontRef idx="minor">
              <a:schemeClr val="tx1"/>
            </a:fontRef>
          </p:style>
          <p:txBody>
            <a:bodyPr/>
            <a:lstStyle/>
            <a:p>
              <a:pPr defTabSz="685800">
                <a:defRPr/>
              </a:pPr>
              <a:endParaRPr lang="da-DK" kern="0">
                <a:solidFill>
                  <a:sysClr val="windowText" lastClr="000000"/>
                </a:solidFill>
              </a:endParaRPr>
            </a:p>
          </p:txBody>
        </p:sp>
        <p:grpSp>
          <p:nvGrpSpPr>
            <p:cNvPr id="88091" name="Group 29"/>
            <p:cNvGrpSpPr/>
            <p:nvPr/>
          </p:nvGrpSpPr>
          <p:grpSpPr bwMode="auto">
            <a:xfrm>
              <a:off x="6977662" y="1835838"/>
              <a:ext cx="2234654" cy="1434898"/>
              <a:chOff x="6977662" y="1835838"/>
              <a:chExt cx="2234654" cy="1434898"/>
            </a:xfrm>
          </p:grpSpPr>
          <p:sp>
            <p:nvSpPr>
              <p:cNvPr id="6" name="Freeform 5"/>
              <p:cNvSpPr/>
              <p:nvPr/>
            </p:nvSpPr>
            <p:spPr>
              <a:xfrm>
                <a:off x="6977662" y="1835838"/>
                <a:ext cx="2234654" cy="1434850"/>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4"/>
              </a:solidFill>
              <a:ln w="25400">
                <a:solidFill>
                  <a:schemeClr val="bg1">
                    <a:lumMod val="95000"/>
                  </a:schemeClr>
                </a:solidFill>
              </a:ln>
            </p:spPr>
            <p:style>
              <a:lnRef idx="2">
                <a:schemeClr val="lt1">
                  <a:hueOff val="0"/>
                  <a:satOff val="0"/>
                  <a:lumOff val="0"/>
                  <a:alphaOff val="0"/>
                </a:schemeClr>
              </a:lnRef>
              <a:fillRef idx="1">
                <a:schemeClr val="accent5">
                  <a:hueOff val="-4314710"/>
                  <a:satOff val="43647"/>
                  <a:lumOff val="-7642"/>
                  <a:alphaOff val="0"/>
                </a:schemeClr>
              </a:fillRef>
              <a:effectRef idx="0">
                <a:schemeClr val="accent5">
                  <a:hueOff val="-4314710"/>
                  <a:satOff val="43647"/>
                  <a:lumOff val="-7642"/>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a:p>
            </p:txBody>
          </p:sp>
          <p:sp>
            <p:nvSpPr>
              <p:cNvPr id="88093" name="Freeform 51"/>
              <p:cNvSpPr>
                <a:spLocks noEditPoints="1"/>
              </p:cNvSpPr>
              <p:nvPr/>
            </p:nvSpPr>
            <p:spPr bwMode="auto">
              <a:xfrm>
                <a:off x="7678394" y="2346939"/>
                <a:ext cx="589944" cy="487345"/>
              </a:xfrm>
              <a:custGeom>
                <a:avLst/>
                <a:gdLst>
                  <a:gd name="T0" fmla="*/ 457620 w 107"/>
                  <a:gd name="T1" fmla="*/ 348895 h 88"/>
                  <a:gd name="T2" fmla="*/ 457620 w 107"/>
                  <a:gd name="T3" fmla="*/ 38766 h 88"/>
                  <a:gd name="T4" fmla="*/ 457620 w 107"/>
                  <a:gd name="T5" fmla="*/ 16614 h 88"/>
                  <a:gd name="T6" fmla="*/ 468647 w 107"/>
                  <a:gd name="T7" fmla="*/ 0 h 88"/>
                  <a:gd name="T8" fmla="*/ 479674 w 107"/>
                  <a:gd name="T9" fmla="*/ 0 h 88"/>
                  <a:gd name="T10" fmla="*/ 490701 w 107"/>
                  <a:gd name="T11" fmla="*/ 0 h 88"/>
                  <a:gd name="T12" fmla="*/ 490701 w 107"/>
                  <a:gd name="T13" fmla="*/ 382123 h 88"/>
                  <a:gd name="T14" fmla="*/ 479674 w 107"/>
                  <a:gd name="T15" fmla="*/ 387661 h 88"/>
                  <a:gd name="T16" fmla="*/ 468647 w 107"/>
                  <a:gd name="T17" fmla="*/ 382123 h 88"/>
                  <a:gd name="T18" fmla="*/ 457620 w 107"/>
                  <a:gd name="T19" fmla="*/ 371047 h 88"/>
                  <a:gd name="T20" fmla="*/ 457620 w 107"/>
                  <a:gd name="T21" fmla="*/ 348895 h 88"/>
                  <a:gd name="T22" fmla="*/ 132324 w 107"/>
                  <a:gd name="T23" fmla="*/ 348895 h 88"/>
                  <a:gd name="T24" fmla="*/ 132324 w 107"/>
                  <a:gd name="T25" fmla="*/ 38766 h 88"/>
                  <a:gd name="T26" fmla="*/ 132324 w 107"/>
                  <a:gd name="T27" fmla="*/ 16614 h 88"/>
                  <a:gd name="T28" fmla="*/ 121297 w 107"/>
                  <a:gd name="T29" fmla="*/ 0 h 88"/>
                  <a:gd name="T30" fmla="*/ 110270 w 107"/>
                  <a:gd name="T31" fmla="*/ 0 h 88"/>
                  <a:gd name="T32" fmla="*/ 99243 w 107"/>
                  <a:gd name="T33" fmla="*/ 0 h 88"/>
                  <a:gd name="T34" fmla="*/ 99243 w 107"/>
                  <a:gd name="T35" fmla="*/ 382123 h 88"/>
                  <a:gd name="T36" fmla="*/ 110270 w 107"/>
                  <a:gd name="T37" fmla="*/ 387661 h 88"/>
                  <a:gd name="T38" fmla="*/ 121297 w 107"/>
                  <a:gd name="T39" fmla="*/ 382123 h 88"/>
                  <a:gd name="T40" fmla="*/ 132324 w 107"/>
                  <a:gd name="T41" fmla="*/ 371047 h 88"/>
                  <a:gd name="T42" fmla="*/ 132324 w 107"/>
                  <a:gd name="T43" fmla="*/ 348895 h 88"/>
                  <a:gd name="T44" fmla="*/ 198486 w 107"/>
                  <a:gd name="T45" fmla="*/ 282439 h 88"/>
                  <a:gd name="T46" fmla="*/ 198486 w 107"/>
                  <a:gd name="T47" fmla="*/ 304591 h 88"/>
                  <a:gd name="T48" fmla="*/ 181945 w 107"/>
                  <a:gd name="T49" fmla="*/ 321205 h 88"/>
                  <a:gd name="T50" fmla="*/ 170918 w 107"/>
                  <a:gd name="T51" fmla="*/ 326743 h 88"/>
                  <a:gd name="T52" fmla="*/ 159891 w 107"/>
                  <a:gd name="T53" fmla="*/ 321205 h 88"/>
                  <a:gd name="T54" fmla="*/ 159891 w 107"/>
                  <a:gd name="T55" fmla="*/ 66456 h 88"/>
                  <a:gd name="T56" fmla="*/ 170918 w 107"/>
                  <a:gd name="T57" fmla="*/ 60918 h 88"/>
                  <a:gd name="T58" fmla="*/ 181945 w 107"/>
                  <a:gd name="T59" fmla="*/ 66456 h 88"/>
                  <a:gd name="T60" fmla="*/ 198486 w 107"/>
                  <a:gd name="T61" fmla="*/ 77532 h 88"/>
                  <a:gd name="T62" fmla="*/ 198486 w 107"/>
                  <a:gd name="T63" fmla="*/ 99684 h 88"/>
                  <a:gd name="T64" fmla="*/ 198486 w 107"/>
                  <a:gd name="T65" fmla="*/ 282439 h 88"/>
                  <a:gd name="T66" fmla="*/ 336323 w 107"/>
                  <a:gd name="T67" fmla="*/ 443041 h 88"/>
                  <a:gd name="T68" fmla="*/ 297729 w 107"/>
                  <a:gd name="T69" fmla="*/ 487345 h 88"/>
                  <a:gd name="T70" fmla="*/ 253621 w 107"/>
                  <a:gd name="T71" fmla="*/ 443041 h 88"/>
                  <a:gd name="T72" fmla="*/ 253621 w 107"/>
                  <a:gd name="T73" fmla="*/ 132912 h 88"/>
                  <a:gd name="T74" fmla="*/ 297729 w 107"/>
                  <a:gd name="T75" fmla="*/ 88608 h 88"/>
                  <a:gd name="T76" fmla="*/ 336323 w 107"/>
                  <a:gd name="T77" fmla="*/ 132912 h 88"/>
                  <a:gd name="T78" fmla="*/ 336323 w 107"/>
                  <a:gd name="T79" fmla="*/ 443041 h 88"/>
                  <a:gd name="T80" fmla="*/ 391458 w 107"/>
                  <a:gd name="T81" fmla="*/ 282439 h 88"/>
                  <a:gd name="T82" fmla="*/ 391458 w 107"/>
                  <a:gd name="T83" fmla="*/ 304591 h 88"/>
                  <a:gd name="T84" fmla="*/ 407999 w 107"/>
                  <a:gd name="T85" fmla="*/ 321205 h 88"/>
                  <a:gd name="T86" fmla="*/ 419026 w 107"/>
                  <a:gd name="T87" fmla="*/ 326743 h 88"/>
                  <a:gd name="T88" fmla="*/ 430053 w 107"/>
                  <a:gd name="T89" fmla="*/ 321205 h 88"/>
                  <a:gd name="T90" fmla="*/ 430053 w 107"/>
                  <a:gd name="T91" fmla="*/ 66456 h 88"/>
                  <a:gd name="T92" fmla="*/ 419026 w 107"/>
                  <a:gd name="T93" fmla="*/ 60918 h 88"/>
                  <a:gd name="T94" fmla="*/ 407999 w 107"/>
                  <a:gd name="T95" fmla="*/ 66456 h 88"/>
                  <a:gd name="T96" fmla="*/ 391458 w 107"/>
                  <a:gd name="T97" fmla="*/ 77532 h 88"/>
                  <a:gd name="T98" fmla="*/ 391458 w 107"/>
                  <a:gd name="T99" fmla="*/ 99684 h 88"/>
                  <a:gd name="T100" fmla="*/ 391458 w 107"/>
                  <a:gd name="T101" fmla="*/ 282439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8" name="Group 37"/>
          <p:cNvGrpSpPr/>
          <p:nvPr/>
        </p:nvGrpSpPr>
        <p:grpSpPr bwMode="auto">
          <a:xfrm>
            <a:off x="6741319" y="1376788"/>
            <a:ext cx="1676400" cy="1647143"/>
            <a:chOff x="8988850" y="1835838"/>
            <a:chExt cx="2234654" cy="2194358"/>
          </a:xfrm>
        </p:grpSpPr>
        <p:sp>
          <p:nvSpPr>
            <p:cNvPr id="26" name="Line 33"/>
            <p:cNvSpPr>
              <a:spLocks noChangeShapeType="1"/>
            </p:cNvSpPr>
            <p:nvPr/>
          </p:nvSpPr>
          <p:spPr bwMode="auto">
            <a:xfrm flipV="1">
              <a:off x="9639566" y="3428850"/>
              <a:ext cx="0" cy="601346"/>
            </a:xfrm>
            <a:prstGeom prst="line">
              <a:avLst/>
            </a:prstGeom>
            <a:ln>
              <a:solidFill>
                <a:schemeClr val="accent1"/>
              </a:solidFill>
            </a:ln>
          </p:spPr>
          <p:style>
            <a:lnRef idx="2">
              <a:schemeClr val="accent5"/>
            </a:lnRef>
            <a:fillRef idx="0">
              <a:schemeClr val="accent5"/>
            </a:fillRef>
            <a:effectRef idx="1">
              <a:schemeClr val="accent5"/>
            </a:effectRef>
            <a:fontRef idx="minor">
              <a:schemeClr val="tx1"/>
            </a:fontRef>
          </p:style>
          <p:txBody>
            <a:bodyPr/>
            <a:lstStyle/>
            <a:p>
              <a:pPr defTabSz="685800">
                <a:defRPr/>
              </a:pPr>
              <a:endParaRPr lang="da-DK" kern="0">
                <a:solidFill>
                  <a:sysClr val="windowText" lastClr="000000"/>
                </a:solidFill>
              </a:endParaRPr>
            </a:p>
          </p:txBody>
        </p:sp>
        <p:grpSp>
          <p:nvGrpSpPr>
            <p:cNvPr id="88087" name="Group 30"/>
            <p:cNvGrpSpPr/>
            <p:nvPr/>
          </p:nvGrpSpPr>
          <p:grpSpPr bwMode="auto">
            <a:xfrm>
              <a:off x="8988850" y="1835838"/>
              <a:ext cx="2234654" cy="1434898"/>
              <a:chOff x="8988850" y="1835838"/>
              <a:chExt cx="2234654" cy="1434898"/>
            </a:xfrm>
          </p:grpSpPr>
          <p:sp>
            <p:nvSpPr>
              <p:cNvPr id="7" name="Freeform 6"/>
              <p:cNvSpPr/>
              <p:nvPr/>
            </p:nvSpPr>
            <p:spPr>
              <a:xfrm>
                <a:off x="8988850" y="1835838"/>
                <a:ext cx="2234654" cy="1434345"/>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1"/>
              </a:solidFill>
              <a:ln w="25400">
                <a:solidFill>
                  <a:schemeClr val="bg1">
                    <a:lumMod val="95000"/>
                  </a:schemeClr>
                </a:solidFill>
              </a:ln>
            </p:spPr>
            <p:style>
              <a:lnRef idx="2">
                <a:schemeClr val="lt1">
                  <a:hueOff val="0"/>
                  <a:satOff val="0"/>
                  <a:lumOff val="0"/>
                  <a:alphaOff val="0"/>
                </a:schemeClr>
              </a:lnRef>
              <a:fillRef idx="1">
                <a:schemeClr val="accent5">
                  <a:hueOff val="-5752947"/>
                  <a:satOff val="58196"/>
                  <a:lumOff val="-10191"/>
                  <a:alphaOff val="0"/>
                </a:schemeClr>
              </a:fillRef>
              <a:effectRef idx="0">
                <a:schemeClr val="accent5">
                  <a:hueOff val="-5752947"/>
                  <a:satOff val="58196"/>
                  <a:lumOff val="-10191"/>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dirty="0"/>
              </a:p>
            </p:txBody>
          </p:sp>
          <p:sp>
            <p:nvSpPr>
              <p:cNvPr id="88089" name="Freeform 11"/>
              <p:cNvSpPr>
                <a:spLocks noEditPoints="1"/>
              </p:cNvSpPr>
              <p:nvPr/>
            </p:nvSpPr>
            <p:spPr bwMode="auto">
              <a:xfrm>
                <a:off x="9808569" y="2329962"/>
                <a:ext cx="571924" cy="508150"/>
              </a:xfrm>
              <a:custGeom>
                <a:avLst/>
                <a:gdLst>
                  <a:gd name="T0" fmla="*/ 567656 w 134"/>
                  <a:gd name="T1" fmla="*/ 68323 h 119"/>
                  <a:gd name="T2" fmla="*/ 516439 w 134"/>
                  <a:gd name="T3" fmla="*/ 21351 h 119"/>
                  <a:gd name="T4" fmla="*/ 490830 w 134"/>
                  <a:gd name="T5" fmla="*/ 21351 h 119"/>
                  <a:gd name="T6" fmla="*/ 486562 w 134"/>
                  <a:gd name="T7" fmla="*/ 34161 h 119"/>
                  <a:gd name="T8" fmla="*/ 473758 w 134"/>
                  <a:gd name="T9" fmla="*/ 38432 h 119"/>
                  <a:gd name="T10" fmla="*/ 473758 w 134"/>
                  <a:gd name="T11" fmla="*/ 38432 h 119"/>
                  <a:gd name="T12" fmla="*/ 345715 w 134"/>
                  <a:gd name="T13" fmla="*/ 166537 h 119"/>
                  <a:gd name="T14" fmla="*/ 337179 w 134"/>
                  <a:gd name="T15" fmla="*/ 200698 h 119"/>
                  <a:gd name="T16" fmla="*/ 349983 w 134"/>
                  <a:gd name="T17" fmla="*/ 213508 h 119"/>
                  <a:gd name="T18" fmla="*/ 349983 w 134"/>
                  <a:gd name="T19" fmla="*/ 213508 h 119"/>
                  <a:gd name="T20" fmla="*/ 354251 w 134"/>
                  <a:gd name="T21" fmla="*/ 217779 h 119"/>
                  <a:gd name="T22" fmla="*/ 324375 w 134"/>
                  <a:gd name="T23" fmla="*/ 243400 h 119"/>
                  <a:gd name="T24" fmla="*/ 230477 w 134"/>
                  <a:gd name="T25" fmla="*/ 149456 h 119"/>
                  <a:gd name="T26" fmla="*/ 200600 w 134"/>
                  <a:gd name="T27" fmla="*/ 42702 h 119"/>
                  <a:gd name="T28" fmla="*/ 89630 w 134"/>
                  <a:gd name="T29" fmla="*/ 12811 h 119"/>
                  <a:gd name="T30" fmla="*/ 153651 w 134"/>
                  <a:gd name="T31" fmla="*/ 76863 h 119"/>
                  <a:gd name="T32" fmla="*/ 136579 w 134"/>
                  <a:gd name="T33" fmla="*/ 136645 h 119"/>
                  <a:gd name="T34" fmla="*/ 76826 w 134"/>
                  <a:gd name="T35" fmla="*/ 153726 h 119"/>
                  <a:gd name="T36" fmla="*/ 12804 w 134"/>
                  <a:gd name="T37" fmla="*/ 89674 h 119"/>
                  <a:gd name="T38" fmla="*/ 42681 w 134"/>
                  <a:gd name="T39" fmla="*/ 200698 h 119"/>
                  <a:gd name="T40" fmla="*/ 153651 w 134"/>
                  <a:gd name="T41" fmla="*/ 226319 h 119"/>
                  <a:gd name="T42" fmla="*/ 157919 w 134"/>
                  <a:gd name="T43" fmla="*/ 226319 h 119"/>
                  <a:gd name="T44" fmla="*/ 247549 w 134"/>
                  <a:gd name="T45" fmla="*/ 320263 h 119"/>
                  <a:gd name="T46" fmla="*/ 162187 w 134"/>
                  <a:gd name="T47" fmla="*/ 409936 h 119"/>
                  <a:gd name="T48" fmla="*/ 153651 w 134"/>
                  <a:gd name="T49" fmla="*/ 405666 h 119"/>
                  <a:gd name="T50" fmla="*/ 132311 w 134"/>
                  <a:gd name="T51" fmla="*/ 422747 h 119"/>
                  <a:gd name="T52" fmla="*/ 89630 w 134"/>
                  <a:gd name="T53" fmla="*/ 491069 h 119"/>
                  <a:gd name="T54" fmla="*/ 98166 w 134"/>
                  <a:gd name="T55" fmla="*/ 499610 h 119"/>
                  <a:gd name="T56" fmla="*/ 166455 w 134"/>
                  <a:gd name="T57" fmla="*/ 456908 h 119"/>
                  <a:gd name="T58" fmla="*/ 183528 w 134"/>
                  <a:gd name="T59" fmla="*/ 431287 h 119"/>
                  <a:gd name="T60" fmla="*/ 179260 w 134"/>
                  <a:gd name="T61" fmla="*/ 427017 h 119"/>
                  <a:gd name="T62" fmla="*/ 268890 w 134"/>
                  <a:gd name="T63" fmla="*/ 341613 h 119"/>
                  <a:gd name="T64" fmla="*/ 418273 w 134"/>
                  <a:gd name="T65" fmla="*/ 491069 h 119"/>
                  <a:gd name="T66" fmla="*/ 456686 w 134"/>
                  <a:gd name="T67" fmla="*/ 508150 h 119"/>
                  <a:gd name="T68" fmla="*/ 495098 w 134"/>
                  <a:gd name="T69" fmla="*/ 491069 h 119"/>
                  <a:gd name="T70" fmla="*/ 495098 w 134"/>
                  <a:gd name="T71" fmla="*/ 414206 h 119"/>
                  <a:gd name="T72" fmla="*/ 345715 w 134"/>
                  <a:gd name="T73" fmla="*/ 264750 h 119"/>
                  <a:gd name="T74" fmla="*/ 371324 w 134"/>
                  <a:gd name="T75" fmla="*/ 239129 h 119"/>
                  <a:gd name="T76" fmla="*/ 384128 w 134"/>
                  <a:gd name="T77" fmla="*/ 251940 h 119"/>
                  <a:gd name="T78" fmla="*/ 418273 w 134"/>
                  <a:gd name="T79" fmla="*/ 243400 h 119"/>
                  <a:gd name="T80" fmla="*/ 546315 w 134"/>
                  <a:gd name="T81" fmla="*/ 111024 h 119"/>
                  <a:gd name="T82" fmla="*/ 546315 w 134"/>
                  <a:gd name="T83" fmla="*/ 111024 h 119"/>
                  <a:gd name="T84" fmla="*/ 546315 w 134"/>
                  <a:gd name="T85" fmla="*/ 111024 h 119"/>
                  <a:gd name="T86" fmla="*/ 550584 w 134"/>
                  <a:gd name="T87" fmla="*/ 98214 h 119"/>
                  <a:gd name="T88" fmla="*/ 567656 w 134"/>
                  <a:gd name="T89" fmla="*/ 93944 h 119"/>
                  <a:gd name="T90" fmla="*/ 567656 w 134"/>
                  <a:gd name="T91" fmla="*/ 68323 h 119"/>
                  <a:gd name="T92" fmla="*/ 460954 w 134"/>
                  <a:gd name="T93" fmla="*/ 439827 h 119"/>
                  <a:gd name="T94" fmla="*/ 482294 w 134"/>
                  <a:gd name="T95" fmla="*/ 461178 h 119"/>
                  <a:gd name="T96" fmla="*/ 460954 w 134"/>
                  <a:gd name="T97" fmla="*/ 482529 h 119"/>
                  <a:gd name="T98" fmla="*/ 439613 w 134"/>
                  <a:gd name="T99" fmla="*/ 461178 h 119"/>
                  <a:gd name="T100" fmla="*/ 460954 w 134"/>
                  <a:gd name="T101" fmla="*/ 439827 h 119"/>
                  <a:gd name="T102" fmla="*/ 388396 w 134"/>
                  <a:gd name="T103" fmla="*/ 175077 h 119"/>
                  <a:gd name="T104" fmla="*/ 379860 w 134"/>
                  <a:gd name="T105" fmla="*/ 166537 h 119"/>
                  <a:gd name="T106" fmla="*/ 478026 w 134"/>
                  <a:gd name="T107" fmla="*/ 72593 h 119"/>
                  <a:gd name="T108" fmla="*/ 486562 w 134"/>
                  <a:gd name="T109" fmla="*/ 81133 h 119"/>
                  <a:gd name="T110" fmla="*/ 388396 w 134"/>
                  <a:gd name="T111" fmla="*/ 175077 h 119"/>
                  <a:gd name="T112" fmla="*/ 418273 w 134"/>
                  <a:gd name="T113" fmla="*/ 204968 h 119"/>
                  <a:gd name="T114" fmla="*/ 409737 w 134"/>
                  <a:gd name="T115" fmla="*/ 200698 h 119"/>
                  <a:gd name="T116" fmla="*/ 507903 w 134"/>
                  <a:gd name="T117" fmla="*/ 102484 h 119"/>
                  <a:gd name="T118" fmla="*/ 516439 w 134"/>
                  <a:gd name="T119" fmla="*/ 111024 h 119"/>
                  <a:gd name="T120" fmla="*/ 418273 w 134"/>
                  <a:gd name="T121" fmla="*/ 204968 h 1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sp>
        <p:nvSpPr>
          <p:cNvPr id="67" name="矩形 6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20"/>
          <p:cNvSpPr>
            <a:spLocks noChangeArrowheads="1"/>
          </p:cNvSpPr>
          <p:nvPr>
            <p:custDataLst>
              <p:tags r:id="rId1"/>
            </p:custDataLst>
          </p:nvPr>
        </p:nvSpPr>
        <p:spPr bwMode="auto">
          <a:xfrm>
            <a:off x="971865" y="210098"/>
            <a:ext cx="3844979"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——KPMG</a:t>
            </a:r>
            <a:r>
              <a:rPr lang="zh-CN" altLang="en-US" sz="1800" b="1" dirty="0">
                <a:solidFill>
                  <a:schemeClr val="bg1"/>
                </a:solidFill>
                <a:ea typeface="微软雅黑" panose="020B0503020204020204" pitchFamily="34" charset="-122"/>
                <a:sym typeface="Arial" panose="020B0604020202020204" pitchFamily="34" charset="0"/>
              </a:rPr>
              <a:t>（形式：</a:t>
            </a:r>
            <a:r>
              <a:rPr lang="en-US" altLang="zh-CN" sz="1800" b="1" dirty="0">
                <a:solidFill>
                  <a:schemeClr val="bg1"/>
                </a:solidFill>
                <a:ea typeface="微软雅黑" panose="020B0503020204020204" pitchFamily="34" charset="-122"/>
                <a:sym typeface="Arial" panose="020B0604020202020204" pitchFamily="34" charset="0"/>
              </a:rPr>
              <a:t>case</a:t>
            </a:r>
            <a:r>
              <a:rPr lang="zh-CN" altLang="en-US" sz="1800" b="1" dirty="0">
                <a:solidFill>
                  <a:schemeClr val="bg1"/>
                </a:solidFill>
                <a:ea typeface="微软雅黑" panose="020B0503020204020204" pitchFamily="34" charset="-122"/>
                <a:sym typeface="Arial" panose="020B0604020202020204" pitchFamily="34" charset="0"/>
              </a:rPr>
              <a:t>）</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8" name="矩形 8"/>
          <p:cNvSpPr>
            <a:spLocks noChangeArrowheads="1"/>
          </p:cNvSpPr>
          <p:nvPr>
            <p:custDataLst>
              <p:tags r:id="rId2"/>
            </p:custDataLst>
          </p:nvPr>
        </p:nvSpPr>
        <p:spPr bwMode="auto">
          <a:xfrm>
            <a:off x="136153" y="70029"/>
            <a:ext cx="601499" cy="486346"/>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bwMode="auto">
          <a:xfrm>
            <a:off x="4949190" y="3016885"/>
            <a:ext cx="2186305" cy="323850"/>
            <a:chOff x="7027562" y="4021246"/>
            <a:chExt cx="2085078" cy="432000"/>
          </a:xfrm>
        </p:grpSpPr>
        <p:sp>
          <p:nvSpPr>
            <p:cNvPr id="13" name="AutoShape 5"/>
            <p:cNvSpPr>
              <a:spLocks noChangeArrowheads="1"/>
            </p:cNvSpPr>
            <p:nvPr/>
          </p:nvSpPr>
          <p:spPr bwMode="auto">
            <a:xfrm flipV="1">
              <a:off x="7322671" y="4021246"/>
              <a:ext cx="1496453" cy="432000"/>
            </a:xfrm>
            <a:prstGeom prst="roundRect">
              <a:avLst>
                <a:gd name="adj" fmla="val 50000"/>
              </a:avLst>
            </a:prstGeom>
            <a:solidFill>
              <a:schemeClr val="accent4"/>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15" name="Rektangel 161"/>
            <p:cNvSpPr>
              <a:spLocks noChangeArrowheads="1"/>
            </p:cNvSpPr>
            <p:nvPr/>
          </p:nvSpPr>
          <p:spPr bwMode="auto">
            <a:xfrm>
              <a:off x="7027562" y="4067304"/>
              <a:ext cx="2085078" cy="36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12min</a:t>
              </a: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自由辩论</a:t>
              </a:r>
              <a:endPar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56" name="Group 55"/>
          <p:cNvGrpSpPr/>
          <p:nvPr/>
        </p:nvGrpSpPr>
        <p:grpSpPr bwMode="auto">
          <a:xfrm>
            <a:off x="2424113" y="3021549"/>
            <a:ext cx="1122760" cy="323950"/>
            <a:chOff x="3232198" y="4026773"/>
            <a:chExt cx="1496453" cy="432000"/>
          </a:xfrm>
        </p:grpSpPr>
        <p:sp>
          <p:nvSpPr>
            <p:cNvPr id="17" name="AutoShape 5"/>
            <p:cNvSpPr>
              <a:spLocks noChangeArrowheads="1"/>
            </p:cNvSpPr>
            <p:nvPr/>
          </p:nvSpPr>
          <p:spPr bwMode="auto">
            <a:xfrm flipV="1">
              <a:off x="3232198" y="4026773"/>
              <a:ext cx="1496453" cy="432000"/>
            </a:xfrm>
            <a:prstGeom prst="roundRect">
              <a:avLst>
                <a:gd name="adj" fmla="val 50000"/>
              </a:avLst>
            </a:prstGeom>
            <a:solidFill>
              <a:schemeClr val="accent2"/>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19" name="Rektangel 161"/>
            <p:cNvSpPr>
              <a:spLocks noChangeArrowheads="1"/>
            </p:cNvSpPr>
            <p:nvPr/>
          </p:nvSpPr>
          <p:spPr bwMode="auto">
            <a:xfrm>
              <a:off x="3283669" y="4066478"/>
              <a:ext cx="1399863" cy="36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en-US" altLang="zh-CN"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5min</a:t>
              </a: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看题目</a:t>
              </a:r>
              <a:endPar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57" name="Group 56"/>
          <p:cNvGrpSpPr/>
          <p:nvPr/>
        </p:nvGrpSpPr>
        <p:grpSpPr bwMode="auto">
          <a:xfrm>
            <a:off x="3814445" y="3016885"/>
            <a:ext cx="1468755" cy="323850"/>
            <a:chOff x="5168805" y="4021246"/>
            <a:chExt cx="1751946" cy="432000"/>
          </a:xfrm>
        </p:grpSpPr>
        <p:sp>
          <p:nvSpPr>
            <p:cNvPr id="21" name="AutoShape 5"/>
            <p:cNvSpPr>
              <a:spLocks noChangeArrowheads="1"/>
            </p:cNvSpPr>
            <p:nvPr/>
          </p:nvSpPr>
          <p:spPr bwMode="auto">
            <a:xfrm flipV="1">
              <a:off x="5272747" y="4021246"/>
              <a:ext cx="1496453" cy="432000"/>
            </a:xfrm>
            <a:prstGeom prst="roundRect">
              <a:avLst>
                <a:gd name="adj" fmla="val 50000"/>
              </a:avLst>
            </a:prstGeom>
            <a:solidFill>
              <a:schemeClr val="accent3"/>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23" name="Rektangel 161"/>
            <p:cNvSpPr>
              <a:spLocks noChangeArrowheads="1"/>
            </p:cNvSpPr>
            <p:nvPr/>
          </p:nvSpPr>
          <p:spPr bwMode="auto">
            <a:xfrm>
              <a:off x="5168805" y="4067304"/>
              <a:ext cx="1751946" cy="36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en-US" altLang="id-ID" sz="1200" b="1" noProof="1">
                  <a:solidFill>
                    <a:schemeClr val="bg1">
                      <a:lumMod val="95000"/>
                    </a:schemeClr>
                  </a:solidFill>
                  <a:latin typeface="Fira Sans SemiBold Italic" panose="00000700000000000000" pitchFamily="50" charset="0"/>
                  <a:ea typeface="Fira Sans SemiBold Italic" panose="00000700000000000000" pitchFamily="50" charset="0"/>
                  <a:cs typeface="Arial" panose="020B0604020202020204" pitchFamily="34" charset="0"/>
                </a:rPr>
                <a:t>10min</a:t>
              </a: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组内讨论</a:t>
              </a:r>
              <a:endPar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59" name="Group 58"/>
          <p:cNvGrpSpPr/>
          <p:nvPr/>
        </p:nvGrpSpPr>
        <p:grpSpPr bwMode="auto">
          <a:xfrm>
            <a:off x="6676390" y="3016885"/>
            <a:ext cx="2050415" cy="323850"/>
            <a:chOff x="9061527" y="4021246"/>
            <a:chExt cx="2011775" cy="432000"/>
          </a:xfrm>
        </p:grpSpPr>
        <p:sp>
          <p:nvSpPr>
            <p:cNvPr id="25" name="AutoShape 5"/>
            <p:cNvSpPr>
              <a:spLocks noChangeArrowheads="1"/>
            </p:cNvSpPr>
            <p:nvPr/>
          </p:nvSpPr>
          <p:spPr bwMode="auto">
            <a:xfrm flipV="1">
              <a:off x="9323155" y="4021246"/>
              <a:ext cx="1496453" cy="432000"/>
            </a:xfrm>
            <a:prstGeom prst="roundRect">
              <a:avLst>
                <a:gd name="adj" fmla="val 50000"/>
              </a:avLst>
            </a:prstGeom>
            <a:solidFill>
              <a:schemeClr val="accent1"/>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27" name="Rektangel 161"/>
            <p:cNvSpPr>
              <a:spLocks noChangeArrowheads="1"/>
            </p:cNvSpPr>
            <p:nvPr/>
          </p:nvSpPr>
          <p:spPr bwMode="auto">
            <a:xfrm>
              <a:off x="9061527" y="4067304"/>
              <a:ext cx="2011775" cy="367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zh-CN"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单面</a:t>
              </a:r>
              <a:endParaRPr lang="zh-CN"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42" name="Group 41"/>
          <p:cNvGrpSpPr/>
          <p:nvPr/>
        </p:nvGrpSpPr>
        <p:grpSpPr bwMode="auto">
          <a:xfrm>
            <a:off x="884635" y="3008447"/>
            <a:ext cx="1122759" cy="323950"/>
            <a:chOff x="1180135" y="4010334"/>
            <a:chExt cx="1496453" cy="432000"/>
          </a:xfrm>
        </p:grpSpPr>
        <p:sp>
          <p:nvSpPr>
            <p:cNvPr id="9" name="AutoShape 5"/>
            <p:cNvSpPr>
              <a:spLocks noChangeArrowheads="1"/>
            </p:cNvSpPr>
            <p:nvPr/>
          </p:nvSpPr>
          <p:spPr bwMode="auto">
            <a:xfrm flipV="1">
              <a:off x="1180135" y="4010334"/>
              <a:ext cx="1496453" cy="432000"/>
            </a:xfrm>
            <a:prstGeom prst="roundRect">
              <a:avLst>
                <a:gd name="adj" fmla="val 50000"/>
              </a:avLst>
            </a:prstGeom>
            <a:solidFill>
              <a:schemeClr val="accent1"/>
            </a:solidFill>
            <a:ln w="9525" algn="ctr">
              <a:noFill/>
              <a:round/>
            </a:ln>
            <a:effec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a:endParaRPr lang="zh-CN" altLang="en-US">
                <a:solidFill>
                  <a:srgbClr val="111111"/>
                </a:solidFill>
                <a:latin typeface="微软雅黑" panose="020B0503020204020204" pitchFamily="34" charset="-122"/>
                <a:ea typeface="微软雅黑" panose="020B0503020204020204" pitchFamily="34" charset="-122"/>
              </a:endParaRPr>
            </a:p>
          </p:txBody>
        </p:sp>
        <p:sp>
          <p:nvSpPr>
            <p:cNvPr id="11" name="Rektangel 161"/>
            <p:cNvSpPr>
              <a:spLocks noChangeArrowheads="1"/>
            </p:cNvSpPr>
            <p:nvPr/>
          </p:nvSpPr>
          <p:spPr bwMode="auto">
            <a:xfrm>
              <a:off x="1441394" y="4067509"/>
              <a:ext cx="1059631" cy="36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02005" eaLnBrk="0" hangingPunct="0">
                <a:defRPr sz="2400">
                  <a:solidFill>
                    <a:schemeClr val="tx1"/>
                  </a:solidFill>
                  <a:latin typeface="Arial" panose="020B0604020202020204" pitchFamily="34" charset="0"/>
                  <a:ea typeface="MS PGothic" panose="020B0600070205080204" pitchFamily="34" charset="-128"/>
                </a:defRPr>
              </a:lvl1pPr>
              <a:lvl2pPr marL="37931725" indent="-37474525" defTabSz="802005" eaLnBrk="0" hangingPunct="0">
                <a:defRPr sz="2400">
                  <a:solidFill>
                    <a:schemeClr val="tx1"/>
                  </a:solidFill>
                  <a:latin typeface="Arial" panose="020B0604020202020204" pitchFamily="34" charset="0"/>
                  <a:ea typeface="MS PGothic" panose="020B0600070205080204" pitchFamily="34" charset="-128"/>
                </a:defRPr>
              </a:lvl2pPr>
              <a:lvl3pPr eaLnBrk="0" hangingPunct="0">
                <a:defRPr sz="2400">
                  <a:solidFill>
                    <a:schemeClr val="tx1"/>
                  </a:solidFill>
                  <a:latin typeface="Arial" panose="020B0604020202020204" pitchFamily="34" charset="0"/>
                  <a:ea typeface="MS PGothic" panose="020B0600070205080204" pitchFamily="34" charset="-128"/>
                </a:defRPr>
              </a:lvl3pPr>
              <a:lvl4pPr eaLnBrk="0" hangingPunct="0">
                <a:defRPr sz="2400">
                  <a:solidFill>
                    <a:schemeClr val="tx1"/>
                  </a:solidFill>
                  <a:latin typeface="Arial" panose="020B0604020202020204" pitchFamily="34" charset="0"/>
                  <a:ea typeface="MS PGothic" panose="020B0600070205080204" pitchFamily="34" charset="-128"/>
                </a:defRPr>
              </a:lvl4pPr>
              <a:lvl5pPr eaLnBrk="0" hangingPunct="0">
                <a:defRPr sz="2400">
                  <a:solidFill>
                    <a:schemeClr val="tx1"/>
                  </a:solidFill>
                  <a:latin typeface="Arial" panose="020B0604020202020204" pitchFamily="34" charset="0"/>
                  <a:ea typeface="MS PGothic"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spcBef>
                  <a:spcPct val="20000"/>
                </a:spcBef>
                <a:defRPr/>
              </a:pPr>
              <a:r>
                <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rPr>
                <a:t>自我介绍</a:t>
              </a:r>
              <a:endParaRPr lang="zh-CN" altLang="en-US" sz="1200" b="1" noProof="1">
                <a:solidFill>
                  <a:schemeClr val="bg1">
                    <a:lumMod val="95000"/>
                  </a:schemeClr>
                </a:solidFill>
                <a:latin typeface="Fira Sans SemiBold Italic" panose="00000700000000000000" pitchFamily="50" charset="0"/>
                <a:ea typeface="宋体" panose="02010600030101010101" pitchFamily="2" charset="-122"/>
                <a:cs typeface="Arial" panose="020B0604020202020204" pitchFamily="34" charset="0"/>
              </a:endParaRPr>
            </a:p>
          </p:txBody>
        </p:sp>
      </p:grpSp>
      <p:grpSp>
        <p:nvGrpSpPr>
          <p:cNvPr id="33" name="Group 32"/>
          <p:cNvGrpSpPr/>
          <p:nvPr/>
        </p:nvGrpSpPr>
        <p:grpSpPr bwMode="auto">
          <a:xfrm>
            <a:off x="708422" y="1376788"/>
            <a:ext cx="1675209" cy="1647143"/>
            <a:chOff x="944095" y="1835838"/>
            <a:chExt cx="2234654" cy="2194358"/>
          </a:xfrm>
        </p:grpSpPr>
        <p:sp>
          <p:nvSpPr>
            <p:cNvPr id="10" name="Line 33"/>
            <p:cNvSpPr>
              <a:spLocks noChangeShapeType="1"/>
            </p:cNvSpPr>
            <p:nvPr/>
          </p:nvSpPr>
          <p:spPr bwMode="auto">
            <a:xfrm flipV="1">
              <a:off x="1588921" y="3428850"/>
              <a:ext cx="0" cy="601346"/>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txBody>
            <a:bodyPr/>
            <a:lstStyle/>
            <a:p>
              <a:pPr defTabSz="685800">
                <a:defRPr/>
              </a:pPr>
              <a:endParaRPr lang="da-DK" kern="0">
                <a:solidFill>
                  <a:sysClr val="windowText" lastClr="000000"/>
                </a:solidFill>
              </a:endParaRPr>
            </a:p>
          </p:txBody>
        </p:sp>
        <p:grpSp>
          <p:nvGrpSpPr>
            <p:cNvPr id="88103" name="Group 1"/>
            <p:cNvGrpSpPr/>
            <p:nvPr/>
          </p:nvGrpSpPr>
          <p:grpSpPr bwMode="auto">
            <a:xfrm>
              <a:off x="944095" y="1835838"/>
              <a:ext cx="2234654" cy="1434898"/>
              <a:chOff x="944095" y="1835838"/>
              <a:chExt cx="2234654" cy="1434898"/>
            </a:xfrm>
          </p:grpSpPr>
          <p:sp>
            <p:nvSpPr>
              <p:cNvPr id="3" name="Freeform 2"/>
              <p:cNvSpPr/>
              <p:nvPr/>
            </p:nvSpPr>
            <p:spPr>
              <a:xfrm>
                <a:off x="944095" y="1835838"/>
                <a:ext cx="2234654" cy="1434345"/>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1"/>
              </a:solidFill>
              <a:ln w="25400">
                <a:solidFill>
                  <a:schemeClr val="bg1">
                    <a:lumMod val="95000"/>
                  </a:schemeClr>
                </a:solid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dirty="0"/>
              </a:p>
            </p:txBody>
          </p:sp>
          <p:sp>
            <p:nvSpPr>
              <p:cNvPr id="88105" name="Freeform 36"/>
              <p:cNvSpPr>
                <a:spLocks noEditPoints="1"/>
              </p:cNvSpPr>
              <p:nvPr/>
            </p:nvSpPr>
            <p:spPr bwMode="auto">
              <a:xfrm>
                <a:off x="1718974" y="2225380"/>
                <a:ext cx="527434" cy="593800"/>
              </a:xfrm>
              <a:custGeom>
                <a:avLst/>
                <a:gdLst>
                  <a:gd name="T0" fmla="*/ 494469 w 320"/>
                  <a:gd name="T1" fmla="*/ 0 h 360"/>
                  <a:gd name="T2" fmla="*/ 421947 w 320"/>
                  <a:gd name="T3" fmla="*/ 0 h 360"/>
                  <a:gd name="T4" fmla="*/ 395576 w 320"/>
                  <a:gd name="T5" fmla="*/ 32989 h 360"/>
                  <a:gd name="T6" fmla="*/ 395576 w 320"/>
                  <a:gd name="T7" fmla="*/ 593800 h 360"/>
                  <a:gd name="T8" fmla="*/ 527434 w 320"/>
                  <a:gd name="T9" fmla="*/ 593800 h 360"/>
                  <a:gd name="T10" fmla="*/ 527434 w 320"/>
                  <a:gd name="T11" fmla="*/ 32989 h 360"/>
                  <a:gd name="T12" fmla="*/ 494469 w 320"/>
                  <a:gd name="T13" fmla="*/ 0 h 360"/>
                  <a:gd name="T14" fmla="*/ 296682 w 320"/>
                  <a:gd name="T15" fmla="*/ 197933 h 360"/>
                  <a:gd name="T16" fmla="*/ 224159 w 320"/>
                  <a:gd name="T17" fmla="*/ 197933 h 360"/>
                  <a:gd name="T18" fmla="*/ 197788 w 320"/>
                  <a:gd name="T19" fmla="*/ 230922 h 360"/>
                  <a:gd name="T20" fmla="*/ 197788 w 320"/>
                  <a:gd name="T21" fmla="*/ 593800 h 360"/>
                  <a:gd name="T22" fmla="*/ 329646 w 320"/>
                  <a:gd name="T23" fmla="*/ 593800 h 360"/>
                  <a:gd name="T24" fmla="*/ 329646 w 320"/>
                  <a:gd name="T25" fmla="*/ 230922 h 360"/>
                  <a:gd name="T26" fmla="*/ 296682 w 320"/>
                  <a:gd name="T27" fmla="*/ 197933 h 360"/>
                  <a:gd name="T28" fmla="*/ 98894 w 320"/>
                  <a:gd name="T29" fmla="*/ 395867 h 360"/>
                  <a:gd name="T30" fmla="*/ 26372 w 320"/>
                  <a:gd name="T31" fmla="*/ 395867 h 360"/>
                  <a:gd name="T32" fmla="*/ 0 w 320"/>
                  <a:gd name="T33" fmla="*/ 428856 h 360"/>
                  <a:gd name="T34" fmla="*/ 0 w 320"/>
                  <a:gd name="T35" fmla="*/ 593800 h 360"/>
                  <a:gd name="T36" fmla="*/ 131859 w 320"/>
                  <a:gd name="T37" fmla="*/ 593800 h 360"/>
                  <a:gd name="T38" fmla="*/ 131859 w 320"/>
                  <a:gd name="T39" fmla="*/ 428856 h 360"/>
                  <a:gd name="T40" fmla="*/ 98894 w 320"/>
                  <a:gd name="T41" fmla="*/ 395867 h 3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20" h="360">
                    <a:moveTo>
                      <a:pt x="300" y="0"/>
                    </a:moveTo>
                    <a:cubicBezTo>
                      <a:pt x="256" y="0"/>
                      <a:pt x="256" y="0"/>
                      <a:pt x="256" y="0"/>
                    </a:cubicBezTo>
                    <a:cubicBezTo>
                      <a:pt x="245" y="0"/>
                      <a:pt x="240" y="9"/>
                      <a:pt x="240" y="20"/>
                    </a:cubicBezTo>
                    <a:cubicBezTo>
                      <a:pt x="240" y="360"/>
                      <a:pt x="240" y="360"/>
                      <a:pt x="240" y="360"/>
                    </a:cubicBezTo>
                    <a:cubicBezTo>
                      <a:pt x="320" y="360"/>
                      <a:pt x="320" y="360"/>
                      <a:pt x="320" y="360"/>
                    </a:cubicBezTo>
                    <a:cubicBezTo>
                      <a:pt x="320" y="20"/>
                      <a:pt x="320" y="20"/>
                      <a:pt x="320" y="20"/>
                    </a:cubicBezTo>
                    <a:cubicBezTo>
                      <a:pt x="320" y="9"/>
                      <a:pt x="311" y="0"/>
                      <a:pt x="300" y="0"/>
                    </a:cubicBezTo>
                    <a:close/>
                    <a:moveTo>
                      <a:pt x="180" y="120"/>
                    </a:moveTo>
                    <a:cubicBezTo>
                      <a:pt x="136" y="120"/>
                      <a:pt x="136" y="120"/>
                      <a:pt x="136" y="120"/>
                    </a:cubicBezTo>
                    <a:cubicBezTo>
                      <a:pt x="125" y="120"/>
                      <a:pt x="120" y="129"/>
                      <a:pt x="120" y="140"/>
                    </a:cubicBezTo>
                    <a:cubicBezTo>
                      <a:pt x="120" y="360"/>
                      <a:pt x="120" y="360"/>
                      <a:pt x="120" y="360"/>
                    </a:cubicBezTo>
                    <a:cubicBezTo>
                      <a:pt x="200" y="360"/>
                      <a:pt x="200" y="360"/>
                      <a:pt x="200" y="360"/>
                    </a:cubicBezTo>
                    <a:cubicBezTo>
                      <a:pt x="200" y="140"/>
                      <a:pt x="200" y="140"/>
                      <a:pt x="200" y="140"/>
                    </a:cubicBezTo>
                    <a:cubicBezTo>
                      <a:pt x="200" y="129"/>
                      <a:pt x="191" y="120"/>
                      <a:pt x="180" y="120"/>
                    </a:cubicBezTo>
                    <a:close/>
                    <a:moveTo>
                      <a:pt x="60" y="240"/>
                    </a:moveTo>
                    <a:cubicBezTo>
                      <a:pt x="16" y="240"/>
                      <a:pt x="16" y="240"/>
                      <a:pt x="16" y="240"/>
                    </a:cubicBezTo>
                    <a:cubicBezTo>
                      <a:pt x="5" y="240"/>
                      <a:pt x="0" y="249"/>
                      <a:pt x="0" y="260"/>
                    </a:cubicBezTo>
                    <a:cubicBezTo>
                      <a:pt x="0" y="360"/>
                      <a:pt x="0" y="360"/>
                      <a:pt x="0" y="360"/>
                    </a:cubicBezTo>
                    <a:cubicBezTo>
                      <a:pt x="80" y="360"/>
                      <a:pt x="80" y="360"/>
                      <a:pt x="80" y="360"/>
                    </a:cubicBezTo>
                    <a:cubicBezTo>
                      <a:pt x="80" y="260"/>
                      <a:pt x="80" y="260"/>
                      <a:pt x="80" y="260"/>
                    </a:cubicBezTo>
                    <a:cubicBezTo>
                      <a:pt x="80" y="249"/>
                      <a:pt x="71" y="240"/>
                      <a:pt x="60" y="24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4" name="Group 33"/>
          <p:cNvGrpSpPr/>
          <p:nvPr/>
        </p:nvGrpSpPr>
        <p:grpSpPr bwMode="auto">
          <a:xfrm>
            <a:off x="2216944" y="1376788"/>
            <a:ext cx="1675210" cy="1631660"/>
            <a:chOff x="2955284" y="1835838"/>
            <a:chExt cx="2234654" cy="2174496"/>
          </a:xfrm>
        </p:grpSpPr>
        <p:sp>
          <p:nvSpPr>
            <p:cNvPr id="18" name="Line 33"/>
            <p:cNvSpPr>
              <a:spLocks noChangeShapeType="1"/>
            </p:cNvSpPr>
            <p:nvPr/>
          </p:nvSpPr>
          <p:spPr bwMode="auto">
            <a:xfrm flipV="1">
              <a:off x="3603286" y="3411951"/>
              <a:ext cx="0" cy="598383"/>
            </a:xfrm>
            <a:prstGeom prst="line">
              <a:avLst/>
            </a:prstGeom>
            <a:ln>
              <a:solidFill>
                <a:schemeClr val="accent2"/>
              </a:solidFill>
            </a:ln>
          </p:spPr>
          <p:style>
            <a:lnRef idx="2">
              <a:schemeClr val="accent6"/>
            </a:lnRef>
            <a:fillRef idx="0">
              <a:schemeClr val="accent6"/>
            </a:fillRef>
            <a:effectRef idx="1">
              <a:schemeClr val="accent6"/>
            </a:effectRef>
            <a:fontRef idx="minor">
              <a:schemeClr val="tx1"/>
            </a:fontRef>
          </p:style>
          <p:txBody>
            <a:bodyPr/>
            <a:lstStyle/>
            <a:p>
              <a:pPr defTabSz="685800">
                <a:defRPr/>
              </a:pPr>
              <a:endParaRPr lang="da-DK" kern="0">
                <a:solidFill>
                  <a:sysClr val="windowText" lastClr="000000"/>
                </a:solidFill>
              </a:endParaRPr>
            </a:p>
          </p:txBody>
        </p:sp>
        <p:grpSp>
          <p:nvGrpSpPr>
            <p:cNvPr id="88099" name="Group 27"/>
            <p:cNvGrpSpPr/>
            <p:nvPr/>
          </p:nvGrpSpPr>
          <p:grpSpPr bwMode="auto">
            <a:xfrm>
              <a:off x="2955284" y="1835838"/>
              <a:ext cx="2234654" cy="1434898"/>
              <a:chOff x="2955284" y="1835838"/>
              <a:chExt cx="2234654" cy="1434898"/>
            </a:xfrm>
          </p:grpSpPr>
          <p:sp>
            <p:nvSpPr>
              <p:cNvPr id="4" name="Freeform 3"/>
              <p:cNvSpPr/>
              <p:nvPr/>
            </p:nvSpPr>
            <p:spPr>
              <a:xfrm>
                <a:off x="2955284" y="1835838"/>
                <a:ext cx="2234654" cy="1434850"/>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2"/>
              </a:solidFill>
              <a:ln w="25400">
                <a:solidFill>
                  <a:schemeClr val="bg1">
                    <a:lumMod val="95000"/>
                  </a:schemeClr>
                </a:solidFill>
              </a:ln>
            </p:spPr>
            <p:style>
              <a:lnRef idx="2">
                <a:schemeClr val="lt1">
                  <a:hueOff val="0"/>
                  <a:satOff val="0"/>
                  <a:lumOff val="0"/>
                  <a:alphaOff val="0"/>
                </a:schemeClr>
              </a:lnRef>
              <a:fillRef idx="1">
                <a:schemeClr val="accent5">
                  <a:hueOff val="-1438237"/>
                  <a:satOff val="14549"/>
                  <a:lumOff val="-2543"/>
                  <a:alphaOff val="0"/>
                </a:schemeClr>
              </a:fillRef>
              <a:effectRef idx="0">
                <a:schemeClr val="accent5">
                  <a:hueOff val="-1438237"/>
                  <a:satOff val="14549"/>
                  <a:lumOff val="-2543"/>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a:p>
            </p:txBody>
          </p:sp>
          <p:grpSp>
            <p:nvGrpSpPr>
              <p:cNvPr id="39" name="Group 38"/>
              <p:cNvGrpSpPr/>
              <p:nvPr/>
            </p:nvGrpSpPr>
            <p:grpSpPr>
              <a:xfrm>
                <a:off x="3753497" y="2263857"/>
                <a:ext cx="528935" cy="525686"/>
                <a:chOff x="4389021" y="3475038"/>
                <a:chExt cx="268350" cy="266701"/>
              </a:xfrm>
              <a:solidFill>
                <a:schemeClr val="bg1"/>
              </a:solidFill>
            </p:grpSpPr>
            <p:sp>
              <p:nvSpPr>
                <p:cNvPr id="40" name="Freeform 105"/>
                <p:cNvSpPr/>
                <p:nvPr/>
              </p:nvSpPr>
              <p:spPr bwMode="auto">
                <a:xfrm>
                  <a:off x="4389021" y="3651251"/>
                  <a:ext cx="98425" cy="90488"/>
                </a:xfrm>
                <a:custGeom>
                  <a:avLst/>
                  <a:gdLst>
                    <a:gd name="T0" fmla="*/ 22 w 26"/>
                    <a:gd name="T1" fmla="*/ 1 h 24"/>
                    <a:gd name="T2" fmla="*/ 20 w 26"/>
                    <a:gd name="T3" fmla="*/ 1 h 24"/>
                    <a:gd name="T4" fmla="*/ 0 w 26"/>
                    <a:gd name="T5" fmla="*/ 20 h 24"/>
                    <a:gd name="T6" fmla="*/ 0 w 26"/>
                    <a:gd name="T7" fmla="*/ 22 h 24"/>
                    <a:gd name="T8" fmla="*/ 1 w 26"/>
                    <a:gd name="T9" fmla="*/ 23 h 24"/>
                    <a:gd name="T10" fmla="*/ 5 w 26"/>
                    <a:gd name="T11" fmla="*/ 24 h 24"/>
                    <a:gd name="T12" fmla="*/ 7 w 26"/>
                    <a:gd name="T13" fmla="*/ 24 h 24"/>
                    <a:gd name="T14" fmla="*/ 25 w 26"/>
                    <a:gd name="T15" fmla="*/ 6 h 24"/>
                    <a:gd name="T16" fmla="*/ 25 w 26"/>
                    <a:gd name="T17" fmla="*/ 3 h 24"/>
                    <a:gd name="T18" fmla="*/ 22 w 26"/>
                    <a:gd name="T19" fmla="*/ 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4">
                      <a:moveTo>
                        <a:pt x="22" y="1"/>
                      </a:moveTo>
                      <a:cubicBezTo>
                        <a:pt x="22" y="0"/>
                        <a:pt x="21" y="0"/>
                        <a:pt x="20" y="1"/>
                      </a:cubicBezTo>
                      <a:cubicBezTo>
                        <a:pt x="0" y="20"/>
                        <a:pt x="0" y="20"/>
                        <a:pt x="0" y="20"/>
                      </a:cubicBezTo>
                      <a:cubicBezTo>
                        <a:pt x="0" y="20"/>
                        <a:pt x="0" y="21"/>
                        <a:pt x="0" y="22"/>
                      </a:cubicBezTo>
                      <a:cubicBezTo>
                        <a:pt x="0" y="22"/>
                        <a:pt x="1" y="23"/>
                        <a:pt x="1" y="23"/>
                      </a:cubicBezTo>
                      <a:cubicBezTo>
                        <a:pt x="5" y="24"/>
                        <a:pt x="5" y="24"/>
                        <a:pt x="5" y="24"/>
                      </a:cubicBezTo>
                      <a:cubicBezTo>
                        <a:pt x="6" y="24"/>
                        <a:pt x="7" y="24"/>
                        <a:pt x="7" y="24"/>
                      </a:cubicBezTo>
                      <a:cubicBezTo>
                        <a:pt x="25" y="6"/>
                        <a:pt x="25" y="6"/>
                        <a:pt x="25" y="6"/>
                      </a:cubicBezTo>
                      <a:cubicBezTo>
                        <a:pt x="26" y="5"/>
                        <a:pt x="26" y="4"/>
                        <a:pt x="25" y="3"/>
                      </a:cubicBezTo>
                      <a:lnTo>
                        <a:pt x="2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sp>
              <p:nvSpPr>
                <p:cNvPr id="41" name="Freeform 106"/>
                <p:cNvSpPr>
                  <a:spLocks noEditPoints="1"/>
                </p:cNvSpPr>
                <p:nvPr/>
              </p:nvSpPr>
              <p:spPr bwMode="auto">
                <a:xfrm>
                  <a:off x="4409721" y="3475038"/>
                  <a:ext cx="247650" cy="236538"/>
                </a:xfrm>
                <a:custGeom>
                  <a:avLst/>
                  <a:gdLst>
                    <a:gd name="T0" fmla="*/ 45 w 66"/>
                    <a:gd name="T1" fmla="*/ 1 h 63"/>
                    <a:gd name="T2" fmla="*/ 45 w 66"/>
                    <a:gd name="T3" fmla="*/ 0 h 63"/>
                    <a:gd name="T4" fmla="*/ 45 w 66"/>
                    <a:gd name="T5" fmla="*/ 1 h 63"/>
                    <a:gd name="T6" fmla="*/ 40 w 66"/>
                    <a:gd name="T7" fmla="*/ 1 h 63"/>
                    <a:gd name="T8" fmla="*/ 39 w 66"/>
                    <a:gd name="T9" fmla="*/ 2 h 63"/>
                    <a:gd name="T10" fmla="*/ 37 w 66"/>
                    <a:gd name="T11" fmla="*/ 6 h 63"/>
                    <a:gd name="T12" fmla="*/ 38 w 66"/>
                    <a:gd name="T13" fmla="*/ 9 h 63"/>
                    <a:gd name="T14" fmla="*/ 36 w 66"/>
                    <a:gd name="T15" fmla="*/ 16 h 63"/>
                    <a:gd name="T16" fmla="*/ 21 w 66"/>
                    <a:gd name="T17" fmla="*/ 26 h 63"/>
                    <a:gd name="T18" fmla="*/ 5 w 66"/>
                    <a:gd name="T19" fmla="*/ 26 h 63"/>
                    <a:gd name="T20" fmla="*/ 5 w 66"/>
                    <a:gd name="T21" fmla="*/ 26 h 63"/>
                    <a:gd name="T22" fmla="*/ 5 w 66"/>
                    <a:gd name="T23" fmla="*/ 26 h 63"/>
                    <a:gd name="T24" fmla="*/ 0 w 66"/>
                    <a:gd name="T25" fmla="*/ 29 h 63"/>
                    <a:gd name="T26" fmla="*/ 0 w 66"/>
                    <a:gd name="T27" fmla="*/ 30 h 63"/>
                    <a:gd name="T28" fmla="*/ 0 w 66"/>
                    <a:gd name="T29" fmla="*/ 32 h 63"/>
                    <a:gd name="T30" fmla="*/ 31 w 66"/>
                    <a:gd name="T31" fmla="*/ 62 h 63"/>
                    <a:gd name="T32" fmla="*/ 32 w 66"/>
                    <a:gd name="T33" fmla="*/ 63 h 63"/>
                    <a:gd name="T34" fmla="*/ 33 w 66"/>
                    <a:gd name="T35" fmla="*/ 62 h 63"/>
                    <a:gd name="T36" fmla="*/ 37 w 66"/>
                    <a:gd name="T37" fmla="*/ 42 h 63"/>
                    <a:gd name="T38" fmla="*/ 46 w 66"/>
                    <a:gd name="T39" fmla="*/ 27 h 63"/>
                    <a:gd name="T40" fmla="*/ 54 w 66"/>
                    <a:gd name="T41" fmla="*/ 25 h 63"/>
                    <a:gd name="T42" fmla="*/ 56 w 66"/>
                    <a:gd name="T43" fmla="*/ 25 h 63"/>
                    <a:gd name="T44" fmla="*/ 61 w 66"/>
                    <a:gd name="T45" fmla="*/ 23 h 63"/>
                    <a:gd name="T46" fmla="*/ 61 w 66"/>
                    <a:gd name="T47" fmla="*/ 23 h 63"/>
                    <a:gd name="T48" fmla="*/ 45 w 66"/>
                    <a:gd name="T49" fmla="*/ 1 h 63"/>
                    <a:gd name="T50" fmla="*/ 54 w 66"/>
                    <a:gd name="T51" fmla="*/ 9 h 63"/>
                    <a:gd name="T52" fmla="*/ 52 w 66"/>
                    <a:gd name="T53" fmla="*/ 8 h 63"/>
                    <a:gd name="T54" fmla="*/ 54 w 66"/>
                    <a:gd name="T55" fmla="*/ 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6" h="63">
                      <a:moveTo>
                        <a:pt x="45" y="1"/>
                      </a:moveTo>
                      <a:cubicBezTo>
                        <a:pt x="45" y="0"/>
                        <a:pt x="45" y="0"/>
                        <a:pt x="45" y="0"/>
                      </a:cubicBezTo>
                      <a:cubicBezTo>
                        <a:pt x="45" y="1"/>
                        <a:pt x="45" y="1"/>
                        <a:pt x="45" y="1"/>
                      </a:cubicBezTo>
                      <a:cubicBezTo>
                        <a:pt x="43" y="0"/>
                        <a:pt x="41" y="0"/>
                        <a:pt x="40" y="1"/>
                      </a:cubicBezTo>
                      <a:cubicBezTo>
                        <a:pt x="39" y="2"/>
                        <a:pt x="39" y="2"/>
                        <a:pt x="39" y="2"/>
                      </a:cubicBezTo>
                      <a:cubicBezTo>
                        <a:pt x="38" y="3"/>
                        <a:pt x="37" y="5"/>
                        <a:pt x="37" y="6"/>
                      </a:cubicBezTo>
                      <a:cubicBezTo>
                        <a:pt x="37" y="7"/>
                        <a:pt x="37" y="8"/>
                        <a:pt x="38" y="9"/>
                      </a:cubicBezTo>
                      <a:cubicBezTo>
                        <a:pt x="39" y="12"/>
                        <a:pt x="38" y="15"/>
                        <a:pt x="36" y="16"/>
                      </a:cubicBezTo>
                      <a:cubicBezTo>
                        <a:pt x="33" y="19"/>
                        <a:pt x="24" y="28"/>
                        <a:pt x="21" y="26"/>
                      </a:cubicBezTo>
                      <a:cubicBezTo>
                        <a:pt x="16" y="23"/>
                        <a:pt x="10" y="24"/>
                        <a:pt x="5" y="26"/>
                      </a:cubicBezTo>
                      <a:cubicBezTo>
                        <a:pt x="5" y="26"/>
                        <a:pt x="5" y="26"/>
                        <a:pt x="5" y="26"/>
                      </a:cubicBezTo>
                      <a:cubicBezTo>
                        <a:pt x="5" y="26"/>
                        <a:pt x="5" y="26"/>
                        <a:pt x="5" y="26"/>
                      </a:cubicBezTo>
                      <a:cubicBezTo>
                        <a:pt x="3" y="27"/>
                        <a:pt x="2" y="28"/>
                        <a:pt x="0" y="29"/>
                      </a:cubicBezTo>
                      <a:cubicBezTo>
                        <a:pt x="0" y="29"/>
                        <a:pt x="0" y="30"/>
                        <a:pt x="0" y="30"/>
                      </a:cubicBezTo>
                      <a:cubicBezTo>
                        <a:pt x="0" y="31"/>
                        <a:pt x="0" y="31"/>
                        <a:pt x="0" y="32"/>
                      </a:cubicBezTo>
                      <a:cubicBezTo>
                        <a:pt x="31" y="62"/>
                        <a:pt x="31" y="62"/>
                        <a:pt x="31" y="62"/>
                      </a:cubicBezTo>
                      <a:cubicBezTo>
                        <a:pt x="31" y="63"/>
                        <a:pt x="32" y="63"/>
                        <a:pt x="32" y="63"/>
                      </a:cubicBezTo>
                      <a:cubicBezTo>
                        <a:pt x="33" y="63"/>
                        <a:pt x="33" y="63"/>
                        <a:pt x="33" y="62"/>
                      </a:cubicBezTo>
                      <a:cubicBezTo>
                        <a:pt x="38" y="57"/>
                        <a:pt x="41" y="49"/>
                        <a:pt x="37" y="42"/>
                      </a:cubicBezTo>
                      <a:cubicBezTo>
                        <a:pt x="35" y="39"/>
                        <a:pt x="44" y="30"/>
                        <a:pt x="46" y="27"/>
                      </a:cubicBezTo>
                      <a:cubicBezTo>
                        <a:pt x="48" y="25"/>
                        <a:pt x="51" y="24"/>
                        <a:pt x="54" y="25"/>
                      </a:cubicBezTo>
                      <a:cubicBezTo>
                        <a:pt x="54" y="25"/>
                        <a:pt x="55" y="25"/>
                        <a:pt x="56" y="25"/>
                      </a:cubicBezTo>
                      <a:cubicBezTo>
                        <a:pt x="58" y="25"/>
                        <a:pt x="60" y="25"/>
                        <a:pt x="61" y="23"/>
                      </a:cubicBezTo>
                      <a:cubicBezTo>
                        <a:pt x="61" y="23"/>
                        <a:pt x="61" y="23"/>
                        <a:pt x="61" y="23"/>
                      </a:cubicBezTo>
                      <a:cubicBezTo>
                        <a:pt x="66" y="17"/>
                        <a:pt x="54" y="3"/>
                        <a:pt x="45" y="1"/>
                      </a:cubicBezTo>
                      <a:close/>
                      <a:moveTo>
                        <a:pt x="54" y="9"/>
                      </a:moveTo>
                      <a:cubicBezTo>
                        <a:pt x="52" y="8"/>
                        <a:pt x="52" y="8"/>
                        <a:pt x="52" y="8"/>
                      </a:cubicBezTo>
                      <a:cubicBezTo>
                        <a:pt x="53" y="8"/>
                        <a:pt x="53" y="9"/>
                        <a:pt x="5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defTabSz="685800">
                    <a:defRPr/>
                  </a:pPr>
                  <a:endParaRPr lang="en-US">
                    <a:latin typeface="+mn-lt"/>
                  </a:endParaRPr>
                </a:p>
              </p:txBody>
            </p:sp>
          </p:grpSp>
        </p:grpSp>
      </p:grpSp>
      <p:grpSp>
        <p:nvGrpSpPr>
          <p:cNvPr id="35" name="Group 34"/>
          <p:cNvGrpSpPr/>
          <p:nvPr/>
        </p:nvGrpSpPr>
        <p:grpSpPr bwMode="auto">
          <a:xfrm>
            <a:off x="3724275" y="1376788"/>
            <a:ext cx="1676400" cy="1647143"/>
            <a:chOff x="4966473" y="1835838"/>
            <a:chExt cx="2234654" cy="2194358"/>
          </a:xfrm>
        </p:grpSpPr>
        <p:sp>
          <p:nvSpPr>
            <p:cNvPr id="22" name="Line 33"/>
            <p:cNvSpPr>
              <a:spLocks noChangeShapeType="1"/>
            </p:cNvSpPr>
            <p:nvPr/>
          </p:nvSpPr>
          <p:spPr bwMode="auto">
            <a:xfrm flipV="1">
              <a:off x="5615602" y="3428850"/>
              <a:ext cx="0" cy="601346"/>
            </a:xfrm>
            <a:prstGeom prst="line">
              <a:avLst/>
            </a:prstGeom>
            <a:ln>
              <a:solidFill>
                <a:schemeClr val="accent3"/>
              </a:solidFill>
            </a:ln>
          </p:spPr>
          <p:style>
            <a:lnRef idx="2">
              <a:schemeClr val="accent4"/>
            </a:lnRef>
            <a:fillRef idx="0">
              <a:schemeClr val="accent4"/>
            </a:fillRef>
            <a:effectRef idx="1">
              <a:schemeClr val="accent4"/>
            </a:effectRef>
            <a:fontRef idx="minor">
              <a:schemeClr val="tx1"/>
            </a:fontRef>
          </p:style>
          <p:txBody>
            <a:bodyPr/>
            <a:lstStyle/>
            <a:p>
              <a:pPr defTabSz="685800">
                <a:defRPr/>
              </a:pPr>
              <a:endParaRPr lang="da-DK" kern="0">
                <a:solidFill>
                  <a:sysClr val="windowText" lastClr="000000"/>
                </a:solidFill>
              </a:endParaRPr>
            </a:p>
          </p:txBody>
        </p:sp>
        <p:grpSp>
          <p:nvGrpSpPr>
            <p:cNvPr id="88095" name="Group 28"/>
            <p:cNvGrpSpPr/>
            <p:nvPr/>
          </p:nvGrpSpPr>
          <p:grpSpPr bwMode="auto">
            <a:xfrm>
              <a:off x="4966473" y="1835838"/>
              <a:ext cx="2234654" cy="1434898"/>
              <a:chOff x="4966473" y="1835838"/>
              <a:chExt cx="2234654" cy="1434898"/>
            </a:xfrm>
          </p:grpSpPr>
          <p:sp>
            <p:nvSpPr>
              <p:cNvPr id="5" name="Freeform 4"/>
              <p:cNvSpPr/>
              <p:nvPr/>
            </p:nvSpPr>
            <p:spPr>
              <a:xfrm>
                <a:off x="4966473" y="1835838"/>
                <a:ext cx="2234654" cy="1434345"/>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3"/>
              </a:solidFill>
              <a:ln w="25400">
                <a:solidFill>
                  <a:schemeClr val="bg1">
                    <a:lumMod val="95000"/>
                  </a:schemeClr>
                </a:solidFill>
              </a:ln>
            </p:spPr>
            <p:style>
              <a:lnRef idx="2">
                <a:schemeClr val="lt1">
                  <a:hueOff val="0"/>
                  <a:satOff val="0"/>
                  <a:lumOff val="0"/>
                  <a:alphaOff val="0"/>
                </a:schemeClr>
              </a:lnRef>
              <a:fillRef idx="1">
                <a:schemeClr val="accent5">
                  <a:hueOff val="-2876473"/>
                  <a:satOff val="29098"/>
                  <a:lumOff val="-5092"/>
                  <a:alphaOff val="0"/>
                </a:schemeClr>
              </a:fillRef>
              <a:effectRef idx="0">
                <a:schemeClr val="accent5">
                  <a:hueOff val="-2876473"/>
                  <a:satOff val="29098"/>
                  <a:lumOff val="-5092"/>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a:p>
            </p:txBody>
          </p:sp>
          <p:sp>
            <p:nvSpPr>
              <p:cNvPr id="88097" name="Freeform 101"/>
              <p:cNvSpPr>
                <a:spLocks noEditPoints="1"/>
              </p:cNvSpPr>
              <p:nvPr/>
            </p:nvSpPr>
            <p:spPr bwMode="auto">
              <a:xfrm>
                <a:off x="5685803" y="2285747"/>
                <a:ext cx="609379" cy="563777"/>
              </a:xfrm>
              <a:custGeom>
                <a:avLst/>
                <a:gdLst>
                  <a:gd name="T0" fmla="*/ 39 w 68"/>
                  <a:gd name="T1" fmla="*/ 36 h 63"/>
                  <a:gd name="T2" fmla="*/ 41 w 68"/>
                  <a:gd name="T3" fmla="*/ 44 h 63"/>
                  <a:gd name="T4" fmla="*/ 35 w 68"/>
                  <a:gd name="T5" fmla="*/ 50 h 63"/>
                  <a:gd name="T6" fmla="*/ 27 w 68"/>
                  <a:gd name="T7" fmla="*/ 53 h 63"/>
                  <a:gd name="T8" fmla="*/ 18 w 68"/>
                  <a:gd name="T9" fmla="*/ 53 h 63"/>
                  <a:gd name="T10" fmla="*/ 11 w 68"/>
                  <a:gd name="T11" fmla="*/ 50 h 63"/>
                  <a:gd name="T12" fmla="*/ 4 w 68"/>
                  <a:gd name="T13" fmla="*/ 44 h 63"/>
                  <a:gd name="T14" fmla="*/ 6 w 68"/>
                  <a:gd name="T15" fmla="*/ 36 h 63"/>
                  <a:gd name="T16" fmla="*/ 0 w 68"/>
                  <a:gd name="T17" fmla="*/ 28 h 63"/>
                  <a:gd name="T18" fmla="*/ 7 w 68"/>
                  <a:gd name="T19" fmla="*/ 23 h 63"/>
                  <a:gd name="T20" fmla="*/ 4 w 68"/>
                  <a:gd name="T21" fmla="*/ 18 h 63"/>
                  <a:gd name="T22" fmla="*/ 15 w 68"/>
                  <a:gd name="T23" fmla="*/ 16 h 63"/>
                  <a:gd name="T24" fmla="*/ 19 w 68"/>
                  <a:gd name="T25" fmla="*/ 8 h 63"/>
                  <a:gd name="T26" fmla="*/ 28 w 68"/>
                  <a:gd name="T27" fmla="*/ 15 h 63"/>
                  <a:gd name="T28" fmla="*/ 35 w 68"/>
                  <a:gd name="T29" fmla="*/ 12 h 63"/>
                  <a:gd name="T30" fmla="*/ 41 w 68"/>
                  <a:gd name="T31" fmla="*/ 19 h 63"/>
                  <a:gd name="T32" fmla="*/ 45 w 68"/>
                  <a:gd name="T33" fmla="*/ 27 h 63"/>
                  <a:gd name="T34" fmla="*/ 23 w 68"/>
                  <a:gd name="T35" fmla="*/ 22 h 63"/>
                  <a:gd name="T36" fmla="*/ 32 w 68"/>
                  <a:gd name="T37" fmla="*/ 31 h 63"/>
                  <a:gd name="T38" fmla="*/ 63 w 68"/>
                  <a:gd name="T39" fmla="*/ 16 h 63"/>
                  <a:gd name="T40" fmla="*/ 64 w 68"/>
                  <a:gd name="T41" fmla="*/ 24 h 63"/>
                  <a:gd name="T42" fmla="*/ 55 w 68"/>
                  <a:gd name="T43" fmla="*/ 22 h 63"/>
                  <a:gd name="T44" fmla="*/ 46 w 68"/>
                  <a:gd name="T45" fmla="*/ 24 h 63"/>
                  <a:gd name="T46" fmla="*/ 46 w 68"/>
                  <a:gd name="T47" fmla="*/ 16 h 63"/>
                  <a:gd name="T48" fmla="*/ 46 w 68"/>
                  <a:gd name="T49" fmla="*/ 9 h 63"/>
                  <a:gd name="T50" fmla="*/ 46 w 68"/>
                  <a:gd name="T51" fmla="*/ 2 h 63"/>
                  <a:gd name="T52" fmla="*/ 55 w 68"/>
                  <a:gd name="T53" fmla="*/ 4 h 63"/>
                  <a:gd name="T54" fmla="*/ 59 w 68"/>
                  <a:gd name="T55" fmla="*/ 0 h 63"/>
                  <a:gd name="T56" fmla="*/ 62 w 68"/>
                  <a:gd name="T57" fmla="*/ 7 h 63"/>
                  <a:gd name="T58" fmla="*/ 68 w 68"/>
                  <a:gd name="T59" fmla="*/ 15 h 63"/>
                  <a:gd name="T60" fmla="*/ 62 w 68"/>
                  <a:gd name="T61" fmla="*/ 55 h 63"/>
                  <a:gd name="T62" fmla="*/ 59 w 68"/>
                  <a:gd name="T63" fmla="*/ 63 h 63"/>
                  <a:gd name="T64" fmla="*/ 54 w 68"/>
                  <a:gd name="T65" fmla="*/ 59 h 63"/>
                  <a:gd name="T66" fmla="*/ 45 w 68"/>
                  <a:gd name="T67" fmla="*/ 60 h 63"/>
                  <a:gd name="T68" fmla="*/ 41 w 68"/>
                  <a:gd name="T69" fmla="*/ 52 h 63"/>
                  <a:gd name="T70" fmla="*/ 47 w 68"/>
                  <a:gd name="T71" fmla="*/ 44 h 63"/>
                  <a:gd name="T72" fmla="*/ 50 w 68"/>
                  <a:gd name="T73" fmla="*/ 36 h 63"/>
                  <a:gd name="T74" fmla="*/ 56 w 68"/>
                  <a:gd name="T75" fmla="*/ 40 h 63"/>
                  <a:gd name="T76" fmla="*/ 64 w 68"/>
                  <a:gd name="T77" fmla="*/ 39 h 63"/>
                  <a:gd name="T78" fmla="*/ 63 w 68"/>
                  <a:gd name="T79" fmla="*/ 46 h 63"/>
                  <a:gd name="T80" fmla="*/ 55 w 68"/>
                  <a:gd name="T81" fmla="*/ 8 h 63"/>
                  <a:gd name="T82" fmla="*/ 59 w 68"/>
                  <a:gd name="T83" fmla="*/ 13 h 63"/>
                  <a:gd name="T84" fmla="*/ 50 w 68"/>
                  <a:gd name="T85" fmla="*/ 49 h 63"/>
                  <a:gd name="T86" fmla="*/ 55 w 68"/>
                  <a:gd name="T87" fmla="*/ 45 h 6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6" name="Group 35"/>
          <p:cNvGrpSpPr/>
          <p:nvPr/>
        </p:nvGrpSpPr>
        <p:grpSpPr bwMode="auto">
          <a:xfrm>
            <a:off x="5232797" y="1376788"/>
            <a:ext cx="1676400" cy="1631660"/>
            <a:chOff x="6977662" y="1835838"/>
            <a:chExt cx="2234654" cy="2174496"/>
          </a:xfrm>
        </p:grpSpPr>
        <p:sp>
          <p:nvSpPr>
            <p:cNvPr id="14" name="Line 33"/>
            <p:cNvSpPr>
              <a:spLocks noChangeShapeType="1"/>
            </p:cNvSpPr>
            <p:nvPr/>
          </p:nvSpPr>
          <p:spPr bwMode="auto">
            <a:xfrm flipV="1">
              <a:off x="7622030" y="3411951"/>
              <a:ext cx="0" cy="598383"/>
            </a:xfrm>
            <a:prstGeom prst="line">
              <a:avLst/>
            </a:prstGeom>
            <a:ln w="12700">
              <a:solidFill>
                <a:schemeClr val="accent4"/>
              </a:solidFill>
            </a:ln>
          </p:spPr>
          <p:style>
            <a:lnRef idx="3">
              <a:schemeClr val="accent3"/>
            </a:lnRef>
            <a:fillRef idx="0">
              <a:schemeClr val="accent3"/>
            </a:fillRef>
            <a:effectRef idx="2">
              <a:schemeClr val="accent3"/>
            </a:effectRef>
            <a:fontRef idx="minor">
              <a:schemeClr val="tx1"/>
            </a:fontRef>
          </p:style>
          <p:txBody>
            <a:bodyPr/>
            <a:lstStyle/>
            <a:p>
              <a:pPr defTabSz="685800">
                <a:defRPr/>
              </a:pPr>
              <a:endParaRPr lang="da-DK" kern="0">
                <a:solidFill>
                  <a:sysClr val="windowText" lastClr="000000"/>
                </a:solidFill>
              </a:endParaRPr>
            </a:p>
          </p:txBody>
        </p:sp>
        <p:grpSp>
          <p:nvGrpSpPr>
            <p:cNvPr id="88091" name="Group 29"/>
            <p:cNvGrpSpPr/>
            <p:nvPr/>
          </p:nvGrpSpPr>
          <p:grpSpPr bwMode="auto">
            <a:xfrm>
              <a:off x="6977662" y="1835838"/>
              <a:ext cx="2234654" cy="1434898"/>
              <a:chOff x="6977662" y="1835838"/>
              <a:chExt cx="2234654" cy="1434898"/>
            </a:xfrm>
          </p:grpSpPr>
          <p:sp>
            <p:nvSpPr>
              <p:cNvPr id="6" name="Freeform 5"/>
              <p:cNvSpPr/>
              <p:nvPr/>
            </p:nvSpPr>
            <p:spPr>
              <a:xfrm>
                <a:off x="6977662" y="1835838"/>
                <a:ext cx="2234654" cy="1434850"/>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4"/>
              </a:solidFill>
              <a:ln w="25400">
                <a:solidFill>
                  <a:schemeClr val="bg1">
                    <a:lumMod val="95000"/>
                  </a:schemeClr>
                </a:solidFill>
              </a:ln>
            </p:spPr>
            <p:style>
              <a:lnRef idx="2">
                <a:schemeClr val="lt1">
                  <a:hueOff val="0"/>
                  <a:satOff val="0"/>
                  <a:lumOff val="0"/>
                  <a:alphaOff val="0"/>
                </a:schemeClr>
              </a:lnRef>
              <a:fillRef idx="1">
                <a:schemeClr val="accent5">
                  <a:hueOff val="-4314710"/>
                  <a:satOff val="43647"/>
                  <a:lumOff val="-7641"/>
                  <a:alphaOff val="0"/>
                </a:schemeClr>
              </a:fillRef>
              <a:effectRef idx="0">
                <a:schemeClr val="accent5">
                  <a:hueOff val="-4314710"/>
                  <a:satOff val="43647"/>
                  <a:lumOff val="-7641"/>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a:p>
            </p:txBody>
          </p:sp>
          <p:sp>
            <p:nvSpPr>
              <p:cNvPr id="88093" name="Freeform 51"/>
              <p:cNvSpPr>
                <a:spLocks noEditPoints="1"/>
              </p:cNvSpPr>
              <p:nvPr/>
            </p:nvSpPr>
            <p:spPr bwMode="auto">
              <a:xfrm>
                <a:off x="7678394" y="2346939"/>
                <a:ext cx="589944" cy="487345"/>
              </a:xfrm>
              <a:custGeom>
                <a:avLst/>
                <a:gdLst>
                  <a:gd name="T0" fmla="*/ 457620 w 107"/>
                  <a:gd name="T1" fmla="*/ 348895 h 88"/>
                  <a:gd name="T2" fmla="*/ 457620 w 107"/>
                  <a:gd name="T3" fmla="*/ 38766 h 88"/>
                  <a:gd name="T4" fmla="*/ 457620 w 107"/>
                  <a:gd name="T5" fmla="*/ 16614 h 88"/>
                  <a:gd name="T6" fmla="*/ 468647 w 107"/>
                  <a:gd name="T7" fmla="*/ 0 h 88"/>
                  <a:gd name="T8" fmla="*/ 479674 w 107"/>
                  <a:gd name="T9" fmla="*/ 0 h 88"/>
                  <a:gd name="T10" fmla="*/ 490701 w 107"/>
                  <a:gd name="T11" fmla="*/ 0 h 88"/>
                  <a:gd name="T12" fmla="*/ 490701 w 107"/>
                  <a:gd name="T13" fmla="*/ 382123 h 88"/>
                  <a:gd name="T14" fmla="*/ 479674 w 107"/>
                  <a:gd name="T15" fmla="*/ 387661 h 88"/>
                  <a:gd name="T16" fmla="*/ 468647 w 107"/>
                  <a:gd name="T17" fmla="*/ 382123 h 88"/>
                  <a:gd name="T18" fmla="*/ 457620 w 107"/>
                  <a:gd name="T19" fmla="*/ 371047 h 88"/>
                  <a:gd name="T20" fmla="*/ 457620 w 107"/>
                  <a:gd name="T21" fmla="*/ 348895 h 88"/>
                  <a:gd name="T22" fmla="*/ 132324 w 107"/>
                  <a:gd name="T23" fmla="*/ 348895 h 88"/>
                  <a:gd name="T24" fmla="*/ 132324 w 107"/>
                  <a:gd name="T25" fmla="*/ 38766 h 88"/>
                  <a:gd name="T26" fmla="*/ 132324 w 107"/>
                  <a:gd name="T27" fmla="*/ 16614 h 88"/>
                  <a:gd name="T28" fmla="*/ 121297 w 107"/>
                  <a:gd name="T29" fmla="*/ 0 h 88"/>
                  <a:gd name="T30" fmla="*/ 110270 w 107"/>
                  <a:gd name="T31" fmla="*/ 0 h 88"/>
                  <a:gd name="T32" fmla="*/ 99243 w 107"/>
                  <a:gd name="T33" fmla="*/ 0 h 88"/>
                  <a:gd name="T34" fmla="*/ 99243 w 107"/>
                  <a:gd name="T35" fmla="*/ 382123 h 88"/>
                  <a:gd name="T36" fmla="*/ 110270 w 107"/>
                  <a:gd name="T37" fmla="*/ 387661 h 88"/>
                  <a:gd name="T38" fmla="*/ 121297 w 107"/>
                  <a:gd name="T39" fmla="*/ 382123 h 88"/>
                  <a:gd name="T40" fmla="*/ 132324 w 107"/>
                  <a:gd name="T41" fmla="*/ 371047 h 88"/>
                  <a:gd name="T42" fmla="*/ 132324 w 107"/>
                  <a:gd name="T43" fmla="*/ 348895 h 88"/>
                  <a:gd name="T44" fmla="*/ 198486 w 107"/>
                  <a:gd name="T45" fmla="*/ 282439 h 88"/>
                  <a:gd name="T46" fmla="*/ 198486 w 107"/>
                  <a:gd name="T47" fmla="*/ 304591 h 88"/>
                  <a:gd name="T48" fmla="*/ 181945 w 107"/>
                  <a:gd name="T49" fmla="*/ 321205 h 88"/>
                  <a:gd name="T50" fmla="*/ 170918 w 107"/>
                  <a:gd name="T51" fmla="*/ 326743 h 88"/>
                  <a:gd name="T52" fmla="*/ 159891 w 107"/>
                  <a:gd name="T53" fmla="*/ 321205 h 88"/>
                  <a:gd name="T54" fmla="*/ 159891 w 107"/>
                  <a:gd name="T55" fmla="*/ 66456 h 88"/>
                  <a:gd name="T56" fmla="*/ 170918 w 107"/>
                  <a:gd name="T57" fmla="*/ 60918 h 88"/>
                  <a:gd name="T58" fmla="*/ 181945 w 107"/>
                  <a:gd name="T59" fmla="*/ 66456 h 88"/>
                  <a:gd name="T60" fmla="*/ 198486 w 107"/>
                  <a:gd name="T61" fmla="*/ 77532 h 88"/>
                  <a:gd name="T62" fmla="*/ 198486 w 107"/>
                  <a:gd name="T63" fmla="*/ 99684 h 88"/>
                  <a:gd name="T64" fmla="*/ 198486 w 107"/>
                  <a:gd name="T65" fmla="*/ 282439 h 88"/>
                  <a:gd name="T66" fmla="*/ 336323 w 107"/>
                  <a:gd name="T67" fmla="*/ 443041 h 88"/>
                  <a:gd name="T68" fmla="*/ 297729 w 107"/>
                  <a:gd name="T69" fmla="*/ 487345 h 88"/>
                  <a:gd name="T70" fmla="*/ 253621 w 107"/>
                  <a:gd name="T71" fmla="*/ 443041 h 88"/>
                  <a:gd name="T72" fmla="*/ 253621 w 107"/>
                  <a:gd name="T73" fmla="*/ 132912 h 88"/>
                  <a:gd name="T74" fmla="*/ 297729 w 107"/>
                  <a:gd name="T75" fmla="*/ 88608 h 88"/>
                  <a:gd name="T76" fmla="*/ 336323 w 107"/>
                  <a:gd name="T77" fmla="*/ 132912 h 88"/>
                  <a:gd name="T78" fmla="*/ 336323 w 107"/>
                  <a:gd name="T79" fmla="*/ 443041 h 88"/>
                  <a:gd name="T80" fmla="*/ 391458 w 107"/>
                  <a:gd name="T81" fmla="*/ 282439 h 88"/>
                  <a:gd name="T82" fmla="*/ 391458 w 107"/>
                  <a:gd name="T83" fmla="*/ 304591 h 88"/>
                  <a:gd name="T84" fmla="*/ 407999 w 107"/>
                  <a:gd name="T85" fmla="*/ 321205 h 88"/>
                  <a:gd name="T86" fmla="*/ 419026 w 107"/>
                  <a:gd name="T87" fmla="*/ 326743 h 88"/>
                  <a:gd name="T88" fmla="*/ 430053 w 107"/>
                  <a:gd name="T89" fmla="*/ 321205 h 88"/>
                  <a:gd name="T90" fmla="*/ 430053 w 107"/>
                  <a:gd name="T91" fmla="*/ 66456 h 88"/>
                  <a:gd name="T92" fmla="*/ 419026 w 107"/>
                  <a:gd name="T93" fmla="*/ 60918 h 88"/>
                  <a:gd name="T94" fmla="*/ 407999 w 107"/>
                  <a:gd name="T95" fmla="*/ 66456 h 88"/>
                  <a:gd name="T96" fmla="*/ 391458 w 107"/>
                  <a:gd name="T97" fmla="*/ 77532 h 88"/>
                  <a:gd name="T98" fmla="*/ 391458 w 107"/>
                  <a:gd name="T99" fmla="*/ 99684 h 88"/>
                  <a:gd name="T100" fmla="*/ 391458 w 107"/>
                  <a:gd name="T101" fmla="*/ 282439 h 8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107" h="88">
                    <a:moveTo>
                      <a:pt x="83" y="63"/>
                    </a:moveTo>
                    <a:cubicBezTo>
                      <a:pt x="97" y="47"/>
                      <a:pt x="97" y="23"/>
                      <a:pt x="83" y="7"/>
                    </a:cubicBezTo>
                    <a:cubicBezTo>
                      <a:pt x="82" y="6"/>
                      <a:pt x="82" y="4"/>
                      <a:pt x="83" y="3"/>
                    </a:cubicBezTo>
                    <a:cubicBezTo>
                      <a:pt x="85" y="0"/>
                      <a:pt x="85" y="0"/>
                      <a:pt x="85" y="0"/>
                    </a:cubicBezTo>
                    <a:cubicBezTo>
                      <a:pt x="86" y="0"/>
                      <a:pt x="86" y="0"/>
                      <a:pt x="87" y="0"/>
                    </a:cubicBezTo>
                    <a:cubicBezTo>
                      <a:pt x="88" y="0"/>
                      <a:pt x="89" y="0"/>
                      <a:pt x="89" y="0"/>
                    </a:cubicBezTo>
                    <a:cubicBezTo>
                      <a:pt x="107" y="20"/>
                      <a:pt x="107" y="50"/>
                      <a:pt x="89" y="69"/>
                    </a:cubicBezTo>
                    <a:cubicBezTo>
                      <a:pt x="89" y="70"/>
                      <a:pt x="88" y="70"/>
                      <a:pt x="87" y="70"/>
                    </a:cubicBezTo>
                    <a:cubicBezTo>
                      <a:pt x="86" y="70"/>
                      <a:pt x="86" y="70"/>
                      <a:pt x="85" y="69"/>
                    </a:cubicBezTo>
                    <a:cubicBezTo>
                      <a:pt x="83" y="67"/>
                      <a:pt x="83" y="67"/>
                      <a:pt x="83" y="67"/>
                    </a:cubicBezTo>
                    <a:cubicBezTo>
                      <a:pt x="82" y="65"/>
                      <a:pt x="82" y="64"/>
                      <a:pt x="83" y="63"/>
                    </a:cubicBezTo>
                    <a:close/>
                    <a:moveTo>
                      <a:pt x="24" y="63"/>
                    </a:moveTo>
                    <a:cubicBezTo>
                      <a:pt x="10" y="47"/>
                      <a:pt x="10" y="23"/>
                      <a:pt x="24" y="7"/>
                    </a:cubicBezTo>
                    <a:cubicBezTo>
                      <a:pt x="25" y="6"/>
                      <a:pt x="25" y="4"/>
                      <a:pt x="24" y="3"/>
                    </a:cubicBezTo>
                    <a:cubicBezTo>
                      <a:pt x="22" y="0"/>
                      <a:pt x="22" y="0"/>
                      <a:pt x="22" y="0"/>
                    </a:cubicBezTo>
                    <a:cubicBezTo>
                      <a:pt x="21" y="0"/>
                      <a:pt x="21" y="0"/>
                      <a:pt x="20" y="0"/>
                    </a:cubicBezTo>
                    <a:cubicBezTo>
                      <a:pt x="19" y="0"/>
                      <a:pt x="18" y="0"/>
                      <a:pt x="18" y="0"/>
                    </a:cubicBezTo>
                    <a:cubicBezTo>
                      <a:pt x="0" y="20"/>
                      <a:pt x="0" y="50"/>
                      <a:pt x="18" y="69"/>
                    </a:cubicBezTo>
                    <a:cubicBezTo>
                      <a:pt x="18" y="70"/>
                      <a:pt x="19" y="70"/>
                      <a:pt x="20" y="70"/>
                    </a:cubicBezTo>
                    <a:cubicBezTo>
                      <a:pt x="21" y="70"/>
                      <a:pt x="21" y="70"/>
                      <a:pt x="22" y="69"/>
                    </a:cubicBezTo>
                    <a:cubicBezTo>
                      <a:pt x="24" y="67"/>
                      <a:pt x="24" y="67"/>
                      <a:pt x="24" y="67"/>
                    </a:cubicBezTo>
                    <a:cubicBezTo>
                      <a:pt x="25" y="65"/>
                      <a:pt x="25" y="64"/>
                      <a:pt x="24" y="63"/>
                    </a:cubicBezTo>
                    <a:close/>
                    <a:moveTo>
                      <a:pt x="36" y="51"/>
                    </a:moveTo>
                    <a:cubicBezTo>
                      <a:pt x="37" y="53"/>
                      <a:pt x="37" y="54"/>
                      <a:pt x="36" y="55"/>
                    </a:cubicBezTo>
                    <a:cubicBezTo>
                      <a:pt x="33" y="58"/>
                      <a:pt x="33" y="58"/>
                      <a:pt x="33" y="58"/>
                    </a:cubicBezTo>
                    <a:cubicBezTo>
                      <a:pt x="33" y="58"/>
                      <a:pt x="32" y="59"/>
                      <a:pt x="31" y="59"/>
                    </a:cubicBezTo>
                    <a:cubicBezTo>
                      <a:pt x="30" y="58"/>
                      <a:pt x="30" y="58"/>
                      <a:pt x="29" y="58"/>
                    </a:cubicBezTo>
                    <a:cubicBezTo>
                      <a:pt x="18" y="44"/>
                      <a:pt x="18" y="25"/>
                      <a:pt x="29" y="12"/>
                    </a:cubicBezTo>
                    <a:cubicBezTo>
                      <a:pt x="30" y="11"/>
                      <a:pt x="30" y="11"/>
                      <a:pt x="31" y="11"/>
                    </a:cubicBezTo>
                    <a:cubicBezTo>
                      <a:pt x="32" y="11"/>
                      <a:pt x="33" y="11"/>
                      <a:pt x="33" y="12"/>
                    </a:cubicBezTo>
                    <a:cubicBezTo>
                      <a:pt x="36" y="14"/>
                      <a:pt x="36" y="14"/>
                      <a:pt x="36" y="14"/>
                    </a:cubicBezTo>
                    <a:cubicBezTo>
                      <a:pt x="37" y="15"/>
                      <a:pt x="37" y="17"/>
                      <a:pt x="36" y="18"/>
                    </a:cubicBezTo>
                    <a:cubicBezTo>
                      <a:pt x="28" y="28"/>
                      <a:pt x="28" y="42"/>
                      <a:pt x="36" y="51"/>
                    </a:cubicBezTo>
                    <a:close/>
                    <a:moveTo>
                      <a:pt x="61" y="80"/>
                    </a:moveTo>
                    <a:cubicBezTo>
                      <a:pt x="61" y="84"/>
                      <a:pt x="58" y="88"/>
                      <a:pt x="54" y="88"/>
                    </a:cubicBezTo>
                    <a:cubicBezTo>
                      <a:pt x="49" y="88"/>
                      <a:pt x="46" y="84"/>
                      <a:pt x="46" y="80"/>
                    </a:cubicBezTo>
                    <a:cubicBezTo>
                      <a:pt x="46" y="60"/>
                      <a:pt x="46" y="44"/>
                      <a:pt x="46" y="24"/>
                    </a:cubicBezTo>
                    <a:cubicBezTo>
                      <a:pt x="46" y="19"/>
                      <a:pt x="49" y="16"/>
                      <a:pt x="54" y="16"/>
                    </a:cubicBezTo>
                    <a:cubicBezTo>
                      <a:pt x="58" y="16"/>
                      <a:pt x="61" y="19"/>
                      <a:pt x="61" y="24"/>
                    </a:cubicBezTo>
                    <a:cubicBezTo>
                      <a:pt x="61" y="44"/>
                      <a:pt x="61" y="60"/>
                      <a:pt x="61" y="80"/>
                    </a:cubicBezTo>
                    <a:close/>
                    <a:moveTo>
                      <a:pt x="71" y="51"/>
                    </a:moveTo>
                    <a:cubicBezTo>
                      <a:pt x="70" y="53"/>
                      <a:pt x="70" y="54"/>
                      <a:pt x="71" y="55"/>
                    </a:cubicBezTo>
                    <a:cubicBezTo>
                      <a:pt x="74" y="58"/>
                      <a:pt x="74" y="58"/>
                      <a:pt x="74" y="58"/>
                    </a:cubicBezTo>
                    <a:cubicBezTo>
                      <a:pt x="74" y="58"/>
                      <a:pt x="75" y="59"/>
                      <a:pt x="76" y="59"/>
                    </a:cubicBezTo>
                    <a:cubicBezTo>
                      <a:pt x="77" y="58"/>
                      <a:pt x="77" y="58"/>
                      <a:pt x="78" y="58"/>
                    </a:cubicBezTo>
                    <a:cubicBezTo>
                      <a:pt x="89" y="44"/>
                      <a:pt x="89" y="25"/>
                      <a:pt x="78" y="12"/>
                    </a:cubicBezTo>
                    <a:cubicBezTo>
                      <a:pt x="77" y="11"/>
                      <a:pt x="77" y="11"/>
                      <a:pt x="76" y="11"/>
                    </a:cubicBezTo>
                    <a:cubicBezTo>
                      <a:pt x="75" y="11"/>
                      <a:pt x="74" y="11"/>
                      <a:pt x="74" y="12"/>
                    </a:cubicBezTo>
                    <a:cubicBezTo>
                      <a:pt x="71" y="14"/>
                      <a:pt x="71" y="14"/>
                      <a:pt x="71" y="14"/>
                    </a:cubicBezTo>
                    <a:cubicBezTo>
                      <a:pt x="70" y="15"/>
                      <a:pt x="70" y="17"/>
                      <a:pt x="71" y="18"/>
                    </a:cubicBezTo>
                    <a:cubicBezTo>
                      <a:pt x="79" y="28"/>
                      <a:pt x="79" y="42"/>
                      <a:pt x="71" y="5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grpSp>
        <p:nvGrpSpPr>
          <p:cNvPr id="38" name="Group 37"/>
          <p:cNvGrpSpPr/>
          <p:nvPr/>
        </p:nvGrpSpPr>
        <p:grpSpPr bwMode="auto">
          <a:xfrm>
            <a:off x="6741319" y="1376788"/>
            <a:ext cx="1676400" cy="1647143"/>
            <a:chOff x="8988850" y="1835838"/>
            <a:chExt cx="2234654" cy="2194358"/>
          </a:xfrm>
        </p:grpSpPr>
        <p:sp>
          <p:nvSpPr>
            <p:cNvPr id="26" name="Line 33"/>
            <p:cNvSpPr>
              <a:spLocks noChangeShapeType="1"/>
            </p:cNvSpPr>
            <p:nvPr/>
          </p:nvSpPr>
          <p:spPr bwMode="auto">
            <a:xfrm flipV="1">
              <a:off x="9639566" y="3428850"/>
              <a:ext cx="0" cy="601346"/>
            </a:xfrm>
            <a:prstGeom prst="line">
              <a:avLst/>
            </a:prstGeom>
            <a:ln>
              <a:solidFill>
                <a:schemeClr val="accent1"/>
              </a:solidFill>
            </a:ln>
          </p:spPr>
          <p:style>
            <a:lnRef idx="2">
              <a:schemeClr val="accent5"/>
            </a:lnRef>
            <a:fillRef idx="0">
              <a:schemeClr val="accent5"/>
            </a:fillRef>
            <a:effectRef idx="1">
              <a:schemeClr val="accent5"/>
            </a:effectRef>
            <a:fontRef idx="minor">
              <a:schemeClr val="tx1"/>
            </a:fontRef>
          </p:style>
          <p:txBody>
            <a:bodyPr/>
            <a:lstStyle/>
            <a:p>
              <a:pPr defTabSz="685800">
                <a:defRPr/>
              </a:pPr>
              <a:endParaRPr lang="da-DK" kern="0">
                <a:solidFill>
                  <a:sysClr val="windowText" lastClr="000000"/>
                </a:solidFill>
              </a:endParaRPr>
            </a:p>
          </p:txBody>
        </p:sp>
        <p:grpSp>
          <p:nvGrpSpPr>
            <p:cNvPr id="88087" name="Group 30"/>
            <p:cNvGrpSpPr/>
            <p:nvPr/>
          </p:nvGrpSpPr>
          <p:grpSpPr bwMode="auto">
            <a:xfrm>
              <a:off x="8988850" y="1835838"/>
              <a:ext cx="2234654" cy="1434898"/>
              <a:chOff x="8988850" y="1835838"/>
              <a:chExt cx="2234654" cy="1434898"/>
            </a:xfrm>
          </p:grpSpPr>
          <p:sp>
            <p:nvSpPr>
              <p:cNvPr id="7" name="Freeform 6"/>
              <p:cNvSpPr/>
              <p:nvPr/>
            </p:nvSpPr>
            <p:spPr>
              <a:xfrm>
                <a:off x="8988850" y="1835838"/>
                <a:ext cx="2234654" cy="1434345"/>
              </a:xfrm>
              <a:custGeom>
                <a:avLst/>
                <a:gdLst>
                  <a:gd name="connsiteX0" fmla="*/ 0 w 2234654"/>
                  <a:gd name="connsiteY0" fmla="*/ 0 h 1434898"/>
                  <a:gd name="connsiteX1" fmla="*/ 372442 w 2234654"/>
                  <a:gd name="connsiteY1" fmla="*/ 0 h 1434898"/>
                  <a:gd name="connsiteX2" fmla="*/ 372442 w 2234654"/>
                  <a:gd name="connsiteY2" fmla="*/ 0 h 1434898"/>
                  <a:gd name="connsiteX3" fmla="*/ 931106 w 2234654"/>
                  <a:gd name="connsiteY3" fmla="*/ 0 h 1434898"/>
                  <a:gd name="connsiteX4" fmla="*/ 2234654 w 2234654"/>
                  <a:gd name="connsiteY4" fmla="*/ 0 h 1434898"/>
                  <a:gd name="connsiteX5" fmla="*/ 2234654 w 2234654"/>
                  <a:gd name="connsiteY5" fmla="*/ 837024 h 1434898"/>
                  <a:gd name="connsiteX6" fmla="*/ 2234654 w 2234654"/>
                  <a:gd name="connsiteY6" fmla="*/ 837024 h 1434898"/>
                  <a:gd name="connsiteX7" fmla="*/ 2234654 w 2234654"/>
                  <a:gd name="connsiteY7" fmla="*/ 1195748 h 1434898"/>
                  <a:gd name="connsiteX8" fmla="*/ 2234654 w 2234654"/>
                  <a:gd name="connsiteY8" fmla="*/ 1434898 h 1434898"/>
                  <a:gd name="connsiteX9" fmla="*/ 931106 w 2234654"/>
                  <a:gd name="connsiteY9" fmla="*/ 1434898 h 1434898"/>
                  <a:gd name="connsiteX10" fmla="*/ 651782 w 2234654"/>
                  <a:gd name="connsiteY10" fmla="*/ 1614260 h 1434898"/>
                  <a:gd name="connsiteX11" fmla="*/ 372442 w 2234654"/>
                  <a:gd name="connsiteY11" fmla="*/ 1434898 h 1434898"/>
                  <a:gd name="connsiteX12" fmla="*/ 0 w 2234654"/>
                  <a:gd name="connsiteY12" fmla="*/ 1434898 h 1434898"/>
                  <a:gd name="connsiteX13" fmla="*/ 0 w 2234654"/>
                  <a:gd name="connsiteY13" fmla="*/ 1195748 h 1434898"/>
                  <a:gd name="connsiteX14" fmla="*/ 0 w 2234654"/>
                  <a:gd name="connsiteY14" fmla="*/ 837024 h 1434898"/>
                  <a:gd name="connsiteX15" fmla="*/ 0 w 2234654"/>
                  <a:gd name="connsiteY15" fmla="*/ 837024 h 1434898"/>
                  <a:gd name="connsiteX16" fmla="*/ 0 w 2234654"/>
                  <a:gd name="connsiteY16" fmla="*/ 0 h 1434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34654" h="1434898">
                    <a:moveTo>
                      <a:pt x="0" y="0"/>
                    </a:moveTo>
                    <a:lnTo>
                      <a:pt x="372442" y="0"/>
                    </a:lnTo>
                    <a:lnTo>
                      <a:pt x="372442" y="0"/>
                    </a:lnTo>
                    <a:lnTo>
                      <a:pt x="931106" y="0"/>
                    </a:lnTo>
                    <a:lnTo>
                      <a:pt x="2234654" y="0"/>
                    </a:lnTo>
                    <a:lnTo>
                      <a:pt x="2234654" y="837024"/>
                    </a:lnTo>
                    <a:lnTo>
                      <a:pt x="2234654" y="837024"/>
                    </a:lnTo>
                    <a:lnTo>
                      <a:pt x="2234654" y="1195748"/>
                    </a:lnTo>
                    <a:lnTo>
                      <a:pt x="2234654" y="1434898"/>
                    </a:lnTo>
                    <a:lnTo>
                      <a:pt x="931106" y="1434898"/>
                    </a:lnTo>
                    <a:lnTo>
                      <a:pt x="651782" y="1614260"/>
                    </a:lnTo>
                    <a:lnTo>
                      <a:pt x="372442" y="1434898"/>
                    </a:lnTo>
                    <a:lnTo>
                      <a:pt x="0" y="1434898"/>
                    </a:lnTo>
                    <a:lnTo>
                      <a:pt x="0" y="1195748"/>
                    </a:lnTo>
                    <a:lnTo>
                      <a:pt x="0" y="837024"/>
                    </a:lnTo>
                    <a:lnTo>
                      <a:pt x="0" y="837024"/>
                    </a:lnTo>
                    <a:lnTo>
                      <a:pt x="0" y="0"/>
                    </a:lnTo>
                    <a:close/>
                  </a:path>
                </a:pathLst>
              </a:custGeom>
              <a:solidFill>
                <a:schemeClr val="accent1"/>
              </a:solidFill>
              <a:ln w="25400">
                <a:solidFill>
                  <a:schemeClr val="bg1">
                    <a:lumMod val="95000"/>
                  </a:schemeClr>
                </a:solidFill>
              </a:ln>
            </p:spPr>
            <p:style>
              <a:lnRef idx="2">
                <a:schemeClr val="lt1">
                  <a:hueOff val="0"/>
                  <a:satOff val="0"/>
                  <a:lumOff val="0"/>
                  <a:alphaOff val="0"/>
                </a:schemeClr>
              </a:lnRef>
              <a:fillRef idx="1">
                <a:schemeClr val="accent5">
                  <a:hueOff val="-5752947"/>
                  <a:satOff val="58196"/>
                  <a:lumOff val="-10190"/>
                  <a:alphaOff val="0"/>
                </a:schemeClr>
              </a:fillRef>
              <a:effectRef idx="0">
                <a:schemeClr val="accent5">
                  <a:hueOff val="-5752947"/>
                  <a:satOff val="58196"/>
                  <a:lumOff val="-10190"/>
                  <a:alphaOff val="0"/>
                </a:schemeClr>
              </a:effectRef>
              <a:fontRef idx="minor">
                <a:schemeClr val="lt1"/>
              </a:fontRef>
            </p:style>
            <p:txBody>
              <a:bodyPr lIns="256032" tIns="85344" rIns="85344" bIns="85344" spcCol="1270" anchor="ctr"/>
              <a:lstStyle/>
              <a:p>
                <a:pPr algn="ctr" defTabSz="2133600">
                  <a:lnSpc>
                    <a:spcPct val="90000"/>
                  </a:lnSpc>
                  <a:spcAft>
                    <a:spcPct val="35000"/>
                  </a:spcAft>
                  <a:defRPr/>
                </a:pPr>
                <a:endParaRPr lang="id-ID" sz="4800" dirty="0"/>
              </a:p>
            </p:txBody>
          </p:sp>
          <p:sp>
            <p:nvSpPr>
              <p:cNvPr id="88089" name="Freeform 11"/>
              <p:cNvSpPr>
                <a:spLocks noEditPoints="1"/>
              </p:cNvSpPr>
              <p:nvPr/>
            </p:nvSpPr>
            <p:spPr bwMode="auto">
              <a:xfrm>
                <a:off x="9808569" y="2329962"/>
                <a:ext cx="571924" cy="508150"/>
              </a:xfrm>
              <a:custGeom>
                <a:avLst/>
                <a:gdLst>
                  <a:gd name="T0" fmla="*/ 567656 w 134"/>
                  <a:gd name="T1" fmla="*/ 68323 h 119"/>
                  <a:gd name="T2" fmla="*/ 516439 w 134"/>
                  <a:gd name="T3" fmla="*/ 21351 h 119"/>
                  <a:gd name="T4" fmla="*/ 490830 w 134"/>
                  <a:gd name="T5" fmla="*/ 21351 h 119"/>
                  <a:gd name="T6" fmla="*/ 486562 w 134"/>
                  <a:gd name="T7" fmla="*/ 34161 h 119"/>
                  <a:gd name="T8" fmla="*/ 473758 w 134"/>
                  <a:gd name="T9" fmla="*/ 38432 h 119"/>
                  <a:gd name="T10" fmla="*/ 473758 w 134"/>
                  <a:gd name="T11" fmla="*/ 38432 h 119"/>
                  <a:gd name="T12" fmla="*/ 345715 w 134"/>
                  <a:gd name="T13" fmla="*/ 166537 h 119"/>
                  <a:gd name="T14" fmla="*/ 337179 w 134"/>
                  <a:gd name="T15" fmla="*/ 200698 h 119"/>
                  <a:gd name="T16" fmla="*/ 349983 w 134"/>
                  <a:gd name="T17" fmla="*/ 213508 h 119"/>
                  <a:gd name="T18" fmla="*/ 349983 w 134"/>
                  <a:gd name="T19" fmla="*/ 213508 h 119"/>
                  <a:gd name="T20" fmla="*/ 354251 w 134"/>
                  <a:gd name="T21" fmla="*/ 217779 h 119"/>
                  <a:gd name="T22" fmla="*/ 324375 w 134"/>
                  <a:gd name="T23" fmla="*/ 243400 h 119"/>
                  <a:gd name="T24" fmla="*/ 230477 w 134"/>
                  <a:gd name="T25" fmla="*/ 149456 h 119"/>
                  <a:gd name="T26" fmla="*/ 200600 w 134"/>
                  <a:gd name="T27" fmla="*/ 42702 h 119"/>
                  <a:gd name="T28" fmla="*/ 89630 w 134"/>
                  <a:gd name="T29" fmla="*/ 12811 h 119"/>
                  <a:gd name="T30" fmla="*/ 153651 w 134"/>
                  <a:gd name="T31" fmla="*/ 76863 h 119"/>
                  <a:gd name="T32" fmla="*/ 136579 w 134"/>
                  <a:gd name="T33" fmla="*/ 136645 h 119"/>
                  <a:gd name="T34" fmla="*/ 76826 w 134"/>
                  <a:gd name="T35" fmla="*/ 153726 h 119"/>
                  <a:gd name="T36" fmla="*/ 12804 w 134"/>
                  <a:gd name="T37" fmla="*/ 89674 h 119"/>
                  <a:gd name="T38" fmla="*/ 42681 w 134"/>
                  <a:gd name="T39" fmla="*/ 200698 h 119"/>
                  <a:gd name="T40" fmla="*/ 153651 w 134"/>
                  <a:gd name="T41" fmla="*/ 226319 h 119"/>
                  <a:gd name="T42" fmla="*/ 157919 w 134"/>
                  <a:gd name="T43" fmla="*/ 226319 h 119"/>
                  <a:gd name="T44" fmla="*/ 247549 w 134"/>
                  <a:gd name="T45" fmla="*/ 320263 h 119"/>
                  <a:gd name="T46" fmla="*/ 162187 w 134"/>
                  <a:gd name="T47" fmla="*/ 409936 h 119"/>
                  <a:gd name="T48" fmla="*/ 153651 w 134"/>
                  <a:gd name="T49" fmla="*/ 405666 h 119"/>
                  <a:gd name="T50" fmla="*/ 132311 w 134"/>
                  <a:gd name="T51" fmla="*/ 422747 h 119"/>
                  <a:gd name="T52" fmla="*/ 89630 w 134"/>
                  <a:gd name="T53" fmla="*/ 491069 h 119"/>
                  <a:gd name="T54" fmla="*/ 98166 w 134"/>
                  <a:gd name="T55" fmla="*/ 499610 h 119"/>
                  <a:gd name="T56" fmla="*/ 166455 w 134"/>
                  <a:gd name="T57" fmla="*/ 456908 h 119"/>
                  <a:gd name="T58" fmla="*/ 183528 w 134"/>
                  <a:gd name="T59" fmla="*/ 431287 h 119"/>
                  <a:gd name="T60" fmla="*/ 179260 w 134"/>
                  <a:gd name="T61" fmla="*/ 427017 h 119"/>
                  <a:gd name="T62" fmla="*/ 268890 w 134"/>
                  <a:gd name="T63" fmla="*/ 341613 h 119"/>
                  <a:gd name="T64" fmla="*/ 418273 w 134"/>
                  <a:gd name="T65" fmla="*/ 491069 h 119"/>
                  <a:gd name="T66" fmla="*/ 456686 w 134"/>
                  <a:gd name="T67" fmla="*/ 508150 h 119"/>
                  <a:gd name="T68" fmla="*/ 495098 w 134"/>
                  <a:gd name="T69" fmla="*/ 491069 h 119"/>
                  <a:gd name="T70" fmla="*/ 495098 w 134"/>
                  <a:gd name="T71" fmla="*/ 414206 h 119"/>
                  <a:gd name="T72" fmla="*/ 345715 w 134"/>
                  <a:gd name="T73" fmla="*/ 264750 h 119"/>
                  <a:gd name="T74" fmla="*/ 371324 w 134"/>
                  <a:gd name="T75" fmla="*/ 239129 h 119"/>
                  <a:gd name="T76" fmla="*/ 384128 w 134"/>
                  <a:gd name="T77" fmla="*/ 251940 h 119"/>
                  <a:gd name="T78" fmla="*/ 418273 w 134"/>
                  <a:gd name="T79" fmla="*/ 243400 h 119"/>
                  <a:gd name="T80" fmla="*/ 546315 w 134"/>
                  <a:gd name="T81" fmla="*/ 111024 h 119"/>
                  <a:gd name="T82" fmla="*/ 546315 w 134"/>
                  <a:gd name="T83" fmla="*/ 111024 h 119"/>
                  <a:gd name="T84" fmla="*/ 546315 w 134"/>
                  <a:gd name="T85" fmla="*/ 111024 h 119"/>
                  <a:gd name="T86" fmla="*/ 550584 w 134"/>
                  <a:gd name="T87" fmla="*/ 98214 h 119"/>
                  <a:gd name="T88" fmla="*/ 567656 w 134"/>
                  <a:gd name="T89" fmla="*/ 93944 h 119"/>
                  <a:gd name="T90" fmla="*/ 567656 w 134"/>
                  <a:gd name="T91" fmla="*/ 68323 h 119"/>
                  <a:gd name="T92" fmla="*/ 460954 w 134"/>
                  <a:gd name="T93" fmla="*/ 439827 h 119"/>
                  <a:gd name="T94" fmla="*/ 482294 w 134"/>
                  <a:gd name="T95" fmla="*/ 461178 h 119"/>
                  <a:gd name="T96" fmla="*/ 460954 w 134"/>
                  <a:gd name="T97" fmla="*/ 482529 h 119"/>
                  <a:gd name="T98" fmla="*/ 439613 w 134"/>
                  <a:gd name="T99" fmla="*/ 461178 h 119"/>
                  <a:gd name="T100" fmla="*/ 460954 w 134"/>
                  <a:gd name="T101" fmla="*/ 439827 h 119"/>
                  <a:gd name="T102" fmla="*/ 388396 w 134"/>
                  <a:gd name="T103" fmla="*/ 175077 h 119"/>
                  <a:gd name="T104" fmla="*/ 379860 w 134"/>
                  <a:gd name="T105" fmla="*/ 166537 h 119"/>
                  <a:gd name="T106" fmla="*/ 478026 w 134"/>
                  <a:gd name="T107" fmla="*/ 72593 h 119"/>
                  <a:gd name="T108" fmla="*/ 486562 w 134"/>
                  <a:gd name="T109" fmla="*/ 81133 h 119"/>
                  <a:gd name="T110" fmla="*/ 388396 w 134"/>
                  <a:gd name="T111" fmla="*/ 175077 h 119"/>
                  <a:gd name="T112" fmla="*/ 418273 w 134"/>
                  <a:gd name="T113" fmla="*/ 204968 h 119"/>
                  <a:gd name="T114" fmla="*/ 409737 w 134"/>
                  <a:gd name="T115" fmla="*/ 200698 h 119"/>
                  <a:gd name="T116" fmla="*/ 507903 w 134"/>
                  <a:gd name="T117" fmla="*/ 102484 h 119"/>
                  <a:gd name="T118" fmla="*/ 516439 w 134"/>
                  <a:gd name="T119" fmla="*/ 111024 h 119"/>
                  <a:gd name="T120" fmla="*/ 418273 w 134"/>
                  <a:gd name="T121" fmla="*/ 204968 h 11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zh-CN" altLang="en-US"/>
              </a:p>
            </p:txBody>
          </p:sp>
        </p:grpSp>
      </p:grpSp>
      <p:sp>
        <p:nvSpPr>
          <p:cNvPr id="67" name="矩形 66"/>
          <p:cNvSpPr/>
          <p:nvPr/>
        </p:nvSpPr>
        <p:spPr>
          <a:xfrm>
            <a:off x="0" y="5020816"/>
            <a:ext cx="9144000" cy="1177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20"/>
          <p:cNvSpPr>
            <a:spLocks noChangeArrowheads="1"/>
          </p:cNvSpPr>
          <p:nvPr>
            <p:custDataLst>
              <p:tags r:id="rId1"/>
            </p:custDataLst>
          </p:nvPr>
        </p:nvSpPr>
        <p:spPr bwMode="auto">
          <a:xfrm>
            <a:off x="971865" y="210098"/>
            <a:ext cx="3844979" cy="345440"/>
          </a:xfrm>
          <a:prstGeom prst="rect">
            <a:avLst/>
          </a:prstGeom>
          <a:solidFill>
            <a:schemeClr val="accent1"/>
          </a:solidFill>
          <a:ln>
            <a:noFill/>
          </a:ln>
        </p:spPr>
        <p:txBody>
          <a:bodyPr wrap="square" lIns="68607" tIns="34304" rIns="68607" bIns="34304">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sz="1800" b="1" dirty="0">
                <a:solidFill>
                  <a:schemeClr val="bg1"/>
                </a:solidFill>
                <a:ea typeface="微软雅黑" panose="020B0503020204020204" pitchFamily="34" charset="-122"/>
                <a:sym typeface="Arial" panose="020B0604020202020204" pitchFamily="34" charset="0"/>
              </a:rPr>
              <a:t>面试经验</a:t>
            </a:r>
            <a:r>
              <a:rPr lang="en-US" altLang="zh-CN" sz="1800" b="1" dirty="0">
                <a:solidFill>
                  <a:schemeClr val="bg1"/>
                </a:solidFill>
                <a:ea typeface="微软雅黑" panose="020B0503020204020204" pitchFamily="34" charset="-122"/>
                <a:sym typeface="Arial" panose="020B0604020202020204" pitchFamily="34" charset="0"/>
              </a:rPr>
              <a:t>——PWC</a:t>
            </a:r>
            <a:r>
              <a:rPr lang="zh-CN" altLang="en-US" sz="1800" b="1" dirty="0">
                <a:solidFill>
                  <a:schemeClr val="bg1"/>
                </a:solidFill>
                <a:ea typeface="微软雅黑" panose="020B0503020204020204" pitchFamily="34" charset="-122"/>
                <a:sym typeface="Arial" panose="020B0604020202020204" pitchFamily="34" charset="0"/>
              </a:rPr>
              <a:t>（形式：辩论赛）</a:t>
            </a:r>
            <a:endParaRPr lang="zh-CN" altLang="en-US" sz="1800" b="1" dirty="0">
              <a:solidFill>
                <a:schemeClr val="bg1"/>
              </a:solidFill>
              <a:ea typeface="微软雅黑" panose="020B0503020204020204" pitchFamily="34" charset="-122"/>
              <a:sym typeface="Arial" panose="020B0604020202020204" pitchFamily="34" charset="0"/>
            </a:endParaRPr>
          </a:p>
        </p:txBody>
      </p:sp>
      <p:sp>
        <p:nvSpPr>
          <p:cNvPr id="8" name="矩形 8"/>
          <p:cNvSpPr>
            <a:spLocks noChangeArrowheads="1"/>
          </p:cNvSpPr>
          <p:nvPr>
            <p:custDataLst>
              <p:tags r:id="rId2"/>
            </p:custDataLst>
          </p:nvPr>
        </p:nvSpPr>
        <p:spPr bwMode="auto">
          <a:xfrm>
            <a:off x="136153" y="70029"/>
            <a:ext cx="601499" cy="486346"/>
          </a:xfrm>
          <a:custGeom>
            <a:avLst/>
            <a:gdLst>
              <a:gd name="T0" fmla="*/ 0 w 855095"/>
              <a:gd name="T1" fmla="*/ 0 h 855095"/>
              <a:gd name="T2" fmla="*/ 855095 w 855095"/>
              <a:gd name="T3" fmla="*/ 855095 h 855095"/>
            </a:gdLst>
            <a:ahLst/>
            <a:cxnLst/>
            <a:rect l="T0" t="T1" r="T2" b="T3"/>
            <a:pathLst>
              <a:path w="855095" h="855095">
                <a:moveTo>
                  <a:pt x="805897" y="427546"/>
                </a:moveTo>
                <a:lnTo>
                  <a:pt x="855095" y="427546"/>
                </a:lnTo>
                <a:lnTo>
                  <a:pt x="855095" y="855095"/>
                </a:lnTo>
                <a:lnTo>
                  <a:pt x="427546" y="855095"/>
                </a:lnTo>
                <a:lnTo>
                  <a:pt x="427546" y="805897"/>
                </a:lnTo>
                <a:lnTo>
                  <a:pt x="805897" y="805897"/>
                </a:lnTo>
                <a:lnTo>
                  <a:pt x="805897" y="427546"/>
                </a:lnTo>
                <a:close/>
                <a:moveTo>
                  <a:pt x="0" y="0"/>
                </a:moveTo>
                <a:lnTo>
                  <a:pt x="427546" y="0"/>
                </a:lnTo>
                <a:lnTo>
                  <a:pt x="427546" y="49196"/>
                </a:lnTo>
                <a:lnTo>
                  <a:pt x="49196" y="49196"/>
                </a:lnTo>
                <a:lnTo>
                  <a:pt x="49196" y="427546"/>
                </a:lnTo>
                <a:lnTo>
                  <a:pt x="0" y="427546"/>
                </a:lnTo>
                <a:lnTo>
                  <a:pt x="0" y="0"/>
                </a:lnTo>
                <a:close/>
              </a:path>
            </a:pathLst>
          </a:custGeom>
          <a:solidFill>
            <a:schemeClr val="accent1"/>
          </a:solidFill>
          <a:ln>
            <a:noFill/>
          </a:ln>
        </p:spPr>
        <p:txBody>
          <a:bodyPr lIns="68607" tIns="34304" rIns="68607" bIns="34304"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dirty="0">
                <a:solidFill>
                  <a:schemeClr val="accent1"/>
                </a:solidFill>
                <a:latin typeface="Impact" panose="020B0806030902050204" pitchFamily="34" charset="0"/>
                <a:sym typeface="Impact" panose="020B0806030902050204" pitchFamily="34" charset="0"/>
              </a:rPr>
              <a:t>2.2</a:t>
            </a:r>
            <a:endParaRPr lang="en-US" altLang="zh-CN" sz="2400" dirty="0">
              <a:solidFill>
                <a:schemeClr val="accent1"/>
              </a:solidFill>
              <a:latin typeface="Impact" panose="020B0806030902050204" pitchFamily="34" charset="0"/>
              <a:sym typeface="Impact" panose="020B0806030902050204" pitchFamily="34" charset="0"/>
            </a:endParaRPr>
          </a:p>
        </p:txBody>
      </p:sp>
    </p:spTree>
  </p:cSld>
  <p:clrMapOvr>
    <a:masterClrMapping/>
  </p:clrMapOvr>
  <p:transition spd="med">
    <p:pull/>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TABLE_ENDDRAG_ORIGIN_RECT" val="596*171"/>
  <p:tag name="TABLE_ENDDRAG_RECT" val="79*158*597*171"/>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COMMONDATA" val="eyJoZGlkIjoiNzY2MDNmZWU4NjQ4MTA3NzM2OGViMjMwMmM1ZTUxNmIifQ=="/>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红动">
      <a:dk1>
        <a:srgbClr val="1C1C1C"/>
      </a:dk1>
      <a:lt1>
        <a:srgbClr val="FFFFFF"/>
      </a:lt1>
      <a:dk2>
        <a:srgbClr val="1C1C1C"/>
      </a:dk2>
      <a:lt2>
        <a:srgbClr val="FFFFFF"/>
      </a:lt2>
      <a:accent1>
        <a:srgbClr val="0072BF"/>
      </a:accent1>
      <a:accent2>
        <a:srgbClr val="3FB1FF"/>
      </a:accent2>
      <a:accent3>
        <a:srgbClr val="0072BF"/>
      </a:accent3>
      <a:accent4>
        <a:srgbClr val="3FB1FF"/>
      </a:accent4>
      <a:accent5>
        <a:srgbClr val="008DEE"/>
      </a:accent5>
      <a:accent6>
        <a:srgbClr val="00B0F0"/>
      </a:accent6>
      <a:hlink>
        <a:srgbClr val="21A5FF"/>
      </a:hlink>
      <a:folHlink>
        <a:srgbClr val="4D4D4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0</TotalTime>
  <Words>9296</Words>
  <Application>WPS 演示</Application>
  <PresentationFormat>自定义</PresentationFormat>
  <Paragraphs>628</Paragraphs>
  <Slides>45</Slides>
  <Notes>43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45</vt:i4>
      </vt:variant>
    </vt:vector>
  </HeadingPairs>
  <TitlesOfParts>
    <vt:vector size="65" baseType="lpstr">
      <vt:lpstr>Arial</vt:lpstr>
      <vt:lpstr>宋体</vt:lpstr>
      <vt:lpstr>Wingdings</vt:lpstr>
      <vt:lpstr>Roboto Condensed</vt:lpstr>
      <vt:lpstr>Agency FB</vt:lpstr>
      <vt:lpstr>Calibri</vt:lpstr>
      <vt:lpstr>微软雅黑</vt:lpstr>
      <vt:lpstr>Impact</vt:lpstr>
      <vt:lpstr>Open Sans</vt:lpstr>
      <vt:lpstr>Clear Sans</vt:lpstr>
      <vt:lpstr>DejaVu Math TeX Gyre</vt:lpstr>
      <vt:lpstr>MS PGothic</vt:lpstr>
      <vt:lpstr>Fira Sans SemiBold Italic</vt:lpstr>
      <vt:lpstr>Segoe Print</vt:lpstr>
      <vt:lpstr>Times New Roman</vt:lpstr>
      <vt:lpstr>Arial Unicode MS</vt:lpstr>
      <vt:lpstr>FontAwesome</vt:lpstr>
      <vt:lpstr>Helvetica Light</vt:lpstr>
      <vt:lpstr>Fira Sans Medium Italic</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dc:title>
  <dc:creator>www.tukuppt.com</dc:creator>
  <cp:keywords>tukuppt</cp:keywords>
  <cp:lastModifiedBy>WPS_1602321340</cp:lastModifiedBy>
  <cp:revision>21</cp:revision>
  <dcterms:created xsi:type="dcterms:W3CDTF">2015-07-10T10:13:00Z</dcterms:created>
  <dcterms:modified xsi:type="dcterms:W3CDTF">2023-11-16T11:34:52Z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87EDDFBD64B7419D8CABCA8CE4CCE606_12</vt:lpwstr>
  </property>
  <property fmtid="{D5CDD505-2E9C-101B-9397-08002B2CF9AE}" pid="3" name="KSOProductBuildVer">
    <vt:lpwstr>2052-12.1.0.15404</vt:lpwstr>
  </property>
</Properties>
</file>