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6A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FFA0-C4A1-4FA4-91F6-32772D475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4F34E-F8E5-4156-985B-40D7CF71A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4A679-08E4-4875-A92F-AD515E05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D4E8-A381-428D-A3B8-4E2566897CF6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0C057-FBC2-45C5-A335-468663C8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459DF-9D9A-414C-9217-A87A4CA5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7758-FB27-462A-896B-D06CA7EF20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621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AE78B-BBAF-4399-AD3A-DD533034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B3445-D564-47DE-B84F-6BAD90544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5170B-21E6-46B0-8D28-A6A6C772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D4E8-A381-428D-A3B8-4E2566897CF6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B73C2-C69F-4007-8632-A11E4DDE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B272A-539D-4FE0-9876-6E21B012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7758-FB27-462A-896B-D06CA7EF20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499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FF52A5-647A-442E-B0A1-6E3CDF34DA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E3873-D446-43F5-9705-20DE169C2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FB4A2-1B49-4E46-B563-722C4AADA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D4E8-A381-428D-A3B8-4E2566897CF6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A0EB4-C53A-446E-A0E8-34E6A089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6B04E-DC6B-47DC-BF25-2BF9EE9F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7758-FB27-462A-896B-D06CA7EF20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710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2DA2-686B-4C25-86C9-2A80CAD2F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0A045-9DD0-48BB-A0E1-6F4D5F3CC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14E88-5C7E-41C8-8BA1-473636E1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D4E8-A381-428D-A3B8-4E2566897CF6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F6FD5-4989-4168-A568-7FE6E063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9A35B-5C0E-4B82-993B-8E09CEE7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7758-FB27-462A-896B-D06CA7EF20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33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53BC-E476-42F2-A02D-4DA435A2B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F06CB-4DFC-43A4-933B-AEBFC9767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86F4C-EA9D-410F-956E-2D4D15808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D4E8-A381-428D-A3B8-4E2566897CF6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A331B-EBE0-4037-A108-094D0E25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618FA-93DF-4888-8FF8-D71BC78B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7758-FB27-462A-896B-D06CA7EF20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582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B7E1-E5F4-4C7C-83A4-DE629122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FD413-9D0D-451A-BB8D-BE34A15E1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0C50B-25D9-4629-BBD3-5E5594221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0CEA2-992C-435C-B6E9-C6645FC3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D4E8-A381-428D-A3B8-4E2566897CF6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1EEE7-685B-46B0-82ED-3B486F13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2CA76-D71E-4EA6-9528-5F03197A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7758-FB27-462A-896B-D06CA7EF20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468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4383-07CF-4D0A-9B59-69164F472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8F4E3-FBEC-4C11-93E6-EE79A71D5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FBA88-B7B1-437B-A123-4E05A1C23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E825-7511-4B93-96E1-7B3AC5C72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3F298D-41F5-43F4-9461-14B73BA9D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4EF20-32B8-4D73-B4EF-582A566D8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D4E8-A381-428D-A3B8-4E2566897CF6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CB9D29-F61A-46BF-ABDE-309B91008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88889B-CA0C-4410-A4AB-FCB34AA1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7758-FB27-462A-896B-D06CA7EF20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703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BE4C-5FEB-417E-B5FC-67038E46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6B5C8-5318-4026-A8C6-CC31EE38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D4E8-A381-428D-A3B8-4E2566897CF6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F8E8D-4523-4050-9654-601D47D5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BDE28-65D0-4D53-927D-428C8BD8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7758-FB27-462A-896B-D06CA7EF20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87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4F8900-C67B-4659-BFEA-D209EB937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D4E8-A381-428D-A3B8-4E2566897CF6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7C7AB-7F5B-4355-97DD-AF9CF88A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BA7D3-712B-4EE9-BF6B-2A5506C2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7758-FB27-462A-896B-D06CA7EF20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602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CA27-BA55-4C17-B8E3-781FA575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B930C-C6DE-4B7B-9372-13DDEB0AC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33B7B-8247-41DC-8A31-D7189B5B2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C1951-6CDD-4A37-928E-7782DEF8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D4E8-A381-428D-A3B8-4E2566897CF6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824A0-E143-486E-9D07-37C789EB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EF829-4390-476E-9BF4-16BEF357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7758-FB27-462A-896B-D06CA7EF20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918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27D80-F9A5-405C-9E70-19C51D83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9D33B-DF5C-47F0-9C71-ACB48D90C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B5E2C-CD22-4971-837D-C5E23E09F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04541-47D5-4AD7-B56B-CADB8FF3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D4E8-A381-428D-A3B8-4E2566897CF6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2A19D-694B-4DC3-82BB-B22C1EBC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8C492-D50D-4934-A135-D66B729E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7758-FB27-462A-896B-D06CA7EF20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135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C99DEE-1401-4B93-ABD0-F2CE2D4D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06425-A92E-425E-AFD9-EA3317D5F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5A0E6-4B2A-4847-AE02-4BEA3C6F5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8D4E8-A381-428D-A3B8-4E2566897CF6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AD3E5-26B9-4D2B-82EA-4D45CFCEB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C7C41-31D1-4075-9CCD-9B576AF82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E7758-FB27-462A-896B-D06CA7EF20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285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A6C7C7A-D571-4FF6-A12E-1071432539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3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E51CD7-2114-4C05-AF40-020D2C0CE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Temperature Sensors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EF6BC-34F4-424D-9BDC-31F292BAC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Raspberry Pi Chapter 11</a:t>
            </a:r>
          </a:p>
        </p:txBody>
      </p:sp>
    </p:spTree>
    <p:extLst>
      <p:ext uri="{BB962C8B-B14F-4D97-AF65-F5344CB8AC3E}">
        <p14:creationId xmlns:p14="http://schemas.microsoft.com/office/powerpoint/2010/main" val="2098860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7D5D2E51-A652-4FCB-ADE3-8974F2723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7" name="Freeform: Shape 136">
            <a:extLst>
              <a:ext uri="{FF2B5EF4-FFF2-40B4-BE49-F238E27FC236}">
                <a16:creationId xmlns:a16="http://schemas.microsoft.com/office/drawing/2014/main" id="{08E18253-076D-4D89-968E-FCD8887E2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9" name="Freeform: Shape 138">
            <a:extLst>
              <a:ext uri="{FF2B5EF4-FFF2-40B4-BE49-F238E27FC236}">
                <a16:creationId xmlns:a16="http://schemas.microsoft.com/office/drawing/2014/main" id="{F6EBCC24-DE3B-4BAD-9624-83E1C2D66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433E5-5D9B-4FB0-BD77-1A3BA1F66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243584"/>
          </a:xfrm>
        </p:spPr>
        <p:txBody>
          <a:bodyPr>
            <a:normAutofit/>
          </a:bodyPr>
          <a:lstStyle/>
          <a:p>
            <a:r>
              <a:rPr lang="en-CA" sz="3400"/>
              <a:t>Thermocouple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C07AF1D-AB44-447B-BC2F-DBECCC06C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FCD70E2-BD62-41E4-975D-E58B07928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27D0B-762F-45F9-955C-00509952C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4600"/>
            <a:ext cx="4837176" cy="3666744"/>
          </a:xfrm>
        </p:spPr>
        <p:txBody>
          <a:bodyPr>
            <a:normAutofit/>
          </a:bodyPr>
          <a:lstStyle/>
          <a:p>
            <a:r>
              <a:rPr lang="en-CA" sz="2400" dirty="0"/>
              <a:t>Most popular type of temperature sensor</a:t>
            </a:r>
          </a:p>
          <a:p>
            <a:r>
              <a:rPr lang="en-CA" sz="2400" dirty="0"/>
              <a:t>Two conductors are joined together – voltage difference is observed</a:t>
            </a:r>
          </a:p>
          <a:p>
            <a:r>
              <a:rPr lang="en-CA" sz="2400" dirty="0"/>
              <a:t>Difference in voltage is proportional to temperature difference (Seebeck Effect)</a:t>
            </a:r>
          </a:p>
          <a:p>
            <a:r>
              <a:rPr lang="en-CA" sz="2400" dirty="0"/>
              <a:t>K-type – most common</a:t>
            </a:r>
          </a:p>
        </p:txBody>
      </p:sp>
      <p:pic>
        <p:nvPicPr>
          <p:cNvPr id="1026" name="Picture 2" descr="Honeywell Home 24 Inch Thermocouple for Gas Furnaces and Water Heaters,  Water Heater Parts - Amazon Canada">
            <a:extLst>
              <a:ext uri="{FF2B5EF4-FFF2-40B4-BE49-F238E27FC236}">
                <a16:creationId xmlns:a16="http://schemas.microsoft.com/office/drawing/2014/main" id="{E3C2EF3A-0C96-4B22-8380-17F5AE22B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4188" y="458754"/>
            <a:ext cx="1783451" cy="177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Thermocouple - Construction, Working Principle &amp; Applications">
            <a:extLst>
              <a:ext uri="{FF2B5EF4-FFF2-40B4-BE49-F238E27FC236}">
                <a16:creationId xmlns:a16="http://schemas.microsoft.com/office/drawing/2014/main" id="{E90D9405-4F69-4C10-8EF3-840326482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9435" y="703968"/>
            <a:ext cx="3384765" cy="252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7861A1-DD87-423B-8C1F-D042C1D70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88" y="3511547"/>
            <a:ext cx="6948274" cy="302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7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BC31-3232-490C-B0C7-B0DC71365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Thermocouple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CC247-2C31-4BC4-9583-E97E9B239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02545"/>
            <a:ext cx="5157787" cy="823912"/>
          </a:xfrm>
        </p:spPr>
        <p:txBody>
          <a:bodyPr/>
          <a:lstStyle/>
          <a:p>
            <a:r>
              <a:rPr lang="en-CA" dirty="0"/>
              <a:t>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F8A03-92AB-4FE3-9E3C-DDBEED175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1" y="2266950"/>
            <a:ext cx="5157787" cy="3684588"/>
          </a:xfrm>
        </p:spPr>
        <p:txBody>
          <a:bodyPr/>
          <a:lstStyle/>
          <a:p>
            <a:r>
              <a:rPr lang="en-CA" dirty="0"/>
              <a:t>Wide range of temperature sensing (K type is 0 – 1260 degrees C)</a:t>
            </a:r>
          </a:p>
          <a:p>
            <a:r>
              <a:rPr lang="en-CA" dirty="0"/>
              <a:t>Quick sensing</a:t>
            </a:r>
          </a:p>
          <a:p>
            <a:r>
              <a:rPr lang="en-CA" dirty="0"/>
              <a:t>Self-powered</a:t>
            </a:r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7B4FF-2EFA-4CB3-9C66-B587DB218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302545"/>
            <a:ext cx="5183188" cy="823912"/>
          </a:xfrm>
        </p:spPr>
        <p:txBody>
          <a:bodyPr/>
          <a:lstStyle/>
          <a:p>
            <a:r>
              <a:rPr lang="en-CA" dirty="0"/>
              <a:t>Disadvantages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93067-7841-4DAB-B0CF-49B3BD50F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66950"/>
            <a:ext cx="5183188" cy="2276475"/>
          </a:xfrm>
        </p:spPr>
        <p:txBody>
          <a:bodyPr/>
          <a:lstStyle/>
          <a:p>
            <a:r>
              <a:rPr lang="en-CA" dirty="0"/>
              <a:t>Accuracy diminishes with long wire length</a:t>
            </a:r>
          </a:p>
          <a:p>
            <a:r>
              <a:rPr lang="en-CA" dirty="0"/>
              <a:t>Seebeck effect is produced among the cold junction, which has to be accounted for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38AF27-2794-40A1-AB3C-A2A285A9570E}"/>
              </a:ext>
            </a:extLst>
          </p:cNvPr>
          <p:cNvSpPr txBox="1"/>
          <p:nvPr/>
        </p:nvSpPr>
        <p:spPr>
          <a:xfrm>
            <a:off x="428239" y="5445700"/>
            <a:ext cx="4418969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Applications:</a:t>
            </a:r>
            <a:r>
              <a:rPr lang="en-CA" sz="1800" dirty="0"/>
              <a:t> Monitoring oven temperature, manufacturing, furnaces, extruders</a:t>
            </a:r>
            <a:endParaRPr lang="en-CA" dirty="0"/>
          </a:p>
          <a:p>
            <a:endParaRPr lang="en-CA" dirty="0"/>
          </a:p>
        </p:txBody>
      </p:sp>
      <p:pic>
        <p:nvPicPr>
          <p:cNvPr id="2050" name="Picture 2" descr="ZSK NT Extruders – Coperion">
            <a:extLst>
              <a:ext uri="{FF2B5EF4-FFF2-40B4-BE49-F238E27FC236}">
                <a16:creationId xmlns:a16="http://schemas.microsoft.com/office/drawing/2014/main" id="{EA79D413-531A-48F3-AA63-111A33CE9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954" y="4543425"/>
            <a:ext cx="3251201" cy="217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67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7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B704B-912D-435F-B6F9-DF310300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/>
              <a:t>Thermistor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6757-3CE1-4660-A7E0-66B5B959E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CA" sz="2000"/>
              <a:t>A resistor whose resistance changes depending on temperature</a:t>
            </a:r>
          </a:p>
          <a:p>
            <a:pPr lvl="1"/>
            <a:r>
              <a:rPr lang="en-CA" sz="2000"/>
              <a:t>NTC Thermistor – As temperature increases, resistance decreases</a:t>
            </a:r>
          </a:p>
          <a:p>
            <a:pPr lvl="1"/>
            <a:r>
              <a:rPr lang="en-CA" sz="2000"/>
              <a:t>PTC Thermistor– As temperature increases, resistance increases</a:t>
            </a:r>
          </a:p>
          <a:p>
            <a:pPr lvl="1"/>
            <a:endParaRPr lang="en-CA" sz="2000"/>
          </a:p>
          <a:p>
            <a:r>
              <a:rPr lang="en-CA" sz="2000"/>
              <a:t>Made of a metal oxide, covered in an insulator </a:t>
            </a:r>
          </a:p>
          <a:p>
            <a:r>
              <a:rPr lang="en-CA" sz="2000"/>
              <a:t>Accurate to +/- 0.2 degrees C in its optimal range (room temp)</a:t>
            </a:r>
          </a:p>
          <a:p>
            <a:pPr lvl="1"/>
            <a:endParaRPr lang="en-CA" sz="2000"/>
          </a:p>
          <a:p>
            <a:pPr lvl="1"/>
            <a:endParaRPr lang="en-CA" sz="2000"/>
          </a:p>
        </p:txBody>
      </p:sp>
      <p:grpSp>
        <p:nvGrpSpPr>
          <p:cNvPr id="3081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082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3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84" name="Group 8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Rectangle 8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Thermistor-Based Temperature Sensing | DigiKey">
            <a:extLst>
              <a:ext uri="{FF2B5EF4-FFF2-40B4-BE49-F238E27FC236}">
                <a16:creationId xmlns:a16="http://schemas.microsoft.com/office/drawing/2014/main" id="{9F038E64-CDB2-4822-AD2A-20B8A5095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04134" y="2338042"/>
            <a:ext cx="5844397" cy="419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NTC Thermistor Thermal Resistor 50K Ohm 5% – AAM | Online Shopping Store">
            <a:extLst>
              <a:ext uri="{FF2B5EF4-FFF2-40B4-BE49-F238E27FC236}">
                <a16:creationId xmlns:a16="http://schemas.microsoft.com/office/drawing/2014/main" id="{7BBC6EC8-1B57-434F-97FB-D67F1D9EA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6737" y="205895"/>
            <a:ext cx="1523517" cy="152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24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BC31-3232-490C-B0C7-B0DC71365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Thermistor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CC247-2C31-4BC4-9583-E97E9B239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02545"/>
            <a:ext cx="5157787" cy="823912"/>
          </a:xfrm>
        </p:spPr>
        <p:txBody>
          <a:bodyPr/>
          <a:lstStyle/>
          <a:p>
            <a:r>
              <a:rPr lang="en-CA" dirty="0"/>
              <a:t>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F8A03-92AB-4FE3-9E3C-DDBEED175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1" y="2266950"/>
            <a:ext cx="5157787" cy="3684588"/>
          </a:xfrm>
        </p:spPr>
        <p:txBody>
          <a:bodyPr>
            <a:normAutofit fontScale="92500"/>
          </a:bodyPr>
          <a:lstStyle/>
          <a:p>
            <a:r>
              <a:rPr lang="en-CA" dirty="0"/>
              <a:t>Low cost (under $5)</a:t>
            </a:r>
          </a:p>
          <a:p>
            <a:r>
              <a:rPr lang="en-CA" dirty="0"/>
              <a:t>Stable</a:t>
            </a:r>
          </a:p>
          <a:p>
            <a:r>
              <a:rPr lang="en-CA" dirty="0"/>
              <a:t>Easy to wire – use voltage divider circuit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7B4FF-2EFA-4CB3-9C66-B587DB218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302545"/>
            <a:ext cx="5183188" cy="823912"/>
          </a:xfrm>
        </p:spPr>
        <p:txBody>
          <a:bodyPr/>
          <a:lstStyle/>
          <a:p>
            <a:r>
              <a:rPr lang="en-CA" dirty="0"/>
              <a:t>Disadvantages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93067-7841-4DAB-B0CF-49B3BD50F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66950"/>
            <a:ext cx="5183188" cy="2276475"/>
          </a:xfrm>
        </p:spPr>
        <p:txBody>
          <a:bodyPr>
            <a:normAutofit fontScale="92500"/>
          </a:bodyPr>
          <a:lstStyle/>
          <a:p>
            <a:r>
              <a:rPr lang="en-CA" dirty="0"/>
              <a:t>Requires signal voltage</a:t>
            </a:r>
          </a:p>
          <a:p>
            <a:r>
              <a:rPr lang="en-CA" dirty="0"/>
              <a:t>Small range (-50 – 150 degrees C)</a:t>
            </a:r>
          </a:p>
          <a:p>
            <a:r>
              <a:rPr lang="en-CA" dirty="0"/>
              <a:t>Non-linear temperature/resistance relationship</a:t>
            </a:r>
          </a:p>
          <a:p>
            <a:r>
              <a:rPr lang="en-CA" dirty="0"/>
              <a:t>Slow response time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38AF27-2794-40A1-AB3C-A2A285A9570E}"/>
              </a:ext>
            </a:extLst>
          </p:cNvPr>
          <p:cNvSpPr txBox="1"/>
          <p:nvPr/>
        </p:nvSpPr>
        <p:spPr>
          <a:xfrm>
            <a:off x="428239" y="5122416"/>
            <a:ext cx="5157787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Applications:</a:t>
            </a:r>
            <a:r>
              <a:rPr lang="en-CA" sz="1800" dirty="0"/>
              <a:t> Measuring air temperature (weather station), oven thermometer, fire alarm</a:t>
            </a:r>
            <a:endParaRPr lang="en-CA" dirty="0"/>
          </a:p>
        </p:txBody>
      </p:sp>
      <p:pic>
        <p:nvPicPr>
          <p:cNvPr id="4104" name="Picture 8" descr="AcuRite High-Definition 5-in-1 Weather Station with Wi-Fi to Weather  Underground-01208M - The Home Depot">
            <a:extLst>
              <a:ext uri="{FF2B5EF4-FFF2-40B4-BE49-F238E27FC236}">
                <a16:creationId xmlns:a16="http://schemas.microsoft.com/office/drawing/2014/main" id="{E2A6C140-2878-40B8-A474-AAFF6175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977" y="4683918"/>
            <a:ext cx="2105857" cy="210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53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BDF1A630-2A9B-41A0-92F9-FDA261070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906FE-65E5-43F0-BD2F-D5794E12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CA" sz="3700"/>
              <a:t>RTD (Resistance Temperature Detector)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F6313-8BA1-4256-B41D-D78D69B16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6" y="2508105"/>
            <a:ext cx="4725960" cy="2059099"/>
          </a:xfrm>
        </p:spPr>
        <p:txBody>
          <a:bodyPr anchor="ctr">
            <a:normAutofit/>
          </a:bodyPr>
          <a:lstStyle/>
          <a:p>
            <a:r>
              <a:rPr lang="en-CA" sz="2000" dirty="0"/>
              <a:t>Similar idea to thermistor</a:t>
            </a:r>
          </a:p>
          <a:p>
            <a:r>
              <a:rPr lang="en-CA" sz="2000" dirty="0"/>
              <a:t>Resistance of the metal, usually platinum, increases proportional to temperature</a:t>
            </a:r>
          </a:p>
          <a:p>
            <a:r>
              <a:rPr lang="en-CA" sz="2000" dirty="0"/>
              <a:t>Linear relationship between resistance and temperature</a:t>
            </a:r>
          </a:p>
        </p:txBody>
      </p:sp>
      <p:pic>
        <p:nvPicPr>
          <p:cNvPr id="5128" name="Picture 8" descr="Pt100 temperature sensor – useful things to know">
            <a:extLst>
              <a:ext uri="{FF2B5EF4-FFF2-40B4-BE49-F238E27FC236}">
                <a16:creationId xmlns:a16="http://schemas.microsoft.com/office/drawing/2014/main" id="{117F5099-721B-4139-89E5-5ED5820B4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99722" y="3110057"/>
            <a:ext cx="4725959" cy="304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istance thermometer - Wikipedia">
            <a:extLst>
              <a:ext uri="{FF2B5EF4-FFF2-40B4-BE49-F238E27FC236}">
                <a16:creationId xmlns:a16="http://schemas.microsoft.com/office/drawing/2014/main" id="{FC8BF111-B574-4CE3-99C0-512830C08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39965" y="332259"/>
            <a:ext cx="3995010" cy="232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ow to install RTD in to a process ? – Instrumentation and Control  Engineering">
            <a:extLst>
              <a:ext uri="{FF2B5EF4-FFF2-40B4-BE49-F238E27FC236}">
                <a16:creationId xmlns:a16="http://schemas.microsoft.com/office/drawing/2014/main" id="{E926C239-1C41-4F02-B8C2-2EAA854A2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1166" y="4634488"/>
            <a:ext cx="3162154" cy="139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40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BC31-3232-490C-B0C7-B0DC71365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CC247-2C31-4BC4-9583-E97E9B239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02545"/>
            <a:ext cx="5157787" cy="823912"/>
          </a:xfrm>
        </p:spPr>
        <p:txBody>
          <a:bodyPr/>
          <a:lstStyle/>
          <a:p>
            <a:r>
              <a:rPr lang="en-CA" dirty="0"/>
              <a:t>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F8A03-92AB-4FE3-9E3C-DDBEED175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1" y="2266950"/>
            <a:ext cx="5157787" cy="3684588"/>
          </a:xfrm>
        </p:spPr>
        <p:txBody>
          <a:bodyPr>
            <a:normAutofit/>
          </a:bodyPr>
          <a:lstStyle/>
          <a:p>
            <a:r>
              <a:rPr lang="en-CA" dirty="0"/>
              <a:t>Accurate temperature reading</a:t>
            </a:r>
          </a:p>
          <a:p>
            <a:r>
              <a:rPr lang="en-CA" dirty="0"/>
              <a:t>Stable</a:t>
            </a:r>
          </a:p>
          <a:p>
            <a:r>
              <a:rPr lang="en-CA" dirty="0"/>
              <a:t>Wide temperature range: -260 to 850 degrees 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7B4FF-2EFA-4CB3-9C66-B587DB218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302545"/>
            <a:ext cx="5183188" cy="823912"/>
          </a:xfrm>
        </p:spPr>
        <p:txBody>
          <a:bodyPr/>
          <a:lstStyle/>
          <a:p>
            <a:r>
              <a:rPr lang="en-CA" dirty="0"/>
              <a:t>Disadvantages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93067-7841-4DAB-B0CF-49B3BD50F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66950"/>
            <a:ext cx="5183188" cy="2276475"/>
          </a:xfrm>
        </p:spPr>
        <p:txBody>
          <a:bodyPr>
            <a:normAutofit/>
          </a:bodyPr>
          <a:lstStyle/>
          <a:p>
            <a:r>
              <a:rPr lang="en-CA" dirty="0"/>
              <a:t>Requires signal voltage</a:t>
            </a:r>
          </a:p>
          <a:p>
            <a:r>
              <a:rPr lang="en-CA" dirty="0"/>
              <a:t>Expensive (around $100)</a:t>
            </a:r>
          </a:p>
          <a:p>
            <a:r>
              <a:rPr lang="en-CA" dirty="0"/>
              <a:t>Fairly slow response </a:t>
            </a:r>
            <a:r>
              <a:rPr lang="en-CA"/>
              <a:t>time 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38AF27-2794-40A1-AB3C-A2A285A9570E}"/>
              </a:ext>
            </a:extLst>
          </p:cNvPr>
          <p:cNvSpPr txBox="1"/>
          <p:nvPr/>
        </p:nvSpPr>
        <p:spPr>
          <a:xfrm>
            <a:off x="428239" y="5122416"/>
            <a:ext cx="5157787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Applications:</a:t>
            </a:r>
            <a:r>
              <a:rPr lang="en-CA" sz="1800" dirty="0"/>
              <a:t> Measuring automotive engine temperature, medical equipment, computer power supply</a:t>
            </a:r>
            <a:endParaRPr lang="en-CA" dirty="0"/>
          </a:p>
        </p:txBody>
      </p:sp>
      <p:pic>
        <p:nvPicPr>
          <p:cNvPr id="6146" name="Picture 2" descr="Signs Your Engine Coolant Temperature (ECT) Sensor Is Bad">
            <a:extLst>
              <a:ext uri="{FF2B5EF4-FFF2-40B4-BE49-F238E27FC236}">
                <a16:creationId xmlns:a16="http://schemas.microsoft.com/office/drawing/2014/main" id="{5C5AFCBC-41DB-4FB8-AE18-96F594E25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269" y="4109244"/>
            <a:ext cx="2939434" cy="275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44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0D23-7292-440E-8F8E-71CE8ED4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CA" sz="4100"/>
              <a:t>Semiconductor Based 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28062-7DCF-4131-9E2B-64D9792AC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CA" sz="2000"/>
              <a:t>Measures voltage/current of transistor</a:t>
            </a:r>
          </a:p>
          <a:p>
            <a:pPr lvl="1"/>
            <a:r>
              <a:rPr lang="en-CA" sz="2000"/>
              <a:t>Local temperature sensor – reads own temperature</a:t>
            </a:r>
          </a:p>
          <a:p>
            <a:pPr lvl="1"/>
            <a:r>
              <a:rPr lang="en-CA" sz="2000"/>
              <a:t>Remote temperature sensor – reads transistor not part of the chip</a:t>
            </a:r>
          </a:p>
          <a:p>
            <a:pPr lvl="1"/>
            <a:endParaRPr lang="en-CA" sz="2000"/>
          </a:p>
          <a:p>
            <a:r>
              <a:rPr lang="en-CA" sz="2000"/>
              <a:t>Does not react to temperature changes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5. Integrated circuit (IC) : Hitachi High-Tech GLOBAL">
            <a:extLst>
              <a:ext uri="{FF2B5EF4-FFF2-40B4-BE49-F238E27FC236}">
                <a16:creationId xmlns:a16="http://schemas.microsoft.com/office/drawing/2014/main" id="{75621EE4-0253-4730-BE48-E39E6884FF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" r="2530" b="-1"/>
          <a:stretch/>
        </p:blipFill>
        <p:spPr bwMode="auto">
          <a:xfrm>
            <a:off x="5425023" y="807593"/>
            <a:ext cx="5981008" cy="52395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15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BC31-3232-490C-B0C7-B0DC71365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Semiconductor based 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CC247-2C31-4BC4-9583-E97E9B239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02545"/>
            <a:ext cx="5157787" cy="823912"/>
          </a:xfrm>
        </p:spPr>
        <p:txBody>
          <a:bodyPr/>
          <a:lstStyle/>
          <a:p>
            <a:r>
              <a:rPr lang="en-CA" dirty="0"/>
              <a:t>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F8A03-92AB-4FE3-9E3C-DDBEED175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1" y="2266950"/>
            <a:ext cx="5157787" cy="3684588"/>
          </a:xfrm>
        </p:spPr>
        <p:txBody>
          <a:bodyPr>
            <a:normAutofit/>
          </a:bodyPr>
          <a:lstStyle/>
          <a:p>
            <a:r>
              <a:rPr lang="en-CA" dirty="0"/>
              <a:t>Compact</a:t>
            </a:r>
          </a:p>
          <a:p>
            <a:r>
              <a:rPr lang="en-CA" dirty="0"/>
              <a:t>Easy to integrate in digital circuits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7B4FF-2EFA-4CB3-9C66-B587DB218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302545"/>
            <a:ext cx="5183188" cy="823912"/>
          </a:xfrm>
        </p:spPr>
        <p:txBody>
          <a:bodyPr/>
          <a:lstStyle/>
          <a:p>
            <a:r>
              <a:rPr lang="en-CA" dirty="0"/>
              <a:t>Disadvantages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93067-7841-4DAB-B0CF-49B3BD50F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66950"/>
            <a:ext cx="5183188" cy="2276475"/>
          </a:xfrm>
        </p:spPr>
        <p:txBody>
          <a:bodyPr>
            <a:normAutofit/>
          </a:bodyPr>
          <a:lstStyle/>
          <a:p>
            <a:r>
              <a:rPr lang="en-CA" dirty="0"/>
              <a:t>Unstable and fragile</a:t>
            </a:r>
          </a:p>
          <a:p>
            <a:r>
              <a:rPr lang="en-CA" dirty="0"/>
              <a:t>Small range of values that could be read (-40 to 120 degrees C)</a:t>
            </a:r>
          </a:p>
          <a:p>
            <a:r>
              <a:rPr lang="en-CA" dirty="0"/>
              <a:t>Does not react to temperature change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38AF27-2794-40A1-AB3C-A2A285A9570E}"/>
              </a:ext>
            </a:extLst>
          </p:cNvPr>
          <p:cNvSpPr txBox="1"/>
          <p:nvPr/>
        </p:nvSpPr>
        <p:spPr>
          <a:xfrm>
            <a:off x="428239" y="5122416"/>
            <a:ext cx="5484289" cy="646331"/>
          </a:xfrm>
          <a:prstGeom prst="rect">
            <a:avLst/>
          </a:prstGeom>
          <a:solidFill>
            <a:srgbClr val="C46AA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Applications:</a:t>
            </a:r>
            <a:r>
              <a:rPr lang="en-CA" sz="1800" dirty="0"/>
              <a:t> Measuring </a:t>
            </a:r>
            <a:r>
              <a:rPr lang="en-CA" dirty="0"/>
              <a:t>temperature of circuit board components, such as amplifier, transistors, other ICs</a:t>
            </a:r>
          </a:p>
        </p:txBody>
      </p:sp>
      <p:pic>
        <p:nvPicPr>
          <p:cNvPr id="8194" name="Picture 2" descr="MxC 300 AC-DC Power ICs from Helix Semiconductors now sampling | Evaluation  Engineering">
            <a:extLst>
              <a:ext uri="{FF2B5EF4-FFF2-40B4-BE49-F238E27FC236}">
                <a16:creationId xmlns:a16="http://schemas.microsoft.com/office/drawing/2014/main" id="{3F2498B4-E8F7-4132-9C9A-A8B8465F0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087" y="4766724"/>
            <a:ext cx="4680929" cy="214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453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353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Temperature Sensors</vt:lpstr>
      <vt:lpstr>Thermocouple</vt:lpstr>
      <vt:lpstr>Thermocouple</vt:lpstr>
      <vt:lpstr>Thermistor</vt:lpstr>
      <vt:lpstr>Thermistor</vt:lpstr>
      <vt:lpstr>RTD (Resistance Temperature Detector)</vt:lpstr>
      <vt:lpstr>RTD</vt:lpstr>
      <vt:lpstr>Semiconductor Based ICs</vt:lpstr>
      <vt:lpstr>Semiconductor based 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Sensors</dc:title>
  <dc:creator>Katelyn Lam</dc:creator>
  <cp:lastModifiedBy>Katelyn Lam</cp:lastModifiedBy>
  <cp:revision>4</cp:revision>
  <dcterms:created xsi:type="dcterms:W3CDTF">2020-09-08T02:28:52Z</dcterms:created>
  <dcterms:modified xsi:type="dcterms:W3CDTF">2020-09-12T19:19:44Z</dcterms:modified>
</cp:coreProperties>
</file>