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432D-BFEE-49B1-8AD8-C87D12726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59C7F-5E36-4840-9006-AA29EE822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75602-8A8E-4BDC-B941-E590DE198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09D5-CC69-41E4-909D-842703E7E6DE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FDF97-DB9E-4653-8E79-B7C6F3BF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DC22D-F1FE-4614-B3BF-D11E9BB2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15AF-2C0A-4084-BDA9-AC89BBD852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620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A25E-B3A9-4AF4-9DEF-51CD781B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B162E-B519-4CD3-991A-2E1F42F5B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3FB1A-050B-48CE-9AEE-C299F77C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09D5-CC69-41E4-909D-842703E7E6DE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B5087-00C4-460A-B19F-F06494EF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04ECB-51B0-45E8-8DC2-FEC1E08E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15AF-2C0A-4084-BDA9-AC89BBD852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830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1A11-A370-4A44-A80B-640E6B732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2E757-F39D-400A-87AB-6304DA17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B3CC9-D442-4D60-8F1E-CC3B3828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09D5-CC69-41E4-909D-842703E7E6DE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C5FDE-6BA8-43D8-AB98-CE9E5D6C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5E5A3-5697-41FB-BEFA-80718152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15AF-2C0A-4084-BDA9-AC89BBD852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066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4F58-6799-4B68-99C7-D9EFCC9F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5539-0E68-42DC-A985-D6E878311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8CC10-34F3-433E-88FF-5532F414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09D5-CC69-41E4-909D-842703E7E6DE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DF706-8263-4297-8000-ECB27270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70DE4-F679-4AF6-9B3F-E489BAED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15AF-2C0A-4084-BDA9-AC89BBD852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55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DFA9-8789-4D17-9452-60F8DE24E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336CF-BC07-4CF6-99A4-80FEC4731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B3F47-CABC-40F5-885F-05D6FB8B3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09D5-CC69-41E4-909D-842703E7E6DE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46E31-886E-43C6-B12E-C49A5C6A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7897-1917-4E1A-928A-9D0813B0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15AF-2C0A-4084-BDA9-AC89BBD852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206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3A12-6697-4732-BCDB-9503FC41E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22A90-601A-44F9-97A7-C36DFA53A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2923E-22B4-4B6F-A120-18997066B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23820-ED1D-4E0C-B48C-E7BFEA4B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09D5-CC69-41E4-909D-842703E7E6DE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08AEF-53BA-4135-A388-3020CC98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29F91-B5ED-4695-8F3B-88A18616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15AF-2C0A-4084-BDA9-AC89BBD852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438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F3B3-2DC7-4FAD-87F9-C96FA0A3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6239A-EB00-40C4-A7D3-CB377152E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6ADB5-C80B-4BB6-9353-C3C46B4FD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CAA6C-5052-450A-B291-27E17C01A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20BFFD-F0B4-4943-A067-7CC87FB5B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A4248-B641-4BF7-A70C-23FE2E46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09D5-CC69-41E4-909D-842703E7E6DE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587D0B-2156-40C9-AF9E-11F1C0B1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115135-9571-4C03-9B58-E9953EE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15AF-2C0A-4084-BDA9-AC89BBD852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264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1FD3A-A17D-4C7D-9269-0E6B021F4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F58B30-9E9C-4645-B252-42406ACB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09D5-CC69-41E4-909D-842703E7E6DE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A74C8-6DB7-4A72-BE5B-F54C7AAA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C2E7B-1D75-4808-BF31-F85DB03E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15AF-2C0A-4084-BDA9-AC89BBD852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350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BB93A-980C-4CF2-A155-91BA72DC6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09D5-CC69-41E4-909D-842703E7E6DE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0D580C-EBC3-4F7C-8DD2-799FF63A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A6089-D772-47B9-9F26-3DDD3D9D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15AF-2C0A-4084-BDA9-AC89BBD852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846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29370-E1F5-41D5-AEC0-1918C6C00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4B60E-5988-4DC8-83ED-0B438F6BA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4B73A-5C4D-4545-8AA7-967F661C9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95ECD-6C10-4FB1-AFFA-A1D637A3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09D5-CC69-41E4-909D-842703E7E6DE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AA2CE-F4CB-4076-B108-C85E8546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FD3CB-B0F3-4F07-811C-0AD35B92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15AF-2C0A-4084-BDA9-AC89BBD852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003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557F-8D60-44C1-83A2-97F7F1DE0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CCF6CC-EF40-42B8-9D5D-212D9C423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0044D-4ED6-450F-9A56-C4D3CF473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B179E-8EB5-40A5-BBCC-DBA1D144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09D5-CC69-41E4-909D-842703E7E6DE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7913B-D7ED-4D47-B771-03E9C922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14CA6-9763-4057-99CA-82DCAE8C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15AF-2C0A-4084-BDA9-AC89BBD852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65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DD09B6-25F7-4FA5-8D1B-29FF1301B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43E2E-F97C-482E-9D22-DC5BC33B1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270BC-FD01-4A0D-9A03-35A311AFD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509D5-CC69-41E4-909D-842703E7E6DE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9D0D0-97C5-4FCD-88FC-0B057215D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81400-3C0E-432D-9BE7-2DE06208D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C15AF-2C0A-4084-BDA9-AC89BBD852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14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Relay 】All Electrical Characteristics of Relays - Updated 2020">
            <a:extLst>
              <a:ext uri="{FF2B5EF4-FFF2-40B4-BE49-F238E27FC236}">
                <a16:creationId xmlns:a16="http://schemas.microsoft.com/office/drawing/2014/main" id="{E1AB0F1F-7DA5-48E2-98EA-DD62E0C8A8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3" t="9091" r="35177" b="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E54EBD-E4DA-4C56-8933-E2FFC96D6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CA" sz="4800"/>
              <a:t>Relays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7B173-7979-47A0-947F-A91319816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CA" sz="2000"/>
              <a:t>Raspberry Pi Chapter 14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373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B09B-1DC1-49C3-AD83-532A96F4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878" y="629266"/>
            <a:ext cx="6422849" cy="1676603"/>
          </a:xfrm>
        </p:spPr>
        <p:txBody>
          <a:bodyPr>
            <a:normAutofit/>
          </a:bodyPr>
          <a:lstStyle/>
          <a:p>
            <a:r>
              <a:rPr lang="en-CA" dirty="0"/>
              <a:t>Relay – Use and Purpose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906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RAINGER APPROVED Automotive Relay, 12V DC Coil Volts, 30A @ 12V, 40A @ 12V  DC Contact Rating - Relay - 5RLU7|5RLU7 - Grainger">
            <a:extLst>
              <a:ext uri="{FF2B5EF4-FFF2-40B4-BE49-F238E27FC236}">
                <a16:creationId xmlns:a16="http://schemas.microsoft.com/office/drawing/2014/main" id="{B5EAD1A3-2260-4535-AF5F-D37889F59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482" y="629266"/>
            <a:ext cx="1955843" cy="195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E1D41C-1566-4D22-BDE1-387AE89EC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72" y="3617429"/>
            <a:ext cx="3346704" cy="2297596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DD711-DCDD-47B3-8D5E-55EC53B10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880" y="2438400"/>
            <a:ext cx="6422848" cy="3785419"/>
          </a:xfrm>
        </p:spPr>
        <p:txBody>
          <a:bodyPr>
            <a:normAutofit/>
          </a:bodyPr>
          <a:lstStyle/>
          <a:p>
            <a:r>
              <a:rPr lang="en-CA" sz="2000" dirty="0"/>
              <a:t>An electromagnetic switch </a:t>
            </a:r>
          </a:p>
          <a:p>
            <a:pPr lvl="1"/>
            <a:r>
              <a:rPr lang="en-CA" sz="2000" dirty="0"/>
              <a:t>Controls a circuit using current flow</a:t>
            </a:r>
          </a:p>
          <a:p>
            <a:pPr lvl="1"/>
            <a:endParaRPr lang="en-CA" sz="2000" dirty="0"/>
          </a:p>
          <a:p>
            <a:r>
              <a:rPr lang="en-CA" sz="2000" dirty="0"/>
              <a:t>Use a low power circuit to control a high power circuit</a:t>
            </a:r>
          </a:p>
          <a:p>
            <a:pPr lvl="1"/>
            <a:r>
              <a:rPr lang="en-CA" sz="2000" dirty="0"/>
              <a:t>Low power – microcontroller, digital logic</a:t>
            </a:r>
          </a:p>
          <a:p>
            <a:pPr lvl="1"/>
            <a:r>
              <a:rPr lang="en-CA" sz="2000" dirty="0"/>
              <a:t>High power – Actuator circuit</a:t>
            </a:r>
          </a:p>
          <a:p>
            <a:pPr lvl="1"/>
            <a:endParaRPr lang="en-CA" sz="2000" dirty="0"/>
          </a:p>
          <a:p>
            <a:r>
              <a:rPr lang="en-CA" sz="2000" dirty="0"/>
              <a:t>Can be used as amplifier</a:t>
            </a:r>
          </a:p>
          <a:p>
            <a:pPr lvl="1"/>
            <a:endParaRPr lang="en-CA" sz="2000" dirty="0"/>
          </a:p>
          <a:p>
            <a:pPr lvl="1"/>
            <a:endParaRPr lang="en-CA" sz="2000" dirty="0"/>
          </a:p>
          <a:p>
            <a:pPr lvl="1"/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97652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A83DB-59EF-4476-A4A3-FB991DB4C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CA" dirty="0"/>
              <a:t>How a Relay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7B605-296A-4CD8-A2D1-4446BDFCB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CA" sz="2000"/>
              <a:t>Electrical current magnetizes coil</a:t>
            </a:r>
          </a:p>
          <a:p>
            <a:pPr lvl="1"/>
            <a:r>
              <a:rPr lang="en-CA" sz="2000"/>
              <a:t>Coil is an inductor – converts electrical to magnetic energy</a:t>
            </a:r>
          </a:p>
          <a:p>
            <a:pPr lvl="1"/>
            <a:r>
              <a:rPr lang="en-CA" sz="2000"/>
              <a:t>Unit – inductance, measured in Henrys (H)</a:t>
            </a:r>
          </a:p>
          <a:p>
            <a:pPr lvl="1"/>
            <a:endParaRPr lang="en-CA" sz="2000"/>
          </a:p>
          <a:p>
            <a:r>
              <a:rPr lang="en-CA" sz="2000"/>
              <a:t>Coil attracts armature, which lowers contact to connect circuit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36BF50-E988-4C91-A3E7-3C24211E7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809682"/>
            <a:ext cx="6019331" cy="32353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85637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4FE7-5C4B-47A5-A3EF-D020C3866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Relay Pinout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90C14E-2532-4B71-825A-FD644BE00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2281237"/>
            <a:ext cx="1638300" cy="21240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F3AEED-58D8-404C-8850-D6CD3377C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5" y="2281237"/>
            <a:ext cx="2266950" cy="2028825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5478E9F-813D-493D-AD09-843AD92AD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951773"/>
              </p:ext>
            </p:extLst>
          </p:nvPr>
        </p:nvGraphicFramePr>
        <p:xfrm>
          <a:off x="7077752" y="1027906"/>
          <a:ext cx="34777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78">
                  <a:extLst>
                    <a:ext uri="{9D8B030D-6E8A-4147-A177-3AD203B41FA5}">
                      <a16:colId xmlns:a16="http://schemas.microsoft.com/office/drawing/2014/main" val="1264792836"/>
                    </a:ext>
                  </a:extLst>
                </a:gridCol>
                <a:gridCol w="2974020">
                  <a:extLst>
                    <a:ext uri="{9D8B030D-6E8A-4147-A177-3AD203B41FA5}">
                      <a16:colId xmlns:a16="http://schemas.microsoft.com/office/drawing/2014/main" val="3661473527"/>
                    </a:ext>
                  </a:extLst>
                </a:gridCol>
              </a:tblGrid>
              <a:tr h="257333">
                <a:tc>
                  <a:txBody>
                    <a:bodyPr/>
                    <a:lstStyle/>
                    <a:p>
                      <a:r>
                        <a:rPr lang="en-CA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295345"/>
                  </a:ext>
                </a:extLst>
              </a:tr>
              <a:tr h="257333"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Closed 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1607"/>
                  </a:ext>
                </a:extLst>
              </a:tr>
              <a:tr h="257333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Open 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273789"/>
                  </a:ext>
                </a:extLst>
              </a:tr>
              <a:tr h="257333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Connects to inductor coil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03630"/>
                  </a:ext>
                </a:extLst>
              </a:tr>
              <a:tr h="257333"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Connects to inductor coil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514804"/>
                  </a:ext>
                </a:extLst>
              </a:tr>
              <a:tr h="257333"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Connects to actuator &amp; pin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589873"/>
                  </a:ext>
                </a:extLst>
              </a:tr>
              <a:tr h="257333"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Connects to actuator &amp; pin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420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E79F35F-BDA3-460B-B27D-6B8A9153175A}"/>
              </a:ext>
            </a:extLst>
          </p:cNvPr>
          <p:cNvSpPr txBox="1"/>
          <p:nvPr/>
        </p:nvSpPr>
        <p:spPr>
          <a:xfrm>
            <a:off x="7013359" y="4669654"/>
            <a:ext cx="4266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Specs: Trigger voltage – 5V</a:t>
            </a:r>
          </a:p>
          <a:p>
            <a:r>
              <a:rPr lang="en-CA" dirty="0"/>
              <a:t>Maximum DC voltage and current: 24V, 3A</a:t>
            </a:r>
          </a:p>
          <a:p>
            <a:r>
              <a:rPr lang="en-CA" dirty="0"/>
              <a:t>Maximum AC voltage and current: 120V, 3A</a:t>
            </a:r>
          </a:p>
        </p:txBody>
      </p:sp>
    </p:spTree>
    <p:extLst>
      <p:ext uri="{BB962C8B-B14F-4D97-AF65-F5344CB8AC3E}">
        <p14:creationId xmlns:p14="http://schemas.microsoft.com/office/powerpoint/2010/main" val="132069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7A8E-0F6C-4B3C-A167-3B8EA6CA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Circuit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D084B4-DBD0-4E19-B566-7FE2D23DE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487" y="1285875"/>
            <a:ext cx="6767513" cy="569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8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347BB-95E6-4E83-BBB2-924F7593D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CA" sz="4000"/>
              <a:t>Applications of Relays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467A-D5A1-4539-B5FC-B3172085B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CA" sz="1800"/>
              <a:t>Automotive Relays – turning on the starter motor, headlights, etc. at the same time</a:t>
            </a:r>
          </a:p>
          <a:p>
            <a:endParaRPr lang="en-CA" sz="1800"/>
          </a:p>
          <a:p>
            <a:r>
              <a:rPr lang="en-CA" sz="1800"/>
              <a:t>Power bar – If AC current is detected, connect to transformer circuit to provide DC power</a:t>
            </a:r>
          </a:p>
          <a:p>
            <a:endParaRPr lang="en-CA" sz="1800"/>
          </a:p>
          <a:p>
            <a:r>
              <a:rPr lang="en-CA" sz="1800"/>
              <a:t>Buildings – Heating, cooling, lights, etc.</a:t>
            </a:r>
          </a:p>
        </p:txBody>
      </p:sp>
      <p:pic>
        <p:nvPicPr>
          <p:cNvPr id="2054" name="Picture 6" descr="Simple Relay Switch Circuit Diagram">
            <a:extLst>
              <a:ext uri="{FF2B5EF4-FFF2-40B4-BE49-F238E27FC236}">
                <a16:creationId xmlns:a16="http://schemas.microsoft.com/office/drawing/2014/main" id="{9F6A6D7F-6F22-4AAD-BF53-2931D268B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04" y="2650922"/>
            <a:ext cx="5638940" cy="304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131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Relays</vt:lpstr>
      <vt:lpstr>Relay – Use and Purpose</vt:lpstr>
      <vt:lpstr>How a Relay Works</vt:lpstr>
      <vt:lpstr>Relay Pinout</vt:lpstr>
      <vt:lpstr>Circuit</vt:lpstr>
      <vt:lpstr>Applications of Relays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Relays</dc:title>
  <dc:creator>Katelyn Lam</dc:creator>
  <cp:lastModifiedBy>Katelyn Lam</cp:lastModifiedBy>
  <cp:revision>1</cp:revision>
  <dcterms:created xsi:type="dcterms:W3CDTF">2020-09-26T16:44:44Z</dcterms:created>
  <dcterms:modified xsi:type="dcterms:W3CDTF">2020-09-26T16:45:43Z</dcterms:modified>
</cp:coreProperties>
</file>