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08E-56F5-454F-9DF1-373979D4F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C7B2C-7C69-4FDD-879D-760BC81D3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2D4F-AFD0-4362-B337-A3B3682F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2552-82CA-40AC-B308-5CAAC023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F420-436F-4233-AD21-96767340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6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032D-480A-42C8-BE66-8BA533C4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7E4D1-8390-4967-BF34-FF8B5BBA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2820-AA6D-41FA-9715-60E1C13E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983A-BF15-4C5B-B942-C31A6925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41F3-D7D2-48DC-8D5D-E783BA5A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1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4F570-51CB-419E-A1D7-14D28034E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E493D-C6E6-4F99-A05D-9750A7F2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E01A-B3E0-4F8F-AB9F-8EE5C44D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AEA-B11D-482F-8F58-8196211E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B807-40DD-47AF-8461-F2068D0F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90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1DDC-7D4E-4FCB-8EFC-480B648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E2A0-A6E3-4F55-B233-C0F0796B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F62B-A48D-40AE-9F85-D152743A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A387-0058-444E-B21A-49CBD636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BFE2-F570-4127-87A0-F254CFAA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6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632B-0B0E-4041-8A90-B68D4BA3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6F065-E416-41E7-977A-808909B7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06B-C758-49A3-A648-3A83822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1383-E911-488A-A35B-BF93EEB6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7D20-46CD-4160-83DC-FEBAAFAF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97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B568-2A45-4C27-A119-4D83FC1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E63F-9BB7-45F8-A494-91944748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7A450-9B7A-4AED-AE90-DA8B8DFC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4A41-FD5F-49D4-91B9-40A66CFF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ADF39-73D1-46BC-B99C-6AD6DA3E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A03D5-BBB8-4490-861F-8F2BAD9F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7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3ED2-DC58-4AA6-94A3-0870C332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026C-8CF9-462E-8879-1EEF760F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691DE-EC42-4F8C-AF37-5D728D84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936F0-DBF5-4F5F-8518-23235315B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4AE08-BC74-4A0D-A095-E16A6D528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933DD-3F74-477A-81C9-CE0B01FD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8A19D-E2F6-4C23-B018-2C96655B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97F69-3651-4788-94AE-1F9DBCCC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83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D8BC-E372-460A-ADC9-83490BFA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C0E05-C04E-41ED-81FC-4920F3C3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A4716-AAAE-4D32-A343-E45BEAB2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93CD-651F-47C7-A333-8A37470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07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1B660-0992-4413-83D7-C68C357B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27B95-F432-4E2D-936D-B8149B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BAF6A-49D8-4F29-B8F7-79A4EE2C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54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9251-AA33-4884-8386-4E1BECF3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D04E-D726-4C3A-94B9-8260800C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1E9C2-B336-48E7-B1FF-C64BB1BCE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FF7D-6DB7-4440-9E3B-EB35C0F2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91503-D2A5-494B-BF51-A02812E6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61EC-4F72-4FA7-9E6F-C9EA1674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3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CEF-3D54-492C-A04B-37763343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EDD6D-B7F5-4A11-AB40-510372CD3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DCE91-480F-4EE5-89B1-D6E75DA7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CEBB5-AE0C-48AA-9EF9-22FD9A03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F416-1064-427C-80A0-0AF50ECE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0EC1-6252-4F5F-92AC-D409993D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5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19324-268F-4D26-98EC-DA59B2FE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4050C-7941-439F-9D2B-5A5697194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B254-561E-4AB6-B9F3-19A2A9C46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BC30-0D0D-4300-8D0B-35F61A4BB878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0245-6AED-44A8-A0EA-6C6BD392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B3D5-97B6-41A2-B0B5-C80FD4D27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8695-B673-4EEB-98B8-FC7C21CA8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40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ish&#10;&#10;Description automatically generated">
            <a:extLst>
              <a:ext uri="{FF2B5EF4-FFF2-40B4-BE49-F238E27FC236}">
                <a16:creationId xmlns:a16="http://schemas.microsoft.com/office/drawing/2014/main" id="{61850011-282C-4258-9F77-797578068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r="88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1004D-34DA-46BC-A519-F738B559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Buzzers and Transistors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25FE9-43C7-47C8-9471-9FEC768D6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Raspberry Pi Chapter 6</a:t>
            </a:r>
          </a:p>
        </p:txBody>
      </p:sp>
    </p:spTree>
    <p:extLst>
      <p:ext uri="{BB962C8B-B14F-4D97-AF65-F5344CB8AC3E}">
        <p14:creationId xmlns:p14="http://schemas.microsoft.com/office/powerpoint/2010/main" val="3558609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A948-9FC4-411B-AB6D-9025CF23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Circuit Diagram with Raspberry 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51526-E64B-40D4-B101-891B1F5F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21" y="1658274"/>
            <a:ext cx="10507858" cy="48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4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40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4E7EF-5B22-46C9-881C-90533D65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What is a Buzzer?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54DD-25B7-4437-8A4E-BF441B66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066544"/>
            <a:ext cx="5374494" cy="3788346"/>
          </a:xfrm>
        </p:spPr>
        <p:txBody>
          <a:bodyPr>
            <a:normAutofit/>
          </a:bodyPr>
          <a:lstStyle/>
          <a:p>
            <a:r>
              <a:rPr lang="en-CA" sz="2200">
                <a:solidFill>
                  <a:schemeClr val="bg1"/>
                </a:solidFill>
              </a:rPr>
              <a:t>A device that converts electrical energy to sound energy</a:t>
            </a:r>
          </a:p>
          <a:p>
            <a:r>
              <a:rPr lang="en-CA" sz="2200">
                <a:solidFill>
                  <a:schemeClr val="bg1"/>
                </a:solidFill>
              </a:rPr>
              <a:t>Sound – represented by a sinewave</a:t>
            </a:r>
          </a:p>
          <a:p>
            <a:pPr lvl="1"/>
            <a:r>
              <a:rPr lang="en-CA" sz="2200">
                <a:solidFill>
                  <a:schemeClr val="bg1"/>
                </a:solidFill>
              </a:rPr>
              <a:t>Amplitude – volume</a:t>
            </a:r>
          </a:p>
          <a:p>
            <a:pPr lvl="1"/>
            <a:r>
              <a:rPr lang="en-CA" sz="2200">
                <a:solidFill>
                  <a:schemeClr val="bg1"/>
                </a:solidFill>
              </a:rPr>
              <a:t>Frequency - pitch</a:t>
            </a:r>
          </a:p>
          <a:p>
            <a:r>
              <a:rPr lang="en-CA" sz="2200">
                <a:solidFill>
                  <a:schemeClr val="bg1"/>
                </a:solidFill>
              </a:rPr>
              <a:t>Audible frequency – 20 Hz to 20 kHz</a:t>
            </a:r>
          </a:p>
          <a:p>
            <a:pPr lvl="1"/>
            <a:r>
              <a:rPr lang="en-CA" sz="2200">
                <a:solidFill>
                  <a:schemeClr val="bg1"/>
                </a:solidFill>
              </a:rPr>
              <a:t>Most sensitive range – 2 to 5 kHz</a:t>
            </a:r>
            <a:endParaRPr lang="en-CA" sz="2200" b="1">
              <a:solidFill>
                <a:schemeClr val="bg1"/>
              </a:solidFill>
            </a:endParaRPr>
          </a:p>
          <a:p>
            <a:r>
              <a:rPr lang="en-CA" sz="2200">
                <a:solidFill>
                  <a:schemeClr val="bg1"/>
                </a:solidFill>
              </a:rPr>
              <a:t>Comfortable hearing range – 0 to 80 dB, up to 140 dB</a:t>
            </a:r>
          </a:p>
        </p:txBody>
      </p:sp>
      <p:pic>
        <p:nvPicPr>
          <p:cNvPr id="1026" name="Picture 2" descr="Measuring sound — Science Learning Hub">
            <a:extLst>
              <a:ext uri="{FF2B5EF4-FFF2-40B4-BE49-F238E27FC236}">
                <a16:creationId xmlns:a16="http://schemas.microsoft.com/office/drawing/2014/main" id="{0C992A1F-5AA3-4253-BD09-E70C54F95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 b="-2"/>
          <a:stretch/>
        </p:blipFill>
        <p:spPr bwMode="auto">
          <a:xfrm>
            <a:off x="7573130" y="365760"/>
            <a:ext cx="3378711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here's Music Above 20 kHz! | Real HD-Audio">
            <a:extLst>
              <a:ext uri="{FF2B5EF4-FFF2-40B4-BE49-F238E27FC236}">
                <a16:creationId xmlns:a16="http://schemas.microsoft.com/office/drawing/2014/main" id="{22B3C89A-79AF-49EF-90AF-C187B0DC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766" y="3585835"/>
            <a:ext cx="4663440" cy="23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0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F158-43CE-436D-BA59-3F79F07C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Buzzers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74DFE0-C765-4E96-8A9A-A3D67E499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Passive Buzzer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539F-04CF-4CE5-A4B6-8AF6BFB69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Active Buzzer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858FB-CBC8-4C3B-ACC5-E5A1571500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Power (5V) and ground pin</a:t>
            </a:r>
          </a:p>
          <a:p>
            <a:r>
              <a:rPr lang="en-CA" dirty="0"/>
              <a:t>Fixed frequency and volume</a:t>
            </a:r>
          </a:p>
          <a:p>
            <a:r>
              <a:rPr lang="en-CA" dirty="0"/>
              <a:t>Control: output high or low voltage using GPIO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7541C-1E62-4914-B2FE-2797104516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Power (5V) and ground pin</a:t>
            </a:r>
          </a:p>
          <a:p>
            <a:r>
              <a:rPr lang="en-CA" dirty="0"/>
              <a:t>Variable frequency and volume</a:t>
            </a:r>
          </a:p>
          <a:p>
            <a:r>
              <a:rPr lang="en-CA" dirty="0"/>
              <a:t>Control: PWM</a:t>
            </a:r>
          </a:p>
        </p:txBody>
      </p:sp>
      <p:pic>
        <p:nvPicPr>
          <p:cNvPr id="2050" name="Picture 2" descr="How to tell if a buzzer is passive or active? - Electrical Engineering  Stack Exchange">
            <a:extLst>
              <a:ext uri="{FF2B5EF4-FFF2-40B4-BE49-F238E27FC236}">
                <a16:creationId xmlns:a16="http://schemas.microsoft.com/office/drawing/2014/main" id="{A541A9CC-47F6-4BB4-8C61-682B4392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4" y="365126"/>
            <a:ext cx="3005469" cy="13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EAF5F0-33C4-4E64-8A19-82A09086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4547395"/>
            <a:ext cx="3109913" cy="1871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C0E55-6D37-4FA7-8623-DAD0F413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976" y="4347370"/>
            <a:ext cx="3389152" cy="2071540"/>
          </a:xfrm>
          <a:prstGeom prst="rect">
            <a:avLst/>
          </a:prstGeom>
        </p:spPr>
      </p:pic>
      <p:pic>
        <p:nvPicPr>
          <p:cNvPr id="2052" name="Picture 4" descr="Lesson 6 Buzzer">
            <a:extLst>
              <a:ext uri="{FF2B5EF4-FFF2-40B4-BE49-F238E27FC236}">
                <a16:creationId xmlns:a16="http://schemas.microsoft.com/office/drawing/2014/main" id="{640DA1FD-BE60-4401-8CC4-B5E67FC7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55" y="365124"/>
            <a:ext cx="1309646" cy="140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8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B3B-F900-4B57-91AC-69C8CD13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5FC5-344B-488D-820F-F9AF3716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2000" dirty="0"/>
              <a:t>The rated voltage for an active buzzer is 6V, but the raspberry Pi can only supply 5V of power</a:t>
            </a:r>
          </a:p>
          <a:p>
            <a:r>
              <a:rPr lang="en-CA" sz="2000" dirty="0"/>
              <a:t>If we only connect the power and ground pins, buzzer may not be able to sound at resonant frequency</a:t>
            </a:r>
          </a:p>
          <a:p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3A06D-35F5-42A5-AD66-BD436E01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60968"/>
            <a:ext cx="6019331" cy="353281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212EEE-57EA-4DB6-8C30-1DE59469B91F}"/>
              </a:ext>
            </a:extLst>
          </p:cNvPr>
          <p:cNvSpPr/>
          <p:nvPr/>
        </p:nvSpPr>
        <p:spPr>
          <a:xfrm>
            <a:off x="1170049" y="5501203"/>
            <a:ext cx="6183251" cy="933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AD1B7-C8FA-4BB3-8E98-D787E5B932EB}"/>
              </a:ext>
            </a:extLst>
          </p:cNvPr>
          <p:cNvSpPr txBox="1"/>
          <p:nvPr/>
        </p:nvSpPr>
        <p:spPr>
          <a:xfrm>
            <a:off x="1585501" y="5559380"/>
            <a:ext cx="5622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400" dirty="0"/>
              <a:t>Solution: Build an amplifier circuit using a transistor</a:t>
            </a:r>
          </a:p>
        </p:txBody>
      </p:sp>
    </p:spTree>
    <p:extLst>
      <p:ext uri="{BB962C8B-B14F-4D97-AF65-F5344CB8AC3E}">
        <p14:creationId xmlns:p14="http://schemas.microsoft.com/office/powerpoint/2010/main" val="22692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85C-CA03-43B0-8ABB-0F905887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D016-D004-4771-8C3E-7F2B9267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Bi-polar junction transistor – semi-conducting device</a:t>
            </a:r>
          </a:p>
          <a:p>
            <a:r>
              <a:rPr lang="en-CA" dirty="0"/>
              <a:t>Has three pins: collector (c), base (b), and emitter (e)</a:t>
            </a:r>
          </a:p>
          <a:p>
            <a:r>
              <a:rPr lang="en-CA" dirty="0"/>
              <a:t>Consists of layers of n-type (negatively charged) metal and p-type (positively charged) metal</a:t>
            </a:r>
          </a:p>
          <a:p>
            <a:r>
              <a:rPr lang="en-CA" dirty="0"/>
              <a:t>Electricity is conducted from n to p</a:t>
            </a:r>
          </a:p>
          <a:p>
            <a:r>
              <a:rPr lang="en-CA" dirty="0"/>
              <a:t>Used as a switch or amplifier circuit</a:t>
            </a:r>
          </a:p>
        </p:txBody>
      </p:sp>
      <p:pic>
        <p:nvPicPr>
          <p:cNvPr id="3076" name="Picture 4" descr="Different Types of Transistors and Its Applications">
            <a:extLst>
              <a:ext uri="{FF2B5EF4-FFF2-40B4-BE49-F238E27FC236}">
                <a16:creationId xmlns:a16="http://schemas.microsoft.com/office/drawing/2014/main" id="{06D90B07-E5BD-4110-BCC1-EFC30B5F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970" y="3785022"/>
            <a:ext cx="4276726" cy="262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sign Applications: Component Identification | Summative Portfolio">
            <a:extLst>
              <a:ext uri="{FF2B5EF4-FFF2-40B4-BE49-F238E27FC236}">
                <a16:creationId xmlns:a16="http://schemas.microsoft.com/office/drawing/2014/main" id="{507B36A3-3E51-42BC-B85C-FA356DE49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01" y="365125"/>
            <a:ext cx="1961599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7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8321-B75E-48C5-B20E-61D6A23D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3C616-74BB-40D0-B095-40F6E194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1466"/>
            <a:ext cx="5157787" cy="823912"/>
          </a:xfrm>
        </p:spPr>
        <p:txBody>
          <a:bodyPr/>
          <a:lstStyle/>
          <a:p>
            <a:r>
              <a:rPr lang="en-CA" dirty="0"/>
              <a:t>NPN Transistor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5B72D-5A8F-4248-BDD7-B85D068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488" y="2472888"/>
            <a:ext cx="5157787" cy="3684588"/>
          </a:xfrm>
        </p:spPr>
        <p:txBody>
          <a:bodyPr/>
          <a:lstStyle/>
          <a:p>
            <a:r>
              <a:rPr lang="en-CA" sz="2400" dirty="0"/>
              <a:t>Collector and emitter are n-type</a:t>
            </a:r>
          </a:p>
          <a:p>
            <a:r>
              <a:rPr lang="en-CA" sz="2400" dirty="0"/>
              <a:t>Base is p-type</a:t>
            </a:r>
          </a:p>
          <a:p>
            <a:r>
              <a:rPr lang="en-CA" sz="2400" dirty="0"/>
              <a:t>Number: 8050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E66A4-6E81-415A-AE41-990C84BF9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76145"/>
            <a:ext cx="5183188" cy="823912"/>
          </a:xfrm>
        </p:spPr>
        <p:txBody>
          <a:bodyPr/>
          <a:lstStyle/>
          <a:p>
            <a:r>
              <a:rPr lang="en-CA" dirty="0"/>
              <a:t>PNP Transistor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068E1-DBA3-4D2F-888F-81A50D793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7322" y="2493670"/>
            <a:ext cx="5183188" cy="3684588"/>
          </a:xfrm>
        </p:spPr>
        <p:txBody>
          <a:bodyPr>
            <a:normAutofit/>
          </a:bodyPr>
          <a:lstStyle/>
          <a:p>
            <a:r>
              <a:rPr lang="en-CA" sz="2400" dirty="0"/>
              <a:t>Collector and emitter are p-type</a:t>
            </a:r>
          </a:p>
          <a:p>
            <a:r>
              <a:rPr lang="en-CA" sz="2400" dirty="0"/>
              <a:t>Base is n-type</a:t>
            </a:r>
          </a:p>
          <a:p>
            <a:r>
              <a:rPr lang="en-CA" sz="2400" dirty="0"/>
              <a:t>Number: 8550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95E96-A191-42BD-9824-C30C6229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401" y="1381284"/>
            <a:ext cx="1100507" cy="1013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F9808-82C8-490F-AFC0-D4A7735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932" y="1621088"/>
            <a:ext cx="1028330" cy="992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09722-9236-4E34-AD04-4F85E486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35" y="4335964"/>
            <a:ext cx="2224181" cy="1935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F7A699-11AA-4103-A0E1-B5F095243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634" y="4335964"/>
            <a:ext cx="2026404" cy="1986864"/>
          </a:xfrm>
          <a:prstGeom prst="rect">
            <a:avLst/>
          </a:prstGeom>
        </p:spPr>
      </p:pic>
      <p:pic>
        <p:nvPicPr>
          <p:cNvPr id="4098" name="Picture 2" descr="NPN transistor- definition, symbol, working, opertation, characteristics &amp;  applications | Transistors, Learning, Definitions">
            <a:extLst>
              <a:ext uri="{FF2B5EF4-FFF2-40B4-BE49-F238E27FC236}">
                <a16:creationId xmlns:a16="http://schemas.microsoft.com/office/drawing/2014/main" id="{29673BFB-C3F2-4FFA-A3FC-DF8366C1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45" y="4265601"/>
            <a:ext cx="2736517" cy="193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5CCD17-7E41-48E3-830A-DF03C6F95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6648" y="4576761"/>
            <a:ext cx="2924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3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154A-4D84-4209-9107-1BD1A8B8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CA"/>
              <a:t>How Transistors Work (Using NPN)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BAE6-796D-465E-987C-BF7A4473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CA" sz="2200"/>
              <a:t>Electrons are emitted from the emitter to the base</a:t>
            </a:r>
          </a:p>
          <a:p>
            <a:r>
              <a:rPr lang="en-CA" sz="2200"/>
              <a:t>Base controls electrons that is emitted to the collector</a:t>
            </a:r>
          </a:p>
          <a:p>
            <a:pPr lvl="1"/>
            <a:r>
              <a:rPr lang="en-CA" sz="2200"/>
              <a:t>Current flowing through base aids in controlling electron flow from e to c</a:t>
            </a:r>
          </a:p>
          <a:p>
            <a:r>
              <a:rPr lang="en-CA" sz="2200"/>
              <a:t>Electricity is conducted from c to e</a:t>
            </a:r>
          </a:p>
          <a:p>
            <a:r>
              <a:rPr lang="en-CA" sz="2200"/>
              <a:t>PNP works the same way, but emits “holes”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B28DE-716A-40D3-A9BE-DDBEE538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55" y="833418"/>
            <a:ext cx="4448638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378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721A-CDCB-4C1B-ABF2-F834EB15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162A-77F3-4A48-A19A-CA2C39A4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CA" dirty="0"/>
              <a:t>Saturation – Current flows freely from collector to emitter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NPN Condition: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CA" sz="2400" dirty="0"/>
              <a:t> and 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 </a:t>
            </a:r>
            <a:endParaRPr lang="en-CA" dirty="0"/>
          </a:p>
          <a:p>
            <a:pPr lvl="1"/>
            <a:r>
              <a:rPr lang="en-CA" dirty="0"/>
              <a:t>PNP Condition: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&gt;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CA" sz="2800" dirty="0"/>
              <a:t> and 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&gt;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 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pic>
        <p:nvPicPr>
          <p:cNvPr id="5124" name="Picture 4" descr="Transistors - learn.sparkfun.com">
            <a:extLst>
              <a:ext uri="{FF2B5EF4-FFF2-40B4-BE49-F238E27FC236}">
                <a16:creationId xmlns:a16="http://schemas.microsoft.com/office/drawing/2014/main" id="{8A1B0DA0-73A8-41FA-AC56-A353E3E6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5" y="1443038"/>
            <a:ext cx="2200275" cy="241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7CCCB9-5BF2-44F7-9FFB-DA800AA1C2FB}"/>
              </a:ext>
            </a:extLst>
          </p:cNvPr>
          <p:cNvSpPr txBox="1"/>
          <p:nvPr/>
        </p:nvSpPr>
        <p:spPr>
          <a:xfrm>
            <a:off x="7032316" y="6429823"/>
            <a:ext cx="491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 </a:t>
            </a:r>
            <a:r>
              <a:rPr lang="en-CA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:Low voltage to trigger saturation, around 0.6 V</a:t>
            </a:r>
            <a:endParaRPr lang="en-CA" dirty="0"/>
          </a:p>
        </p:txBody>
      </p:sp>
      <p:pic>
        <p:nvPicPr>
          <p:cNvPr id="5126" name="Picture 6" descr="Transistors - learn.sparkfun.com">
            <a:extLst>
              <a:ext uri="{FF2B5EF4-FFF2-40B4-BE49-F238E27FC236}">
                <a16:creationId xmlns:a16="http://schemas.microsoft.com/office/drawing/2014/main" id="{A8236AF3-D6DD-482B-8958-1625F095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61" y="3636344"/>
            <a:ext cx="1840174" cy="28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08AF7-56D5-44E3-9846-0510920E7C0E}"/>
              </a:ext>
            </a:extLst>
          </p:cNvPr>
          <p:cNvSpPr txBox="1"/>
          <p:nvPr/>
        </p:nvSpPr>
        <p:spPr>
          <a:xfrm>
            <a:off x="3373515" y="3918637"/>
            <a:ext cx="7821227" cy="229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Cut-off mode – No current flows from collector to emitter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NPN Condition: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&gt;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CA" sz="2800" dirty="0"/>
              <a:t> and 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&gt;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 </a:t>
            </a:r>
            <a:endParaRPr lang="en-CA" dirty="0"/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PNP Condition: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CA" sz="2400" dirty="0"/>
              <a:t> and 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06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77C-2996-4BE2-95A7-3E017898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937D-4BED-4B6D-BF5F-4871F72C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567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Active mode – current flowing from collector to emitter is amplified, proportional to base current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NPN Condition: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V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CA" sz="2400" dirty="0"/>
              <a:t> </a:t>
            </a:r>
            <a:r>
              <a:rPr lang="en-CA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V</a:t>
            </a:r>
            <a:r>
              <a:rPr lang="en-CA" sz="2000" baseline="-25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lang="en-CA" dirty="0"/>
          </a:p>
          <a:p>
            <a:pPr lvl="1"/>
            <a:r>
              <a:rPr lang="en-CA" dirty="0"/>
              <a:t>PNP Condition: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&gt;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CA" sz="2800" dirty="0"/>
              <a:t>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&gt;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6146" name="Picture 2" descr="Transistors - learn.sparkfun.com">
            <a:extLst>
              <a:ext uri="{FF2B5EF4-FFF2-40B4-BE49-F238E27FC236}">
                <a16:creationId xmlns:a16="http://schemas.microsoft.com/office/drawing/2014/main" id="{2E51F784-12E9-4C9A-9B6D-18743C1D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02" y="2471697"/>
            <a:ext cx="3114551" cy="402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BFA5D8-8AC2-48B9-972D-1752827EC86A}"/>
              </a:ext>
            </a:extLst>
          </p:cNvPr>
          <p:cNvSpPr txBox="1"/>
          <p:nvPr/>
        </p:nvSpPr>
        <p:spPr>
          <a:xfrm>
            <a:off x="726272" y="4030073"/>
            <a:ext cx="5319571" cy="259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Reverse-active mode – current flows from emitter to collector (rare case)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NPN Condition: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&gt;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CA" sz="2400" dirty="0"/>
              <a:t>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&gt;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</a:t>
            </a:r>
            <a:endParaRPr lang="en-CA" sz="2400" dirty="0"/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PNP Condition: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V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CA" sz="2400" dirty="0"/>
              <a:t> </a:t>
            </a:r>
            <a:r>
              <a:rPr lang="en-CA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V</a:t>
            </a:r>
            <a:r>
              <a:rPr lang="en-CA" sz="2400" baseline="-25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</a:t>
            </a:r>
            <a:r>
              <a:rPr lang="en-CA" sz="2400" baseline="-25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435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433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Buzzers and Transistors</vt:lpstr>
      <vt:lpstr>What is a Buzzer?</vt:lpstr>
      <vt:lpstr>Types of Buzzers</vt:lpstr>
      <vt:lpstr>Problem</vt:lpstr>
      <vt:lpstr>Transistors</vt:lpstr>
      <vt:lpstr>Types of transistors</vt:lpstr>
      <vt:lpstr>How Transistors Work (Using NPN)</vt:lpstr>
      <vt:lpstr>Operation Modes</vt:lpstr>
      <vt:lpstr>Operation Modes</vt:lpstr>
      <vt:lpstr>Circuit Diagram with Raspberry 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Buzzers and Transistors</dc:title>
  <dc:creator>Katelyn Lam</dc:creator>
  <cp:lastModifiedBy>Katelyn Lam</cp:lastModifiedBy>
  <cp:revision>7</cp:revision>
  <dcterms:created xsi:type="dcterms:W3CDTF">2020-09-01T17:57:01Z</dcterms:created>
  <dcterms:modified xsi:type="dcterms:W3CDTF">2020-09-02T02:09:55Z</dcterms:modified>
</cp:coreProperties>
</file>