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73C-3450-48B3-B57A-1842E9143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FB0D9-810E-4AE2-8BC3-C6F2EBF0B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96BBA-3ACC-4F56-8DEF-5BDC5404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25E6-2E95-4D4D-9E94-EFE8D01EC7C5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683CA-1117-4CDB-AE8F-17BF46D2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550AA-59D3-41C0-99D1-D81280A3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D755-B623-4EBF-ADEE-05E581853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16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7D26-57BB-4D11-AA56-F2949BAA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E3965-183C-41C2-8348-21E0D48B3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3161F-4C95-4449-AB8D-9BC76454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25E6-2E95-4D4D-9E94-EFE8D01EC7C5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ACD27-4718-4E39-AAB6-98784A12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5E8D7-CAE7-4E1C-B9BF-EBD33C20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D755-B623-4EBF-ADEE-05E581853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58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45E4C-0D35-4B66-B905-7EDA79765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A703A-4403-4443-AF89-D7E9C538F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2E50-15D6-4D8D-83AB-845B3A91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25E6-2E95-4D4D-9E94-EFE8D01EC7C5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A560B-57CE-4C43-B81A-AE8AEC0E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6A9ED-8699-40D8-802F-70F7C1D7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D755-B623-4EBF-ADEE-05E581853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11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FD47-3A31-4169-8746-C2C4C1B5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F852-A76E-4237-933F-1EC860F0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8B01D-8D17-4DC1-855B-C8F39F65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25E6-2E95-4D4D-9E94-EFE8D01EC7C5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3AECA-5D22-46EA-8F24-930B5B3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5495-446F-4DDA-AF38-64EE906A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D755-B623-4EBF-ADEE-05E581853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52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EACD-1559-4279-BA06-4DB74A65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B39DC-D986-4863-B941-BB65F2F8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9D0F-9E49-4CB4-A9B8-8596A560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25E6-2E95-4D4D-9E94-EFE8D01EC7C5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7332-95DE-4EB9-AB36-FDC370D1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150C-578E-470B-9D05-81EEC14A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D755-B623-4EBF-ADEE-05E581853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38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0BB5-94FC-490F-9717-C9C942E6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2278-6788-442A-BA04-C08557CE7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E440E-10CB-4DCD-8046-1FBFFDA4C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AB1BC-41E2-4214-9569-F1EFB8E7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25E6-2E95-4D4D-9E94-EFE8D01EC7C5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6367C-76B8-4B92-B898-087C857C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EE0FA-1FD0-4DF1-ADDD-A3B42999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D755-B623-4EBF-ADEE-05E581853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91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5496-11AC-4286-B98D-1CA56BA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70E2C-4489-444B-8F19-D423D365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62DE5-3FD8-45D9-90BD-4FA786510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95B8D-CBD5-45A2-9596-B4548F169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4CDC1-3E1B-444B-BE58-9D9CF57B2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8FF12-78CB-409E-9687-B80EAAA6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25E6-2E95-4D4D-9E94-EFE8D01EC7C5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C1EF8-EDCD-4D2E-9A36-4EBE023A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240DE-C566-4791-8F35-7E472560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D755-B623-4EBF-ADEE-05E581853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65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8B8A-9C30-4E9C-BFD5-6F64009E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75B69-001D-45A6-A09A-8A98CA79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25E6-2E95-4D4D-9E94-EFE8D01EC7C5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6EBA3-62F6-4235-B880-F07C5EA8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052E6-CBD5-48B3-AD51-50E3DF53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D755-B623-4EBF-ADEE-05E581853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1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E92C-72BF-42E2-880C-AE2B06FB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25E6-2E95-4D4D-9E94-EFE8D01EC7C5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F867F-FD4C-4D0F-AC0F-AEBCE31F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65B0C-2A92-406A-A8C7-D131968E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D755-B623-4EBF-ADEE-05E581853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07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A36B-7F05-49D8-B895-AAB51F04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FD4E-EF75-4749-83B0-FC4EEB10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64628-5900-42C8-9116-8EA050938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0FAED-EBC8-4A79-8CE8-6A8E9020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25E6-2E95-4D4D-9E94-EFE8D01EC7C5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82255-9D66-4C1E-83D8-D51A178F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487A6-04C8-4DAB-8603-FBC86A56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D755-B623-4EBF-ADEE-05E581853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67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130D-D57B-4C83-9B4C-7FAC00AC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625E7-2785-4204-8B79-92E2E1D51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44D58-25D5-4C97-8FBC-F36D8A89F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ADBF1-FF34-4FB1-9AE5-AE24581E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25E6-2E95-4D4D-9E94-EFE8D01EC7C5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7B76C-B98F-417B-9948-B8C787DB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839C3-64A1-438A-931A-5F2DD670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D755-B623-4EBF-ADEE-05E581853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26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ADFA1-86C3-4C4D-9553-C76685D0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616B2-7E1C-40AB-9B45-9D2CD81D3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4140E-1280-4F28-AB31-3D9E80C2F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25E6-2E95-4D4D-9E94-EFE8D01EC7C5}" type="datetimeFigureOut">
              <a:rPr lang="en-CA" smtClean="0"/>
              <a:t>2020-09-03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012DC-A45F-4F53-8E04-CAF3B15D0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A6BEB-1151-4CA7-ADD5-A8E0510B3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2D755-B623-4EBF-ADEE-05E5818534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869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5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4.png"/><Relationship Id="rId5" Type="http://schemas.microsoft.com/office/2007/relationships/media" Target="../media/media3.wav"/><Relationship Id="rId10" Type="http://schemas.openxmlformats.org/officeDocument/2006/relationships/image" Target="../media/image3.pn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173F0-D3B6-4C54-B204-1CE07B5849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3" t="6770" r="29511" b="1"/>
          <a:stretch/>
        </p:blipFill>
        <p:spPr>
          <a:xfrm>
            <a:off x="3656252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2B7FC-19D7-4F75-95AD-9B0F853F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4800"/>
              <a:t>AD/DA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8A3F4-EFBC-4C6D-A6DD-5007AFBD1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sz="2000"/>
              <a:t>Raspberry Pi Chapter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670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2AF9-1E24-4422-82CB-970A0E84F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CA" dirty="0"/>
              <a:t>Quantization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7B04-14F2-4776-A567-1C0BEE9D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CA" sz="2400" dirty="0"/>
              <a:t>Converting an analog to a digital signal</a:t>
            </a:r>
          </a:p>
          <a:p>
            <a:r>
              <a:rPr lang="en-CA" sz="2400" dirty="0"/>
              <a:t>An analog sample is taken, and a point is approximated as a number of digital bits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gital Communication - Quantization - Tutorialspoint">
            <a:extLst>
              <a:ext uri="{FF2B5EF4-FFF2-40B4-BE49-F238E27FC236}">
                <a16:creationId xmlns:a16="http://schemas.microsoft.com/office/drawing/2014/main" id="{65F0B046-4224-47A4-BBC1-54E7A513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531288"/>
            <a:ext cx="6019331" cy="37921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26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72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5" name="Freeform: Shape 74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31D23-8AAD-4AB2-BBF1-EABD640D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CA" sz="3400"/>
              <a:t>Quantization Errors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2CD0-3591-4CE9-922E-9E5108651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5445655" cy="4168182"/>
          </a:xfrm>
        </p:spPr>
        <p:txBody>
          <a:bodyPr>
            <a:normAutofit/>
          </a:bodyPr>
          <a:lstStyle/>
          <a:p>
            <a:r>
              <a:rPr lang="en-CA" sz="1800" dirty="0"/>
              <a:t>An analog value can never be accurately converted to digital, but it can come close</a:t>
            </a:r>
          </a:p>
          <a:p>
            <a:r>
              <a:rPr lang="en-CA" sz="1800" dirty="0"/>
              <a:t>For each bit there is a range of possible analog values</a:t>
            </a:r>
          </a:p>
          <a:p>
            <a:pPr lvl="1"/>
            <a:r>
              <a:rPr lang="en-CA" sz="1800" dirty="0"/>
              <a:t>Increase sampling frequency</a:t>
            </a:r>
          </a:p>
          <a:p>
            <a:pPr lvl="1"/>
            <a:r>
              <a:rPr lang="en-CA" sz="1800" dirty="0"/>
              <a:t>Increase bit resolution</a:t>
            </a:r>
          </a:p>
          <a:p>
            <a:pPr lvl="2"/>
            <a:r>
              <a:rPr lang="en-CA" sz="1800" dirty="0"/>
              <a:t>E.g. Given 0V – 3.3 V range,</a:t>
            </a:r>
          </a:p>
          <a:p>
            <a:pPr lvl="3"/>
            <a:r>
              <a:rPr lang="en-CA" dirty="0"/>
              <a:t>8-bit converter: within 0.013V accuracy</a:t>
            </a:r>
          </a:p>
          <a:p>
            <a:pPr lvl="3"/>
            <a:r>
              <a:rPr lang="en-CA" dirty="0"/>
              <a:t>16-bit converter: within 0.00005V accuracy</a:t>
            </a:r>
          </a:p>
          <a:p>
            <a:pPr lvl="1"/>
            <a:endParaRPr lang="en-CA" sz="1400" dirty="0"/>
          </a:p>
          <a:p>
            <a:r>
              <a:rPr lang="en-CA" sz="1800" dirty="0"/>
              <a:t>Error in sensor input: E.g. Thermistor</a:t>
            </a:r>
          </a:p>
          <a:p>
            <a:pPr lvl="1"/>
            <a:r>
              <a:rPr lang="en-CA" sz="1400" dirty="0"/>
              <a:t>At a high signal of 3.3V, an 8-bit converter has a margin of error of around 0.0001 degrees Celsius, whereas 16-bit is virtually 0</a:t>
            </a:r>
          </a:p>
          <a:p>
            <a:pPr marL="1371600" lvl="3" indent="0">
              <a:buNone/>
            </a:pPr>
            <a:endParaRPr lang="en-CA" dirty="0"/>
          </a:p>
        </p:txBody>
      </p:sp>
      <p:pic>
        <p:nvPicPr>
          <p:cNvPr id="2052" name="Picture 4" descr="ADC Quantization Error - Developer Help">
            <a:extLst>
              <a:ext uri="{FF2B5EF4-FFF2-40B4-BE49-F238E27FC236}">
                <a16:creationId xmlns:a16="http://schemas.microsoft.com/office/drawing/2014/main" id="{D3524D69-2675-441D-8BEC-E120556F1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5674" y="517600"/>
            <a:ext cx="407910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ntization (signal processing) - Wikipedia">
            <a:extLst>
              <a:ext uri="{FF2B5EF4-FFF2-40B4-BE49-F238E27FC236}">
                <a16:creationId xmlns:a16="http://schemas.microsoft.com/office/drawing/2014/main" id="{0CB364CA-7AD7-4343-844A-EB622F9F0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6141" y="3318070"/>
            <a:ext cx="5135719" cy="174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_Quantization2">
            <a:hlinkClick r:id="" action="ppaction://media"/>
            <a:extLst>
              <a:ext uri="{FF2B5EF4-FFF2-40B4-BE49-F238E27FC236}">
                <a16:creationId xmlns:a16="http://schemas.microsoft.com/office/drawing/2014/main" id="{7098716B-A117-4F5A-87D5-F3DD9C78C5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534913" y="5752273"/>
            <a:ext cx="487363" cy="487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424070-9380-477A-9814-38ED83EC310B}"/>
              </a:ext>
            </a:extLst>
          </p:cNvPr>
          <p:cNvSpPr txBox="1"/>
          <p:nvPr/>
        </p:nvSpPr>
        <p:spPr>
          <a:xfrm>
            <a:off x="6456363" y="6440370"/>
            <a:ext cx="2304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 bit audio quantization and 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E3F50-C0D5-45AD-BDB1-D31A10B18755}"/>
              </a:ext>
            </a:extLst>
          </p:cNvPr>
          <p:cNvSpPr txBox="1"/>
          <p:nvPr/>
        </p:nvSpPr>
        <p:spPr>
          <a:xfrm>
            <a:off x="9315342" y="6471137"/>
            <a:ext cx="2304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8 bit audio quantization and noise</a:t>
            </a:r>
          </a:p>
        </p:txBody>
      </p:sp>
      <p:pic>
        <p:nvPicPr>
          <p:cNvPr id="7" name="audio_Quantization2Noise">
            <a:hlinkClick r:id="" action="ppaction://media"/>
            <a:extLst>
              <a:ext uri="{FF2B5EF4-FFF2-40B4-BE49-F238E27FC236}">
                <a16:creationId xmlns:a16="http://schemas.microsoft.com/office/drawing/2014/main" id="{A308127C-702A-4AA6-94CF-21B20640A21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461188" y="5752273"/>
            <a:ext cx="487363" cy="487363"/>
          </a:xfrm>
          <a:prstGeom prst="rect">
            <a:avLst/>
          </a:prstGeom>
        </p:spPr>
      </p:pic>
      <p:pic>
        <p:nvPicPr>
          <p:cNvPr id="8" name="audio_Quantization8">
            <a:hlinkClick r:id="" action="ppaction://media"/>
            <a:extLst>
              <a:ext uri="{FF2B5EF4-FFF2-40B4-BE49-F238E27FC236}">
                <a16:creationId xmlns:a16="http://schemas.microsoft.com/office/drawing/2014/main" id="{65777C25-0990-4DE3-B297-32B82CE54D4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500247" y="5763370"/>
            <a:ext cx="487363" cy="487363"/>
          </a:xfrm>
          <a:prstGeom prst="rect">
            <a:avLst/>
          </a:prstGeom>
        </p:spPr>
      </p:pic>
      <p:pic>
        <p:nvPicPr>
          <p:cNvPr id="9" name="audio_Quantization8Noise">
            <a:hlinkClick r:id="" action="ppaction://media"/>
            <a:extLst>
              <a:ext uri="{FF2B5EF4-FFF2-40B4-BE49-F238E27FC236}">
                <a16:creationId xmlns:a16="http://schemas.microsoft.com/office/drawing/2014/main" id="{710D45C6-FEDF-45F9-AC63-BA2193476869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224091" y="576337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39394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48485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9E555-0759-4911-969C-9B00262A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Applications of Quantization</a:t>
            </a:r>
          </a:p>
        </p:txBody>
      </p:sp>
      <p:pic>
        <p:nvPicPr>
          <p:cNvPr id="3074" name="Picture 2" descr="quantization">
            <a:extLst>
              <a:ext uri="{FF2B5EF4-FFF2-40B4-BE49-F238E27FC236}">
                <a16:creationId xmlns:a16="http://schemas.microsoft.com/office/drawing/2014/main" id="{50C59C10-9649-4F10-A6C7-4FCCA727E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" r="34641" b="2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F650-3D3E-401F-ABAF-0175E3F8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CA" sz="2200"/>
              <a:t>Audio – Recording sound</a:t>
            </a:r>
          </a:p>
          <a:p>
            <a:r>
              <a:rPr lang="en-CA" sz="2200"/>
              <a:t>Video/Imaging – compressing video and image files, converting file types</a:t>
            </a:r>
          </a:p>
          <a:p>
            <a:r>
              <a:rPr lang="en-CA" sz="2200"/>
              <a:t>Reading sensor input</a:t>
            </a:r>
          </a:p>
          <a:p>
            <a:pPr lvl="1"/>
            <a:r>
              <a:rPr lang="en-CA" sz="2200"/>
              <a:t>E.g. Potentiometer, Photoresistor, Thermistor</a:t>
            </a:r>
          </a:p>
        </p:txBody>
      </p:sp>
    </p:spTree>
    <p:extLst>
      <p:ext uri="{BB962C8B-B14F-4D97-AF65-F5344CB8AC3E}">
        <p14:creationId xmlns:p14="http://schemas.microsoft.com/office/powerpoint/2010/main" val="103809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89D5C-3BB6-4C6E-85AB-AF78FD72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AD/DA Converter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097F8-D1C6-4F33-9147-8F7E0E095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7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CD789-4E2A-4B23-88DD-9E1EEE95F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CA" sz="1900"/>
              <a:t>Take analog input</a:t>
            </a:r>
          </a:p>
          <a:p>
            <a:r>
              <a:rPr lang="en-CA" sz="1900"/>
              <a:t>Process input and convert to digital bit</a:t>
            </a:r>
          </a:p>
          <a:p>
            <a:r>
              <a:rPr lang="en-CA" sz="1900"/>
              <a:t>Map bit number as a percentage of high voltage</a:t>
            </a:r>
          </a:p>
          <a:p>
            <a:r>
              <a:rPr lang="en-CA" sz="1900"/>
              <a:t>Output analog signal</a:t>
            </a:r>
          </a:p>
          <a:p>
            <a:r>
              <a:rPr lang="en-CA" sz="1900"/>
              <a:t>Achieved through the PCF8591 chip</a:t>
            </a:r>
          </a:p>
          <a:p>
            <a:pPr lvl="1"/>
            <a:r>
              <a:rPr lang="en-CA" sz="1900"/>
              <a:t>8-bit resolution</a:t>
            </a:r>
          </a:p>
          <a:p>
            <a:pPr lvl="1"/>
            <a:r>
              <a:rPr lang="en-CA" sz="1900"/>
              <a:t>Controlled by Raspberry Pi using I2C protocol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D530A-193B-4061-8B39-A9F5A1F29D98}"/>
              </a:ext>
            </a:extLst>
          </p:cNvPr>
          <p:cNvSpPr txBox="1"/>
          <p:nvPr/>
        </p:nvSpPr>
        <p:spPr>
          <a:xfrm>
            <a:off x="841248" y="5810944"/>
            <a:ext cx="6236208" cy="36601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CA" sz="1150">
                <a:solidFill>
                  <a:srgbClr val="FFFFFF"/>
                </a:solidFill>
              </a:rPr>
              <a:t>*Cost for ADC/DAC chips: 8-bit: $1.97, 12-bit: $5.97, 16-bit: $11.39</a:t>
            </a:r>
          </a:p>
        </p:txBody>
      </p:sp>
    </p:spTree>
    <p:extLst>
      <p:ext uri="{BB962C8B-B14F-4D97-AF65-F5344CB8AC3E}">
        <p14:creationId xmlns:p14="http://schemas.microsoft.com/office/powerpoint/2010/main" val="351324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5203-27F8-4030-9913-E3E1D628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Quantization with PCF8591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C1E8D-241D-4D57-9BB7-84337FFE4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820053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CA" dirty="0"/>
                  <a:t>Analog output is represented by: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9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  <m:r>
                            <a:rPr lang="en-CA" sz="1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900" b="0" i="1" smtClean="0">
                              <a:latin typeface="Cambria Math" panose="02040503050406030204" pitchFamily="18" charset="0"/>
                            </a:rPr>
                            <m:t>𝑉𝑜𝑙𝑡𝑎𝑔𝑒</m:t>
                          </m:r>
                        </m:num>
                        <m:den>
                          <m:r>
                            <a:rPr lang="en-CA" sz="19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CA" sz="1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9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sz="1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900" b="0" i="1" smtClean="0">
                              <a:latin typeface="Cambria Math" panose="02040503050406030204" pitchFamily="18" charset="0"/>
                            </a:rPr>
                            <m:t>𝑃𝑎𝑟𝑡𝑖𝑡𝑖𝑜𝑛𝑠</m:t>
                          </m:r>
                        </m:den>
                      </m:f>
                      <m:r>
                        <a:rPr lang="en-CA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CA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𝐵𝑖𝑡</m:t>
                      </m:r>
                      <m:r>
                        <a:rPr lang="en-CA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lvl="1"/>
                <a:r>
                  <a:rPr lang="en-CA" dirty="0"/>
                  <a:t>E.g. For a converted 121 bit signal ranging from 0V – 3.3V, the corresponding voltage would be: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3.3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121=1.56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/>
                  <a:t>From analog to digital, the bit number can be calculated by: </a:t>
                </a:r>
                <a:endParaRPr lang="en-CA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𝐴𝑛𝑎𝑙𝑜𝑔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𝑣𝑜𝑙𝑡𝑎𝑔𝑒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𝑉𝑜𝑙𝑡𝑎𝑔𝑒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</m:den>
                      </m:f>
                      <m:r>
                        <a:rPr lang="en-CA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𝑁𝑢𝑚𝑏𝑒𝑟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𝑝𝑎𝑟𝑡𝑖𝑡𝑖𝑜𝑛𝑠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C1E8D-241D-4D57-9BB7-84337FFE4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820053" cy="4351338"/>
              </a:xfrm>
              <a:blipFill>
                <a:blip r:embed="rId2"/>
                <a:stretch>
                  <a:fillRect l="-1361" t="-2661" r="-4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AF8291-F097-4237-AB46-12E8CCDD7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2" y="1825625"/>
            <a:ext cx="4809391" cy="366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7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D1450-FACF-471E-84EC-B4E0F0C7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6248402" cy="2213665"/>
          </a:xfrm>
        </p:spPr>
        <p:txBody>
          <a:bodyPr>
            <a:normAutofit/>
          </a:bodyPr>
          <a:lstStyle/>
          <a:p>
            <a:r>
              <a:rPr lang="en-CA" sz="4000" dirty="0"/>
              <a:t>Analog Input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8D8A-A631-4AEE-9BBE-0957FA4EF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697" y="3886843"/>
            <a:ext cx="7241254" cy="2599039"/>
          </a:xfrm>
        </p:spPr>
        <p:txBody>
          <a:bodyPr anchor="ctr">
            <a:noAutofit/>
          </a:bodyPr>
          <a:lstStyle/>
          <a:p>
            <a:r>
              <a:rPr lang="en-CA" sz="2400" dirty="0"/>
              <a:t>Potentiometer – A type of variable resistor</a:t>
            </a:r>
          </a:p>
          <a:p>
            <a:r>
              <a:rPr lang="en-CA" sz="2400" dirty="0"/>
              <a:t>Three leads – 1) and 3) connect to power and ground</a:t>
            </a:r>
          </a:p>
          <a:p>
            <a:pPr lvl="1"/>
            <a:r>
              <a:rPr lang="en-CA" dirty="0"/>
              <a:t>2) connects to circuit – manually controls resistance</a:t>
            </a:r>
          </a:p>
          <a:p>
            <a:pPr lvl="1"/>
            <a:r>
              <a:rPr lang="en-CA" dirty="0"/>
              <a:t>Rotating the potentiometer leads to differing resistance values between (1 and 2) and (2 and 3)</a:t>
            </a:r>
          </a:p>
          <a:p>
            <a:r>
              <a:rPr lang="en-CA" sz="2400" dirty="0"/>
              <a:t>GPIO inputs voltage read between (1 and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74063-A6AC-4CA9-93C5-F2D6D8FA2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2" y="3018655"/>
            <a:ext cx="3849152" cy="3371590"/>
          </a:xfrm>
          <a:prstGeom prst="rect">
            <a:avLst/>
          </a:prstGeom>
        </p:spPr>
      </p:pic>
      <p:pic>
        <p:nvPicPr>
          <p:cNvPr id="4100" name="Picture 4" descr="How to attach a Potentiometer to a micro:bit - teachwithict.com">
            <a:extLst>
              <a:ext uri="{FF2B5EF4-FFF2-40B4-BE49-F238E27FC236}">
                <a16:creationId xmlns:a16="http://schemas.microsoft.com/office/drawing/2014/main" id="{57375E18-DD6B-4E7B-8125-903BEBF2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5797" y="257175"/>
            <a:ext cx="4149746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80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353</Words>
  <Application>Microsoft Office PowerPoint</Application>
  <PresentationFormat>Widescreen</PresentationFormat>
  <Paragraphs>48</Paragraphs>
  <Slides>7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AD/DA Converter</vt:lpstr>
      <vt:lpstr>Quantization</vt:lpstr>
      <vt:lpstr>Quantization Errors</vt:lpstr>
      <vt:lpstr>Applications of Quantization</vt:lpstr>
      <vt:lpstr>AD/DA Converter</vt:lpstr>
      <vt:lpstr>Quantization with PCF8591</vt:lpstr>
      <vt:lpstr>Analog Input - Potentiometer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AD/DA Converter</dc:title>
  <dc:creator>Katelyn Lam</dc:creator>
  <cp:lastModifiedBy>Katelyn Lam</cp:lastModifiedBy>
  <cp:revision>9</cp:revision>
  <dcterms:created xsi:type="dcterms:W3CDTF">2020-09-03T02:10:18Z</dcterms:created>
  <dcterms:modified xsi:type="dcterms:W3CDTF">2020-09-04T02:14:09Z</dcterms:modified>
</cp:coreProperties>
</file>