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5ab50cb3c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5ab50cb3c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5ab50cb3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5ab50cb3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62acab80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62acab80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3c1e069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3c1e069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2023 NFL season through weekly data, we were able to derive what injuries occurred and how frequent they were. With this information, we can easily generate a chart that allows us to visualize the most common injury types and compare frequencies of injury types.The x-axis shows the injuries reported during the season and the y axis shows a count, the amount of instances of each injury. This chart is based on all player positions and has been shifted to show an order of most to least. This way it’s easy to see which injuries were the most common.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5ab50cb3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5ab50cb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62acab8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62acab8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Shown to have highest rates of injury, we explored how wide receivers were getting hurt so much. By drilling down on injury types specific to the WR position, we can get a better idea of injury areas to focus on. From here we can see a need for targeting knee, ankle, and hamstring injuries specifically.</a:t>
            </a:r>
            <a:endParaRPr sz="12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5ab50cb3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5ab50cb3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out vs questionable is steady throughout the season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5ab50cb3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5ab50cb3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of season affects the amount of injuries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5ab50cb3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5ab50cb3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Concussions offer another important safety concern and area of our focus. This chart shows the breakdown of concussion injuries by position. This I thought was surprising as it shows concussions are a widespread issue across multiple positions. The positions with the highest </a:t>
            </a:r>
            <a:r>
              <a:rPr lang="en"/>
              <a:t>frequencies</a:t>
            </a:r>
            <a:r>
              <a:rPr lang="en"/>
              <a:t> of injury have been pulled from this data set as well. Also shocking to see wide receivers </a:t>
            </a:r>
            <a:r>
              <a:rPr lang="en"/>
              <a:t>leading another category of injury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5ab50cb3c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5ab50cb3c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Football Injuries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Jon M, Eric M, Tyler B, Katelyn R</a:t>
            </a:r>
            <a:endParaRPr/>
          </a:p>
        </p:txBody>
      </p:sp>
      <p:pic>
        <p:nvPicPr>
          <p:cNvPr id="56" name="Google Shape;56;p13"/>
          <p:cNvPicPr preferRelativeResize="0"/>
          <p:nvPr/>
        </p:nvPicPr>
        <p:blipFill>
          <a:blip r:embed="rId3">
            <a:alphaModFix/>
          </a:blip>
          <a:stretch>
            <a:fillRect/>
          </a:stretch>
        </p:blipFill>
        <p:spPr>
          <a:xfrm rot="2">
            <a:off x="6134997" y="512293"/>
            <a:ext cx="2517024" cy="18721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any relationship between a player’s jersey number and injury rate?</a:t>
            </a:r>
            <a:endParaRPr/>
          </a:p>
        </p:txBody>
      </p:sp>
      <p:sp>
        <p:nvSpPr>
          <p:cNvPr id="118" name="Google Shape;118;p22"/>
          <p:cNvSpPr txBox="1"/>
          <p:nvPr>
            <p:ph idx="1" type="body"/>
          </p:nvPr>
        </p:nvSpPr>
        <p:spPr>
          <a:xfrm>
            <a:off x="311700" y="1379425"/>
            <a:ext cx="8520600" cy="31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correlation coefficient for jersey number and being injured is: -0.2829</a:t>
            </a:r>
            <a:r>
              <a:rPr lang="en" sz="1200">
                <a:solidFill>
                  <a:schemeClr val="dk1"/>
                </a:solidFill>
                <a:highlight>
                  <a:srgbClr val="FFFFFF"/>
                </a:highlight>
              </a:rPr>
              <a:t>35</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On average, each data point deviates from the mean by approximately 14 units</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76200" y="2930300"/>
            <a:ext cx="8991601" cy="1818250"/>
          </a:xfrm>
          <a:prstGeom prst="rect">
            <a:avLst/>
          </a:prstGeom>
          <a:noFill/>
          <a:ln>
            <a:noFill/>
          </a:ln>
        </p:spPr>
      </p:pic>
      <p:pic>
        <p:nvPicPr>
          <p:cNvPr id="120" name="Google Shape;120;p22"/>
          <p:cNvPicPr preferRelativeResize="0"/>
          <p:nvPr/>
        </p:nvPicPr>
        <p:blipFill>
          <a:blip r:embed="rId4">
            <a:alphaModFix/>
          </a:blip>
          <a:stretch>
            <a:fillRect/>
          </a:stretch>
        </p:blipFill>
        <p:spPr>
          <a:xfrm>
            <a:off x="6403978" y="1085100"/>
            <a:ext cx="2024747" cy="177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124725"/>
            <a:ext cx="3672600" cy="44442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a:solidFill>
                  <a:schemeClr val="dk1"/>
                </a:solidFill>
                <a:highlight>
                  <a:schemeClr val="lt1"/>
                </a:highlight>
              </a:rPr>
              <a:t>Jersey Number vs Injury                                                                                            Rate Continued</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304800" lvl="0" marL="457200" rtl="0" algn="l">
              <a:spcBef>
                <a:spcPts val="1200"/>
              </a:spcBef>
              <a:spcAft>
                <a:spcPts val="0"/>
              </a:spcAft>
              <a:buClr>
                <a:schemeClr val="dk1"/>
              </a:buClr>
              <a:buSzPts val="1200"/>
              <a:buChar char="●"/>
            </a:pPr>
            <a:r>
              <a:rPr lang="en" sz="1200">
                <a:solidFill>
                  <a:schemeClr val="dk1"/>
                </a:solidFill>
                <a:highlight>
                  <a:schemeClr val="lt1"/>
                </a:highlight>
              </a:rPr>
              <a:t>Relatively</a:t>
            </a:r>
            <a:r>
              <a:rPr lang="en" sz="1200">
                <a:solidFill>
                  <a:schemeClr val="dk1"/>
                </a:solidFill>
                <a:highlight>
                  <a:schemeClr val="lt1"/>
                </a:highlight>
              </a:rPr>
              <a:t> even distribution of injuries in each bin or group</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lang="en" sz="1200">
                <a:solidFill>
                  <a:schemeClr val="dk1"/>
                </a:solidFill>
                <a:highlight>
                  <a:schemeClr val="lt1"/>
                </a:highlight>
              </a:rPr>
              <a:t>Standard deviation and r-value suggest the data has a variability and a weak correlation</a:t>
            </a:r>
            <a:endParaRPr sz="1200">
              <a:solidFill>
                <a:schemeClr val="dk1"/>
              </a:solidFill>
              <a:highlight>
                <a:schemeClr val="lt1"/>
              </a:highlight>
            </a:endParaRPr>
          </a:p>
        </p:txBody>
      </p:sp>
      <p:pic>
        <p:nvPicPr>
          <p:cNvPr id="126" name="Google Shape;126;p23"/>
          <p:cNvPicPr preferRelativeResize="0"/>
          <p:nvPr/>
        </p:nvPicPr>
        <p:blipFill>
          <a:blip r:embed="rId3">
            <a:alphaModFix/>
          </a:blip>
          <a:stretch>
            <a:fillRect/>
          </a:stretch>
        </p:blipFill>
        <p:spPr>
          <a:xfrm>
            <a:off x="3816026" y="298862"/>
            <a:ext cx="4894176" cy="4095925"/>
          </a:xfrm>
          <a:prstGeom prst="rect">
            <a:avLst/>
          </a:prstGeom>
          <a:noFill/>
          <a:ln>
            <a:noFill/>
          </a:ln>
        </p:spPr>
      </p:pic>
      <p:pic>
        <p:nvPicPr>
          <p:cNvPr id="127" name="Google Shape;127;p23"/>
          <p:cNvPicPr preferRelativeResize="0"/>
          <p:nvPr/>
        </p:nvPicPr>
        <p:blipFill>
          <a:blip r:embed="rId4">
            <a:alphaModFix/>
          </a:blip>
          <a:stretch>
            <a:fillRect/>
          </a:stretch>
        </p:blipFill>
        <p:spPr>
          <a:xfrm>
            <a:off x="1051725" y="2722150"/>
            <a:ext cx="2382150" cy="126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7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and Initial Process:</a:t>
            </a:r>
            <a:endParaRPr/>
          </a:p>
        </p:txBody>
      </p:sp>
      <p:pic>
        <p:nvPicPr>
          <p:cNvPr id="62" name="Google Shape;62;p14"/>
          <p:cNvPicPr preferRelativeResize="0"/>
          <p:nvPr/>
        </p:nvPicPr>
        <p:blipFill>
          <a:blip r:embed="rId3">
            <a:alphaModFix/>
          </a:blip>
          <a:stretch>
            <a:fillRect/>
          </a:stretch>
        </p:blipFill>
        <p:spPr>
          <a:xfrm>
            <a:off x="94650" y="1082776"/>
            <a:ext cx="5812951" cy="2880925"/>
          </a:xfrm>
          <a:prstGeom prst="rect">
            <a:avLst/>
          </a:prstGeom>
          <a:noFill/>
          <a:ln>
            <a:noFill/>
          </a:ln>
        </p:spPr>
      </p:pic>
      <p:sp>
        <p:nvSpPr>
          <p:cNvPr id="63" name="Google Shape;63;p14"/>
          <p:cNvSpPr txBox="1"/>
          <p:nvPr/>
        </p:nvSpPr>
        <p:spPr>
          <a:xfrm>
            <a:off x="5907600" y="999975"/>
            <a:ext cx="3360600" cy="367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SportTrader</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Weekly NFL data including injuries for each player of each team each week</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Lots of separate csv files!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First steps involved creating a master file including each row of weekly entries and injury information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7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overall most common injuries in football?</a:t>
            </a:r>
            <a:endParaRPr/>
          </a:p>
        </p:txBody>
      </p:sp>
      <p:pic>
        <p:nvPicPr>
          <p:cNvPr id="69" name="Google Shape;69;p15"/>
          <p:cNvPicPr preferRelativeResize="0"/>
          <p:nvPr/>
        </p:nvPicPr>
        <p:blipFill>
          <a:blip r:embed="rId3">
            <a:alphaModFix/>
          </a:blip>
          <a:stretch>
            <a:fillRect/>
          </a:stretch>
        </p:blipFill>
        <p:spPr>
          <a:xfrm>
            <a:off x="795213" y="869700"/>
            <a:ext cx="7553569" cy="3404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6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positions have the highest and lowest injuries?</a:t>
            </a:r>
            <a:endParaRPr/>
          </a:p>
        </p:txBody>
      </p:sp>
      <p:pic>
        <p:nvPicPr>
          <p:cNvPr id="75" name="Google Shape;75;p16"/>
          <p:cNvPicPr preferRelativeResize="0"/>
          <p:nvPr/>
        </p:nvPicPr>
        <p:blipFill>
          <a:blip r:embed="rId3">
            <a:alphaModFix/>
          </a:blip>
          <a:stretch>
            <a:fillRect/>
          </a:stretch>
        </p:blipFill>
        <p:spPr>
          <a:xfrm>
            <a:off x="412150" y="1048850"/>
            <a:ext cx="4938177" cy="3901251"/>
          </a:xfrm>
          <a:prstGeom prst="rect">
            <a:avLst/>
          </a:prstGeom>
          <a:noFill/>
          <a:ln>
            <a:noFill/>
          </a:ln>
        </p:spPr>
      </p:pic>
      <p:sp>
        <p:nvSpPr>
          <p:cNvPr id="76" name="Google Shape;76;p16"/>
          <p:cNvSpPr txBox="1"/>
          <p:nvPr/>
        </p:nvSpPr>
        <p:spPr>
          <a:xfrm>
            <a:off x="5577250" y="1137150"/>
            <a:ext cx="3360600" cy="367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Top positions have high-speed collisions and tackles. Injury rate per position provides insights into the risks associated with different roles within a team. We will be able to guide decisions aimed at improving player safety, performance, and overall team success.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76750"/>
            <a:ext cx="645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Diving into the most injured position:</a:t>
            </a:r>
            <a:endParaRPr/>
          </a:p>
        </p:txBody>
      </p:sp>
      <p:sp>
        <p:nvSpPr>
          <p:cNvPr id="82" name="Google Shape;82;p17"/>
          <p:cNvSpPr txBox="1"/>
          <p:nvPr>
            <p:ph idx="1" type="body"/>
          </p:nvPr>
        </p:nvSpPr>
        <p:spPr>
          <a:xfrm>
            <a:off x="402425" y="4068325"/>
            <a:ext cx="8229000" cy="1024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Wide receivers were found to have the highest rate and frequency of injury</a:t>
            </a:r>
            <a:endParaRPr sz="1400"/>
          </a:p>
          <a:p>
            <a:pPr indent="-317500" lvl="0" marL="457200" rtl="0" algn="l">
              <a:spcBef>
                <a:spcPts val="0"/>
              </a:spcBef>
              <a:spcAft>
                <a:spcPts val="0"/>
              </a:spcAft>
              <a:buSzPts val="1400"/>
              <a:buChar char="●"/>
            </a:pPr>
            <a:r>
              <a:rPr lang="en" sz="1400"/>
              <a:t>By drilling down on wide receiver injury types, we can focus on the most relevant issues</a:t>
            </a:r>
            <a:endParaRPr sz="1400"/>
          </a:p>
        </p:txBody>
      </p:sp>
      <p:pic>
        <p:nvPicPr>
          <p:cNvPr id="83" name="Google Shape;83;p17"/>
          <p:cNvPicPr preferRelativeResize="0"/>
          <p:nvPr/>
        </p:nvPicPr>
        <p:blipFill>
          <a:blip r:embed="rId3">
            <a:alphaModFix/>
          </a:blip>
          <a:stretch>
            <a:fillRect/>
          </a:stretch>
        </p:blipFill>
        <p:spPr>
          <a:xfrm>
            <a:off x="1089200" y="807426"/>
            <a:ext cx="6855446" cy="308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27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Does the severity of injuries worsen as the season progresses?</a:t>
            </a:r>
            <a:endParaRPr/>
          </a:p>
        </p:txBody>
      </p:sp>
      <p:pic>
        <p:nvPicPr>
          <p:cNvPr id="89" name="Google Shape;89;p18"/>
          <p:cNvPicPr preferRelativeResize="0"/>
          <p:nvPr/>
        </p:nvPicPr>
        <p:blipFill>
          <a:blip r:embed="rId3">
            <a:alphaModFix/>
          </a:blip>
          <a:stretch>
            <a:fillRect/>
          </a:stretch>
        </p:blipFill>
        <p:spPr>
          <a:xfrm>
            <a:off x="195900" y="1208700"/>
            <a:ext cx="5297750" cy="3741600"/>
          </a:xfrm>
          <a:prstGeom prst="rect">
            <a:avLst/>
          </a:prstGeom>
          <a:noFill/>
          <a:ln>
            <a:noFill/>
          </a:ln>
        </p:spPr>
      </p:pic>
      <p:pic>
        <p:nvPicPr>
          <p:cNvPr id="90" name="Google Shape;90;p18"/>
          <p:cNvPicPr preferRelativeResize="0"/>
          <p:nvPr/>
        </p:nvPicPr>
        <p:blipFill>
          <a:blip r:embed="rId4">
            <a:alphaModFix/>
          </a:blip>
          <a:stretch>
            <a:fillRect/>
          </a:stretch>
        </p:blipFill>
        <p:spPr>
          <a:xfrm>
            <a:off x="5656025" y="1934738"/>
            <a:ext cx="3273525" cy="2289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40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320"/>
              <a:t>Do more injuries occur and does the type of injury change as the season progresses?</a:t>
            </a:r>
            <a:endParaRPr sz="2320"/>
          </a:p>
        </p:txBody>
      </p:sp>
      <p:sp>
        <p:nvSpPr>
          <p:cNvPr id="96" name="Google Shape;96;p19"/>
          <p:cNvSpPr txBox="1"/>
          <p:nvPr/>
        </p:nvSpPr>
        <p:spPr>
          <a:xfrm>
            <a:off x="572975" y="1747973"/>
            <a:ext cx="1438800" cy="13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166250" y="1352750"/>
            <a:ext cx="4405749" cy="3290375"/>
          </a:xfrm>
          <a:prstGeom prst="rect">
            <a:avLst/>
          </a:prstGeom>
          <a:noFill/>
          <a:ln>
            <a:noFill/>
          </a:ln>
        </p:spPr>
      </p:pic>
      <p:pic>
        <p:nvPicPr>
          <p:cNvPr id="98" name="Google Shape;98;p19"/>
          <p:cNvPicPr preferRelativeResize="0"/>
          <p:nvPr/>
        </p:nvPicPr>
        <p:blipFill>
          <a:blip r:embed="rId4">
            <a:alphaModFix/>
          </a:blip>
          <a:stretch>
            <a:fillRect/>
          </a:stretch>
        </p:blipFill>
        <p:spPr>
          <a:xfrm>
            <a:off x="4721475" y="1452850"/>
            <a:ext cx="4271729" cy="31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46900" y="4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positions are the highest risk for concussion?</a:t>
            </a:r>
            <a:endParaRPr/>
          </a:p>
        </p:txBody>
      </p:sp>
      <p:sp>
        <p:nvSpPr>
          <p:cNvPr id="104" name="Google Shape;104;p20"/>
          <p:cNvSpPr txBox="1"/>
          <p:nvPr>
            <p:ph idx="1" type="body"/>
          </p:nvPr>
        </p:nvSpPr>
        <p:spPr>
          <a:xfrm>
            <a:off x="5904750" y="1347600"/>
            <a:ext cx="3184800" cy="32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Injury Positions:</a:t>
            </a:r>
            <a:endParaRPr/>
          </a:p>
          <a:p>
            <a:pPr indent="-342900" lvl="0" marL="457200" rtl="0" algn="l">
              <a:spcBef>
                <a:spcPts val="1200"/>
              </a:spcBef>
              <a:spcAft>
                <a:spcPts val="0"/>
              </a:spcAft>
              <a:buSzPts val="1800"/>
              <a:buAutoNum type="arabicPeriod"/>
            </a:pPr>
            <a:r>
              <a:rPr lang="en"/>
              <a:t>Wide Receiver: 16</a:t>
            </a:r>
            <a:endParaRPr/>
          </a:p>
          <a:p>
            <a:pPr indent="-342900" lvl="0" marL="457200" rtl="0" algn="l">
              <a:spcBef>
                <a:spcPts val="0"/>
              </a:spcBef>
              <a:spcAft>
                <a:spcPts val="0"/>
              </a:spcAft>
              <a:buSzPts val="1800"/>
              <a:buAutoNum type="arabicPeriod"/>
            </a:pPr>
            <a:r>
              <a:rPr lang="en"/>
              <a:t>Cornerback: 13</a:t>
            </a:r>
            <a:endParaRPr/>
          </a:p>
          <a:p>
            <a:pPr indent="-342900" lvl="0" marL="457200" rtl="0" algn="l">
              <a:spcBef>
                <a:spcPts val="0"/>
              </a:spcBef>
              <a:spcAft>
                <a:spcPts val="0"/>
              </a:spcAft>
              <a:buSzPts val="1800"/>
              <a:buAutoNum type="arabicPeriod"/>
            </a:pPr>
            <a:r>
              <a:rPr lang="en"/>
              <a:t>Linebacker: 12</a:t>
            </a:r>
            <a:endParaRPr/>
          </a:p>
          <a:p>
            <a:pPr indent="-342900" lvl="0" marL="457200" rtl="0" algn="l">
              <a:spcBef>
                <a:spcPts val="0"/>
              </a:spcBef>
              <a:spcAft>
                <a:spcPts val="0"/>
              </a:spcAft>
              <a:buSzPts val="1800"/>
              <a:buAutoNum type="arabicPeriod"/>
            </a:pPr>
            <a:r>
              <a:rPr lang="en"/>
              <a:t>Tight End: 10</a:t>
            </a:r>
            <a:endParaRPr/>
          </a:p>
          <a:p>
            <a:pPr indent="-342900" lvl="0" marL="457200" rtl="0" algn="l">
              <a:spcBef>
                <a:spcPts val="0"/>
              </a:spcBef>
              <a:spcAft>
                <a:spcPts val="0"/>
              </a:spcAft>
              <a:buSzPts val="1800"/>
              <a:buAutoNum type="arabicPeriod"/>
            </a:pPr>
            <a:r>
              <a:rPr lang="en"/>
              <a:t>Offensive Lineman: 9</a:t>
            </a:r>
            <a:endParaRPr/>
          </a:p>
        </p:txBody>
      </p:sp>
      <p:pic>
        <p:nvPicPr>
          <p:cNvPr id="105" name="Google Shape;105;p20"/>
          <p:cNvPicPr preferRelativeResize="0"/>
          <p:nvPr/>
        </p:nvPicPr>
        <p:blipFill>
          <a:blip r:embed="rId3">
            <a:alphaModFix/>
          </a:blip>
          <a:stretch>
            <a:fillRect/>
          </a:stretch>
        </p:blipFill>
        <p:spPr>
          <a:xfrm>
            <a:off x="348650" y="796925"/>
            <a:ext cx="5165051" cy="432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65725" y="229475"/>
            <a:ext cx="8520600" cy="6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teams have the most injuries?</a:t>
            </a:r>
            <a:endParaRPr/>
          </a:p>
        </p:txBody>
      </p:sp>
      <p:sp>
        <p:nvSpPr>
          <p:cNvPr id="111" name="Google Shape;111;p21"/>
          <p:cNvSpPr txBox="1"/>
          <p:nvPr>
            <p:ph idx="1" type="body"/>
          </p:nvPr>
        </p:nvSpPr>
        <p:spPr>
          <a:xfrm>
            <a:off x="5593475" y="1182225"/>
            <a:ext cx="3370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Performance Management: Helps coaches and medical staff to improve training and recovery strategies based on injury trends.</a:t>
            </a:r>
            <a:endParaRPr/>
          </a:p>
          <a:p>
            <a:pPr indent="0" lvl="0" marL="0" rtl="0" algn="l">
              <a:spcBef>
                <a:spcPts val="1200"/>
              </a:spcBef>
              <a:spcAft>
                <a:spcPts val="1200"/>
              </a:spcAft>
              <a:buNone/>
            </a:pPr>
            <a:r>
              <a:rPr lang="en"/>
              <a:t>Facilitates comparisons between teams and seasons to assess changes in injury rates and effectiveness of injury prevention measures.</a:t>
            </a:r>
            <a:endParaRPr/>
          </a:p>
        </p:txBody>
      </p:sp>
      <p:pic>
        <p:nvPicPr>
          <p:cNvPr id="112" name="Google Shape;112;p21"/>
          <p:cNvPicPr preferRelativeResize="0"/>
          <p:nvPr/>
        </p:nvPicPr>
        <p:blipFill>
          <a:blip r:embed="rId3">
            <a:alphaModFix/>
          </a:blip>
          <a:stretch>
            <a:fillRect/>
          </a:stretch>
        </p:blipFill>
        <p:spPr>
          <a:xfrm>
            <a:off x="131575" y="1182222"/>
            <a:ext cx="5461901" cy="312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