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  <p:embeddedFont>
      <p:font typeface="Merriweather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erriweather-regular.fntdata"/><Relationship Id="rId11" Type="http://schemas.openxmlformats.org/officeDocument/2006/relationships/slide" Target="slides/slide5.xml"/><Relationship Id="rId22" Type="http://schemas.openxmlformats.org/officeDocument/2006/relationships/font" Target="fonts/Merriweather-italic.fntdata"/><Relationship Id="rId10" Type="http://schemas.openxmlformats.org/officeDocument/2006/relationships/slide" Target="slides/slide4.xml"/><Relationship Id="rId21" Type="http://schemas.openxmlformats.org/officeDocument/2006/relationships/font" Target="fonts/Merriweather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23" Type="http://schemas.openxmlformats.org/officeDocument/2006/relationships/font" Target="fonts/Merriweather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slideMaster" Target="slideMasters/slideMaster2.xml"/><Relationship Id="rId19" Type="http://schemas.openxmlformats.org/officeDocument/2006/relationships/font" Target="fonts/Roboto-bold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Roboto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Shape 55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6" name="Shape 56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Shape 57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Shape 60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1" name="Shape 61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Shape 65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66" name="Shape 66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Shape 67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Shape 6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Shape 69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Shape 70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1" name="Shape 71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Shape 7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75" name="Shape 75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0" name="Shape 8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2" name="Shape 8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6" name="Shape 86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7" name="Shape 8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4" name="Shape 9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Shape 96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97" name="Shape 97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Shape 9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Shape 99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Shape 100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Shape 10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2" name="Shape 102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3" name="Shape 10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6" name="Shape 106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7" name="Shape 107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08" name="Shape 108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09" name="Shape 10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0" name="Shape 1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13" name="Shape 11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Shape 115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6" name="Shape 116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1" name="Shape 12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3" name="Shape 12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eometric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ctrTitle"/>
          </p:nvPr>
        </p:nvSpPr>
        <p:spPr>
          <a:xfrm>
            <a:off x="598100" y="1775225"/>
            <a:ext cx="83823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Crime Buster 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31" name="Shape 131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Tardigrade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Members &amp; Roles</a:t>
            </a:r>
            <a:endParaRPr/>
          </a:p>
        </p:txBody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erriweather"/>
              <a:buChar char="●"/>
            </a:pPr>
            <a:r>
              <a:rPr lang="en"/>
              <a:t>Angel Cheng ---- Requirements &amp; Team Facilitator </a:t>
            </a:r>
            <a:endParaRPr/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erriweather"/>
              <a:buChar char="●"/>
            </a:pPr>
            <a:r>
              <a:rPr lang="en"/>
              <a:t>Sam Mendimasa ---- Design Leader</a:t>
            </a:r>
            <a:endParaRPr/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erriweather"/>
              <a:buChar char="●"/>
            </a:pPr>
            <a:r>
              <a:rPr lang="en"/>
              <a:t>Katelyn Seitz ---- Implementation and Testing Leader</a:t>
            </a:r>
            <a:endParaRPr/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erriweather"/>
              <a:buChar char="●"/>
            </a:pPr>
            <a:r>
              <a:rPr lang="en"/>
              <a:t>Zach Vance ---- Database / Delivery Leader</a:t>
            </a:r>
            <a:endParaRPr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311700" y="1229875"/>
            <a:ext cx="4422300" cy="4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Project Motivation &amp; Background</a:t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Shape 144"/>
          <p:cNvSpPr txBox="1"/>
          <p:nvPr/>
        </p:nvSpPr>
        <p:spPr>
          <a:xfrm>
            <a:off x="311700" y="3462675"/>
            <a:ext cx="4273500" cy="5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❏"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Thank you &amp; Questions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5" name="Shape 145"/>
          <p:cNvSpPr txBox="1"/>
          <p:nvPr/>
        </p:nvSpPr>
        <p:spPr>
          <a:xfrm>
            <a:off x="311700" y="2925375"/>
            <a:ext cx="3966300" cy="5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❏"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Application Demo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6" name="Shape 146"/>
          <p:cNvSpPr txBox="1"/>
          <p:nvPr/>
        </p:nvSpPr>
        <p:spPr>
          <a:xfrm>
            <a:off x="311700" y="1790650"/>
            <a:ext cx="4273500" cy="5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❏"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Brief Description of Final Design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7" name="Shape 147"/>
          <p:cNvSpPr txBox="1"/>
          <p:nvPr/>
        </p:nvSpPr>
        <p:spPr>
          <a:xfrm>
            <a:off x="311700" y="2388063"/>
            <a:ext cx="4273500" cy="5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❏"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Overview of Testing Procedures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Motivation &amp; Background</a:t>
            </a:r>
            <a:endParaRPr/>
          </a:p>
        </p:txBody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311700" y="1017800"/>
            <a:ext cx="5206500" cy="47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 sz="1400"/>
              <a:t>Crime occurrences are not random.</a:t>
            </a:r>
            <a:endParaRPr sz="1400"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pic>
        <p:nvPicPr>
          <p:cNvPr descr="Image result for no crime" id="154" name="Shape 1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93050" y="937575"/>
            <a:ext cx="3321000" cy="2488987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Shape 155"/>
          <p:cNvSpPr txBox="1"/>
          <p:nvPr>
            <p:ph idx="1" type="body"/>
          </p:nvPr>
        </p:nvSpPr>
        <p:spPr>
          <a:xfrm>
            <a:off x="311700" y="3268575"/>
            <a:ext cx="5206500" cy="116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 sz="1400"/>
              <a:t>Example: if the data shows a spike in crimes at a certain location every Friday night, the police department can deploy extra officers to that area to prevent the crime before it happens again.</a:t>
            </a:r>
            <a:endParaRPr sz="1400"/>
          </a:p>
        </p:txBody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311700" y="2550350"/>
            <a:ext cx="52065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 sz="1400"/>
              <a:t>Uses past data to predict future crimes by allowing officers to visualize the data in the most beneficial ways.</a:t>
            </a:r>
            <a:endParaRPr sz="1400"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311700" y="1618550"/>
            <a:ext cx="5206500" cy="93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 sz="1400"/>
              <a:t>Crime Buster designed to help officers gain insight to predict what, when,  and where the next crime will happen.</a:t>
            </a:r>
            <a:endParaRPr sz="14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Brief Description of Final Design</a:t>
            </a:r>
            <a:endParaRPr/>
          </a:p>
        </p:txBody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311700" y="1017800"/>
            <a:ext cx="5983200" cy="72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Filter Options: Date, time, crime type, weapon type, district, inside / outside, premise</a:t>
            </a:r>
            <a:endParaRPr/>
          </a:p>
        </p:txBody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311700" y="2354675"/>
            <a:ext cx="59832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Map with optional clusters of crimes and color coded based on crime type</a:t>
            </a:r>
            <a:endParaRPr/>
          </a:p>
        </p:txBody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311700" y="3806975"/>
            <a:ext cx="5983200" cy="8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Searchable data table corresponding to the filtered data set</a:t>
            </a:r>
            <a:endParaRPr/>
          </a:p>
        </p:txBody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311700" y="3079763"/>
            <a:ext cx="5983200" cy="72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Charts showing the progression of crime type, weapon type, and district overtime</a:t>
            </a:r>
            <a:endParaRPr/>
          </a:p>
        </p:txBody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311700" y="1809913"/>
            <a:ext cx="59832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Filters apply to all visualizations</a:t>
            </a:r>
            <a:endParaRPr/>
          </a:p>
        </p:txBody>
      </p:sp>
      <p:pic>
        <p:nvPicPr>
          <p:cNvPr id="168" name="Shape 1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29925" y="863125"/>
            <a:ext cx="1990100" cy="199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 of Testing Procedures</a:t>
            </a:r>
            <a:endParaRPr/>
          </a:p>
        </p:txBody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311700" y="1204300"/>
            <a:ext cx="4665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Iterative and incremental development</a:t>
            </a:r>
            <a:endParaRPr/>
          </a:p>
        </p:txBody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311700" y="1760925"/>
            <a:ext cx="5944800" cy="75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Tested functionality, user experience, performance, and </a:t>
            </a:r>
            <a:r>
              <a:rPr lang="en"/>
              <a:t>compatibility</a:t>
            </a:r>
            <a:endParaRPr/>
          </a:p>
        </p:txBody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311700" y="3332850"/>
            <a:ext cx="6124200" cy="75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Regression testing to ensure the application still operates as expected after each incremental phase</a:t>
            </a:r>
            <a:endParaRPr/>
          </a:p>
        </p:txBody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311700" y="2520525"/>
            <a:ext cx="5944800" cy="96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Paper prototype, police officer interview, tests within different browsers,  customer meetings</a:t>
            </a:r>
            <a:endParaRPr/>
          </a:p>
        </p:txBody>
      </p:sp>
      <p:pic>
        <p:nvPicPr>
          <p:cNvPr id="178" name="Shape 1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44200" y="862275"/>
            <a:ext cx="1920225" cy="192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>
            <p:ph type="title"/>
          </p:nvPr>
        </p:nvSpPr>
        <p:spPr>
          <a:xfrm>
            <a:off x="311700" y="865950"/>
            <a:ext cx="8520600" cy="170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Product Demo</a:t>
            </a:r>
            <a:endParaRPr sz="7200"/>
          </a:p>
        </p:txBody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311700" y="2819050"/>
            <a:ext cx="8520600" cy="60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Tardigrade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</a:t>
            </a:r>
            <a:r>
              <a:rPr lang="en"/>
              <a:t>Enhancements</a:t>
            </a:r>
            <a:endParaRPr/>
          </a:p>
        </p:txBody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311700" y="1229875"/>
            <a:ext cx="5398200" cy="179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Comments AddOn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Drill down of HeatMap and Timeline Series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Map Selection (Drawable search area feature)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Linking Table to Map with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Enhancing</a:t>
            </a:r>
            <a:r>
              <a:rPr lang="en"/>
              <a:t> system to handle larger datasets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