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 bookmarkIdSeed="2">
  <p:sldMasterIdLst>
    <p:sldMasterId id="2147483852" r:id="rId1"/>
  </p:sldMasterIdLst>
  <p:notesMasterIdLst>
    <p:notesMasterId r:id="rId25"/>
  </p:notesMasterIdLst>
  <p:sldIdLst>
    <p:sldId id="256" r:id="rId2"/>
    <p:sldId id="261" r:id="rId3"/>
    <p:sldId id="262" r:id="rId4"/>
    <p:sldId id="263" r:id="rId5"/>
    <p:sldId id="28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8" r:id="rId17"/>
    <p:sldId id="281" r:id="rId18"/>
    <p:sldId id="282" r:id="rId19"/>
    <p:sldId id="275" r:id="rId20"/>
    <p:sldId id="276" r:id="rId21"/>
    <p:sldId id="283" r:id="rId22"/>
    <p:sldId id="277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3FA0C9-2FB7-490A-8848-F3C530AC7D3E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F2B46-33F8-4AE2-BC64-0B493CFE2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243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382DA-6A0F-4778-970C-377DE3E877C9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89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11E4-3A3A-4936-8709-1BAEC29FCB89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40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966D-0995-4024-9082-DD036CCE8A94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45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F265-D707-4987-98D5-375E5F240B53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03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EF6F-255B-407C-AD40-37302A2678B2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46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02B45-5687-4B90-835C-72831019EE46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65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241E7-4EAB-49EC-8E58-D458A7EFE91F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0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485A2-5E8E-4697-BE07-9505B578AED8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76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C42C-257D-4668-9C9F-0D81B888E97F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69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C05FD-1452-4E1B-9D6C-B5925E39D307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2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14B5-79DF-4347-B259-3B5CB9733D2D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28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D3952-E238-40D5-A161-8624DCC96D9C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4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intuit.ru/studies/courses/691/547/lecture/12385?page=3" TargetMode="External"/><Relationship Id="rId2" Type="http://schemas.openxmlformats.org/officeDocument/2006/relationships/hyperlink" Target="https://habr.com/ru/post/151187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br.com/ru/post/128666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9651B8-FE6B-42E4-91CC-4BE1CCBC1A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защиты информации.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F87824-171E-4C6B-879E-E8B547596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Лекция </a:t>
            </a:r>
            <a:r>
              <a:rPr lang="ru-RU" dirty="0" smtClean="0"/>
              <a:t>14/11/2024.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628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743567" y="4036540"/>
            <a:ext cx="2891481" cy="362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400358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D81B63-F772-4599-8CFE-854BB0085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3" y="1123837"/>
            <a:ext cx="3805881" cy="460118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«Улучшенные» версии линейных конгруэнтных ГПСЧ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F26A56-72B9-46B3-B6D7-B03E6D217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1870" y="164757"/>
            <a:ext cx="7910383" cy="6012206"/>
          </a:xfrm>
        </p:spPr>
        <p:txBody>
          <a:bodyPr/>
          <a:lstStyle/>
          <a:p>
            <a:r>
              <a:rPr lang="ru-RU" dirty="0">
                <a:latin typeface="+mj-lt"/>
              </a:rPr>
              <a:t>Для получения псевдослучайных чисел возможно использовать также квадратичные и кубические генераторы:</a:t>
            </a:r>
          </a:p>
          <a:p>
            <a:endParaRPr lang="ru-RU" dirty="0">
              <a:latin typeface="+mj-lt"/>
            </a:endParaRPr>
          </a:p>
          <a:p>
            <a:r>
              <a:rPr lang="ru-RU" dirty="0">
                <a:latin typeface="+mj-lt"/>
              </a:rPr>
              <a:t>k</a:t>
            </a:r>
            <a:r>
              <a:rPr lang="ru-RU" baseline="-25000" dirty="0">
                <a:latin typeface="+mj-lt"/>
              </a:rPr>
              <a:t>i</a:t>
            </a:r>
            <a:r>
              <a:rPr lang="ru-RU" dirty="0">
                <a:latin typeface="+mj-lt"/>
              </a:rPr>
              <a:t>=(a</a:t>
            </a:r>
            <a:r>
              <a:rPr lang="ru-RU" baseline="-25000" dirty="0">
                <a:latin typeface="+mj-lt"/>
              </a:rPr>
              <a:t>12</a:t>
            </a:r>
            <a:r>
              <a:rPr lang="ru-RU" dirty="0">
                <a:latin typeface="+mj-lt"/>
              </a:rPr>
              <a:t>*k</a:t>
            </a:r>
            <a:r>
              <a:rPr lang="ru-RU" baseline="-25000" dirty="0">
                <a:latin typeface="+mj-lt"/>
              </a:rPr>
              <a:t>i-1</a:t>
            </a:r>
            <a:r>
              <a:rPr lang="ru-RU" dirty="0">
                <a:latin typeface="+mj-lt"/>
              </a:rPr>
              <a:t>+a</a:t>
            </a:r>
            <a:r>
              <a:rPr lang="ru-RU" baseline="-25000" dirty="0">
                <a:latin typeface="+mj-lt"/>
              </a:rPr>
              <a:t>2</a:t>
            </a:r>
            <a:r>
              <a:rPr lang="ru-RU" dirty="0">
                <a:latin typeface="+mj-lt"/>
              </a:rPr>
              <a:t>*k</a:t>
            </a:r>
            <a:r>
              <a:rPr lang="ru-RU" baseline="-25000" dirty="0">
                <a:latin typeface="+mj-lt"/>
              </a:rPr>
              <a:t>i-1</a:t>
            </a:r>
            <a:r>
              <a:rPr lang="ru-RU" dirty="0">
                <a:latin typeface="+mj-lt"/>
              </a:rPr>
              <a:t>+b) </a:t>
            </a:r>
            <a:r>
              <a:rPr lang="ru-RU" dirty="0" err="1">
                <a:latin typeface="+mj-lt"/>
              </a:rPr>
              <a:t>mod</a:t>
            </a:r>
            <a:r>
              <a:rPr lang="ru-RU" dirty="0">
                <a:latin typeface="+mj-lt"/>
              </a:rPr>
              <a:t> c</a:t>
            </a:r>
          </a:p>
          <a:p>
            <a:r>
              <a:rPr lang="ru-RU" dirty="0">
                <a:latin typeface="+mj-lt"/>
              </a:rPr>
              <a:t>k</a:t>
            </a:r>
            <a:r>
              <a:rPr lang="ru-RU" baseline="-25000" dirty="0">
                <a:latin typeface="+mj-lt"/>
              </a:rPr>
              <a:t>i</a:t>
            </a:r>
            <a:r>
              <a:rPr lang="ru-RU" dirty="0">
                <a:latin typeface="+mj-lt"/>
              </a:rPr>
              <a:t>=(a</a:t>
            </a:r>
            <a:r>
              <a:rPr lang="ru-RU" baseline="-25000" dirty="0">
                <a:latin typeface="+mj-lt"/>
              </a:rPr>
              <a:t>13</a:t>
            </a:r>
            <a:r>
              <a:rPr lang="ru-RU" dirty="0">
                <a:latin typeface="+mj-lt"/>
              </a:rPr>
              <a:t>*k</a:t>
            </a:r>
            <a:r>
              <a:rPr lang="ru-RU" baseline="-25000" dirty="0">
                <a:latin typeface="+mj-lt"/>
              </a:rPr>
              <a:t>i-1</a:t>
            </a:r>
            <a:r>
              <a:rPr lang="ru-RU" dirty="0">
                <a:latin typeface="+mj-lt"/>
              </a:rPr>
              <a:t>+a</a:t>
            </a:r>
            <a:r>
              <a:rPr lang="ru-RU" baseline="-25000" dirty="0">
                <a:latin typeface="+mj-lt"/>
              </a:rPr>
              <a:t>22</a:t>
            </a:r>
            <a:r>
              <a:rPr lang="ru-RU" dirty="0">
                <a:latin typeface="+mj-lt"/>
              </a:rPr>
              <a:t>*k</a:t>
            </a:r>
            <a:r>
              <a:rPr lang="ru-RU" baseline="-25000" dirty="0">
                <a:latin typeface="+mj-lt"/>
              </a:rPr>
              <a:t>i-1</a:t>
            </a:r>
            <a:r>
              <a:rPr lang="ru-RU" dirty="0">
                <a:latin typeface="+mj-lt"/>
              </a:rPr>
              <a:t>+a</a:t>
            </a:r>
            <a:r>
              <a:rPr lang="ru-RU" baseline="-25000" dirty="0">
                <a:latin typeface="+mj-lt"/>
              </a:rPr>
              <a:t>3</a:t>
            </a:r>
            <a:r>
              <a:rPr lang="ru-RU" dirty="0">
                <a:latin typeface="+mj-lt"/>
              </a:rPr>
              <a:t>*k</a:t>
            </a:r>
            <a:r>
              <a:rPr lang="ru-RU" baseline="-25000" dirty="0">
                <a:latin typeface="+mj-lt"/>
              </a:rPr>
              <a:t>i-1</a:t>
            </a:r>
            <a:r>
              <a:rPr lang="ru-RU" dirty="0">
                <a:latin typeface="+mj-lt"/>
              </a:rPr>
              <a:t>+b) </a:t>
            </a:r>
            <a:r>
              <a:rPr lang="ru-RU" dirty="0" err="1">
                <a:latin typeface="+mj-lt"/>
              </a:rPr>
              <a:t>mod</a:t>
            </a:r>
            <a:r>
              <a:rPr lang="ru-RU" dirty="0">
                <a:latin typeface="+mj-lt"/>
              </a:rPr>
              <a:t> c</a:t>
            </a:r>
          </a:p>
          <a:p>
            <a:endParaRPr lang="ru-RU" dirty="0" smtClean="0">
              <a:latin typeface="+mj-lt"/>
            </a:endParaRPr>
          </a:p>
          <a:p>
            <a:endParaRPr lang="ru-RU" dirty="0">
              <a:latin typeface="+mj-lt"/>
            </a:endParaRPr>
          </a:p>
          <a:p>
            <a:r>
              <a:rPr lang="ru-RU" dirty="0" smtClean="0">
                <a:latin typeface="+mj-lt"/>
              </a:rPr>
              <a:t>Обладают свойством "предсказуемости</a:t>
            </a:r>
            <a:r>
              <a:rPr lang="ru-RU" dirty="0">
                <a:latin typeface="+mj-lt"/>
              </a:rPr>
              <a:t>".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F75518-97B3-4902-95CD-6CA8E4BE7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8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419305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A3CAE3-E0D1-43DB-9005-98F33CFE2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4193059" cy="460118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Метод Фибоначчи с запаздываниями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Lagged Fibonacci Generator)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2281C6-A82B-474E-B694-8835BB6A9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4" y="231900"/>
            <a:ext cx="7317786" cy="1666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Известны разные схемы использования метода Фибоначчи с запаздыванием.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ED7959C-2072-4725-A72B-FD636B03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A6F499-5D44-4EB1-8526-B4D3ACBBE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248" y="2051587"/>
            <a:ext cx="4347341" cy="8404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253B21-F749-4FD9-B023-75A7F016ECBB}"/>
              </a:ext>
            </a:extLst>
          </p:cNvPr>
          <p:cNvSpPr txBox="1"/>
          <p:nvPr/>
        </p:nvSpPr>
        <p:spPr>
          <a:xfrm>
            <a:off x="4324864" y="3429000"/>
            <a:ext cx="769414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 err="1" smtClean="0"/>
              <a:t>k</a:t>
            </a:r>
            <a:r>
              <a:rPr lang="ru-RU" sz="2000" baseline="-25000" dirty="0" err="1" smtClean="0"/>
              <a:t>i</a:t>
            </a:r>
            <a:r>
              <a:rPr lang="ru-RU" sz="2000" dirty="0" smtClean="0"/>
              <a:t> </a:t>
            </a:r>
            <a:r>
              <a:rPr lang="ru-RU" sz="2000" dirty="0"/>
              <a:t>— вещественные числа из диапазона [0,1], </a:t>
            </a:r>
            <a:endParaRPr lang="en-US" sz="2000" dirty="0" smtClean="0"/>
          </a:p>
          <a:p>
            <a:r>
              <a:rPr lang="ru-RU" sz="2000" dirty="0" smtClean="0"/>
              <a:t>a</a:t>
            </a:r>
            <a:r>
              <a:rPr lang="ru-RU" sz="2000" dirty="0"/>
              <a:t>, b — целые положительные </a:t>
            </a:r>
            <a:r>
              <a:rPr lang="ru-RU" sz="2000" dirty="0" smtClean="0"/>
              <a:t>числа. 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D9C92A-5E08-4AFC-AE6C-33D1F15D2227}"/>
              </a:ext>
            </a:extLst>
          </p:cNvPr>
          <p:cNvSpPr txBox="1"/>
          <p:nvPr/>
        </p:nvSpPr>
        <p:spPr>
          <a:xfrm>
            <a:off x="4418617" y="4422732"/>
            <a:ext cx="72240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	Получаемые случайные числа обладают хорошими статистическими свойствами.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99589" y="5338583"/>
            <a:ext cx="17085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Алгоритм </a:t>
            </a:r>
            <a:r>
              <a:rPr lang="en-US" dirty="0"/>
              <a:t>Fish</a:t>
            </a:r>
          </a:p>
          <a:p>
            <a:r>
              <a:rPr lang="ru-RU" dirty="0"/>
              <a:t>Алгоритм </a:t>
            </a:r>
            <a:r>
              <a:rPr lang="en-US" dirty="0"/>
              <a:t>Pike</a:t>
            </a:r>
          </a:p>
          <a:p>
            <a:r>
              <a:rPr lang="ru-RU" dirty="0"/>
              <a:t>Алгоритм </a:t>
            </a:r>
            <a:r>
              <a:rPr lang="en-US" dirty="0"/>
              <a:t>Mush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5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400358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DFC7F5-0EA8-40B5-9B30-901C04C5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78" y="1123837"/>
            <a:ext cx="3921211" cy="460118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Пример Фибоначчи с запаздыванием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D2F955-9B0F-486E-97B6-7D6365200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426" y="288324"/>
            <a:ext cx="6732373" cy="588863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метод Фибоначчи с запаздыванием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исходны</a:t>
            </a:r>
            <a:r>
              <a:rPr lang="ru-RU" dirty="0"/>
              <a:t>е</a:t>
            </a:r>
            <a:r>
              <a:rPr lang="ru-RU" dirty="0" smtClean="0"/>
              <a:t> данные: </a:t>
            </a:r>
          </a:p>
          <a:p>
            <a:pPr marL="0" indent="0">
              <a:buNone/>
            </a:pPr>
            <a:r>
              <a:rPr lang="en-US" dirty="0" smtClean="0"/>
              <a:t>a = 4, b = 1, 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k</a:t>
            </a:r>
            <a:r>
              <a:rPr lang="en-US" baseline="-25000" dirty="0" smtClean="0"/>
              <a:t>0</a:t>
            </a:r>
            <a:r>
              <a:rPr lang="en-US" dirty="0" smtClean="0"/>
              <a:t>=0.1; k</a:t>
            </a:r>
            <a:r>
              <a:rPr lang="en-US" baseline="-25000" dirty="0" smtClean="0"/>
              <a:t>1</a:t>
            </a:r>
            <a:r>
              <a:rPr lang="en-US" dirty="0" smtClean="0"/>
              <a:t>=0.7; k</a:t>
            </a:r>
            <a:r>
              <a:rPr lang="en-US" baseline="-25000" dirty="0" smtClean="0"/>
              <a:t>2</a:t>
            </a:r>
            <a:r>
              <a:rPr lang="en-US" dirty="0" smtClean="0"/>
              <a:t>=0.3; k</a:t>
            </a:r>
            <a:r>
              <a:rPr lang="en-US" baseline="-25000" dirty="0" smtClean="0"/>
              <a:t>3</a:t>
            </a:r>
            <a:r>
              <a:rPr lang="en-US" dirty="0" smtClean="0"/>
              <a:t>=0.9; k</a:t>
            </a:r>
            <a:r>
              <a:rPr lang="en-US" baseline="-25000" dirty="0" smtClean="0"/>
              <a:t>4</a:t>
            </a:r>
            <a:r>
              <a:rPr lang="en-US" dirty="0" smtClean="0"/>
              <a:t>=0.5:</a:t>
            </a:r>
          </a:p>
          <a:p>
            <a:endParaRPr lang="en-US" dirty="0" smtClean="0"/>
          </a:p>
          <a:p>
            <a:r>
              <a:rPr lang="en-US" dirty="0" smtClean="0"/>
              <a:t>k</a:t>
            </a:r>
            <a:r>
              <a:rPr lang="en-US" baseline="-25000" dirty="0" smtClean="0"/>
              <a:t>5</a:t>
            </a:r>
            <a:r>
              <a:rPr lang="en-US" dirty="0" smtClean="0"/>
              <a:t> = k</a:t>
            </a:r>
            <a:r>
              <a:rPr lang="en-US" baseline="-25000" dirty="0" smtClean="0"/>
              <a:t>1</a:t>
            </a:r>
            <a:r>
              <a:rPr lang="en-US" dirty="0" smtClean="0"/>
              <a:t> - k</a:t>
            </a:r>
            <a:r>
              <a:rPr lang="en-US" baseline="-25000" dirty="0" smtClean="0"/>
              <a:t>4</a:t>
            </a:r>
            <a:r>
              <a:rPr lang="en-US" dirty="0" smtClean="0"/>
              <a:t> = 0.7 - 0.5 = 0.2;</a:t>
            </a:r>
          </a:p>
          <a:p>
            <a:r>
              <a:rPr lang="en-US" dirty="0" smtClean="0"/>
              <a:t>k</a:t>
            </a:r>
            <a:r>
              <a:rPr lang="en-US" baseline="-25000" dirty="0" smtClean="0"/>
              <a:t>6</a:t>
            </a:r>
            <a:r>
              <a:rPr lang="en-US" dirty="0" smtClean="0"/>
              <a:t> = k</a:t>
            </a:r>
            <a:r>
              <a:rPr lang="en-US" baseline="-25000" dirty="0" smtClean="0"/>
              <a:t>2</a:t>
            </a:r>
            <a:r>
              <a:rPr lang="en-US" dirty="0" smtClean="0"/>
              <a:t> - k</a:t>
            </a:r>
            <a:r>
              <a:rPr lang="en-US" baseline="-25000" dirty="0" smtClean="0"/>
              <a:t>5</a:t>
            </a:r>
            <a:r>
              <a:rPr lang="en-US" dirty="0" smtClean="0"/>
              <a:t>= 0.3 - 0.2 = 0.1;</a:t>
            </a:r>
          </a:p>
          <a:p>
            <a:r>
              <a:rPr lang="en-US" dirty="0" smtClean="0"/>
              <a:t>k</a:t>
            </a:r>
            <a:r>
              <a:rPr lang="en-US" baseline="-25000" dirty="0" smtClean="0"/>
              <a:t>7 </a:t>
            </a:r>
            <a:r>
              <a:rPr lang="en-US" dirty="0" smtClean="0"/>
              <a:t>= k</a:t>
            </a:r>
            <a:r>
              <a:rPr lang="en-US" baseline="-25000" dirty="0" smtClean="0"/>
              <a:t>3</a:t>
            </a:r>
            <a:r>
              <a:rPr lang="en-US" dirty="0" smtClean="0"/>
              <a:t> - k</a:t>
            </a:r>
            <a:r>
              <a:rPr lang="en-US" baseline="-25000" dirty="0" smtClean="0"/>
              <a:t>6</a:t>
            </a:r>
            <a:r>
              <a:rPr lang="en-US" dirty="0" smtClean="0"/>
              <a:t> = 0.9 - 0.1 = 0.8;</a:t>
            </a:r>
          </a:p>
          <a:p>
            <a:r>
              <a:rPr lang="en-US" dirty="0" smtClean="0"/>
              <a:t>k</a:t>
            </a:r>
            <a:r>
              <a:rPr lang="en-US" baseline="-25000" dirty="0" smtClean="0"/>
              <a:t>8 </a:t>
            </a:r>
            <a:r>
              <a:rPr lang="en-US" dirty="0" smtClean="0"/>
              <a:t>= k</a:t>
            </a:r>
            <a:r>
              <a:rPr lang="en-US" baseline="-25000" dirty="0" smtClean="0"/>
              <a:t>4</a:t>
            </a:r>
            <a:r>
              <a:rPr lang="en-US" dirty="0" smtClean="0"/>
              <a:t> - k</a:t>
            </a:r>
            <a:r>
              <a:rPr lang="en-US" baseline="-25000" dirty="0" smtClean="0"/>
              <a:t>7</a:t>
            </a:r>
            <a:r>
              <a:rPr lang="en-US" dirty="0" smtClean="0"/>
              <a:t> + 1 =0.5 - 0.8 + 1 = 0.7;</a:t>
            </a:r>
          </a:p>
          <a:p>
            <a:r>
              <a:rPr lang="en-US" dirty="0" smtClean="0"/>
              <a:t>k</a:t>
            </a:r>
            <a:r>
              <a:rPr lang="en-US" baseline="-25000" dirty="0" smtClean="0"/>
              <a:t>9</a:t>
            </a:r>
            <a:r>
              <a:rPr lang="en-US" dirty="0" smtClean="0"/>
              <a:t> = k</a:t>
            </a:r>
            <a:r>
              <a:rPr lang="en-US" baseline="-25000" dirty="0" smtClean="0"/>
              <a:t>5</a:t>
            </a:r>
            <a:r>
              <a:rPr lang="en-US" dirty="0" smtClean="0"/>
              <a:t>- k</a:t>
            </a:r>
            <a:r>
              <a:rPr lang="en-US" baseline="-25000" dirty="0" smtClean="0"/>
              <a:t>8</a:t>
            </a:r>
            <a:r>
              <a:rPr lang="en-US" dirty="0" smtClean="0"/>
              <a:t> + 1 =0.2 - 0.7 + 1 = 0.5;</a:t>
            </a:r>
          </a:p>
          <a:p>
            <a:r>
              <a:rPr lang="en-US" dirty="0" smtClean="0"/>
              <a:t>k</a:t>
            </a:r>
            <a:r>
              <a:rPr lang="en-US" baseline="-25000" dirty="0" smtClean="0"/>
              <a:t>10</a:t>
            </a:r>
            <a:r>
              <a:rPr lang="en-US" dirty="0" smtClean="0"/>
              <a:t> = k</a:t>
            </a:r>
            <a:r>
              <a:rPr lang="en-US" baseline="-25000" dirty="0" smtClean="0"/>
              <a:t>6</a:t>
            </a:r>
            <a:r>
              <a:rPr lang="en-US" dirty="0" smtClean="0"/>
              <a:t> - k</a:t>
            </a:r>
            <a:r>
              <a:rPr lang="en-US" baseline="-25000" dirty="0" smtClean="0"/>
              <a:t>9</a:t>
            </a:r>
            <a:r>
              <a:rPr lang="en-US" dirty="0" smtClean="0"/>
              <a:t> + 1 =0.1 - 0.5 + 1 = 0.6;</a:t>
            </a:r>
          </a:p>
          <a:p>
            <a:r>
              <a:rPr lang="en-US" dirty="0" smtClean="0"/>
              <a:t>k</a:t>
            </a:r>
            <a:r>
              <a:rPr lang="en-US" baseline="-25000" dirty="0" smtClean="0"/>
              <a:t>11</a:t>
            </a:r>
            <a:r>
              <a:rPr lang="en-US" dirty="0" smtClean="0"/>
              <a:t> = k</a:t>
            </a:r>
            <a:r>
              <a:rPr lang="en-US" baseline="-25000" dirty="0" smtClean="0"/>
              <a:t>7</a:t>
            </a:r>
            <a:r>
              <a:rPr lang="en-US" dirty="0" smtClean="0"/>
              <a:t> - k</a:t>
            </a:r>
            <a:r>
              <a:rPr lang="en-US" baseline="-25000" dirty="0" smtClean="0"/>
              <a:t>10</a:t>
            </a:r>
            <a:r>
              <a:rPr lang="en-US" dirty="0" smtClean="0"/>
              <a:t> = 0.8 - 0.6 = 0.2;</a:t>
            </a:r>
          </a:p>
          <a:p>
            <a:r>
              <a:rPr lang="en-US" dirty="0" smtClean="0"/>
              <a:t>k</a:t>
            </a:r>
            <a:r>
              <a:rPr lang="en-US" baseline="-25000" dirty="0" smtClean="0"/>
              <a:t>12</a:t>
            </a:r>
            <a:r>
              <a:rPr lang="en-US" dirty="0" smtClean="0"/>
              <a:t> = k</a:t>
            </a:r>
            <a:r>
              <a:rPr lang="en-US" baseline="-25000" dirty="0" smtClean="0"/>
              <a:t>8</a:t>
            </a:r>
            <a:r>
              <a:rPr lang="en-US" dirty="0" smtClean="0"/>
              <a:t> - k</a:t>
            </a:r>
            <a:r>
              <a:rPr lang="en-US" baseline="-25000" dirty="0" smtClean="0"/>
              <a:t>11</a:t>
            </a:r>
            <a:r>
              <a:rPr lang="en-US" dirty="0" smtClean="0"/>
              <a:t> = 0.7 - 0.2 = 0.5;</a:t>
            </a:r>
          </a:p>
          <a:p>
            <a:r>
              <a:rPr lang="en-US" dirty="0" smtClean="0"/>
              <a:t>k</a:t>
            </a:r>
            <a:r>
              <a:rPr lang="en-US" baseline="-25000" dirty="0" smtClean="0"/>
              <a:t>13</a:t>
            </a:r>
            <a:r>
              <a:rPr lang="en-US" dirty="0" smtClean="0"/>
              <a:t> = k</a:t>
            </a:r>
            <a:r>
              <a:rPr lang="en-US" baseline="-25000" dirty="0" smtClean="0"/>
              <a:t>9</a:t>
            </a:r>
            <a:r>
              <a:rPr lang="en-US" dirty="0" smtClean="0"/>
              <a:t> - k</a:t>
            </a:r>
            <a:r>
              <a:rPr lang="en-US" baseline="-25000" dirty="0" smtClean="0"/>
              <a:t>12</a:t>
            </a:r>
            <a:r>
              <a:rPr lang="en-US" dirty="0" smtClean="0"/>
              <a:t> + 1 =0.5 - 0.5 + 1 = 1;</a:t>
            </a:r>
          </a:p>
          <a:p>
            <a:r>
              <a:rPr lang="en-US" dirty="0" smtClean="0"/>
              <a:t>k</a:t>
            </a:r>
            <a:r>
              <a:rPr lang="en-US" baseline="-25000" dirty="0" smtClean="0"/>
              <a:t>14 </a:t>
            </a:r>
            <a:r>
              <a:rPr lang="en-US" dirty="0" smtClean="0"/>
              <a:t>= k</a:t>
            </a:r>
            <a:r>
              <a:rPr lang="en-US" baseline="-25000" dirty="0" smtClean="0"/>
              <a:t>10</a:t>
            </a:r>
            <a:r>
              <a:rPr lang="en-US" dirty="0" smtClean="0"/>
              <a:t> - k</a:t>
            </a:r>
            <a:r>
              <a:rPr lang="en-US" baseline="-25000" dirty="0" smtClean="0"/>
              <a:t>13</a:t>
            </a:r>
            <a:r>
              <a:rPr lang="en-US" dirty="0" smtClean="0"/>
              <a:t> + 1 =0.6 - 1 + 1 = 0.6.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49EB16-A70E-4A01-92BF-60BB497D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69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400358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9D6D5-80ED-4A5E-9636-8161800E6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16" y="1123837"/>
            <a:ext cx="3912973" cy="460118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Рекомендации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для датчиков Фибоначчи с запаздыванием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D944B2-85B1-40A4-A4A7-BAAFF3A5B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573" y="864108"/>
            <a:ext cx="7226403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+mj-lt"/>
              </a:rPr>
              <a:t>существуют рекомендуемые параметры a и b, протестированные на качество. </a:t>
            </a:r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ru-RU" dirty="0">
              <a:latin typeface="+mj-lt"/>
            </a:endParaRPr>
          </a:p>
          <a:p>
            <a:pPr marL="0" indent="0">
              <a:buNone/>
            </a:pPr>
            <a:r>
              <a:rPr lang="ru-RU" dirty="0">
                <a:latin typeface="+mj-lt"/>
              </a:rPr>
              <a:t>	(</a:t>
            </a:r>
            <a:r>
              <a:rPr lang="ru-RU" dirty="0" err="1">
                <a:latin typeface="+mj-lt"/>
              </a:rPr>
              <a:t>a,b</a:t>
            </a:r>
            <a:r>
              <a:rPr lang="ru-RU" dirty="0">
                <a:latin typeface="+mj-lt"/>
              </a:rPr>
              <a:t>) =(17, 5) </a:t>
            </a:r>
            <a:r>
              <a:rPr lang="ru-RU" dirty="0" smtClean="0">
                <a:latin typeface="+mj-lt"/>
              </a:rPr>
              <a:t>- </a:t>
            </a:r>
            <a:r>
              <a:rPr lang="ru-RU" dirty="0">
                <a:latin typeface="+mj-lt"/>
              </a:rPr>
              <a:t>рекомендуются для простых приложений,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	(</a:t>
            </a:r>
            <a:r>
              <a:rPr lang="ru-RU" dirty="0" err="1">
                <a:latin typeface="+mj-lt"/>
              </a:rPr>
              <a:t>a,b</a:t>
            </a:r>
            <a:r>
              <a:rPr lang="ru-RU" dirty="0">
                <a:latin typeface="+mj-lt"/>
              </a:rPr>
              <a:t>) = (55, 24) - для большинства криптографических алгоритмов,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	(</a:t>
            </a:r>
            <a:r>
              <a:rPr lang="ru-RU" dirty="0" err="1">
                <a:latin typeface="+mj-lt"/>
              </a:rPr>
              <a:t>a,b</a:t>
            </a:r>
            <a:r>
              <a:rPr lang="ru-RU" dirty="0">
                <a:latin typeface="+mj-lt"/>
              </a:rPr>
              <a:t>) = (97,33) - очень качественные случайные числа</a:t>
            </a:r>
            <a:r>
              <a:rPr lang="ru-RU" dirty="0" smtClean="0">
                <a:latin typeface="+mj-lt"/>
              </a:rPr>
              <a:t>.</a:t>
            </a:r>
            <a:endParaRPr lang="ru-RU" dirty="0">
              <a:latin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D3ADCA-4C2E-426E-A05E-95AF4AC9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15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400358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A6AE2-23B2-4F29-970C-156E2C2BA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610" y="1123837"/>
            <a:ext cx="3605657" cy="4601183"/>
          </a:xfrm>
        </p:spPr>
        <p:txBody>
          <a:bodyPr>
            <a:normAutofit fontScale="90000"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ГПСЧ </a:t>
            </a:r>
            <a:r>
              <a:rPr lang="ru-RU" dirty="0">
                <a:solidFill>
                  <a:schemeClr val="bg1"/>
                </a:solidFill>
              </a:rPr>
              <a:t>на основе алгоритма BBS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L. Blum,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M</a:t>
            </a:r>
            <a:r>
              <a:rPr lang="en-US" dirty="0">
                <a:solidFill>
                  <a:schemeClr val="bg1"/>
                </a:solidFill>
              </a:rPr>
              <a:t>. Blum, 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M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Shub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B633BF-AFFC-4D1D-B40D-00B371EE8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4" y="387177"/>
            <a:ext cx="7339051" cy="6252519"/>
          </a:xfrm>
        </p:spPr>
        <p:txBody>
          <a:bodyPr>
            <a:normAutofit fontScale="77500" lnSpcReduction="20000"/>
          </a:bodyPr>
          <a:lstStyle/>
          <a:p>
            <a:r>
              <a:rPr lang="ru-RU" b="0" i="1" dirty="0">
                <a:solidFill>
                  <a:srgbClr val="000000"/>
                </a:solidFill>
                <a:effectLst/>
                <a:latin typeface="+mj-lt"/>
              </a:rPr>
              <a:t>генератор с квадратичным остатком.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Вначале выбираются два больших простых числа </a:t>
            </a:r>
            <a:r>
              <a:rPr lang="ru-RU" b="0" i="0" dirty="0">
                <a:solidFill>
                  <a:srgbClr val="8B0000"/>
                </a:solidFill>
                <a:effectLst/>
                <a:latin typeface="+mj-lt"/>
              </a:rPr>
              <a:t>p</a:t>
            </a: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 и </a:t>
            </a:r>
            <a:r>
              <a:rPr lang="ru-RU" b="0" i="0" dirty="0">
                <a:solidFill>
                  <a:srgbClr val="8B0000"/>
                </a:solidFill>
                <a:effectLst/>
                <a:latin typeface="+mj-lt"/>
              </a:rPr>
              <a:t>q</a:t>
            </a: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. Числа </a:t>
            </a:r>
            <a:r>
              <a:rPr lang="ru-RU" b="0" i="0" dirty="0">
                <a:solidFill>
                  <a:schemeClr val="tx1"/>
                </a:solidFill>
                <a:effectLst/>
                <a:latin typeface="+mj-lt"/>
              </a:rPr>
              <a:t>p и q должны быть оба </a:t>
            </a:r>
            <a:r>
              <a:rPr lang="ru-RU" b="0" i="1" dirty="0">
                <a:solidFill>
                  <a:schemeClr val="tx1"/>
                </a:solidFill>
                <a:effectLst/>
                <a:latin typeface="+mj-lt"/>
              </a:rPr>
              <a:t>сравнимы</a:t>
            </a:r>
            <a:r>
              <a:rPr lang="ru-RU" b="0" i="0" dirty="0">
                <a:solidFill>
                  <a:schemeClr val="tx1"/>
                </a:solidFill>
                <a:effectLst/>
                <a:latin typeface="+mj-lt"/>
              </a:rPr>
              <a:t> с 3 по модулю 4, то есть при делении p и q на 4 должен получаться одинаковый </a:t>
            </a:r>
            <a:r>
              <a:rPr lang="ru-RU" b="0" i="1" dirty="0">
                <a:solidFill>
                  <a:schemeClr val="tx1"/>
                </a:solidFill>
                <a:effectLst/>
                <a:latin typeface="+mj-lt"/>
              </a:rPr>
              <a:t>остаток</a:t>
            </a:r>
            <a:r>
              <a:rPr lang="ru-RU" b="0" i="0" dirty="0">
                <a:solidFill>
                  <a:schemeClr val="tx1"/>
                </a:solidFill>
                <a:effectLst/>
                <a:latin typeface="+mj-lt"/>
              </a:rPr>
              <a:t> 3. </a:t>
            </a:r>
          </a:p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+mj-lt"/>
              </a:rPr>
              <a:t>Далее вычисляется число M = p* q, называемое целым числом Блюма. </a:t>
            </a:r>
          </a:p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+mj-lt"/>
              </a:rPr>
              <a:t>Затем выбирается другое случайное </a:t>
            </a:r>
            <a:r>
              <a:rPr lang="ru-RU" b="0" i="1" dirty="0">
                <a:solidFill>
                  <a:schemeClr val="tx1"/>
                </a:solidFill>
                <a:effectLst/>
                <a:latin typeface="+mj-lt"/>
              </a:rPr>
              <a:t>целое число</a:t>
            </a:r>
            <a:r>
              <a:rPr lang="ru-RU" b="0" i="0" dirty="0">
                <a:solidFill>
                  <a:schemeClr val="tx1"/>
                </a:solidFill>
                <a:effectLst/>
                <a:latin typeface="+mj-lt"/>
              </a:rPr>
              <a:t> х, взаимно простое с М. </a:t>
            </a:r>
          </a:p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+mj-lt"/>
              </a:rPr>
              <a:t>Вычисляем х</a:t>
            </a:r>
            <a:r>
              <a:rPr lang="ru-RU" b="0" i="0" baseline="-25000" dirty="0">
                <a:solidFill>
                  <a:schemeClr val="tx1"/>
                </a:solidFill>
                <a:effectLst/>
                <a:latin typeface="+mj-lt"/>
              </a:rPr>
              <a:t>0</a:t>
            </a:r>
            <a:r>
              <a:rPr lang="ru-RU" b="0" i="0" dirty="0">
                <a:solidFill>
                  <a:schemeClr val="tx1"/>
                </a:solidFill>
                <a:effectLst/>
                <a:latin typeface="+mj-lt"/>
              </a:rPr>
              <a:t>= х</a:t>
            </a:r>
            <a:r>
              <a:rPr lang="ru-RU" b="0" i="0" baseline="30000" dirty="0">
                <a:solidFill>
                  <a:schemeClr val="tx1"/>
                </a:solidFill>
                <a:effectLst/>
                <a:latin typeface="+mj-lt"/>
              </a:rPr>
              <a:t>2</a:t>
            </a:r>
            <a:r>
              <a:rPr lang="ru-RU" b="0" i="0" dirty="0">
                <a:solidFill>
                  <a:schemeClr val="tx1"/>
                </a:solidFill>
                <a:effectLst/>
                <a:latin typeface="+mj-lt"/>
              </a:rPr>
              <a:t>mod M. х</a:t>
            </a:r>
            <a:r>
              <a:rPr lang="ru-RU" b="0" i="0" baseline="-25000" dirty="0">
                <a:solidFill>
                  <a:schemeClr val="tx1"/>
                </a:solidFill>
                <a:effectLst/>
                <a:latin typeface="+mj-lt"/>
              </a:rPr>
              <a:t>0</a:t>
            </a:r>
            <a:r>
              <a:rPr lang="ru-RU" b="0" i="0" dirty="0">
                <a:solidFill>
                  <a:schemeClr val="tx1"/>
                </a:solidFill>
                <a:effectLst/>
                <a:latin typeface="+mj-lt"/>
              </a:rPr>
              <a:t> называется стартовым числом генератора.</a:t>
            </a:r>
          </a:p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+mj-lt"/>
              </a:rPr>
              <a:t>На каждом n-м шаге работы генератора вычисляется </a:t>
            </a:r>
          </a:p>
          <a:p>
            <a:pPr marL="1417320" lvl="3" indent="0">
              <a:buNone/>
            </a:pPr>
            <a:r>
              <a:rPr lang="ru-RU" sz="3300" b="0" i="0" dirty="0">
                <a:solidFill>
                  <a:schemeClr val="tx1"/>
                </a:solidFill>
                <a:effectLst/>
                <a:latin typeface="+mj-lt"/>
              </a:rPr>
              <a:t>х</a:t>
            </a:r>
            <a:r>
              <a:rPr lang="ru-RU" sz="3300" b="0" i="0" baseline="-25000" dirty="0">
                <a:solidFill>
                  <a:schemeClr val="tx1"/>
                </a:solidFill>
                <a:effectLst/>
                <a:latin typeface="+mj-lt"/>
              </a:rPr>
              <a:t>n+1</a:t>
            </a:r>
            <a:r>
              <a:rPr lang="ru-RU" sz="3300" b="0" i="0" dirty="0">
                <a:solidFill>
                  <a:schemeClr val="tx1"/>
                </a:solidFill>
                <a:effectLst/>
                <a:latin typeface="+mj-lt"/>
              </a:rPr>
              <a:t>= х</a:t>
            </a:r>
            <a:r>
              <a:rPr lang="ru-RU" sz="3300" b="0" i="0" baseline="-25000" dirty="0">
                <a:solidFill>
                  <a:schemeClr val="tx1"/>
                </a:solidFill>
                <a:effectLst/>
                <a:latin typeface="+mj-lt"/>
              </a:rPr>
              <a:t>n</a:t>
            </a:r>
            <a:r>
              <a:rPr lang="ru-RU" sz="3300" b="0" i="0" baseline="30000" dirty="0">
                <a:solidFill>
                  <a:schemeClr val="tx1"/>
                </a:solidFill>
                <a:effectLst/>
                <a:latin typeface="+mj-lt"/>
              </a:rPr>
              <a:t>2</a:t>
            </a:r>
            <a:r>
              <a:rPr lang="ru-RU" sz="3300" b="0" i="0" dirty="0">
                <a:solidFill>
                  <a:schemeClr val="tx1"/>
                </a:solidFill>
                <a:effectLst/>
                <a:latin typeface="+mj-lt"/>
              </a:rPr>
              <a:t> </a:t>
            </a:r>
            <a:r>
              <a:rPr lang="ru-RU" sz="3300" b="0" i="0" dirty="0" err="1">
                <a:solidFill>
                  <a:schemeClr val="tx1"/>
                </a:solidFill>
                <a:effectLst/>
                <a:latin typeface="+mj-lt"/>
              </a:rPr>
              <a:t>mod</a:t>
            </a:r>
            <a:r>
              <a:rPr lang="ru-RU" sz="3300" b="0" i="0" dirty="0">
                <a:solidFill>
                  <a:schemeClr val="tx1"/>
                </a:solidFill>
                <a:effectLst/>
                <a:latin typeface="+mj-lt"/>
              </a:rPr>
              <a:t> M. </a:t>
            </a:r>
          </a:p>
          <a:p>
            <a:r>
              <a:rPr lang="ru-RU" b="0" i="0" dirty="0">
                <a:solidFill>
                  <a:schemeClr val="tx1"/>
                </a:solidFill>
                <a:effectLst/>
                <a:latin typeface="+mj-lt"/>
              </a:rPr>
              <a:t>Результатом n-го шага является один (обычно младший) </a:t>
            </a:r>
            <a:r>
              <a:rPr lang="ru-RU" b="0" i="1" dirty="0">
                <a:solidFill>
                  <a:schemeClr val="tx1"/>
                </a:solidFill>
                <a:effectLst/>
                <a:latin typeface="+mj-lt"/>
              </a:rPr>
              <a:t>бит</a:t>
            </a:r>
            <a:r>
              <a:rPr lang="ru-RU" b="0" i="0" dirty="0">
                <a:solidFill>
                  <a:schemeClr val="tx1"/>
                </a:solidFill>
                <a:effectLst/>
                <a:latin typeface="+mj-lt"/>
              </a:rPr>
              <a:t> числа х</a:t>
            </a:r>
            <a:r>
              <a:rPr lang="ru-RU" b="0" i="0" baseline="-25000" dirty="0">
                <a:solidFill>
                  <a:schemeClr val="tx1"/>
                </a:solidFill>
                <a:effectLst/>
                <a:latin typeface="+mj-lt"/>
              </a:rPr>
              <a:t>n+1</a:t>
            </a:r>
            <a:r>
              <a:rPr lang="ru-RU" b="0" i="0" dirty="0">
                <a:solidFill>
                  <a:schemeClr val="tx1"/>
                </a:solidFill>
                <a:effectLst/>
                <a:latin typeface="+mj-lt"/>
              </a:rPr>
              <a:t>. Иногда в качестве результата принимают </a:t>
            </a:r>
            <a:r>
              <a:rPr lang="ru-RU" b="0" i="1" dirty="0">
                <a:solidFill>
                  <a:schemeClr val="tx1"/>
                </a:solidFill>
                <a:effectLst/>
                <a:latin typeface="+mj-lt"/>
              </a:rPr>
              <a:t>бит</a:t>
            </a:r>
            <a:r>
              <a:rPr lang="ru-RU" b="0" i="0" dirty="0">
                <a:solidFill>
                  <a:schemeClr val="tx1"/>
                </a:solidFill>
                <a:effectLst/>
                <a:latin typeface="+mj-lt"/>
              </a:rPr>
              <a:t> чётности, то есть количество единиц в двоичном представлении элемента. Если количество единиц в записи числа четное – </a:t>
            </a:r>
            <a:r>
              <a:rPr lang="ru-RU" b="0" i="1" dirty="0">
                <a:solidFill>
                  <a:schemeClr val="tx1"/>
                </a:solidFill>
                <a:effectLst/>
                <a:latin typeface="+mj-lt"/>
              </a:rPr>
              <a:t>бит</a:t>
            </a:r>
            <a:r>
              <a:rPr lang="ru-RU" b="0" i="0" dirty="0">
                <a:solidFill>
                  <a:schemeClr val="tx1"/>
                </a:solidFill>
                <a:effectLst/>
                <a:latin typeface="+mj-lt"/>
              </a:rPr>
              <a:t> четности принимается равным 0, </a:t>
            </a: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нечетное – </a:t>
            </a:r>
            <a:r>
              <a:rPr lang="ru-RU" b="0" i="1" dirty="0">
                <a:solidFill>
                  <a:srgbClr val="000000"/>
                </a:solidFill>
                <a:effectLst/>
                <a:latin typeface="+mj-lt"/>
              </a:rPr>
              <a:t>бит</a:t>
            </a: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 четности принимается равным </a:t>
            </a:r>
            <a:r>
              <a:rPr lang="ru-RU" b="0" i="0" dirty="0">
                <a:solidFill>
                  <a:srgbClr val="8B0000"/>
                </a:solidFill>
                <a:effectLst/>
                <a:latin typeface="+mj-lt"/>
              </a:rPr>
              <a:t>1</a:t>
            </a: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endParaRPr lang="ru-RU" dirty="0">
              <a:latin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CAD4D2-991C-42E4-97F4-F0D790E2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6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400358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C3DCF5-DC7C-4E3F-9323-CF16CCAEC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167" y="2766218"/>
            <a:ext cx="3033584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Пример </a:t>
            </a:r>
            <a:r>
              <a:rPr lang="en-US" dirty="0">
                <a:solidFill>
                  <a:schemeClr val="bg1"/>
                </a:solidFill>
              </a:rPr>
              <a:t>BBS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085F9F-904F-45F7-BDE6-B34BC2DB4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892" y="205946"/>
            <a:ext cx="6369908" cy="5971017"/>
          </a:xfrm>
        </p:spPr>
        <p:txBody>
          <a:bodyPr>
            <a:normAutofit fontScale="55000" lnSpcReduction="20000"/>
          </a:bodyPr>
          <a:lstStyle/>
          <a:p>
            <a:r>
              <a:rPr lang="ru-RU" dirty="0">
                <a:latin typeface="+mj-lt"/>
              </a:rPr>
              <a:t>пусть </a:t>
            </a:r>
            <a:r>
              <a:rPr lang="en-US" dirty="0">
                <a:latin typeface="+mj-lt"/>
              </a:rPr>
              <a:t>p = 11, q = 19. </a:t>
            </a:r>
            <a:r>
              <a:rPr lang="ru-RU" dirty="0">
                <a:latin typeface="+mj-lt"/>
              </a:rPr>
              <a:t>Тогда </a:t>
            </a:r>
            <a:r>
              <a:rPr lang="en-US" dirty="0">
                <a:latin typeface="+mj-lt"/>
              </a:rPr>
              <a:t>M = p* q = 11*19=209. </a:t>
            </a:r>
            <a:endParaRPr lang="en-US" dirty="0" smtClean="0">
              <a:latin typeface="+mj-lt"/>
            </a:endParaRPr>
          </a:p>
          <a:p>
            <a:r>
              <a:rPr lang="ru-RU" dirty="0" smtClean="0">
                <a:latin typeface="+mj-lt"/>
              </a:rPr>
              <a:t>Выберем </a:t>
            </a:r>
            <a:r>
              <a:rPr lang="ru-RU" dirty="0">
                <a:latin typeface="+mj-lt"/>
              </a:rPr>
              <a:t>х, взаимно простое с М: пусть х = 3. Вычислим стартовое число генератора х</a:t>
            </a:r>
            <a:r>
              <a:rPr lang="ru-RU" baseline="-25000" dirty="0">
                <a:latin typeface="+mj-lt"/>
              </a:rPr>
              <a:t>0</a:t>
            </a:r>
            <a:r>
              <a:rPr lang="ru-RU" dirty="0">
                <a:latin typeface="+mj-lt"/>
              </a:rPr>
              <a:t>:</a:t>
            </a:r>
          </a:p>
          <a:p>
            <a:endParaRPr lang="ru-RU" dirty="0">
              <a:latin typeface="+mj-lt"/>
            </a:endParaRPr>
          </a:p>
          <a:p>
            <a:pPr marL="0" indent="0" algn="ctr">
              <a:buNone/>
            </a:pPr>
            <a:r>
              <a:rPr lang="ru-RU" dirty="0" smtClean="0">
                <a:latin typeface="+mj-lt"/>
              </a:rPr>
              <a:t>х</a:t>
            </a:r>
            <a:r>
              <a:rPr lang="ru-RU" baseline="-25000" dirty="0" smtClean="0">
                <a:latin typeface="+mj-lt"/>
              </a:rPr>
              <a:t>0</a:t>
            </a:r>
            <a:r>
              <a:rPr lang="ru-RU" dirty="0" smtClean="0">
                <a:latin typeface="+mj-lt"/>
              </a:rPr>
              <a:t> </a:t>
            </a:r>
            <a:r>
              <a:rPr lang="ru-RU" dirty="0">
                <a:latin typeface="+mj-lt"/>
              </a:rPr>
              <a:t>= х</a:t>
            </a:r>
            <a:r>
              <a:rPr lang="ru-RU" baseline="30000" dirty="0">
                <a:latin typeface="+mj-lt"/>
              </a:rPr>
              <a:t>2</a:t>
            </a:r>
            <a:r>
              <a:rPr lang="ru-RU" dirty="0">
                <a:latin typeface="+mj-lt"/>
              </a:rPr>
              <a:t> </a:t>
            </a:r>
            <a:r>
              <a:rPr lang="en-US" dirty="0">
                <a:latin typeface="+mj-lt"/>
              </a:rPr>
              <a:t>mod M = 3</a:t>
            </a:r>
            <a:r>
              <a:rPr lang="en-US" baseline="30000" dirty="0">
                <a:latin typeface="+mj-lt"/>
              </a:rPr>
              <a:t>2</a:t>
            </a:r>
            <a:r>
              <a:rPr lang="en-US" dirty="0">
                <a:latin typeface="+mj-lt"/>
              </a:rPr>
              <a:t> mod 209 = 9 mod 209 = </a:t>
            </a:r>
            <a:r>
              <a:rPr lang="en-US" dirty="0" smtClean="0">
                <a:latin typeface="+mj-lt"/>
              </a:rPr>
              <a:t>9.</a:t>
            </a:r>
          </a:p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ru-RU" dirty="0" smtClean="0">
                <a:latin typeface="+mj-lt"/>
              </a:rPr>
              <a:t>Вычислим </a:t>
            </a:r>
            <a:r>
              <a:rPr lang="ru-RU" dirty="0">
                <a:latin typeface="+mj-lt"/>
              </a:rPr>
              <a:t>первые десять чисел х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</a:t>
            </a:r>
            <a:r>
              <a:rPr lang="ru-RU" dirty="0">
                <a:latin typeface="+mj-lt"/>
              </a:rPr>
              <a:t>по алгоритму </a:t>
            </a:r>
            <a:r>
              <a:rPr lang="en-US" dirty="0">
                <a:latin typeface="+mj-lt"/>
              </a:rPr>
              <a:t>BBS. </a:t>
            </a:r>
            <a:r>
              <a:rPr lang="ru-RU" dirty="0">
                <a:latin typeface="+mj-lt"/>
              </a:rPr>
              <a:t>В качестве случайных бит будем брать младший бит в двоичной записи числа х</a:t>
            </a:r>
            <a:r>
              <a:rPr lang="en-US" dirty="0">
                <a:latin typeface="+mj-lt"/>
              </a:rPr>
              <a:t>i:</a:t>
            </a:r>
          </a:p>
          <a:p>
            <a:endParaRPr lang="en-US" dirty="0">
              <a:latin typeface="+mj-lt"/>
            </a:endParaRPr>
          </a:p>
          <a:p>
            <a:r>
              <a:rPr lang="ru-RU" dirty="0">
                <a:latin typeface="+mj-lt"/>
              </a:rPr>
              <a:t>х</a:t>
            </a:r>
            <a:r>
              <a:rPr lang="ru-RU" baseline="-25000" dirty="0">
                <a:latin typeface="+mj-lt"/>
              </a:rPr>
              <a:t>1</a:t>
            </a:r>
            <a:r>
              <a:rPr lang="ru-RU" dirty="0">
                <a:latin typeface="+mj-lt"/>
              </a:rPr>
              <a:t>=9</a:t>
            </a:r>
            <a:r>
              <a:rPr lang="ru-RU" baseline="30000" dirty="0">
                <a:latin typeface="+mj-lt"/>
              </a:rPr>
              <a:t>2</a:t>
            </a:r>
            <a:r>
              <a:rPr lang="ru-RU" dirty="0">
                <a:latin typeface="+mj-lt"/>
              </a:rPr>
              <a:t> </a:t>
            </a:r>
            <a:r>
              <a:rPr lang="en-US" dirty="0">
                <a:latin typeface="+mj-lt"/>
              </a:rPr>
              <a:t>mod 209= 81 mod 209= 81	</a:t>
            </a:r>
            <a:r>
              <a:rPr lang="ru-RU" dirty="0" smtClean="0">
                <a:latin typeface="+mj-lt"/>
              </a:rPr>
              <a:t>	младший </a:t>
            </a:r>
            <a:r>
              <a:rPr lang="ru-RU" dirty="0">
                <a:latin typeface="+mj-lt"/>
              </a:rPr>
              <a:t>бит:	1</a:t>
            </a:r>
          </a:p>
          <a:p>
            <a:r>
              <a:rPr lang="ru-RU" dirty="0">
                <a:latin typeface="+mj-lt"/>
              </a:rPr>
              <a:t>х</a:t>
            </a:r>
            <a:r>
              <a:rPr lang="ru-RU" baseline="-25000" dirty="0">
                <a:latin typeface="+mj-lt"/>
              </a:rPr>
              <a:t>2</a:t>
            </a:r>
            <a:r>
              <a:rPr lang="ru-RU" dirty="0">
                <a:latin typeface="+mj-lt"/>
              </a:rPr>
              <a:t>=81</a:t>
            </a:r>
            <a:r>
              <a:rPr lang="ru-RU" baseline="30000" dirty="0">
                <a:latin typeface="+mj-lt"/>
              </a:rPr>
              <a:t>2</a:t>
            </a:r>
            <a:r>
              <a:rPr lang="ru-RU" dirty="0">
                <a:latin typeface="+mj-lt"/>
              </a:rPr>
              <a:t> </a:t>
            </a:r>
            <a:r>
              <a:rPr lang="en-US" dirty="0">
                <a:latin typeface="+mj-lt"/>
              </a:rPr>
              <a:t>mod 209= 6561 mod 209= 82	</a:t>
            </a:r>
            <a:r>
              <a:rPr lang="ru-RU" dirty="0">
                <a:latin typeface="+mj-lt"/>
              </a:rPr>
              <a:t>младший бит:	0</a:t>
            </a:r>
          </a:p>
          <a:p>
            <a:r>
              <a:rPr lang="ru-RU" dirty="0">
                <a:latin typeface="+mj-lt"/>
              </a:rPr>
              <a:t>х</a:t>
            </a:r>
            <a:r>
              <a:rPr lang="ru-RU" baseline="-25000" dirty="0">
                <a:latin typeface="+mj-lt"/>
              </a:rPr>
              <a:t>3</a:t>
            </a:r>
            <a:r>
              <a:rPr lang="ru-RU" dirty="0">
                <a:latin typeface="+mj-lt"/>
              </a:rPr>
              <a:t>=82</a:t>
            </a:r>
            <a:r>
              <a:rPr lang="ru-RU" baseline="30000" dirty="0">
                <a:latin typeface="+mj-lt"/>
              </a:rPr>
              <a:t>2</a:t>
            </a:r>
            <a:r>
              <a:rPr lang="ru-RU" dirty="0">
                <a:latin typeface="+mj-lt"/>
              </a:rPr>
              <a:t> </a:t>
            </a:r>
            <a:r>
              <a:rPr lang="en-US" dirty="0">
                <a:latin typeface="+mj-lt"/>
              </a:rPr>
              <a:t>mod 209= 6724 mod 209= 36	</a:t>
            </a:r>
            <a:r>
              <a:rPr lang="ru-RU" dirty="0">
                <a:latin typeface="+mj-lt"/>
              </a:rPr>
              <a:t>младший бит:	0</a:t>
            </a:r>
          </a:p>
          <a:p>
            <a:r>
              <a:rPr lang="ru-RU" dirty="0">
                <a:latin typeface="+mj-lt"/>
              </a:rPr>
              <a:t>х</a:t>
            </a:r>
            <a:r>
              <a:rPr lang="ru-RU" baseline="-25000" dirty="0">
                <a:latin typeface="+mj-lt"/>
              </a:rPr>
              <a:t>4</a:t>
            </a:r>
            <a:r>
              <a:rPr lang="ru-RU" dirty="0">
                <a:latin typeface="+mj-lt"/>
              </a:rPr>
              <a:t>=36</a:t>
            </a:r>
            <a:r>
              <a:rPr lang="ru-RU" baseline="30000" dirty="0">
                <a:latin typeface="+mj-lt"/>
              </a:rPr>
              <a:t>2</a:t>
            </a:r>
            <a:r>
              <a:rPr lang="ru-RU" dirty="0">
                <a:latin typeface="+mj-lt"/>
              </a:rPr>
              <a:t> </a:t>
            </a:r>
            <a:r>
              <a:rPr lang="en-US" dirty="0">
                <a:latin typeface="+mj-lt"/>
              </a:rPr>
              <a:t>mod 209= 1296 mod 209= 42	</a:t>
            </a:r>
            <a:r>
              <a:rPr lang="ru-RU" dirty="0">
                <a:latin typeface="+mj-lt"/>
              </a:rPr>
              <a:t>младший бит:	0</a:t>
            </a:r>
          </a:p>
          <a:p>
            <a:r>
              <a:rPr lang="ru-RU" dirty="0">
                <a:latin typeface="+mj-lt"/>
              </a:rPr>
              <a:t>х</a:t>
            </a:r>
            <a:r>
              <a:rPr lang="ru-RU" baseline="-25000" dirty="0">
                <a:latin typeface="+mj-lt"/>
              </a:rPr>
              <a:t>5</a:t>
            </a:r>
            <a:r>
              <a:rPr lang="ru-RU" dirty="0">
                <a:latin typeface="+mj-lt"/>
              </a:rPr>
              <a:t>=42</a:t>
            </a:r>
            <a:r>
              <a:rPr lang="ru-RU" baseline="30000" dirty="0">
                <a:latin typeface="+mj-lt"/>
              </a:rPr>
              <a:t>2</a:t>
            </a:r>
            <a:r>
              <a:rPr lang="ru-RU" dirty="0">
                <a:latin typeface="+mj-lt"/>
              </a:rPr>
              <a:t> </a:t>
            </a:r>
            <a:r>
              <a:rPr lang="en-US" dirty="0">
                <a:latin typeface="+mj-lt"/>
              </a:rPr>
              <a:t>mod 209= 1764 mod 209= 92	</a:t>
            </a:r>
            <a:r>
              <a:rPr lang="ru-RU" dirty="0">
                <a:latin typeface="+mj-lt"/>
              </a:rPr>
              <a:t>младший бит:	0</a:t>
            </a:r>
          </a:p>
          <a:p>
            <a:r>
              <a:rPr lang="ru-RU" dirty="0">
                <a:latin typeface="+mj-lt"/>
              </a:rPr>
              <a:t>х</a:t>
            </a:r>
            <a:r>
              <a:rPr lang="ru-RU" baseline="-25000" dirty="0">
                <a:latin typeface="+mj-lt"/>
              </a:rPr>
              <a:t>6</a:t>
            </a:r>
            <a:r>
              <a:rPr lang="ru-RU" dirty="0">
                <a:latin typeface="+mj-lt"/>
              </a:rPr>
              <a:t>=92</a:t>
            </a:r>
            <a:r>
              <a:rPr lang="ru-RU" baseline="30000" dirty="0">
                <a:latin typeface="+mj-lt"/>
              </a:rPr>
              <a:t>2</a:t>
            </a:r>
            <a:r>
              <a:rPr lang="ru-RU" dirty="0">
                <a:latin typeface="+mj-lt"/>
              </a:rPr>
              <a:t> </a:t>
            </a:r>
            <a:r>
              <a:rPr lang="en-US" dirty="0">
                <a:latin typeface="+mj-lt"/>
              </a:rPr>
              <a:t>mod 209= 8464 mod 209= 104	</a:t>
            </a:r>
            <a:r>
              <a:rPr lang="ru-RU" dirty="0">
                <a:latin typeface="+mj-lt"/>
              </a:rPr>
              <a:t>младший бит:	0</a:t>
            </a:r>
          </a:p>
          <a:p>
            <a:r>
              <a:rPr lang="ru-RU" dirty="0">
                <a:latin typeface="+mj-lt"/>
              </a:rPr>
              <a:t>х</a:t>
            </a:r>
            <a:r>
              <a:rPr lang="ru-RU" baseline="-25000" dirty="0">
                <a:latin typeface="+mj-lt"/>
              </a:rPr>
              <a:t>7</a:t>
            </a:r>
            <a:r>
              <a:rPr lang="ru-RU" dirty="0">
                <a:latin typeface="+mj-lt"/>
              </a:rPr>
              <a:t>=104</a:t>
            </a:r>
            <a:r>
              <a:rPr lang="ru-RU" baseline="30000" dirty="0">
                <a:latin typeface="+mj-lt"/>
              </a:rPr>
              <a:t>2</a:t>
            </a:r>
            <a:r>
              <a:rPr lang="ru-RU" dirty="0">
                <a:latin typeface="+mj-lt"/>
              </a:rPr>
              <a:t> </a:t>
            </a:r>
            <a:r>
              <a:rPr lang="en-US" dirty="0">
                <a:latin typeface="+mj-lt"/>
              </a:rPr>
              <a:t>mod 209= 10816 mod 209= 157	</a:t>
            </a:r>
            <a:r>
              <a:rPr lang="ru-RU" dirty="0">
                <a:latin typeface="+mj-lt"/>
              </a:rPr>
              <a:t>младший бит:	1</a:t>
            </a:r>
          </a:p>
          <a:p>
            <a:r>
              <a:rPr lang="ru-RU" dirty="0">
                <a:latin typeface="+mj-lt"/>
              </a:rPr>
              <a:t>х</a:t>
            </a:r>
            <a:r>
              <a:rPr lang="ru-RU" baseline="-25000" dirty="0">
                <a:latin typeface="+mj-lt"/>
              </a:rPr>
              <a:t>8</a:t>
            </a:r>
            <a:r>
              <a:rPr lang="ru-RU" dirty="0">
                <a:latin typeface="+mj-lt"/>
              </a:rPr>
              <a:t>=157</a:t>
            </a:r>
            <a:r>
              <a:rPr lang="ru-RU" baseline="30000" dirty="0">
                <a:latin typeface="+mj-lt"/>
              </a:rPr>
              <a:t>2</a:t>
            </a:r>
            <a:r>
              <a:rPr lang="ru-RU" dirty="0">
                <a:latin typeface="+mj-lt"/>
              </a:rPr>
              <a:t> </a:t>
            </a:r>
            <a:r>
              <a:rPr lang="en-US" dirty="0">
                <a:latin typeface="+mj-lt"/>
              </a:rPr>
              <a:t>mod 209= 24649 mod 209= 196	</a:t>
            </a:r>
            <a:r>
              <a:rPr lang="ru-RU" dirty="0">
                <a:latin typeface="+mj-lt"/>
              </a:rPr>
              <a:t>младший бит:	0</a:t>
            </a:r>
          </a:p>
          <a:p>
            <a:r>
              <a:rPr lang="ru-RU" dirty="0">
                <a:latin typeface="+mj-lt"/>
              </a:rPr>
              <a:t>х</a:t>
            </a:r>
            <a:r>
              <a:rPr lang="ru-RU" baseline="-25000" dirty="0">
                <a:latin typeface="+mj-lt"/>
              </a:rPr>
              <a:t>9</a:t>
            </a:r>
            <a:r>
              <a:rPr lang="ru-RU" dirty="0">
                <a:latin typeface="+mj-lt"/>
              </a:rPr>
              <a:t>=196</a:t>
            </a:r>
            <a:r>
              <a:rPr lang="ru-RU" baseline="30000" dirty="0">
                <a:latin typeface="+mj-lt"/>
              </a:rPr>
              <a:t>2</a:t>
            </a:r>
            <a:r>
              <a:rPr lang="ru-RU" dirty="0">
                <a:latin typeface="+mj-lt"/>
              </a:rPr>
              <a:t> </a:t>
            </a:r>
            <a:r>
              <a:rPr lang="en-US" dirty="0">
                <a:latin typeface="+mj-lt"/>
              </a:rPr>
              <a:t>mod 209= 38416 mod 209= 169	</a:t>
            </a:r>
            <a:r>
              <a:rPr lang="ru-RU" dirty="0">
                <a:latin typeface="+mj-lt"/>
              </a:rPr>
              <a:t>младший бит:	1</a:t>
            </a:r>
          </a:p>
          <a:p>
            <a:r>
              <a:rPr lang="ru-RU" dirty="0">
                <a:latin typeface="+mj-lt"/>
              </a:rPr>
              <a:t>х</a:t>
            </a:r>
            <a:r>
              <a:rPr lang="ru-RU" baseline="-25000" dirty="0">
                <a:latin typeface="+mj-lt"/>
              </a:rPr>
              <a:t>10</a:t>
            </a:r>
            <a:r>
              <a:rPr lang="ru-RU" dirty="0">
                <a:latin typeface="+mj-lt"/>
              </a:rPr>
              <a:t>=169</a:t>
            </a:r>
            <a:r>
              <a:rPr lang="ru-RU" baseline="30000" dirty="0">
                <a:latin typeface="+mj-lt"/>
              </a:rPr>
              <a:t>2</a:t>
            </a:r>
            <a:r>
              <a:rPr lang="ru-RU" dirty="0">
                <a:latin typeface="+mj-lt"/>
              </a:rPr>
              <a:t> </a:t>
            </a:r>
            <a:r>
              <a:rPr lang="en-US" dirty="0">
                <a:latin typeface="+mj-lt"/>
              </a:rPr>
              <a:t>mod 209= 28561 mod 209= 137	</a:t>
            </a:r>
            <a:r>
              <a:rPr lang="ru-RU" dirty="0">
                <a:latin typeface="+mj-lt"/>
              </a:rPr>
              <a:t>младший бит:	1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A6A29C-8E6C-4318-BBD4-ADB3B97A2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6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400358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0B5785-BFA9-4065-ACB5-4CBAAAE98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78" y="2373101"/>
            <a:ext cx="3074773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ГСПЧ на основе сдвиговых регистров с обратной связью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F7A9CC-68EE-4112-8171-590A535A3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3234" y="361567"/>
            <a:ext cx="7047183" cy="2370924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+mj-lt"/>
              </a:rPr>
              <a:t>На вход и выход попадает по одному биту,</a:t>
            </a:r>
          </a:p>
          <a:p>
            <a:r>
              <a:rPr lang="ru-RU" dirty="0" smtClean="0">
                <a:latin typeface="+mj-lt"/>
              </a:rPr>
              <a:t>На каждом шаге происходит сдвиг вправо всех битов на 1 разряд,</a:t>
            </a:r>
          </a:p>
          <a:p>
            <a:r>
              <a:rPr lang="ru-RU" dirty="0" smtClean="0">
                <a:latin typeface="+mj-lt"/>
              </a:rPr>
              <a:t>На вход подается бит, представляющий собой значение функции от всех битов.</a:t>
            </a:r>
            <a:endParaRPr lang="ru-RU" dirty="0">
              <a:latin typeface="+mj-lt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D749745-4F44-4CCD-811A-1E7F74FB7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95FE22-141C-4580-8AE8-C6502B586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203" y="3565225"/>
            <a:ext cx="8005243" cy="224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2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400358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875326-2468-4A52-918F-9649C8EE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41" y="2864630"/>
            <a:ext cx="3929448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Пример ГПСЧ на основе сдвиговых регистров с обратной связью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F469A74-193E-41E8-9ED6-C966EC4E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0AA690-EB75-4915-9026-4F47ED682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036" y="303242"/>
            <a:ext cx="4732472" cy="1641190"/>
          </a:xfrm>
          <a:prstGeom prst="rect">
            <a:avLst/>
          </a:prstGeom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6833ECF8-7E6E-4B4A-8C6B-D3E45EABF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112456"/>
              </p:ext>
            </p:extLst>
          </p:nvPr>
        </p:nvGraphicFramePr>
        <p:xfrm>
          <a:off x="4084398" y="2490933"/>
          <a:ext cx="7315200" cy="339852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12977590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70490161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83558866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863992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Номер состояния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Внутреннее состояние регистра </a:t>
                      </a:r>
                      <a:endParaRPr lang="en-US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</a:t>
                      </a:r>
                      <a:r>
                        <a:rPr lang="ru-RU" baseline="-25000" dirty="0" smtClean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 b</a:t>
                      </a:r>
                      <a:r>
                        <a:rPr lang="ru-RU" baseline="-25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 b</a:t>
                      </a:r>
                      <a:r>
                        <a:rPr lang="ru-RU" baseline="-25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, b</a:t>
                      </a:r>
                      <a:r>
                        <a:rPr lang="ru-RU" baseline="-250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tx1"/>
                          </a:solidFill>
                          <a:effectLst/>
                        </a:rPr>
                        <a:t>Результат вычисления функции обратной связи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solidFill>
                            <a:schemeClr val="tx1"/>
                          </a:solidFill>
                          <a:effectLst/>
                        </a:rPr>
                        <a:t>Извлекаемый бит ( </a:t>
                      </a:r>
                      <a:r>
                        <a:rPr lang="en-US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b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US">
                          <a:solidFill>
                            <a:schemeClr val="tx1"/>
                          </a:solidFill>
                          <a:effectLst/>
                        </a:rPr>
                        <a:t> )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5037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1 0 1 1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053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0 1 0 1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404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1 0 1 0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8273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1 1 0 1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211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0 1 1 0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6346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0 0 1 1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375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1 0 0 1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554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0 1 0 0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97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0 0 1 0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0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9050" marR="19050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420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58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341046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842EB1-2A01-4DA3-94AB-A5F16D6F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40" y="2541029"/>
            <a:ext cx="3262184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Применение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4D499E-DE36-4D20-83A2-422A0A41D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8215" y="230659"/>
            <a:ext cx="8311979" cy="5946304"/>
          </a:xfrm>
        </p:spPr>
        <p:txBody>
          <a:bodyPr>
            <a:normAutofit/>
          </a:bodyPr>
          <a:lstStyle/>
          <a:p>
            <a:r>
              <a:rPr lang="ru-RU" b="0" i="1" dirty="0">
                <a:solidFill>
                  <a:srgbClr val="000000"/>
                </a:solidFill>
                <a:effectLst/>
                <a:latin typeface="+mj-lt"/>
              </a:rPr>
              <a:t>Поточные шифры</a:t>
            </a: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 с использованием сдвиговых регистров достаточно долго использовались на практике. </a:t>
            </a:r>
            <a:endParaRPr lang="ru-RU" dirty="0">
              <a:latin typeface="+mj-lt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Для повышения криптостойкости в таких устройствах шифрования применяются комбинации нескольких сдвиговых регистров с обратной связью, а также вводятся дополнительные перемешивающие </a:t>
            </a:r>
            <a:r>
              <a:rPr lang="ru-RU" b="0" i="1" dirty="0">
                <a:solidFill>
                  <a:srgbClr val="000000"/>
                </a:solidFill>
                <a:effectLst/>
                <a:latin typeface="+mj-lt"/>
              </a:rPr>
              <a:t>операции</a:t>
            </a: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. </a:t>
            </a:r>
            <a:endParaRPr lang="en-US" b="0" i="0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Аналогичные принципы заложены и в некоторые </a:t>
            </a:r>
            <a:r>
              <a:rPr lang="ru-RU" b="0" i="1" dirty="0">
                <a:solidFill>
                  <a:srgbClr val="000000"/>
                </a:solidFill>
                <a:effectLst/>
                <a:latin typeface="+mj-lt"/>
              </a:rPr>
              <a:t>поточные шифры</a:t>
            </a: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, созданные в конце XX века, например, в </a:t>
            </a:r>
            <a:r>
              <a:rPr lang="ru-RU" b="0" i="1" dirty="0">
                <a:solidFill>
                  <a:srgbClr val="000000"/>
                </a:solidFill>
                <a:effectLst/>
                <a:latin typeface="+mj-lt"/>
              </a:rPr>
              <a:t>алгоритм</a:t>
            </a: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 А5, использовавшийся в Европе для шифрования сотовых цифровых каналов связи стандарта </a:t>
            </a:r>
            <a:r>
              <a:rPr lang="ru-RU" b="0" i="1" dirty="0">
                <a:solidFill>
                  <a:srgbClr val="000000"/>
                </a:solidFill>
                <a:effectLst/>
                <a:latin typeface="+mj-lt"/>
              </a:rPr>
              <a:t>GSM</a:t>
            </a: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сложность программной реализации.</a:t>
            </a:r>
            <a:endParaRPr lang="ru-RU" dirty="0">
              <a:latin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A93BF1-702E-44B1-A707-B696049F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97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341046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E827BD-9C33-4EF3-8575-7914C845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97" y="2766218"/>
            <a:ext cx="2704070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Тест ГПСЧ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AB8344-995A-4731-A2F7-9601F12B7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4692" y="255373"/>
            <a:ext cx="8237838" cy="5921590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+mj-lt"/>
              </a:rPr>
              <a:t>Одним из известных тестов является тест на следующий </a:t>
            </a:r>
            <a:r>
              <a:rPr lang="ru-RU" b="0" i="0" dirty="0" smtClean="0">
                <a:solidFill>
                  <a:srgbClr val="111111"/>
                </a:solidFill>
                <a:effectLst/>
                <a:latin typeface="+mj-lt"/>
              </a:rPr>
              <a:t>бит</a:t>
            </a:r>
            <a:r>
              <a:rPr lang="en-US" dirty="0" smtClean="0">
                <a:solidFill>
                  <a:srgbClr val="111111"/>
                </a:solidFill>
                <a:latin typeface="+mj-lt"/>
              </a:rPr>
              <a:t>:</a:t>
            </a:r>
          </a:p>
          <a:p>
            <a:endParaRPr lang="ru-RU" dirty="0">
              <a:solidFill>
                <a:srgbClr val="111111"/>
              </a:solidFill>
              <a:latin typeface="+mj-lt"/>
            </a:endParaRPr>
          </a:p>
          <a:p>
            <a:pPr marL="457200" lvl="1" indent="0">
              <a:buNone/>
            </a:pPr>
            <a:r>
              <a:rPr lang="ru-RU" b="0" i="0" dirty="0">
                <a:solidFill>
                  <a:srgbClr val="111111"/>
                </a:solidFill>
                <a:effectLst/>
                <a:latin typeface="+mj-lt"/>
              </a:rPr>
              <a:t>не должно существовать </a:t>
            </a:r>
            <a:r>
              <a:rPr lang="ru-RU" b="0" i="0" dirty="0" smtClean="0">
                <a:solidFill>
                  <a:srgbClr val="111111"/>
                </a:solidFill>
                <a:effectLst/>
                <a:latin typeface="+mj-lt"/>
              </a:rPr>
              <a:t>алгоритма</a:t>
            </a:r>
            <a:r>
              <a:rPr lang="ru-RU" b="0" i="0" dirty="0">
                <a:solidFill>
                  <a:srgbClr val="111111"/>
                </a:solidFill>
                <a:effectLst/>
                <a:latin typeface="+mj-lt"/>
              </a:rPr>
              <a:t>, который, зная первые k битов случайной последовательности, сможет предсказать k+1 бит с вероятностью большей </a:t>
            </a:r>
            <a:r>
              <a:rPr lang="ru-RU" b="0" i="0" dirty="0" smtClean="0">
                <a:solidFill>
                  <a:srgbClr val="111111"/>
                </a:solidFill>
                <a:effectLst/>
                <a:latin typeface="+mj-lt"/>
              </a:rPr>
              <a:t>½.</a:t>
            </a:r>
            <a:endParaRPr lang="en-US" b="0" i="0" dirty="0" smtClean="0">
              <a:solidFill>
                <a:srgbClr val="111111"/>
              </a:solidFill>
              <a:effectLst/>
              <a:latin typeface="+mj-lt"/>
            </a:endParaRPr>
          </a:p>
          <a:p>
            <a:endParaRPr lang="ru-RU" b="0" i="0" dirty="0">
              <a:solidFill>
                <a:srgbClr val="111111"/>
              </a:solidFill>
              <a:effectLst/>
              <a:latin typeface="+mj-lt"/>
            </a:endParaRPr>
          </a:p>
          <a:p>
            <a:r>
              <a:rPr lang="ru-RU" b="0" i="0" dirty="0">
                <a:solidFill>
                  <a:srgbClr val="111111"/>
                </a:solidFill>
                <a:effectLst/>
                <a:latin typeface="+mj-lt"/>
              </a:rPr>
              <a:t>В теории криптографии отдельной проблемой является определение того, насколько последовательность чисел или бит, сгенерированных генератором, является </a:t>
            </a:r>
            <a:r>
              <a:rPr lang="ru-RU" b="0" i="0" dirty="0" smtClean="0">
                <a:solidFill>
                  <a:srgbClr val="111111"/>
                </a:solidFill>
                <a:effectLst/>
                <a:latin typeface="+mj-lt"/>
              </a:rPr>
              <a:t>случайной</a:t>
            </a:r>
            <a:r>
              <a:rPr lang="en-US" b="0" i="0" dirty="0" smtClean="0">
                <a:solidFill>
                  <a:srgbClr val="111111"/>
                </a:solidFill>
                <a:effectLst/>
                <a:latin typeface="+mj-lt"/>
              </a:rPr>
              <a:t> (</a:t>
            </a:r>
            <a:r>
              <a:rPr lang="ru-RU" b="0" i="0" dirty="0" smtClean="0">
                <a:solidFill>
                  <a:srgbClr val="111111"/>
                </a:solidFill>
                <a:effectLst/>
                <a:latin typeface="+mj-lt"/>
              </a:rPr>
              <a:t>статистические тесты</a:t>
            </a:r>
            <a:r>
              <a:rPr lang="en-US" b="0" i="0" dirty="0" smtClean="0">
                <a:solidFill>
                  <a:srgbClr val="111111"/>
                </a:solidFill>
                <a:effectLst/>
                <a:latin typeface="+mj-lt"/>
              </a:rPr>
              <a:t> </a:t>
            </a:r>
            <a:r>
              <a:rPr lang="ru-RU" b="0" i="0" dirty="0" smtClean="0">
                <a:solidFill>
                  <a:srgbClr val="111111"/>
                </a:solidFill>
                <a:effectLst/>
                <a:latin typeface="+mj-lt"/>
              </a:rPr>
              <a:t>DIEHARD </a:t>
            </a:r>
            <a:r>
              <a:rPr lang="ru-RU" b="0" i="0" dirty="0">
                <a:solidFill>
                  <a:srgbClr val="111111"/>
                </a:solidFill>
                <a:effectLst/>
                <a:latin typeface="+mj-lt"/>
              </a:rPr>
              <a:t>или </a:t>
            </a:r>
            <a:r>
              <a:rPr lang="ru-RU" b="0" i="0" dirty="0" smtClean="0">
                <a:solidFill>
                  <a:srgbClr val="111111"/>
                </a:solidFill>
                <a:effectLst/>
                <a:latin typeface="+mj-lt"/>
              </a:rPr>
              <a:t>NIST</a:t>
            </a:r>
            <a:r>
              <a:rPr lang="en-US" b="0" i="0" dirty="0" smtClean="0">
                <a:solidFill>
                  <a:srgbClr val="111111"/>
                </a:solidFill>
                <a:effectLst/>
                <a:latin typeface="+mj-lt"/>
              </a:rPr>
              <a:t>)</a:t>
            </a:r>
            <a:r>
              <a:rPr lang="ru-RU" b="0" i="0" dirty="0" smtClean="0">
                <a:solidFill>
                  <a:srgbClr val="111111"/>
                </a:solidFill>
                <a:effectLst/>
                <a:latin typeface="+mj-lt"/>
              </a:rPr>
              <a:t>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397997-5A4C-473E-97DF-ED72E656C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58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400358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8B383B-B103-4E66-B368-8045432C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08" y="2688196"/>
            <a:ext cx="3115962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Гамма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EB3924-74EE-43F8-9866-39C3EE59F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1239" y="320411"/>
            <a:ext cx="7607737" cy="290168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1" i="0" dirty="0" err="1" smtClean="0"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Гамми́рование</a:t>
            </a:r>
            <a:r>
              <a:rPr lang="ru-RU" b="1" i="0" dirty="0" smtClean="0"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lang="ru-RU" b="0" i="0" dirty="0" smtClean="0"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— </a:t>
            </a:r>
            <a:r>
              <a:rPr lang="ru-RU" b="0" i="0" dirty="0"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метод симметричного шифрования, заключающийся в «наложении» последовательности, состоящей из случайных чисел, на открытый текст. 			</a:t>
            </a:r>
            <a:endParaRPr lang="ru-RU" b="0" i="0" dirty="0" smtClean="0">
              <a:solidFill>
                <a:srgbClr val="333333"/>
              </a:solidFill>
              <a:effectLst/>
              <a:latin typeface="+mj-lt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ru-RU" b="0" i="0" dirty="0" smtClean="0"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z </a:t>
            </a:r>
            <a:r>
              <a:rPr lang="ru-RU" b="0" i="0" dirty="0"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= </a:t>
            </a:r>
            <a:r>
              <a:rPr lang="ru-RU" b="0" i="0" dirty="0" smtClean="0"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(x </a:t>
            </a:r>
            <a:r>
              <a:rPr lang="ru-RU" b="0" i="0" dirty="0"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+ </a:t>
            </a:r>
            <a:r>
              <a:rPr lang="ru-RU" b="0" i="0" dirty="0" smtClean="0"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k) </a:t>
            </a:r>
            <a:r>
              <a:rPr lang="ru-RU" b="0" i="0" dirty="0" err="1" smtClean="0"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mod</a:t>
            </a:r>
            <a:r>
              <a:rPr lang="ru-RU" b="0" i="0" dirty="0" smtClean="0"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N</a:t>
            </a:r>
            <a:endParaRPr lang="ru-RU" b="0" i="0" dirty="0">
              <a:solidFill>
                <a:srgbClr val="333333"/>
              </a:solidFill>
              <a:effectLst/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008398-729B-4EB0-B36D-4E9870019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0D0345-59D8-435E-821F-A25BF7C18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69" y="5133705"/>
            <a:ext cx="3029800" cy="1222645"/>
          </a:xfrm>
          <a:prstGeom prst="rect">
            <a:avLst/>
          </a:prstGeom>
        </p:spPr>
      </p:pic>
      <p:grpSp>
        <p:nvGrpSpPr>
          <p:cNvPr id="34" name="Группа 33"/>
          <p:cNvGrpSpPr/>
          <p:nvPr/>
        </p:nvGrpSpPr>
        <p:grpSpPr>
          <a:xfrm>
            <a:off x="4766556" y="3509759"/>
            <a:ext cx="6041675" cy="504000"/>
            <a:chOff x="4699568" y="4618247"/>
            <a:chExt cx="6041675" cy="504000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4699568" y="4618247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Р</a:t>
              </a:r>
              <a:endParaRPr lang="ru-RU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203568" y="4618247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о</a:t>
              </a:r>
              <a:endParaRPr lang="ru-RU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5707568" y="4618247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з</a:t>
              </a:r>
              <a:endParaRPr lang="ru-RU" dirty="0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6211568" y="4618247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о</a:t>
              </a:r>
              <a:endParaRPr lang="ru-RU" dirty="0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6715568" y="4618247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</a:t>
              </a:r>
              <a:endParaRPr lang="ru-RU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7215362" y="4618247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ы</a:t>
              </a:r>
              <a:endParaRPr lang="ru-RU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7719362" y="4618247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й</a:t>
              </a:r>
              <a:endParaRPr lang="ru-RU" dirty="0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8221243" y="4618247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 </a:t>
              </a:r>
              <a:endParaRPr lang="ru-RU" dirty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8725243" y="4618247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с</a:t>
              </a:r>
              <a:endParaRPr lang="ru-RU" dirty="0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9229243" y="4618247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л</a:t>
              </a:r>
              <a:endParaRPr lang="ru-RU" dirty="0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9733243" y="4618247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о</a:t>
              </a:r>
              <a:endParaRPr lang="ru-RU" dirty="0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10237243" y="4618247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н</a:t>
              </a:r>
              <a:endParaRPr lang="ru-RU" dirty="0"/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5519393" y="4415470"/>
            <a:ext cx="6041675" cy="504000"/>
            <a:chOff x="4708044" y="5487298"/>
            <a:chExt cx="6041675" cy="504000"/>
          </a:xfrm>
        </p:grpSpPr>
        <p:sp>
          <p:nvSpPr>
            <p:cNvPr id="21" name="Прямоугольник 20"/>
            <p:cNvSpPr/>
            <p:nvPr/>
          </p:nvSpPr>
          <p:spPr>
            <a:xfrm>
              <a:off x="4708044" y="5487298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91</a:t>
              </a:r>
              <a:endParaRPr lang="ru-RU" dirty="0"/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5212044" y="5487298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18</a:t>
              </a:r>
              <a:endParaRPr lang="ru-RU" dirty="0"/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5716044" y="5487298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74</a:t>
              </a:r>
              <a:endParaRPr lang="ru-RU" dirty="0"/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6220044" y="5487298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57</a:t>
              </a:r>
              <a:endParaRPr lang="ru-RU" dirty="0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6724044" y="5487298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25</a:t>
              </a:r>
              <a:endParaRPr lang="ru-RU" dirty="0"/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7223838" y="5487298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29</a:t>
              </a:r>
              <a:endParaRPr lang="ru-RU" dirty="0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7727838" y="5487298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78</a:t>
              </a:r>
              <a:endParaRPr lang="ru-RU" dirty="0"/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8229719" y="5487298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10</a:t>
              </a:r>
              <a:endParaRPr lang="ru-RU" dirty="0"/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8733719" y="5487298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33</a:t>
              </a:r>
              <a:endParaRPr lang="ru-RU" dirty="0"/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9237719" y="5487298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44</a:t>
              </a:r>
              <a:endParaRPr lang="ru-RU" dirty="0"/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9741719" y="5487298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49</a:t>
              </a:r>
              <a:endParaRPr lang="ru-RU" dirty="0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10245719" y="5487298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61</a:t>
              </a:r>
              <a:endParaRPr lang="ru-RU" dirty="0"/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4447075" y="5905944"/>
            <a:ext cx="6041675" cy="504000"/>
            <a:chOff x="4699568" y="4618247"/>
            <a:chExt cx="6041675" cy="504000"/>
          </a:xfrm>
        </p:grpSpPr>
        <p:sp>
          <p:nvSpPr>
            <p:cNvPr id="36" name="Прямоугольник 35"/>
            <p:cNvSpPr/>
            <p:nvPr/>
          </p:nvSpPr>
          <p:spPr>
            <a:xfrm>
              <a:off x="4699568" y="4618247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╦</a:t>
              </a:r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5203568" y="4618247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╝</a:t>
              </a:r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5707568" y="4618247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э</a:t>
              </a:r>
              <a:endParaRPr lang="ru-RU" dirty="0"/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6211568" y="4618247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Ч</a:t>
              </a:r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6715568" y="4618247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╗</a:t>
              </a: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7215362" y="4618247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Ў</a:t>
              </a:r>
            </a:p>
          </p:txBody>
        </p:sp>
        <p:sp>
          <p:nvSpPr>
            <p:cNvPr id="42" name="Прямоугольник 41"/>
            <p:cNvSpPr/>
            <p:nvPr/>
          </p:nvSpPr>
          <p:spPr>
            <a:xfrm>
              <a:off x="7719362" y="4618247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ч</a:t>
              </a:r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8221243" y="4618247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ї</a:t>
              </a:r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8725243" y="4618247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ru-RU" dirty="0"/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9229243" y="4618247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  <a:endParaRPr lang="ru-RU" dirty="0"/>
            </a:p>
          </p:txBody>
        </p:sp>
        <p:sp>
          <p:nvSpPr>
            <p:cNvPr id="46" name="Прямоугольник 45"/>
            <p:cNvSpPr/>
            <p:nvPr/>
          </p:nvSpPr>
          <p:spPr>
            <a:xfrm>
              <a:off x="9733243" y="4618247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  <a:endParaRPr lang="ru-RU" dirty="0"/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10237243" y="4618247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  <a:endParaRPr lang="ru-RU" dirty="0"/>
            </a:p>
          </p:txBody>
        </p:sp>
      </p:grpSp>
      <p:sp>
        <p:nvSpPr>
          <p:cNvPr id="49" name="Прямоугольник 48"/>
          <p:cNvSpPr/>
          <p:nvPr/>
        </p:nvSpPr>
        <p:spPr>
          <a:xfrm>
            <a:off x="10630213" y="2617605"/>
            <a:ext cx="1295400" cy="584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Открытый текст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1" name="Скругленная соединительная линия 50"/>
          <p:cNvCxnSpPr>
            <a:stCxn id="49" idx="2"/>
            <a:endCxn id="13" idx="0"/>
          </p:cNvCxnSpPr>
          <p:nvPr/>
        </p:nvCxnSpPr>
        <p:spPr>
          <a:xfrm rot="5400000">
            <a:off x="9504478" y="1736324"/>
            <a:ext cx="307308" cy="3239563"/>
          </a:xfrm>
          <a:prstGeom prst="curvedConnector3">
            <a:avLst>
              <a:gd name="adj1" fmla="val -269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10875220" y="3532190"/>
            <a:ext cx="1295400" cy="584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Гамма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7" name="Скругленная соединительная линия 56"/>
          <p:cNvCxnSpPr>
            <a:endCxn id="27" idx="0"/>
          </p:cNvCxnSpPr>
          <p:nvPr/>
        </p:nvCxnSpPr>
        <p:spPr>
          <a:xfrm rot="5400000">
            <a:off x="10147301" y="2686161"/>
            <a:ext cx="373196" cy="3085423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10808231" y="4948528"/>
            <a:ext cx="1295400" cy="584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Шифр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0" name="Скругленная соединительная линия 59"/>
          <p:cNvCxnSpPr>
            <a:stCxn id="59" idx="2"/>
            <a:endCxn id="42" idx="0"/>
          </p:cNvCxnSpPr>
          <p:nvPr/>
        </p:nvCxnSpPr>
        <p:spPr>
          <a:xfrm rot="5400000">
            <a:off x="9401115" y="3851128"/>
            <a:ext cx="372570" cy="3737062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01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7657070" y="2379040"/>
            <a:ext cx="2747319" cy="362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590269" y="535459"/>
            <a:ext cx="4197179" cy="362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341046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AE452-AF2D-4A95-83CA-ED5B49046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16" y="2766218"/>
            <a:ext cx="2877065" cy="1325563"/>
          </a:xfrm>
        </p:spPr>
        <p:txBody>
          <a:bodyPr/>
          <a:lstStyle/>
          <a:p>
            <a:r>
              <a:rPr lang="ru-RU" dirty="0"/>
              <a:t>ГСЧ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B3F603-14EF-4EC4-8C34-FA97933F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9534" y="156519"/>
            <a:ext cx="7144265" cy="6020444"/>
          </a:xfrm>
        </p:spPr>
        <p:txBody>
          <a:bodyPr>
            <a:normAutofit lnSpcReduction="10000"/>
          </a:bodyPr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+mj-lt"/>
              </a:rPr>
              <a:t>компонент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+mj-lt"/>
              </a:rPr>
              <a:t>Firmware</a:t>
            </a:r>
            <a:r>
              <a:rPr lang="ru-RU" b="0" i="0" dirty="0">
                <a:solidFill>
                  <a:srgbClr val="111111"/>
                </a:solidFill>
                <a:effectLst/>
                <a:latin typeface="+mj-lt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+mj-lt"/>
              </a:rPr>
              <a:t>Hub</a:t>
            </a:r>
            <a:r>
              <a:rPr lang="ru-RU" b="0" i="0" dirty="0">
                <a:solidFill>
                  <a:srgbClr val="111111"/>
                </a:solidFill>
                <a:effectLst/>
                <a:latin typeface="+mj-lt"/>
              </a:rPr>
              <a:t> для </a:t>
            </a:r>
            <a:r>
              <a:rPr lang="ru-RU" dirty="0" smtClean="0">
                <a:solidFill>
                  <a:srgbClr val="111111"/>
                </a:solidFill>
                <a:latin typeface="+mj-lt"/>
              </a:rPr>
              <a:t>чипсетов</a:t>
            </a:r>
            <a:r>
              <a:rPr lang="en-US" dirty="0" smtClean="0">
                <a:solidFill>
                  <a:srgbClr val="111111"/>
                </a:solidFill>
                <a:latin typeface="+mj-lt"/>
              </a:rPr>
              <a:t> - </a:t>
            </a:r>
            <a:r>
              <a:rPr lang="ru-RU" b="0" i="0" dirty="0" smtClean="0">
                <a:solidFill>
                  <a:srgbClr val="111111"/>
                </a:solidFill>
                <a:effectLst/>
                <a:latin typeface="+mj-lt"/>
              </a:rPr>
              <a:t>регистрирует </a:t>
            </a:r>
            <a:r>
              <a:rPr lang="ru-RU" b="0" i="0" dirty="0">
                <a:solidFill>
                  <a:srgbClr val="111111"/>
                </a:solidFill>
                <a:effectLst/>
                <a:latin typeface="+mj-lt"/>
              </a:rPr>
              <a:t>тепловой шум с резисторов, усиливает его и использует результирующий сигнал для изменения периода относительно медленного генератора тактовых импульсов. </a:t>
            </a:r>
            <a:endParaRPr lang="en-US" b="0" i="0" dirty="0" smtClean="0">
              <a:solidFill>
                <a:srgbClr val="111111"/>
              </a:solidFill>
              <a:effectLst/>
              <a:latin typeface="+mj-lt"/>
            </a:endParaRPr>
          </a:p>
          <a:p>
            <a:r>
              <a:rPr lang="ru-RU" b="0" i="0" dirty="0" smtClean="0">
                <a:solidFill>
                  <a:srgbClr val="111111"/>
                </a:solidFill>
                <a:effectLst/>
                <a:latin typeface="+mj-lt"/>
              </a:rPr>
              <a:t>регистрация </a:t>
            </a:r>
            <a:r>
              <a:rPr lang="ru-RU" b="0" i="0" dirty="0">
                <a:solidFill>
                  <a:srgbClr val="111111"/>
                </a:solidFill>
                <a:effectLst/>
                <a:latin typeface="+mj-lt"/>
              </a:rPr>
              <a:t>точного времени нажатия на клавиши использовалась как удобный источник случайных стартовых значений для генераторов в прошлом. Для тех же целей использовали передвижения мыши и даже скорость поиска секторов на жёстком диске. 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шум звуковой карт, такты процесса, размер свободной памяти жесткого 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+mj-lt"/>
              </a:rPr>
              <a:t>диска</a:t>
            </a:r>
            <a:r>
              <a:rPr lang="en-US" dirty="0" smtClean="0">
                <a:solidFill>
                  <a:srgbClr val="000000"/>
                </a:solidFill>
                <a:latin typeface="+mj-lt"/>
              </a:rPr>
              <a:t>…</a:t>
            </a:r>
            <a:endParaRPr lang="ru-RU" dirty="0">
              <a:latin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04BAEC-76C7-4A93-A53C-999DF7E1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34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5355589" y="631156"/>
            <a:ext cx="2055710" cy="362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341046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AE452-AF2D-4A95-83CA-ED5B49046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2766218"/>
            <a:ext cx="3409641" cy="1325563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Уязвимость поточных шифров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B3F603-14EF-4EC4-8C34-FA97933F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3938" y="631157"/>
            <a:ext cx="8211622" cy="11521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>
                <a:latin typeface="+mj-lt"/>
              </a:rPr>
              <a:t>Нарушение синхронности генерирования текста с гаммой, </a:t>
            </a:r>
            <a:r>
              <a:rPr lang="ru-RU" dirty="0" err="1" smtClean="0">
                <a:latin typeface="+mj-lt"/>
              </a:rPr>
              <a:t>шифротекста</a:t>
            </a:r>
            <a:r>
              <a:rPr lang="ru-RU" dirty="0" smtClean="0">
                <a:latin typeface="+mj-lt"/>
              </a:rPr>
              <a:t> с гаммой =</a:t>
            </a:r>
            <a:r>
              <a:rPr lang="en-US" dirty="0" smtClean="0">
                <a:latin typeface="+mj-lt"/>
              </a:rPr>
              <a:t>&gt; </a:t>
            </a:r>
            <a:r>
              <a:rPr lang="ru-RU" dirty="0" smtClean="0">
                <a:latin typeface="+mj-lt"/>
              </a:rPr>
              <a:t>необходима синхронизация</a:t>
            </a:r>
            <a:endParaRPr lang="ru-RU" dirty="0">
              <a:latin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04BAEC-76C7-4A93-A53C-999DF7E1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4458985" y="2514218"/>
            <a:ext cx="6041675" cy="504000"/>
            <a:chOff x="4699568" y="4618247"/>
            <a:chExt cx="6041675" cy="504000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4699568" y="4618247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Р</a:t>
              </a:r>
              <a:endParaRPr lang="ru-RU" dirty="0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5203568" y="4618247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о</a:t>
              </a:r>
              <a:endParaRPr lang="ru-RU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5707568" y="4618247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з</a:t>
              </a:r>
              <a:endParaRPr lang="ru-RU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6211568" y="4618247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о</a:t>
              </a:r>
              <a:endParaRPr lang="ru-RU" dirty="0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6715568" y="4618247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в</a:t>
              </a:r>
              <a:endParaRPr lang="ru-RU" dirty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7215362" y="4618247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ы</a:t>
              </a:r>
              <a:endParaRPr lang="ru-RU" dirty="0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7719362" y="4618247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й</a:t>
              </a:r>
              <a:endParaRPr lang="ru-RU" dirty="0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8221243" y="4618247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 </a:t>
              </a:r>
              <a:endParaRPr lang="ru-RU" dirty="0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8725243" y="4618247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с</a:t>
              </a:r>
              <a:endParaRPr lang="ru-RU" dirty="0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9229243" y="4618247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л</a:t>
              </a:r>
              <a:endParaRPr lang="ru-RU" dirty="0"/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9733243" y="4618247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о</a:t>
              </a:r>
              <a:endParaRPr lang="ru-RU" dirty="0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10237243" y="4618247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н</a:t>
              </a:r>
              <a:endParaRPr lang="ru-RU" dirty="0"/>
            </a:p>
          </p:txBody>
        </p:sp>
      </p:grpSp>
      <p:grpSp>
        <p:nvGrpSpPr>
          <p:cNvPr id="22" name="Группа 21"/>
          <p:cNvGrpSpPr/>
          <p:nvPr/>
        </p:nvGrpSpPr>
        <p:grpSpPr>
          <a:xfrm>
            <a:off x="5211822" y="3419929"/>
            <a:ext cx="6041675" cy="504000"/>
            <a:chOff x="4708044" y="5487298"/>
            <a:chExt cx="6041675" cy="504000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4708044" y="5487298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91</a:t>
              </a:r>
              <a:endParaRPr lang="ru-RU" dirty="0"/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5212044" y="5487298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18</a:t>
              </a:r>
              <a:endParaRPr lang="ru-RU" dirty="0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5716044" y="5487298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74</a:t>
              </a:r>
              <a:endParaRPr lang="ru-RU" dirty="0"/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6220044" y="5487298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57</a:t>
              </a:r>
              <a:endParaRPr lang="ru-RU" dirty="0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6724044" y="5487298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25</a:t>
              </a:r>
              <a:endParaRPr lang="ru-RU" dirty="0"/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7223838" y="5487298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29</a:t>
              </a:r>
              <a:endParaRPr lang="ru-RU" dirty="0"/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7727838" y="5487298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78</a:t>
              </a:r>
              <a:endParaRPr lang="ru-RU" dirty="0"/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8229719" y="5487298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10</a:t>
              </a:r>
              <a:endParaRPr lang="ru-RU" dirty="0"/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8733719" y="5487298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33</a:t>
              </a:r>
              <a:endParaRPr lang="ru-RU" dirty="0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9237719" y="5487298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44</a:t>
              </a:r>
              <a:endParaRPr lang="ru-RU" dirty="0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741719" y="5487298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49</a:t>
              </a:r>
              <a:endParaRPr lang="ru-RU" dirty="0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10245719" y="5487298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61</a:t>
              </a:r>
              <a:endParaRPr lang="ru-RU" dirty="0"/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4139504" y="4910403"/>
            <a:ext cx="6041675" cy="504000"/>
            <a:chOff x="4699568" y="4618247"/>
            <a:chExt cx="6041675" cy="504000"/>
          </a:xfrm>
        </p:grpSpPr>
        <p:sp>
          <p:nvSpPr>
            <p:cNvPr id="36" name="Прямоугольник 35"/>
            <p:cNvSpPr/>
            <p:nvPr/>
          </p:nvSpPr>
          <p:spPr>
            <a:xfrm>
              <a:off x="4699568" y="4618247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╦</a:t>
              </a:r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5203568" y="4618247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╝</a:t>
              </a:r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5707568" y="4618247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э</a:t>
              </a:r>
              <a:endParaRPr lang="ru-RU" dirty="0"/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6211568" y="4618247"/>
              <a:ext cx="504000" cy="504000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Ч</a:t>
              </a:r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6715568" y="4618247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╗</a:t>
              </a: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7215362" y="4618247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Ў</a:t>
              </a:r>
            </a:p>
          </p:txBody>
        </p:sp>
        <p:sp>
          <p:nvSpPr>
            <p:cNvPr id="42" name="Прямоугольник 41"/>
            <p:cNvSpPr/>
            <p:nvPr/>
          </p:nvSpPr>
          <p:spPr>
            <a:xfrm>
              <a:off x="7719362" y="4618247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ч</a:t>
              </a:r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8221243" y="4618247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ї</a:t>
              </a:r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8725243" y="4618247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ru-RU" dirty="0"/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9229243" y="4618247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  <a:endParaRPr lang="ru-RU" dirty="0"/>
            </a:p>
          </p:txBody>
        </p:sp>
        <p:sp>
          <p:nvSpPr>
            <p:cNvPr id="46" name="Прямоугольник 45"/>
            <p:cNvSpPr/>
            <p:nvPr/>
          </p:nvSpPr>
          <p:spPr>
            <a:xfrm>
              <a:off x="9733243" y="4618247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  <a:endParaRPr lang="ru-RU" dirty="0"/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10237243" y="4618247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  <a:endParaRPr lang="ru-RU" dirty="0"/>
            </a:p>
          </p:txBody>
        </p:sp>
      </p:grpSp>
      <p:sp>
        <p:nvSpPr>
          <p:cNvPr id="48" name="Прямоугольник 47"/>
          <p:cNvSpPr/>
          <p:nvPr/>
        </p:nvSpPr>
        <p:spPr>
          <a:xfrm>
            <a:off x="10322642" y="1622064"/>
            <a:ext cx="1295400" cy="584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Открытый текст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9" name="Скругленная соединительная линия 48"/>
          <p:cNvCxnSpPr>
            <a:stCxn id="48" idx="2"/>
            <a:endCxn id="16" idx="0"/>
          </p:cNvCxnSpPr>
          <p:nvPr/>
        </p:nvCxnSpPr>
        <p:spPr>
          <a:xfrm rot="5400000">
            <a:off x="9196907" y="740783"/>
            <a:ext cx="307308" cy="3239563"/>
          </a:xfrm>
          <a:prstGeom prst="curvedConnector3">
            <a:avLst>
              <a:gd name="adj1" fmla="val -269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10567649" y="2536649"/>
            <a:ext cx="1295400" cy="584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Гамма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1" name="Скругленная соединительная линия 50"/>
          <p:cNvCxnSpPr>
            <a:endCxn id="29" idx="0"/>
          </p:cNvCxnSpPr>
          <p:nvPr/>
        </p:nvCxnSpPr>
        <p:spPr>
          <a:xfrm rot="5400000">
            <a:off x="9839730" y="1690620"/>
            <a:ext cx="373196" cy="3085423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/>
          <p:cNvSpPr/>
          <p:nvPr/>
        </p:nvSpPr>
        <p:spPr>
          <a:xfrm>
            <a:off x="10500660" y="3952987"/>
            <a:ext cx="1295400" cy="584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Шифр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3" name="Скругленная соединительная линия 52"/>
          <p:cNvCxnSpPr>
            <a:stCxn id="52" idx="2"/>
            <a:endCxn id="42" idx="0"/>
          </p:cNvCxnSpPr>
          <p:nvPr/>
        </p:nvCxnSpPr>
        <p:spPr>
          <a:xfrm rot="5400000">
            <a:off x="9093544" y="2855587"/>
            <a:ext cx="372570" cy="3737062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Группа 53"/>
          <p:cNvGrpSpPr/>
          <p:nvPr/>
        </p:nvGrpSpPr>
        <p:grpSpPr>
          <a:xfrm>
            <a:off x="4139504" y="5749580"/>
            <a:ext cx="6041675" cy="504000"/>
            <a:chOff x="4708044" y="5487298"/>
            <a:chExt cx="6041675" cy="504000"/>
          </a:xfrm>
        </p:grpSpPr>
        <p:sp>
          <p:nvSpPr>
            <p:cNvPr id="55" name="Прямоугольник 54"/>
            <p:cNvSpPr/>
            <p:nvPr/>
          </p:nvSpPr>
          <p:spPr>
            <a:xfrm>
              <a:off x="4708044" y="5487298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91</a:t>
              </a:r>
              <a:endParaRPr lang="ru-RU" dirty="0"/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5212044" y="5487298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18</a:t>
              </a:r>
              <a:endParaRPr lang="ru-RU" dirty="0"/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5716044" y="5487298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74</a:t>
              </a:r>
              <a:endParaRPr lang="ru-RU" dirty="0"/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6220044" y="5487298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57</a:t>
              </a:r>
              <a:endParaRPr lang="ru-RU" dirty="0"/>
            </a:p>
          </p:txBody>
        </p:sp>
        <p:sp>
          <p:nvSpPr>
            <p:cNvPr id="59" name="Прямоугольник 58"/>
            <p:cNvSpPr/>
            <p:nvPr/>
          </p:nvSpPr>
          <p:spPr>
            <a:xfrm>
              <a:off x="6724044" y="5487298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25</a:t>
              </a:r>
              <a:endParaRPr lang="ru-RU" dirty="0"/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7223838" y="5487298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29</a:t>
              </a:r>
              <a:endParaRPr lang="ru-RU" dirty="0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7727838" y="5487298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78</a:t>
              </a:r>
              <a:endParaRPr lang="ru-RU" dirty="0"/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8229719" y="5487298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10</a:t>
              </a:r>
              <a:endParaRPr lang="ru-RU" dirty="0"/>
            </a:p>
          </p:txBody>
        </p:sp>
        <p:sp>
          <p:nvSpPr>
            <p:cNvPr id="63" name="Прямоугольник 62"/>
            <p:cNvSpPr/>
            <p:nvPr/>
          </p:nvSpPr>
          <p:spPr>
            <a:xfrm>
              <a:off x="8733719" y="5487298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33</a:t>
              </a:r>
              <a:endParaRPr lang="ru-RU" dirty="0"/>
            </a:p>
          </p:txBody>
        </p:sp>
        <p:sp>
          <p:nvSpPr>
            <p:cNvPr id="64" name="Прямоугольник 63"/>
            <p:cNvSpPr/>
            <p:nvPr/>
          </p:nvSpPr>
          <p:spPr>
            <a:xfrm>
              <a:off x="9237719" y="5487298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44</a:t>
              </a:r>
              <a:endParaRPr lang="ru-RU" dirty="0"/>
            </a:p>
          </p:txBody>
        </p:sp>
        <p:sp>
          <p:nvSpPr>
            <p:cNvPr id="65" name="Прямоугольник 64"/>
            <p:cNvSpPr/>
            <p:nvPr/>
          </p:nvSpPr>
          <p:spPr>
            <a:xfrm>
              <a:off x="9741719" y="5487298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49</a:t>
              </a:r>
              <a:endParaRPr lang="ru-RU" dirty="0"/>
            </a:p>
          </p:txBody>
        </p:sp>
        <p:sp>
          <p:nvSpPr>
            <p:cNvPr id="66" name="Прямоугольник 65"/>
            <p:cNvSpPr/>
            <p:nvPr/>
          </p:nvSpPr>
          <p:spPr>
            <a:xfrm>
              <a:off x="10245719" y="5487298"/>
              <a:ext cx="504000" cy="504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61</a:t>
              </a:r>
              <a:endParaRPr lang="ru-RU" dirty="0"/>
            </a:p>
          </p:txBody>
        </p:sp>
      </p:grpSp>
      <p:sp>
        <p:nvSpPr>
          <p:cNvPr id="67" name="Прямоугольник 66"/>
          <p:cNvSpPr/>
          <p:nvPr/>
        </p:nvSpPr>
        <p:spPr>
          <a:xfrm>
            <a:off x="10482351" y="5010754"/>
            <a:ext cx="1295400" cy="4036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Гамма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8" name="Скругленная соединительная линия 67"/>
          <p:cNvCxnSpPr>
            <a:stCxn id="67" idx="2"/>
            <a:endCxn id="61" idx="0"/>
          </p:cNvCxnSpPr>
          <p:nvPr/>
        </p:nvCxnSpPr>
        <p:spPr>
          <a:xfrm rot="5400000">
            <a:off x="9103087" y="3722615"/>
            <a:ext cx="335177" cy="3718753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Прямоугольник 71"/>
          <p:cNvSpPr/>
          <p:nvPr/>
        </p:nvSpPr>
        <p:spPr>
          <a:xfrm>
            <a:off x="3990400" y="4040545"/>
            <a:ext cx="1525515" cy="584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Потерянный символ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4" name="Скругленная соединительная линия 73"/>
          <p:cNvCxnSpPr>
            <a:stCxn id="72" idx="3"/>
            <a:endCxn id="39" idx="0"/>
          </p:cNvCxnSpPr>
          <p:nvPr/>
        </p:nvCxnSpPr>
        <p:spPr>
          <a:xfrm>
            <a:off x="5515915" y="4332968"/>
            <a:ext cx="387589" cy="5774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08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329ABC-5A7D-4FD5-B9D4-2E5DA9C6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к экзамену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1C5D47-6FA3-44D9-B178-C961AFCD7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Принцип поточного шифрования. Гаммирование.</a:t>
            </a:r>
          </a:p>
          <a:p>
            <a:r>
              <a:rPr lang="ru-RU" dirty="0"/>
              <a:t>ГСЧ и ГПСЧ.</a:t>
            </a:r>
          </a:p>
          <a:p>
            <a:r>
              <a:rPr lang="ru-RU" dirty="0" err="1"/>
              <a:t>Криптосвойства</a:t>
            </a:r>
            <a:r>
              <a:rPr lang="ru-RU" dirty="0"/>
              <a:t> ГПСЧ.</a:t>
            </a:r>
          </a:p>
          <a:p>
            <a:r>
              <a:rPr lang="ru-RU" sz="2000" dirty="0"/>
              <a:t>Линейный конгруэнтный ГПСЧ.</a:t>
            </a:r>
          </a:p>
          <a:p>
            <a:r>
              <a:rPr lang="ru-RU" dirty="0"/>
              <a:t>Метод Фибоначчи с запаздываниями (</a:t>
            </a:r>
            <a:r>
              <a:rPr lang="en-US" dirty="0"/>
              <a:t>Lagged Fibonacci Generator) </a:t>
            </a:r>
            <a:endParaRPr lang="ru-RU" dirty="0"/>
          </a:p>
          <a:p>
            <a:r>
              <a:rPr lang="ru-RU" u="sng" dirty="0"/>
              <a:t>ГПСЧ </a:t>
            </a:r>
            <a:r>
              <a:rPr lang="ru-RU" dirty="0"/>
              <a:t>на основе алгоритма BBS.</a:t>
            </a:r>
          </a:p>
          <a:p>
            <a:r>
              <a:rPr lang="ru-RU" dirty="0"/>
              <a:t>ГСПЧ на основе сдвиговых регистров с обратной связью.</a:t>
            </a:r>
          </a:p>
          <a:p>
            <a:r>
              <a:rPr lang="ru-RU" dirty="0"/>
              <a:t>ГСЧ.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C0B950-AD36-41A3-B11A-9E11AE312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2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FD73CB-73AF-411D-BE8B-3D747F5D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92123F-A66D-4325-A7FE-34DAFFE82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https://habr.com/ru/post/151187/</a:t>
            </a:r>
            <a:r>
              <a:rPr lang="ru-RU" dirty="0"/>
              <a:t> </a:t>
            </a:r>
          </a:p>
          <a:p>
            <a:r>
              <a:rPr lang="en-US" dirty="0">
                <a:hlinkClick r:id="rId3"/>
              </a:rPr>
              <a:t>https://intuit.ru/studies/courses/691/547/lecture/12385?page=3</a:t>
            </a:r>
            <a:endParaRPr lang="ru-RU" dirty="0"/>
          </a:p>
          <a:p>
            <a:r>
              <a:rPr lang="en-US" dirty="0">
                <a:hlinkClick r:id="rId4"/>
              </a:rPr>
              <a:t>https://habr.com/ru/post/128666/</a:t>
            </a:r>
            <a:r>
              <a:rPr lang="ru-RU" dirty="0"/>
              <a:t> 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596185-AC72-45BD-97CB-7EB855EA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4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400358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DB2E60-3933-444D-B680-17C8598A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2968837"/>
            <a:ext cx="3165390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Принцип поточного шифрования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CCCE85-4DDD-4345-993B-27ED28D56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2485" y="383775"/>
            <a:ext cx="7485226" cy="1666441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400" dirty="0" smtClean="0">
                <a:solidFill>
                  <a:srgbClr val="000000"/>
                </a:solidFill>
                <a:latin typeface="+mj-lt"/>
              </a:rPr>
              <a:t>Шифрование</a:t>
            </a:r>
          </a:p>
          <a:p>
            <a:pPr marL="457200" lvl="1" indent="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000" dirty="0" smtClean="0">
                <a:solidFill>
                  <a:srgbClr val="000000"/>
                </a:solidFill>
                <a:latin typeface="+mj-lt"/>
              </a:rPr>
              <a:t>Генератор</a:t>
            </a:r>
            <a:r>
              <a:rPr lang="ru-RU" sz="2000" dirty="0">
                <a:solidFill>
                  <a:srgbClr val="000000"/>
                </a:solidFill>
                <a:latin typeface="+mj-lt"/>
              </a:rPr>
              <a:t> ключей выдает </a:t>
            </a:r>
            <a:r>
              <a:rPr lang="ru-RU" sz="2000" dirty="0" smtClean="0">
                <a:solidFill>
                  <a:srgbClr val="000000"/>
                </a:solidFill>
                <a:latin typeface="+mj-lt"/>
              </a:rPr>
              <a:t>гамму - поток</a:t>
            </a:r>
            <a:r>
              <a:rPr lang="ru-RU" sz="2000" dirty="0">
                <a:solidFill>
                  <a:srgbClr val="000000"/>
                </a:solidFill>
                <a:latin typeface="+mj-lt"/>
              </a:rPr>
              <a:t> битов k</a:t>
            </a:r>
            <a:r>
              <a:rPr lang="ru-RU" sz="2000" baseline="-25000" dirty="0">
                <a:solidFill>
                  <a:srgbClr val="000000"/>
                </a:solidFill>
                <a:latin typeface="+mj-lt"/>
              </a:rPr>
              <a:t>i</a:t>
            </a:r>
            <a:r>
              <a:rPr lang="ru-RU" sz="2000" dirty="0">
                <a:solidFill>
                  <a:srgbClr val="000000"/>
                </a:solidFill>
                <a:latin typeface="+mj-lt"/>
              </a:rPr>
              <a:t>, </a:t>
            </a:r>
            <a:endParaRPr lang="ru-RU" sz="2000" dirty="0" smtClean="0">
              <a:solidFill>
                <a:srgbClr val="000000"/>
              </a:solidFill>
              <a:latin typeface="+mj-lt"/>
            </a:endParaRPr>
          </a:p>
          <a:p>
            <a:pPr marL="457200" lvl="1" indent="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000" dirty="0" smtClean="0">
                <a:solidFill>
                  <a:srgbClr val="000000"/>
                </a:solidFill>
                <a:latin typeface="+mj-lt"/>
              </a:rPr>
              <a:t>Источник </a:t>
            </a:r>
            <a:r>
              <a:rPr lang="ru-RU" sz="2000" dirty="0">
                <a:solidFill>
                  <a:srgbClr val="000000"/>
                </a:solidFill>
                <a:latin typeface="+mj-lt"/>
              </a:rPr>
              <a:t>сообщений генерирует биты </a:t>
            </a:r>
            <a:r>
              <a:rPr lang="ru-RU" sz="2000" dirty="0" smtClean="0">
                <a:solidFill>
                  <a:srgbClr val="000000"/>
                </a:solidFill>
                <a:latin typeface="+mj-lt"/>
              </a:rPr>
              <a:t>текста</a:t>
            </a:r>
            <a:r>
              <a:rPr lang="ru-RU" sz="2000" dirty="0">
                <a:solidFill>
                  <a:srgbClr val="000000"/>
                </a:solidFill>
                <a:latin typeface="+mj-lt"/>
              </a:rPr>
              <a:t> </a:t>
            </a:r>
            <a:r>
              <a:rPr lang="ru-RU" sz="2000" dirty="0" err="1" smtClean="0">
                <a:solidFill>
                  <a:srgbClr val="000000"/>
                </a:solidFill>
                <a:latin typeface="+mj-lt"/>
              </a:rPr>
              <a:t>х</a:t>
            </a:r>
            <a:r>
              <a:rPr lang="ru-RU" sz="2000" baseline="-25000" dirty="0" err="1" smtClean="0">
                <a:solidFill>
                  <a:srgbClr val="000000"/>
                </a:solidFill>
                <a:latin typeface="+mj-lt"/>
              </a:rPr>
              <a:t>i</a:t>
            </a:r>
            <a:endParaRPr lang="ru-RU" sz="2000" baseline="-25000" dirty="0">
              <a:solidFill>
                <a:srgbClr val="000000"/>
              </a:solidFill>
              <a:latin typeface="+mj-lt"/>
            </a:endParaRPr>
          </a:p>
          <a:p>
            <a:pPr marL="457200" lvl="1" indent="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000" dirty="0" smtClean="0">
                <a:solidFill>
                  <a:srgbClr val="000000"/>
                </a:solidFill>
                <a:latin typeface="+mj-lt"/>
              </a:rPr>
              <a:t>Шифратор</a:t>
            </a:r>
            <a:r>
              <a:rPr lang="ru-RU" sz="2000" dirty="0" smtClean="0">
                <a:solidFill>
                  <a:srgbClr val="000000"/>
                </a:solidFill>
                <a:latin typeface="+mj-lt"/>
              </a:rPr>
              <a:t> суммирует </a:t>
            </a:r>
            <a:r>
              <a:rPr lang="ru-RU" sz="2000" dirty="0">
                <a:solidFill>
                  <a:srgbClr val="000000"/>
                </a:solidFill>
                <a:latin typeface="+mj-lt"/>
              </a:rPr>
              <a:t>по модулю 2 </a:t>
            </a:r>
            <a:r>
              <a:rPr lang="ru-RU" sz="2000" dirty="0" smtClean="0">
                <a:solidFill>
                  <a:srgbClr val="000000"/>
                </a:solidFill>
                <a:latin typeface="+mj-lt"/>
              </a:rPr>
              <a:t>текст с гаммой:</a:t>
            </a:r>
            <a:endParaRPr lang="ru-RU" sz="20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536A857-37C1-481D-82EA-81D17A5D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1F4721-484C-4FC9-B2E8-89D8C3284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656" y="2236709"/>
            <a:ext cx="3928544" cy="35021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2EBDFD1-866E-4561-89E8-0BAEEB040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656" y="4514612"/>
            <a:ext cx="4004678" cy="350219"/>
          </a:xfrm>
          <a:prstGeom prst="rect">
            <a:avLst/>
          </a:prstGeom>
        </p:spPr>
      </p:pic>
      <p:grpSp>
        <p:nvGrpSpPr>
          <p:cNvPr id="12" name="Группа 11"/>
          <p:cNvGrpSpPr/>
          <p:nvPr/>
        </p:nvGrpSpPr>
        <p:grpSpPr>
          <a:xfrm>
            <a:off x="5115240" y="5256647"/>
            <a:ext cx="5739715" cy="707886"/>
            <a:chOff x="4242485" y="5362004"/>
            <a:chExt cx="5739715" cy="707886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4587746" y="5633885"/>
              <a:ext cx="5394454" cy="4360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643AFC8-CFEC-4517-B463-E68517973D7C}"/>
                </a:ext>
              </a:extLst>
            </p:cNvPr>
            <p:cNvSpPr txBox="1"/>
            <p:nvPr/>
          </p:nvSpPr>
          <p:spPr>
            <a:xfrm>
              <a:off x="4242485" y="5362004"/>
              <a:ext cx="5674599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000" dirty="0">
                  <a:solidFill>
                    <a:srgbClr val="000000"/>
                  </a:solidFill>
                  <a:latin typeface="+mj-lt"/>
                </a:rPr>
                <a:t>	</a:t>
              </a:r>
            </a:p>
            <a:p>
              <a:r>
                <a:rPr lang="ru-RU" sz="2000" dirty="0">
                  <a:solidFill>
                    <a:srgbClr val="000000"/>
                  </a:solidFill>
                  <a:latin typeface="+mj-lt"/>
                </a:rPr>
                <a:t>	Алгоритм известен и открыт. Гамма секретна.</a:t>
              </a:r>
            </a:p>
          </p:txBody>
        </p:sp>
      </p:grpSp>
      <p:sp>
        <p:nvSpPr>
          <p:cNvPr id="11" name="Объект 2">
            <a:extLst>
              <a:ext uri="{FF2B5EF4-FFF2-40B4-BE49-F238E27FC236}">
                <a16:creationId xmlns:a16="http://schemas.microsoft.com/office/drawing/2014/main" id="{76CCCE85-4DDD-4345-993B-27ED28D56DE8}"/>
              </a:ext>
            </a:extLst>
          </p:cNvPr>
          <p:cNvSpPr txBox="1">
            <a:spLocks/>
          </p:cNvSpPr>
          <p:nvPr/>
        </p:nvSpPr>
        <p:spPr>
          <a:xfrm>
            <a:off x="4242485" y="2798399"/>
            <a:ext cx="7485226" cy="166644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ru-RU" sz="2400" dirty="0" smtClean="0">
                <a:solidFill>
                  <a:srgbClr val="000000"/>
                </a:solidFill>
                <a:latin typeface="+mj-lt"/>
              </a:rPr>
              <a:t>Дешифрование</a:t>
            </a:r>
          </a:p>
          <a:p>
            <a:pPr marL="457200" lvl="1" indent="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ru-RU" sz="2000" dirty="0" smtClean="0">
                <a:solidFill>
                  <a:srgbClr val="000000"/>
                </a:solidFill>
                <a:latin typeface="+mj-lt"/>
              </a:rPr>
              <a:t>Генератор ключей выдает гамму - поток битов </a:t>
            </a:r>
            <a:r>
              <a:rPr lang="ru-RU" sz="2000" dirty="0" err="1" smtClean="0">
                <a:solidFill>
                  <a:srgbClr val="000000"/>
                </a:solidFill>
                <a:latin typeface="+mj-lt"/>
              </a:rPr>
              <a:t>k</a:t>
            </a:r>
            <a:r>
              <a:rPr lang="ru-RU" sz="2000" baseline="-25000" dirty="0" err="1" smtClean="0">
                <a:solidFill>
                  <a:srgbClr val="000000"/>
                </a:solidFill>
                <a:latin typeface="+mj-lt"/>
              </a:rPr>
              <a:t>i</a:t>
            </a:r>
            <a:r>
              <a:rPr lang="ru-RU" sz="2000" dirty="0" smtClean="0">
                <a:solidFill>
                  <a:srgbClr val="000000"/>
                </a:solidFill>
                <a:latin typeface="+mj-lt"/>
              </a:rPr>
              <a:t>, </a:t>
            </a:r>
          </a:p>
          <a:p>
            <a:pPr marL="457200" lvl="1" indent="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ru-RU" sz="2000" dirty="0" err="1" smtClean="0">
                <a:solidFill>
                  <a:srgbClr val="000000"/>
                </a:solidFill>
                <a:latin typeface="+mj-lt"/>
              </a:rPr>
              <a:t>Шифротекст</a:t>
            </a:r>
            <a:r>
              <a:rPr lang="ru-RU" sz="2000" dirty="0" smtClean="0">
                <a:solidFill>
                  <a:srgbClr val="000000"/>
                </a:solidFill>
                <a:latin typeface="+mj-lt"/>
              </a:rPr>
              <a:t> состоит из битов текста </a:t>
            </a:r>
            <a:r>
              <a:rPr lang="ru-RU" sz="2000" dirty="0" err="1" smtClean="0">
                <a:solidFill>
                  <a:srgbClr val="000000"/>
                </a:solidFill>
                <a:latin typeface="+mj-lt"/>
              </a:rPr>
              <a:t>у</a:t>
            </a:r>
            <a:r>
              <a:rPr lang="ru-RU" sz="2000" baseline="-25000" dirty="0" err="1" smtClean="0">
                <a:solidFill>
                  <a:srgbClr val="000000"/>
                </a:solidFill>
                <a:latin typeface="+mj-lt"/>
              </a:rPr>
              <a:t>i</a:t>
            </a:r>
            <a:endParaRPr lang="ru-RU" sz="2000" baseline="-25000" dirty="0" smtClean="0">
              <a:solidFill>
                <a:srgbClr val="000000"/>
              </a:solidFill>
              <a:latin typeface="+mj-lt"/>
            </a:endParaRPr>
          </a:p>
          <a:p>
            <a:pPr marL="457200" lvl="1" indent="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ru-RU" sz="2000" dirty="0" smtClean="0">
                <a:solidFill>
                  <a:srgbClr val="000000"/>
                </a:solidFill>
                <a:latin typeface="+mj-lt"/>
              </a:rPr>
              <a:t>Дешифратор суммирует по модулю 2 </a:t>
            </a:r>
            <a:r>
              <a:rPr lang="ru-RU" sz="2000" dirty="0" err="1" smtClean="0">
                <a:solidFill>
                  <a:srgbClr val="000000"/>
                </a:solidFill>
                <a:latin typeface="+mj-lt"/>
              </a:rPr>
              <a:t>шифротекст</a:t>
            </a:r>
            <a:r>
              <a:rPr lang="ru-RU" sz="2000" dirty="0" smtClean="0">
                <a:solidFill>
                  <a:srgbClr val="000000"/>
                </a:solidFill>
                <a:latin typeface="+mj-lt"/>
              </a:rPr>
              <a:t> с гаммой:</a:t>
            </a:r>
            <a:endParaRPr lang="ru-RU" sz="20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907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400358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057DDD-86AE-4E4F-89DB-72E7E643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007" y="2766218"/>
            <a:ext cx="3379573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Безопасность шифрования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263EB8-B782-4BBE-8DEC-7C1384BC0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6054" y="230659"/>
            <a:ext cx="6987746" cy="62525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b="0" i="1" dirty="0" smtClean="0">
                <a:solidFill>
                  <a:srgbClr val="000000"/>
                </a:solidFill>
                <a:effectLst/>
                <a:latin typeface="+mj-lt"/>
              </a:rPr>
              <a:t>Безопасность</a:t>
            </a: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ru-RU" dirty="0" smtClean="0">
                <a:solidFill>
                  <a:srgbClr val="000000"/>
                </a:solidFill>
                <a:latin typeface="+mj-lt"/>
              </a:rPr>
              <a:t>крипто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+mj-lt"/>
              </a:rPr>
              <a:t>системы </a:t>
            </a: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полностью зависит от свойств генератора потока ключей. 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Гамма из нулей или единиц – даст само сообщение.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dirty="0" smtClean="0">
                <a:solidFill>
                  <a:srgbClr val="000000"/>
                </a:solidFill>
                <a:latin typeface="+mj-lt"/>
              </a:rPr>
              <a:t>Разрядность символа гаммы влияет на защищенность шифра.</a:t>
            </a:r>
            <a:endParaRPr lang="ru-RU" b="0" i="0" dirty="0">
              <a:solidFill>
                <a:srgbClr val="000000"/>
              </a:solidFill>
              <a:effectLst/>
              <a:latin typeface="+mj-lt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b="0" i="0" dirty="0" smtClean="0">
                <a:solidFill>
                  <a:srgbClr val="000000"/>
                </a:solidFill>
                <a:effectLst/>
                <a:latin typeface="+mj-lt"/>
              </a:rPr>
              <a:t>Чем короче последовательность символов в гамме – тем выше вероятность вскрыть шифр статистическим </a:t>
            </a: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методом. </a:t>
            </a:r>
            <a:endParaRPr lang="ru-RU" dirty="0">
              <a:latin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1DA237-0B70-462D-A313-F3443A36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66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4728519" y="4160108"/>
            <a:ext cx="3698789" cy="4036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728519" y="1342768"/>
            <a:ext cx="2644346" cy="362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041557" y="922638"/>
            <a:ext cx="4357816" cy="3130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728519" y="576649"/>
            <a:ext cx="5436973" cy="2883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400358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D47CFA-1435-4D74-8A7E-9C6D65CCB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59" y="2766218"/>
            <a:ext cx="3923270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Случай и </a:t>
            </a:r>
            <a:r>
              <a:rPr lang="ru-RU" dirty="0" err="1">
                <a:solidFill>
                  <a:schemeClr val="bg1"/>
                </a:solidFill>
              </a:rPr>
              <a:t>псевдослучай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2CECF0-C76A-4F3B-976C-FAE8C0FBB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6670" y="164757"/>
            <a:ext cx="6897130" cy="6012206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rgbClr val="000000"/>
                </a:solidFill>
                <a:latin typeface="+mj-lt"/>
              </a:rPr>
              <a:t>Для генерации ключей используются </a:t>
            </a:r>
            <a:r>
              <a:rPr lang="ru-RU" dirty="0">
                <a:solidFill>
                  <a:schemeClr val="bg1"/>
                </a:solidFill>
                <a:latin typeface="+mj-lt"/>
              </a:rPr>
              <a:t>генераторы псевдослучайных </a:t>
            </a:r>
            <a:r>
              <a:rPr lang="ru-RU" dirty="0" smtClean="0">
                <a:solidFill>
                  <a:schemeClr val="bg1"/>
                </a:solidFill>
                <a:latin typeface="+mj-lt"/>
              </a:rPr>
              <a:t>чисел</a:t>
            </a:r>
            <a:r>
              <a:rPr lang="ru-RU" dirty="0" smtClean="0">
                <a:solidFill>
                  <a:srgbClr val="000000"/>
                </a:solidFill>
                <a:latin typeface="+mj-lt"/>
              </a:rPr>
              <a:t>(ГПСЧ</a:t>
            </a:r>
            <a:r>
              <a:rPr lang="ru-RU" dirty="0">
                <a:solidFill>
                  <a:srgbClr val="000000"/>
                </a:solidFill>
                <a:latin typeface="+mj-lt"/>
              </a:rPr>
              <a:t>) и </a:t>
            </a:r>
            <a:r>
              <a:rPr lang="ru-RU" dirty="0">
                <a:solidFill>
                  <a:schemeClr val="bg1"/>
                </a:solidFill>
                <a:latin typeface="+mj-lt"/>
              </a:rPr>
              <a:t>генераторы случайных чисел</a:t>
            </a:r>
            <a:r>
              <a:rPr lang="ru-RU" dirty="0">
                <a:solidFill>
                  <a:srgbClr val="000000"/>
                </a:solidFill>
                <a:latin typeface="+mj-lt"/>
              </a:rPr>
              <a:t>(ГСЧ).</a:t>
            </a:r>
          </a:p>
          <a:p>
            <a:r>
              <a:rPr lang="ru-RU" dirty="0">
                <a:solidFill>
                  <a:srgbClr val="000000"/>
                </a:solidFill>
                <a:latin typeface="+mj-lt"/>
              </a:rPr>
              <a:t>Случайные числа – возможно генерировать измеряя случайные величины, которые называются шумом. В результате измерения шума в выборке и перевода его в числа, получается случайная числовая последовательность, которая никогда не повторится.</a:t>
            </a:r>
          </a:p>
          <a:p>
            <a:r>
              <a:rPr lang="ru-RU" dirty="0">
                <a:solidFill>
                  <a:srgbClr val="000000"/>
                </a:solidFill>
                <a:latin typeface="+mj-lt"/>
              </a:rPr>
              <a:t>Псевдослучайные числа – генерируются на основе алгоритмов, всегда можно указать период, через который числа начнут повторяться.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9C3479-ECF3-44F6-A38B-6A80479C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4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400358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9B62D5-26F9-4CA1-9905-870CA764A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23684" cy="4601183"/>
          </a:xfrm>
        </p:spPr>
        <p:txBody>
          <a:bodyPr>
            <a:normAutofit/>
          </a:bodyPr>
          <a:lstStyle/>
          <a:p>
            <a:r>
              <a:rPr lang="ru-RU" sz="3400" dirty="0">
                <a:solidFill>
                  <a:schemeClr val="bg1"/>
                </a:solidFill>
              </a:rPr>
              <a:t>Генераторы псевдослучайных чисел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FB4CEE-83CB-4992-AE34-3331D0F44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6487" y="205946"/>
            <a:ext cx="7897091" cy="59710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ГПСЧ используются в качестве генераторов ключей в поточных шифрах. 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Целью использования </a:t>
            </a:r>
            <a:r>
              <a:rPr lang="ru-RU" b="0" i="1" dirty="0">
                <a:solidFill>
                  <a:srgbClr val="000000"/>
                </a:solidFill>
                <a:effectLst/>
                <a:latin typeface="+mj-lt"/>
              </a:rPr>
              <a:t>ГПСЧ </a:t>
            </a: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является получение "бесконечного" ключевого слова, располагая относительно малой длиной самого ключа. 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b="0" i="1" dirty="0">
                <a:solidFill>
                  <a:srgbClr val="000000"/>
                </a:solidFill>
                <a:effectLst/>
                <a:latin typeface="+mj-lt"/>
              </a:rPr>
              <a:t>ГПСЧ </a:t>
            </a: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создает последовательность битов, похожую на случайную. </a:t>
            </a:r>
            <a:endParaRPr lang="en-US" b="0" i="0" dirty="0" smtClean="0">
              <a:solidFill>
                <a:srgbClr val="000000"/>
              </a:solidFill>
              <a:effectLst/>
              <a:latin typeface="+mj-lt"/>
            </a:endParaRP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dirty="0" smtClean="0">
                <a:solidFill>
                  <a:srgbClr val="000000"/>
                </a:solidFill>
                <a:latin typeface="+mj-lt"/>
              </a:rPr>
              <a:t>Т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+mj-lt"/>
              </a:rPr>
              <a:t>акие </a:t>
            </a: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последовательности вычисляются по определенным правилам и не являются 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+mj-lt"/>
              </a:rPr>
              <a:t>случайными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+mj-lt"/>
              </a:rPr>
              <a:t> =&gt;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они могут быть абсолютно точно воспроизведены как на передающей, так и на принимающей стороне.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2C268E-C84D-4349-B289-C3512A03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6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400358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281A9E-74CB-48D5-8592-430467D2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937686" cy="4601183"/>
          </a:xfrm>
        </p:spPr>
        <p:txBody>
          <a:bodyPr/>
          <a:lstStyle/>
          <a:p>
            <a:r>
              <a:rPr lang="ru-RU" dirty="0" err="1">
                <a:solidFill>
                  <a:schemeClr val="bg1"/>
                </a:solidFill>
              </a:rPr>
              <a:t>Криптосвойства</a:t>
            </a:r>
            <a:r>
              <a:rPr lang="ru-RU" dirty="0">
                <a:solidFill>
                  <a:schemeClr val="bg1"/>
                </a:solidFill>
              </a:rPr>
              <a:t> ГПСЧ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AEE1D3-E78A-4CA3-9606-D6F06DD23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5523" y="205946"/>
            <a:ext cx="6921843" cy="651552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6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endParaRPr lang="ru-RU" sz="3600" b="0" i="0" dirty="0" smtClean="0">
              <a:solidFill>
                <a:srgbClr val="000000"/>
              </a:solidFill>
              <a:effectLst/>
              <a:latin typeface="+mj-lt"/>
            </a:endParaRPr>
          </a:p>
          <a:p>
            <a:pPr algn="l">
              <a:buFont typeface="+mj-lt"/>
              <a:buAutoNum type="arabicPeriod"/>
            </a:pPr>
            <a:r>
              <a:rPr lang="ru-RU" sz="3600" b="0" i="0" dirty="0" smtClean="0">
                <a:solidFill>
                  <a:srgbClr val="000000"/>
                </a:solidFill>
                <a:effectLst/>
                <a:latin typeface="+mj-lt"/>
              </a:rPr>
              <a:t>период последовательности должен быть очень большой;</a:t>
            </a:r>
          </a:p>
          <a:p>
            <a:pPr algn="l">
              <a:buFont typeface="+mj-lt"/>
              <a:buAutoNum type="arabicPeriod"/>
            </a:pPr>
            <a:endParaRPr lang="ru-RU" sz="36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>
              <a:buFont typeface="+mj-lt"/>
              <a:buAutoNum type="arabicPeriod"/>
            </a:pPr>
            <a:r>
              <a:rPr lang="ru-RU" sz="3600" b="0" i="0" dirty="0">
                <a:solidFill>
                  <a:srgbClr val="000000"/>
                </a:solidFill>
                <a:effectLst/>
                <a:latin typeface="+mj-lt"/>
              </a:rPr>
              <a:t>порождаемая последовательность должна быть "почти" неотличима от действительно случайной</a:t>
            </a:r>
            <a:r>
              <a:rPr lang="ru-RU" sz="3600" b="0" i="0" dirty="0" smtClean="0">
                <a:solidFill>
                  <a:srgbClr val="000000"/>
                </a:solidFill>
                <a:effectLst/>
                <a:latin typeface="+mj-lt"/>
              </a:rPr>
              <a:t>;</a:t>
            </a:r>
          </a:p>
          <a:p>
            <a:pPr algn="l">
              <a:buFont typeface="+mj-lt"/>
              <a:buAutoNum type="arabicPeriod"/>
            </a:pPr>
            <a:endParaRPr lang="ru-RU" sz="36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>
              <a:buFont typeface="+mj-lt"/>
              <a:buAutoNum type="arabicPeriod"/>
            </a:pPr>
            <a:r>
              <a:rPr lang="ru-RU" sz="3600" b="0" i="0" dirty="0">
                <a:solidFill>
                  <a:srgbClr val="000000"/>
                </a:solidFill>
                <a:effectLst/>
                <a:latin typeface="+mj-lt"/>
              </a:rPr>
              <a:t>вероятности порождения различных значений должны быть в точности равны</a:t>
            </a:r>
            <a:r>
              <a:rPr lang="ru-RU" sz="3600" b="0" i="0" dirty="0" smtClean="0">
                <a:solidFill>
                  <a:srgbClr val="000000"/>
                </a:solidFill>
                <a:effectLst/>
                <a:latin typeface="+mj-lt"/>
              </a:rPr>
              <a:t>;</a:t>
            </a:r>
          </a:p>
          <a:p>
            <a:pPr algn="l">
              <a:buFont typeface="+mj-lt"/>
              <a:buAutoNum type="arabicPeriod"/>
            </a:pPr>
            <a:endParaRPr lang="ru-RU" sz="36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>
              <a:buFont typeface="+mj-lt"/>
              <a:buAutoNum type="arabicPeriod"/>
            </a:pPr>
            <a:r>
              <a:rPr lang="ru-RU" sz="3600" dirty="0" smtClean="0">
                <a:solidFill>
                  <a:srgbClr val="000000"/>
                </a:solidFill>
                <a:latin typeface="+mj-lt"/>
              </a:rPr>
              <a:t>вычисление </a:t>
            </a:r>
            <a:r>
              <a:rPr lang="ru-RU" sz="3600" dirty="0">
                <a:solidFill>
                  <a:srgbClr val="000000"/>
                </a:solidFill>
                <a:latin typeface="+mj-lt"/>
              </a:rPr>
              <a:t>числа k</a:t>
            </a:r>
            <a:r>
              <a:rPr lang="ru-RU" sz="3600" baseline="-25000" dirty="0">
                <a:solidFill>
                  <a:srgbClr val="000000"/>
                </a:solidFill>
                <a:latin typeface="+mj-lt"/>
              </a:rPr>
              <a:t>i+1 </a:t>
            </a:r>
            <a:r>
              <a:rPr lang="ru-RU" sz="3600" dirty="0">
                <a:solidFill>
                  <a:srgbClr val="000000"/>
                </a:solidFill>
                <a:latin typeface="+mj-lt"/>
              </a:rPr>
              <a:t>по известным предыдущим элементам последовательности k</a:t>
            </a:r>
            <a:r>
              <a:rPr lang="ru-RU" sz="3600" baseline="-25000" dirty="0">
                <a:solidFill>
                  <a:srgbClr val="000000"/>
                </a:solidFill>
                <a:latin typeface="+mj-lt"/>
              </a:rPr>
              <a:t>i</a:t>
            </a:r>
            <a:r>
              <a:rPr lang="ru-RU" sz="3600" dirty="0">
                <a:solidFill>
                  <a:srgbClr val="000000"/>
                </a:solidFill>
                <a:latin typeface="+mj-lt"/>
              </a:rPr>
              <a:t> без знания </a:t>
            </a:r>
            <a:r>
              <a:rPr lang="ru-RU" sz="3600" dirty="0" smtClean="0">
                <a:solidFill>
                  <a:srgbClr val="000000"/>
                </a:solidFill>
                <a:latin typeface="+mj-lt"/>
              </a:rPr>
              <a:t>секретного ключа </a:t>
            </a:r>
            <a:r>
              <a:rPr lang="ru-RU" sz="3600" dirty="0">
                <a:solidFill>
                  <a:srgbClr val="000000"/>
                </a:solidFill>
                <a:latin typeface="+mj-lt"/>
              </a:rPr>
              <a:t>должно быть трудной задачей.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57BB0D5-1AE9-475A-B831-771D5E4E5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6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337854" y="4506098"/>
            <a:ext cx="1427205" cy="362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9115167" y="4506098"/>
            <a:ext cx="2629930" cy="362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400358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4C89E-C256-4B4B-9FB9-04188E87E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593805" cy="4601183"/>
          </a:xfrm>
        </p:spPr>
        <p:txBody>
          <a:bodyPr>
            <a:normAutofit/>
          </a:bodyPr>
          <a:lstStyle/>
          <a:p>
            <a:r>
              <a:rPr lang="ru-RU" sz="3400" dirty="0">
                <a:solidFill>
                  <a:schemeClr val="bg1"/>
                </a:solidFill>
              </a:rPr>
              <a:t>Линейный конгруэнтный ГПСЧ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24021-ECEA-44EA-8605-119C15C8A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7816" y="263610"/>
            <a:ext cx="7751806" cy="6359611"/>
          </a:xfrm>
        </p:spPr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+mj-lt"/>
              </a:rPr>
              <a:t>k</a:t>
            </a:r>
            <a:r>
              <a:rPr lang="ru-RU" baseline="-25000" dirty="0">
                <a:solidFill>
                  <a:srgbClr val="000000"/>
                </a:solidFill>
                <a:latin typeface="+mj-lt"/>
              </a:rPr>
              <a:t>i</a:t>
            </a:r>
            <a:r>
              <a:rPr lang="ru-RU" dirty="0">
                <a:solidFill>
                  <a:srgbClr val="000000"/>
                </a:solidFill>
                <a:latin typeface="+mj-lt"/>
              </a:rPr>
              <a:t>=(a*k</a:t>
            </a:r>
            <a:r>
              <a:rPr lang="ru-RU" baseline="-25000" dirty="0">
                <a:solidFill>
                  <a:srgbClr val="000000"/>
                </a:solidFill>
                <a:latin typeface="+mj-lt"/>
              </a:rPr>
              <a:t>i-1</a:t>
            </a:r>
            <a:r>
              <a:rPr lang="ru-RU" dirty="0">
                <a:solidFill>
                  <a:srgbClr val="000000"/>
                </a:solidFill>
                <a:latin typeface="+mj-lt"/>
              </a:rPr>
              <a:t>+b)</a:t>
            </a:r>
            <a:r>
              <a:rPr lang="ru-RU" dirty="0" err="1">
                <a:solidFill>
                  <a:srgbClr val="000000"/>
                </a:solidFill>
                <a:latin typeface="+mj-lt"/>
              </a:rPr>
              <a:t>mod</a:t>
            </a:r>
            <a:r>
              <a:rPr lang="ru-RU" dirty="0">
                <a:solidFill>
                  <a:srgbClr val="000000"/>
                </a:solidFill>
                <a:latin typeface="+mj-lt"/>
              </a:rPr>
              <a:t> c,</a:t>
            </a:r>
          </a:p>
          <a:p>
            <a:pPr marL="457200" lvl="1" indent="0">
              <a:buNone/>
            </a:pPr>
            <a:endParaRPr lang="en-US" dirty="0" smtClean="0">
              <a:solidFill>
                <a:srgbClr val="000000"/>
              </a:solidFill>
              <a:latin typeface="+mj-lt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+mj-lt"/>
              </a:rPr>
              <a:t>	</a:t>
            </a:r>
            <a:r>
              <a:rPr lang="ru-RU" sz="2800" dirty="0">
                <a:solidFill>
                  <a:srgbClr val="000000"/>
                </a:solidFill>
                <a:latin typeface="+mj-lt"/>
              </a:rPr>
              <a:t>а, b, с — некоторые константы, </a:t>
            </a:r>
            <a:endParaRPr lang="en-US" sz="2800" dirty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+mj-lt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+mj-lt"/>
              </a:rPr>
              <a:t>k</a:t>
            </a:r>
            <a:r>
              <a:rPr lang="ru-RU" baseline="-25000" dirty="0" smtClean="0">
                <a:solidFill>
                  <a:srgbClr val="000000"/>
                </a:solidFill>
                <a:latin typeface="+mj-lt"/>
              </a:rPr>
              <a:t>i-1</a:t>
            </a:r>
            <a:r>
              <a:rPr lang="ru-RU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ru-RU" dirty="0">
                <a:solidFill>
                  <a:srgbClr val="000000"/>
                </a:solidFill>
                <a:latin typeface="+mj-lt"/>
              </a:rPr>
              <a:t>— предыдущее псевдослучайное число. </a:t>
            </a:r>
            <a:endParaRPr lang="en-US" dirty="0" smtClean="0">
              <a:solidFill>
                <a:srgbClr val="000000"/>
              </a:solidFill>
              <a:latin typeface="+mj-lt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0000"/>
                </a:solidFill>
                <a:latin typeface="+mj-lt"/>
              </a:rPr>
              <a:t>Для </a:t>
            </a:r>
            <a:r>
              <a:rPr lang="ru-RU" dirty="0">
                <a:solidFill>
                  <a:srgbClr val="000000"/>
                </a:solidFill>
                <a:latin typeface="+mj-lt"/>
              </a:rPr>
              <a:t>получения k</a:t>
            </a:r>
            <a:r>
              <a:rPr lang="ru-RU" baseline="-25000" dirty="0">
                <a:solidFill>
                  <a:srgbClr val="000000"/>
                </a:solidFill>
                <a:latin typeface="+mj-lt"/>
              </a:rPr>
              <a:t>1</a:t>
            </a:r>
            <a:r>
              <a:rPr lang="ru-RU" dirty="0">
                <a:solidFill>
                  <a:srgbClr val="000000"/>
                </a:solidFill>
                <a:latin typeface="+mj-lt"/>
              </a:rPr>
              <a:t> задается начальное значение k</a:t>
            </a:r>
            <a:r>
              <a:rPr lang="ru-RU" baseline="-25000" dirty="0">
                <a:solidFill>
                  <a:srgbClr val="000000"/>
                </a:solidFill>
                <a:latin typeface="+mj-lt"/>
              </a:rPr>
              <a:t>0</a:t>
            </a:r>
            <a:r>
              <a:rPr lang="ru-RU" dirty="0">
                <a:solidFill>
                  <a:srgbClr val="000000"/>
                </a:solidFill>
                <a:latin typeface="+mj-lt"/>
              </a:rPr>
              <a:t>. </a:t>
            </a:r>
          </a:p>
          <a:p>
            <a:endParaRPr lang="en-US" b="0" i="0" dirty="0" smtClean="0">
              <a:solidFill>
                <a:srgbClr val="000000"/>
              </a:solidFill>
              <a:effectLst/>
              <a:latin typeface="+mj-lt"/>
            </a:endParaRPr>
          </a:p>
          <a:p>
            <a:endParaRPr lang="en-US" dirty="0">
              <a:solidFill>
                <a:srgbClr val="000000"/>
              </a:solidFill>
              <a:latin typeface="+mj-lt"/>
            </a:endParaRPr>
          </a:p>
          <a:p>
            <a:r>
              <a:rPr lang="ru-RU" b="0" i="0" dirty="0" smtClean="0">
                <a:solidFill>
                  <a:srgbClr val="000000"/>
                </a:solidFill>
                <a:effectLst/>
                <a:latin typeface="+mj-lt"/>
              </a:rPr>
              <a:t>Достоинством </a:t>
            </a: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линейных конгруэнтных </a:t>
            </a:r>
            <a:r>
              <a:rPr lang="ru-RU" b="0" i="1" dirty="0">
                <a:solidFill>
                  <a:srgbClr val="000000"/>
                </a:solidFill>
                <a:effectLst/>
                <a:latin typeface="+mj-lt"/>
              </a:rPr>
              <a:t>генераторов псевдослучайных чисел</a:t>
            </a:r>
            <a:r>
              <a:rPr lang="ru-RU" b="0" i="0" dirty="0">
                <a:solidFill>
                  <a:srgbClr val="000000"/>
                </a:solidFill>
                <a:effectLst/>
                <a:latin typeface="+mj-lt"/>
              </a:rPr>
              <a:t> является их простота и высокая скорость получения псевдослучайных значений.</a:t>
            </a:r>
            <a:endParaRPr lang="ru-RU" dirty="0">
              <a:latin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2D1FCA-E926-46DA-8515-2864F13FB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81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4003589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20C463-2CB4-4991-80DD-DC6D635C7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610628" cy="460118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Пример линейного конгруэнтного ГПСЧ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ACBD02-3BB5-4318-B3C1-DC2C9346D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506" y="708454"/>
            <a:ext cx="7097293" cy="5468509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a=5,b=3,c=11, k</a:t>
            </a:r>
            <a:r>
              <a:rPr lang="ru-RU" baseline="-25000" dirty="0" smtClean="0"/>
              <a:t>0</a:t>
            </a:r>
            <a:r>
              <a:rPr lang="ru-RU" dirty="0"/>
              <a:t>= </a:t>
            </a:r>
            <a:r>
              <a:rPr lang="ru-RU" dirty="0" smtClean="0"/>
              <a:t>1</a:t>
            </a:r>
          </a:p>
          <a:p>
            <a:r>
              <a:rPr lang="ru-RU" dirty="0" smtClean="0"/>
              <a:t>Вычислим </a:t>
            </a:r>
            <a:r>
              <a:rPr lang="ru-RU" dirty="0"/>
              <a:t>несколько элементов последовательности:</a:t>
            </a:r>
          </a:p>
          <a:p>
            <a:pPr lvl="1"/>
            <a:r>
              <a:rPr lang="ru-RU" dirty="0"/>
              <a:t>k</a:t>
            </a:r>
            <a:r>
              <a:rPr lang="ru-RU" baseline="-25000" dirty="0"/>
              <a:t>1</a:t>
            </a:r>
            <a:r>
              <a:rPr lang="ru-RU" dirty="0"/>
              <a:t> = (5 * 1 + 3) </a:t>
            </a:r>
            <a:r>
              <a:rPr lang="ru-RU" dirty="0" err="1"/>
              <a:t>mod</a:t>
            </a:r>
            <a:r>
              <a:rPr lang="ru-RU" dirty="0"/>
              <a:t> 11 = 8;</a:t>
            </a:r>
          </a:p>
          <a:p>
            <a:pPr lvl="1"/>
            <a:r>
              <a:rPr lang="ru-RU" dirty="0"/>
              <a:t>k</a:t>
            </a:r>
            <a:r>
              <a:rPr lang="ru-RU" baseline="-25000" dirty="0"/>
              <a:t>2</a:t>
            </a:r>
            <a:r>
              <a:rPr lang="ru-RU" dirty="0"/>
              <a:t> = (5 * 8 + 3) </a:t>
            </a:r>
            <a:r>
              <a:rPr lang="ru-RU" dirty="0" err="1"/>
              <a:t>mod</a:t>
            </a:r>
            <a:r>
              <a:rPr lang="ru-RU" dirty="0"/>
              <a:t> 11 = 10;</a:t>
            </a:r>
          </a:p>
          <a:p>
            <a:pPr lvl="1"/>
            <a:r>
              <a:rPr lang="ru-RU" dirty="0"/>
              <a:t>k</a:t>
            </a:r>
            <a:r>
              <a:rPr lang="ru-RU" baseline="-25000" dirty="0"/>
              <a:t>3</a:t>
            </a:r>
            <a:r>
              <a:rPr lang="ru-RU" dirty="0"/>
              <a:t> = (5 * 10 + 3) </a:t>
            </a:r>
            <a:r>
              <a:rPr lang="ru-RU" dirty="0" err="1"/>
              <a:t>mod</a:t>
            </a:r>
            <a:r>
              <a:rPr lang="ru-RU" dirty="0"/>
              <a:t> 11 = 9;</a:t>
            </a:r>
          </a:p>
          <a:p>
            <a:pPr lvl="1"/>
            <a:r>
              <a:rPr lang="ru-RU" dirty="0"/>
              <a:t>k</a:t>
            </a:r>
            <a:r>
              <a:rPr lang="ru-RU" baseline="-25000" dirty="0"/>
              <a:t>4</a:t>
            </a:r>
            <a:r>
              <a:rPr lang="ru-RU" dirty="0"/>
              <a:t> = (5 * 9 + 3) </a:t>
            </a:r>
            <a:r>
              <a:rPr lang="ru-RU" dirty="0" err="1"/>
              <a:t>mod</a:t>
            </a:r>
            <a:r>
              <a:rPr lang="ru-RU" dirty="0"/>
              <a:t> 11 = 4;</a:t>
            </a:r>
          </a:p>
          <a:p>
            <a:pPr lvl="1"/>
            <a:r>
              <a:rPr lang="ru-RU" dirty="0"/>
              <a:t>k</a:t>
            </a:r>
            <a:r>
              <a:rPr lang="ru-RU" baseline="-25000" dirty="0"/>
              <a:t>5</a:t>
            </a:r>
            <a:r>
              <a:rPr lang="ru-RU" dirty="0"/>
              <a:t> = (5 * 4 + 3) </a:t>
            </a:r>
            <a:r>
              <a:rPr lang="ru-RU" dirty="0" err="1"/>
              <a:t>mod</a:t>
            </a:r>
            <a:r>
              <a:rPr lang="ru-RU" dirty="0"/>
              <a:t> 11 = 1.</a:t>
            </a:r>
          </a:p>
          <a:p>
            <a:pPr lvl="1"/>
            <a:r>
              <a:rPr lang="ru-RU" dirty="0"/>
              <a:t>k</a:t>
            </a:r>
            <a:r>
              <a:rPr lang="ru-RU" baseline="-25000" dirty="0"/>
              <a:t>6</a:t>
            </a:r>
            <a:r>
              <a:rPr lang="ru-RU" dirty="0"/>
              <a:t> = (5 * 1 + 3) </a:t>
            </a:r>
            <a:r>
              <a:rPr lang="ru-RU" dirty="0" err="1"/>
              <a:t>mod</a:t>
            </a:r>
            <a:r>
              <a:rPr lang="ru-RU" dirty="0"/>
              <a:t> 11 = 8,</a:t>
            </a:r>
          </a:p>
          <a:p>
            <a:pPr lvl="1"/>
            <a:r>
              <a:rPr lang="ru-RU" dirty="0"/>
              <a:t>k</a:t>
            </a:r>
            <a:r>
              <a:rPr lang="ru-RU" baseline="-25000" dirty="0"/>
              <a:t>7</a:t>
            </a:r>
            <a:r>
              <a:rPr lang="ru-RU" dirty="0"/>
              <a:t> = (5 * 8 + 3) </a:t>
            </a:r>
            <a:r>
              <a:rPr lang="ru-RU" dirty="0" err="1"/>
              <a:t>mod</a:t>
            </a:r>
            <a:r>
              <a:rPr lang="ru-RU" dirty="0"/>
              <a:t> 11 = 10;</a:t>
            </a:r>
          </a:p>
          <a:p>
            <a:pPr lvl="1"/>
            <a:r>
              <a:rPr lang="ru-RU" dirty="0"/>
              <a:t>k</a:t>
            </a:r>
            <a:r>
              <a:rPr lang="ru-RU" baseline="-25000" dirty="0"/>
              <a:t>8</a:t>
            </a:r>
            <a:r>
              <a:rPr lang="ru-RU" dirty="0"/>
              <a:t>= (5 * 10 + 3) </a:t>
            </a:r>
            <a:r>
              <a:rPr lang="ru-RU" dirty="0" err="1"/>
              <a:t>mod</a:t>
            </a:r>
            <a:r>
              <a:rPr lang="ru-RU" dirty="0"/>
              <a:t> 11 = 9.</a:t>
            </a:r>
          </a:p>
          <a:p>
            <a:r>
              <a:rPr lang="ru-RU" dirty="0"/>
              <a:t>генератор псевдослучайных чисел повторяется, порождая периодически числа 8, 10, 9, 4, 1. Это свойство характерно для всех линейных конгруэнтных генераторов.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D6C908-817B-459A-8629-F1BDC284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9374660" y="263611"/>
            <a:ext cx="2644346" cy="362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01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1145</TotalTime>
  <Words>1053</Words>
  <Application>Microsoft Office PowerPoint</Application>
  <PresentationFormat>Широкоэкранный</PresentationFormat>
  <Paragraphs>316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Тема Office</vt:lpstr>
      <vt:lpstr>Основы защиты информации.</vt:lpstr>
      <vt:lpstr>Гамма </vt:lpstr>
      <vt:lpstr>Принцип поточного шифрования</vt:lpstr>
      <vt:lpstr>Безопасность шифрования</vt:lpstr>
      <vt:lpstr>Случай и псевдослучай</vt:lpstr>
      <vt:lpstr>Генераторы псевдослучайных чисел</vt:lpstr>
      <vt:lpstr>Криптосвойства ГПСЧ</vt:lpstr>
      <vt:lpstr>Линейный конгруэнтный ГПСЧ</vt:lpstr>
      <vt:lpstr>Пример линейного конгруэнтного ГПСЧ</vt:lpstr>
      <vt:lpstr>«Улучшенные» версии линейных конгруэнтных ГПСЧ</vt:lpstr>
      <vt:lpstr>Метод Фибоначчи с запаздываниями   (Lagged Fibonacci Generator) </vt:lpstr>
      <vt:lpstr>Пример Фибоначчи с запаздыванием</vt:lpstr>
      <vt:lpstr>Рекомендации для датчиков Фибоначчи с запаздыванием </vt:lpstr>
      <vt:lpstr>ГПСЧ на основе алгоритма BBS  L. Blum,  M. Blum,  M. Shub</vt:lpstr>
      <vt:lpstr>Пример BBS</vt:lpstr>
      <vt:lpstr>ГСПЧ на основе сдвиговых регистров с обратной связью</vt:lpstr>
      <vt:lpstr>Пример ГПСЧ на основе сдвиговых регистров с обратной связью</vt:lpstr>
      <vt:lpstr>Применение</vt:lpstr>
      <vt:lpstr>Тест ГПСЧ</vt:lpstr>
      <vt:lpstr>ГСЧ</vt:lpstr>
      <vt:lpstr>Уязвимость поточных шифров</vt:lpstr>
      <vt:lpstr>Вопросы к экзамену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защиты информации.</dc:title>
  <dc:creator>Кривицкая Марина</dc:creator>
  <cp:lastModifiedBy>Кривицкая Марина Александровна</cp:lastModifiedBy>
  <cp:revision>22</cp:revision>
  <dcterms:created xsi:type="dcterms:W3CDTF">2021-11-13T07:40:41Z</dcterms:created>
  <dcterms:modified xsi:type="dcterms:W3CDTF">2024-11-14T05:00:24Z</dcterms:modified>
</cp:coreProperties>
</file>