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26A39-11B1-44A7-9431-BAE6B0BFC5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№4.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28AC16-D31D-4547-B8C7-2B181E82B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Стеганография. </a:t>
            </a:r>
            <a:r>
              <a:rPr lang="en-US" dirty="0"/>
              <a:t>LSB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006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712839-3287-4BAE-83F3-C084DDF7E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699975-9503-4D8C-A678-E3F27666B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алгоритм внедрения сообщения в изображение, реализовать </a:t>
            </a:r>
            <a:r>
              <a:rPr lang="ru-RU" dirty="0" err="1"/>
              <a:t>стеганографическую</a:t>
            </a:r>
            <a:r>
              <a:rPr lang="ru-RU" dirty="0"/>
              <a:t> программу.</a:t>
            </a:r>
          </a:p>
          <a:p>
            <a:r>
              <a:rPr lang="ru-RU" dirty="0"/>
              <a:t>Входные параметры: </a:t>
            </a:r>
          </a:p>
          <a:p>
            <a:pPr lvl="1"/>
            <a:r>
              <a:rPr lang="ru-RU" dirty="0"/>
              <a:t>графический файл, </a:t>
            </a:r>
          </a:p>
          <a:p>
            <a:pPr lvl="1"/>
            <a:r>
              <a:rPr lang="ru-RU" dirty="0"/>
              <a:t>сообщение.</a:t>
            </a:r>
          </a:p>
          <a:p>
            <a:r>
              <a:rPr lang="ru-RU" dirty="0"/>
              <a:t>Выходной поток: </a:t>
            </a:r>
          </a:p>
          <a:p>
            <a:pPr lvl="1"/>
            <a:r>
              <a:rPr lang="ru-RU" dirty="0"/>
              <a:t>графический файл, в котором заменен один бит каждого цветового канала,</a:t>
            </a:r>
          </a:p>
          <a:p>
            <a:pPr lvl="1"/>
            <a:r>
              <a:rPr lang="ru-RU" dirty="0"/>
              <a:t>графический файл, в котором заменен </a:t>
            </a:r>
            <a:r>
              <a:rPr lang="ru-RU" dirty="0" smtClean="0"/>
              <a:t>два/три </a:t>
            </a:r>
            <a:r>
              <a:rPr lang="ru-RU" dirty="0"/>
              <a:t>бита каждого цветового канала.</a:t>
            </a:r>
          </a:p>
          <a:p>
            <a:r>
              <a:rPr lang="ru-RU" dirty="0"/>
              <a:t>Сделать выводы:</a:t>
            </a:r>
          </a:p>
          <a:p>
            <a:pPr lvl="1"/>
            <a:r>
              <a:rPr lang="ru-RU" dirty="0"/>
              <a:t> о эффективном соотношении размера файла и сообщения,</a:t>
            </a:r>
          </a:p>
          <a:p>
            <a:pPr lvl="1"/>
            <a:r>
              <a:rPr lang="ru-RU" dirty="0"/>
              <a:t>уязвимости переданного сообщения.</a:t>
            </a:r>
          </a:p>
        </p:txBody>
      </p:sp>
    </p:spTree>
    <p:extLst>
      <p:ext uri="{BB962C8B-B14F-4D97-AF65-F5344CB8AC3E}">
        <p14:creationId xmlns:p14="http://schemas.microsoft.com/office/powerpoint/2010/main" val="233895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20DD4-137B-4595-AD8A-13AF5DA7E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81397" cy="4601183"/>
          </a:xfrm>
        </p:spPr>
        <p:txBody>
          <a:bodyPr/>
          <a:lstStyle/>
          <a:p>
            <a:r>
              <a:rPr lang="ru-RU" dirty="0"/>
              <a:t>Введение.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4AAEF5-4A0E-49FC-B92C-7FE1ACF0C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Цель стеганографии - скрыть сам факт существования сообщений.</a:t>
            </a:r>
          </a:p>
          <a:p>
            <a:r>
              <a:rPr lang="ru-RU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Такие скрытые сообщения могут включаться в различные внешне безобидные данные и передаваться вместе с ними вне какого-либо подозрения со стороны.</a:t>
            </a:r>
          </a:p>
          <a:p>
            <a:endParaRPr lang="ru-RU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ru-RU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ru-RU" sz="1600" b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ОМПАНИЯ "</a:t>
            </a:r>
            <a:r>
              <a:rPr lang="ru-RU" sz="1600" b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Л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ЮЦИФЕР« </a:t>
            </a:r>
            <a:r>
              <a:rPr lang="ru-RU" sz="1600" b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СПОЛЬЗУЕТ </a:t>
            </a:r>
            <a:r>
              <a:rPr lang="ru-RU" sz="1600" b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Е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ДКИЙ </a:t>
            </a:r>
            <a:r>
              <a:rPr lang="ru-RU" sz="1600" b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АТР, </a:t>
            </a:r>
            <a:r>
              <a:rPr lang="ru-RU" sz="1600" b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ЯЖЕЛЫЕ </a:t>
            </a:r>
            <a:r>
              <a:rPr lang="ru-RU" sz="1600" b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Г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РУЗИЛА, </a:t>
            </a:r>
            <a:r>
              <a:rPr lang="ru-RU" sz="1600" b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СТРОГУ </a:t>
            </a:r>
            <a:r>
              <a:rPr lang="ru-RU" sz="1600" b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РЕХЗУБУЮ, </a:t>
            </a:r>
            <a:r>
              <a:rPr lang="ru-RU" sz="1600" b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БВЕТШАЛЫЙ </a:t>
            </a:r>
            <a:r>
              <a:rPr lang="ru-RU" sz="1600" b="0" u="sng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</a:t>
            </a:r>
            <a:r>
              <a:rPr lang="ru-RU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ЕНИК</a:t>
            </a:r>
            <a:r>
              <a:rPr lang="ru-RU" sz="16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".</a:t>
            </a:r>
            <a:endParaRPr lang="ru-RU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ru-RU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Компьютерная стеганография базируется на двух принципах: </a:t>
            </a:r>
          </a:p>
          <a:p>
            <a:pPr lvl="1"/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</a:rPr>
              <a:t>Содержимое некоторых типов 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файлов может быть видоизменено без потери функциональности,</a:t>
            </a:r>
          </a:p>
          <a:p>
            <a:pPr lvl="1"/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</a:rPr>
              <a:t>органы чувств 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человека 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</a:rPr>
              <a:t> неспособны 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различить незначительные изменения в цвете изображения или качестве звука.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8580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C754-A92E-4A62-98BB-334EEE32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202662" cy="4601183"/>
          </a:xfrm>
        </p:spPr>
        <p:txBody>
          <a:bodyPr/>
          <a:lstStyle/>
          <a:p>
            <a:r>
              <a:rPr lang="en-US" dirty="0"/>
              <a:t>LSB</a:t>
            </a:r>
            <a:r>
              <a:rPr lang="ru-RU" dirty="0"/>
              <a:t> – принцип.</a:t>
            </a:r>
            <a:br>
              <a:rPr lang="ru-RU" dirty="0"/>
            </a:br>
            <a:r>
              <a:rPr lang="en-US" b="1" i="0" dirty="0">
                <a:solidFill>
                  <a:srgbClr val="333333"/>
                </a:solidFill>
                <a:effectLst/>
                <a:latin typeface="YS Text"/>
              </a:rPr>
              <a:t>Least</a:t>
            </a:r>
            <a:r>
              <a:rPr lang="en-US" b="0" i="0" dirty="0">
                <a:solidFill>
                  <a:srgbClr val="333333"/>
                </a:solidFill>
                <a:effectLst/>
                <a:latin typeface="YS Text"/>
              </a:rPr>
              <a:t> </a:t>
            </a:r>
            <a:r>
              <a:rPr lang="en-US" b="1" i="0" dirty="0">
                <a:solidFill>
                  <a:srgbClr val="333333"/>
                </a:solidFill>
                <a:effectLst/>
                <a:latin typeface="YS Text"/>
              </a:rPr>
              <a:t>Significant</a:t>
            </a:r>
            <a:r>
              <a:rPr lang="en-US" b="0" i="0" dirty="0">
                <a:solidFill>
                  <a:srgbClr val="333333"/>
                </a:solidFill>
                <a:effectLst/>
                <a:latin typeface="YS Text"/>
              </a:rPr>
              <a:t> </a:t>
            </a:r>
            <a:r>
              <a:rPr lang="en-US" b="1" i="0" dirty="0">
                <a:solidFill>
                  <a:srgbClr val="333333"/>
                </a:solidFill>
                <a:effectLst/>
                <a:latin typeface="YS Text"/>
              </a:rPr>
              <a:t>Bit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4242FCC-6820-4F6F-B63C-3EE6088ED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3334" y="4716205"/>
            <a:ext cx="2857500" cy="7334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CFEF58-C33B-4632-BCAD-5D9777FA7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334" y="3753404"/>
            <a:ext cx="2857500" cy="7334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B97E10B-6C87-448D-98B5-D1DD97D17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605" y="3846107"/>
            <a:ext cx="3048000" cy="1504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699F25-E025-475B-80C2-4A045943B425}"/>
              </a:ext>
            </a:extLst>
          </p:cNvPr>
          <p:cNvSpPr txBox="1"/>
          <p:nvPr/>
        </p:nvSpPr>
        <p:spPr>
          <a:xfrm>
            <a:off x="3625258" y="801586"/>
            <a:ext cx="777284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Одна точка изображения в 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ru-RU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формате кодируется тремя байтами, каждый из которых отвечает за интенсивность одного из трех составляющих цветов</a:t>
            </a:r>
            <a:r>
              <a:rPr lang="ru-RU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того, чтобы скрыть в одном пикселе изображения шесть бит: 101100, можно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разбить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их на три пары и заместить ими по два младших бита в каждом канале.</a:t>
            </a:r>
          </a:p>
        </p:txBody>
      </p:sp>
    </p:spTree>
    <p:extLst>
      <p:ext uri="{BB962C8B-B14F-4D97-AF65-F5344CB8AC3E}">
        <p14:creationId xmlns:p14="http://schemas.microsoft.com/office/powerpoint/2010/main" val="271753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5E4D49-4F45-4BBC-B08F-23030DED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bmp</a:t>
            </a:r>
            <a:r>
              <a:rPr lang="ru-RU" dirty="0"/>
              <a:t> файла.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92B72E-ECDD-4678-843A-8D7260020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6629D4-E1CA-4F7C-BBA3-08D78F3B0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362" y="617934"/>
            <a:ext cx="8597011" cy="561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7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4855A5-3BDF-47CF-A55A-767091E7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GIF-</a:t>
            </a:r>
            <a:r>
              <a:rPr lang="ru-RU" dirty="0"/>
              <a:t>файла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3D306B-23F6-4FD5-A2D9-8C0CB8783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770" y="2327563"/>
            <a:ext cx="8190971" cy="184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71723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Рамка</Template>
  <TotalTime>144</TotalTime>
  <Words>122</Words>
  <Application>Microsoft Office PowerPoint</Application>
  <PresentationFormat>Широкоэкранный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Corbel</vt:lpstr>
      <vt:lpstr>Times New Roman</vt:lpstr>
      <vt:lpstr>Wingdings 2</vt:lpstr>
      <vt:lpstr>YS Text</vt:lpstr>
      <vt:lpstr>Рамка</vt:lpstr>
      <vt:lpstr>Лабораторная работа №4.</vt:lpstr>
      <vt:lpstr>Задание  </vt:lpstr>
      <vt:lpstr>Введение.</vt:lpstr>
      <vt:lpstr>LSB – принцип. Least Significant Bit</vt:lpstr>
      <vt:lpstr>Структура bmp файла.</vt:lpstr>
      <vt:lpstr>Структура GIF-файла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№4.</dc:title>
  <dc:creator>Кривицкая Марина</dc:creator>
  <cp:lastModifiedBy>Кривицкая Марина Александровна</cp:lastModifiedBy>
  <cp:revision>3</cp:revision>
  <dcterms:created xsi:type="dcterms:W3CDTF">2021-11-05T04:07:08Z</dcterms:created>
  <dcterms:modified xsi:type="dcterms:W3CDTF">2024-10-17T05:58:54Z</dcterms:modified>
</cp:coreProperties>
</file>