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5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A0D"/>
    <a:srgbClr val="D6D100"/>
    <a:srgbClr val="F0EA00"/>
    <a:srgbClr val="44E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590" autoAdjust="0"/>
  </p:normalViewPr>
  <p:slideViewPr>
    <p:cSldViewPr snapToGrid="0">
      <p:cViewPr>
        <p:scale>
          <a:sx n="90" d="100"/>
          <a:sy n="90" d="100"/>
        </p:scale>
        <p:origin x="-4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7E49859059944925D3E6EE8F035A7FB9.dms.sberbank.ru/7E49859059944925D3E6EE8F035A7FB9-E579A4CCA15FEBB407B78F57A4567FF1-39AC22F7FC5A736B30B04EB230F90B83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7E49859059944925D3E6EE8F035A7FB9.dms.sberbank.ru/7E49859059944925D3E6EE8F035A7FB9-E579A4CCA15FEBB407B78F57A4567FF1-39AC22F7FC5A736B30B04EB230F90B83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  <p:pic>
        <p:nvPicPr>
          <p:cNvPr id="24" name="Рисунок 23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5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4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  <p:pic>
        <p:nvPicPr>
          <p:cNvPr id="207" name="Рисунок 206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8" name="Рисунок 207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09" name="Рисунок 208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0" name="Рисунок 209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1" name="Рисунок 210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2" name="Рисунок 211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3" name="Рисунок 212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4" name="Рисунок 213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15" name="Рисунок 214" descr="http://7E49859059944925D3E6EE8F035A7FB9.dms.sberbank.ru/7E49859059944925D3E6EE8F035A7FB9-E579A4CCA15FEBB407B78F57A4567FF1-39AC22F7FC5A736B30B04EB230F90B83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8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1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0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7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95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7121-7194-4A9B-8999-9B506CE5A332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AA43-3D18-4A66-B9E0-3AC025B1C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3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avydova.Ek.Ge1@omega.sbrf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enokDav/data-analyst-python-course/tree/main/final%20school%20project%20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355" y="89129"/>
            <a:ext cx="11764108" cy="666199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5740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 txBox="1">
            <a:spLocks/>
          </p:cNvSpPr>
          <p:nvPr/>
        </p:nvSpPr>
        <p:spPr>
          <a:xfrm>
            <a:off x="2300121" y="2215929"/>
            <a:ext cx="8030840" cy="17230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Спасибо за внимание!</a:t>
            </a:r>
            <a:endParaRPr lang="ru-RU" sz="4800" b="1" dirty="0">
              <a:solidFill>
                <a:schemeClr val="bg1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1"/>
          <p:cNvSpPr txBox="1">
            <a:spLocks/>
          </p:cNvSpPr>
          <p:nvPr/>
        </p:nvSpPr>
        <p:spPr>
          <a:xfrm>
            <a:off x="3492644" y="3812933"/>
            <a:ext cx="5781456" cy="65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+mj-lt"/>
              </a:rPr>
              <a:t>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Давыдова Екатерина Геннадьевна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2212198" y="1802691"/>
            <a:ext cx="8030840" cy="1723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Обзоры приложений </a:t>
            </a:r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Google Play Store</a:t>
            </a:r>
            <a:endParaRPr lang="ru-RU" sz="4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4933782" y="6105682"/>
            <a:ext cx="2120953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ктябрь 2021 года</a:t>
            </a:r>
            <a:endParaRPr lang="ru-RU" sz="1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36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756137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0EA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294472"/>
            <a:ext cx="22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 себе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654" y="1094709"/>
            <a:ext cx="100023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Давыдова Екатерина Геннадьевна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Улан-Удэ, готова к переезду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Экономическое образование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Сбере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Финансовый отдел, старший </a:t>
            </a: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экономист,</a:t>
            </a:r>
            <a:r>
              <a:rPr lang="ru-RU" sz="1000" b="1" i="1" dirty="0"/>
              <a:t> 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</a:t>
            </a: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олжностные 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обязанности: </a:t>
            </a:r>
          </a:p>
          <a:p>
            <a:pPr lvl="0"/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-Формирование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еженедельной информации по выполнению контрольных показателей бизнес плана на планерные заседания территориального банка и 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ГОСБ;</a:t>
            </a:r>
            <a:endParaRPr lang="ru-RU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-Формирование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материалов на Совет Отделения по итогам работы и 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PD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-Анализ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прогноз развития рынка банковских услуг, конкурентной среды по Республике 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Бурятия;</a:t>
            </a:r>
          </a:p>
          <a:p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-Анализ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изменения рыночных позиций по районам Республики 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Бурятия;</a:t>
            </a:r>
          </a:p>
          <a:p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Участие в разработке бизнес плана ГОСБ.</a:t>
            </a:r>
            <a:endParaRPr lang="ru-RU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9AD0"/>
              </a:buClr>
            </a:pP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продаж и обслуживания сети </a:t>
            </a: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ВСП, аналитик,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должностные обязанности: 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Сбор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анализ и визуализацию статистических данных, составление прогнозов в рамках деятельности 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подразделения;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Контроль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выполнения установленных показателей бизнес-плана, приоритетных проектов и показателей 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мониторинга на уровне Бурятского Отделения №8601;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Мониторинг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выполнение поставленных задач Управления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9AD0"/>
              </a:buClr>
            </a:pP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ПСС, менеджер 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программы по реализации </a:t>
            </a: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ПСС, должностные 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обязанности: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качества эффективности результатов развёртывания ПСС в Отделении и подчинённых ГОСБ;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Наставничество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проектам DMAIC/PDCA;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зрелой организации, встречи с кураторами, организация работы по ИД, КП, </a:t>
            </a:r>
            <a:r>
              <a:rPr lang="ru-RU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Гемба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buClr>
                <a:srgbClr val="009AD0"/>
              </a:buClr>
            </a:pP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 работе с партнерами и ипотечного </a:t>
            </a:r>
            <a:r>
              <a:rPr lang="ru-RU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кредитования, аналитик, должностные </a:t>
            </a:r>
            <a:r>
              <a:rPr lang="ru-RU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обязанности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Подготовка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аналитических материалов для бизнес-планирования </a:t>
            </a:r>
            <a:r>
              <a:rPr lang="ru-RU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ПРПиИК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ГОСБ;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Участие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разработке и контроле выполнения плана мероприятий направленного на выполнение целевых 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показателей бизнес-плана </a:t>
            </a:r>
            <a:r>
              <a:rPr lang="ru-RU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ПРПиИК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ГОСБ по направлению партнеры жилищного кредитования, ипотечного 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кредитования, государственных, социальных и пенсионных программ;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Участие </a:t>
            </a: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разработке предложений по совершенствованию бизнес-процессов и стандартов в разных 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областях деятельности РБ по направлению канала «партнеры» в целях повышения эффективности процессов, </a:t>
            </a:r>
          </a:p>
          <a:p>
            <a:pPr>
              <a:buClr>
                <a:srgbClr val="009AD0"/>
              </a:buClr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сокращения издержек, повышения качества обслуживания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 </a:t>
            </a:r>
          </a:p>
          <a:p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внутренняя почта: 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Davydova.Ek.Ge1@omega.sbrf.ru</a:t>
            </a:r>
            <a:endParaRPr lang="ru-RU" sz="1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внутренний телефон: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8-50295039</a:t>
            </a:r>
          </a:p>
          <a:p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мобильный телефон:</a:t>
            </a:r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89834348999</a:t>
            </a:r>
            <a:endParaRPr lang="ru-RU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756137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294472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проекта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69277" y="1087071"/>
            <a:ext cx="10515600" cy="4351338"/>
          </a:xfrm>
        </p:spPr>
        <p:txBody>
          <a:bodyPr/>
          <a:lstStyle/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проекта: проведение анализа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приложений 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Play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Store по популярности, стоимости, наличия отзывов и эмоциональной окраске.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репозиторий с кодом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https://github.com/KatenokDav/data-analyst-python-course/tree/main/final%20school%20project%20DA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1405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756137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3" y="294472"/>
            <a:ext cx="753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данных. Анализ популярных приложений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3" y="1160937"/>
            <a:ext cx="5299753" cy="491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data:image/png;base64,iVBORw0KGgoAAAANSUhEUgAAA3cAAANyCAYAAADB/jKlAAAAOXRFWHRTb2Z0d2FyZQBNYXRwbG90bGliIHZlcnNpb24zLjMuMiwgaHR0cHM6Ly9tYXRwbG90bGliLm9yZy8vihELAAAACXBIWXMAAAsTAAALEwEAmpwYAAA7h0lEQVR4nO3dfbytdV3n//dHEFPxBvWIyo2Q0g1Tig6jltON4zQDlqJTFlTKOCrySFKbrKisbLIy0+znxIioJKZpmpZYpJllk4/EAIdUNBIB5QhyoymSJiKf3x/XtXWx2eectQ/nsA/f/Xw+Hudx9rpu1vp+195nnfXa17XWqu4OAAAAt2232+gBAAAAcMuJOwAAgAGIOwAAgAGIOwAAgAGIOwAAgAGIOwBgU6iq22/0GAB2J3EH3ERVHV5Vj6mqvarq2Kq630aPCTZCVf1oVR1YVXerqqdv9HhYv/lx7OSq+seq+nSSrVX1DRs9LoDdRdzBgKrq0qr6UlVdV1VXVtXvV9W+S+5+dZLnJbkmyZOTfHa3DRT2bF9O8r4kFybZZ4PHws45Jcn3JXlCd9+nu/fv7n/b6EEtqqpfq6oPVdUNVfX8jR4PcNtWPsQcxlNVlyZ5Wnf/VVUdkOSdSf6su0/e2JEB3Dqq6tAkZyd5YHd/YaPHsy1VdXySq5KcmOT/dffzN3ZEwG2ZI3cwuO7+VJK/SPJtSTKfYvbqqrqiqj5VVS+oqr3mdf+9qt67sm9V/WxVdVX956r6jvlI4HVV9ZWqun7h8sHb23e+/Pyqet3C+r3n9YfMl1+z6jqvq6q7rZ7PfDtfXbXdjVX1vfP6O1TV71bV5fOf362qO8zrvnfednHfr87XeYeq+mxVffvCbd17PgK6Zb58yDzmxX2fNq+7U1W9ab6O6+a5vGbhdrdW1S9U1TXzkdUfW7id11TVCxYuP7CqeuHye1ZuZ9V98YKF2/iRqrq4qu46Xz66qj69MvZV+62ex8r39Pk7Od6z5uvbe9U2K9/PL1XV1oV131lV51TV5+e/v3NefruqektVvWxh266qB85fP7uq3ldVd5wv32/e/uqquqSqnrWw3zI/b9ucw+J9Po/rQ4tzWHV/nlJVL1m17O1V9Zz564Oq6q3zOD9TVb83j33lvr9+vv9XLn9XVe1XVX827/Mv89cHLlz/TX4mavo3eunC5W+dt/lcVV1QVY/bxvfms1X1qlXfu9X/xha/B0s/fszLttbX/22u63uysN3Tquo989ffOf9MHjRffvA8x29Z41vzH5JckeTM+Wdt9f1wt6p67Xwff6KqnldVt1tYv/rx4sb6+uPZHarqxVX1yZrOjjh15edyXv8DVXX+PLa/r6oHrTG+JEl3n9Hdf5FkhwE634ddVU9YWPYT87LFn4ftjf0183jfVVVfqKq/rar7r7qd91bVv837/tvq7+uqbbuqnlXT4881VfXbK/djVT2gqv56/rm/pqpeX1V3X9j3/8730edq+rd8lx3dB8D2iTsY3Pwk6DFJ/t+86IwkNyR5YJKHJPkvSdYKh/2SPCvJ55Kku9/X3ft2975JXp/kRSuXu/uT29t3HRavc9/u/vw2tnvf4nZJLl9Y94tJHpHkiCQPTvKwTKeZrrh81b7vm+f35SRvTPLjC9sel+Svuvvq+fLKY+bd5n3/bmHbJyf55iSHzutetGrM90lyryQHJDk+yWlV9c3bvTfWobv/aJ7Ly6rqnkleneno7dXb2e3uC/fDH+3MeOcn7ms9cb1dkt+ar/vohe3vkeTPk7wsyT2T/E6SP6+qe3b3jZnu/yOr6n+uup0nJPmJJI/t7i/NTx7fnuQf5zE+Oslzquq/bme+a9rOHFYcn2S/7aw/I8lxC09o7zWP5w1z+PxZkk8kOWQe6xu7+/KF+/43kvzRws/l32W6/34/yf2THJzkS0l+b8n53D7TffOXSe6d5CeTvH7V9+9F820fnuT7kxy1sO52Sf5+YXyr57rDx4/dpbv/Pskrkpwxx9QfJHled//TGpvfKdNjwLuSbMnN74f/neRuSb4xyfdk+jf8lIX9b5fkUwv3w+Lj3G8l+aZMjzMPzPR9/eUkqaqHJjk9yTMy/Yy/IlNg3uEWTf7r/ik3vc//e5KPrdpme2NPkh9L8muZ/o2fn+kxfVEleca874lLjOkJSY5M8tAkxyT5HwvX85tJ7pfkW5MclOT5C/udNI/hoCR3necC3ALiDsb1p1X1uSTvTfK3SX6jqvbP9ET7Od39r919VZKXJjl2jf1/MdMTlG0F1vbckn1vqR9L8r+6+6o5bH41yZOW3PeMJD+68Nv7J2V68rhinyQ3dvdX19i35j97bef6f6m7v9zdf5spcH54yXEt65lJ/lOS9yR5e3f/2S28vu2Ot6oqU8T+8hr77pPk+jWWf3+Sj3X3H3T3Dd39hkxPVh+bJN39pSSPS/LzVfWD8z4PT/LaJI/r7mvmZf8hyZbu/l/dfX13X5zklVn7Z3mbdjCH1PTmG7+U6Ynwmrr7HzL9rD96XnRskvd095WZfrlwvyQ/M/+b+7fu3uZRkIXr/Ex3v6W7vzifUvjrmQJkGY9Ism+SF873zV9nCszj1th2r0w/t59ZWLbm926djx+70/MzRdk/ZPrFzinb2fbKrHE/zNH9I0l+vru/0N2XJnlJbvpYsa37oZI8PclPdfdn5+/Pb+Tr98PTk7yiu9/f3V/t7jMyvX7zETs74VXOS7J/TW/285B5jpev2mZb//5W/Hl3/9/5l1q/mOQ7Vo6Gzu64g/1X+635vvhkkt/N/LPW3Rd197vmx5GrM/0y52s/x939we6+IdPP4A1JPrSO2wTWIO5gXI/v7rt39/27+yfmJ833T3L7JFesnAqT6bfK917csaoOzvRE/rfXe6M72PeHF273mjXW7wr3y3SUZMUn5mU71N3vT/KvSb5nPs3rgUnOXNjkHkn+ZRu7n5HknCRXV9Xnkzx31fp/6e5/3c64nrtw33xgjet/2bz+iqo6vdZ4x7/u/lySN2c6Bfclq9ev047Gm0zf588k+es19t/WfbX6+7Ny3QcsXH5okmszPUlMpiNWF2cK1xX3T3K/hVO6PpfkF5Lsvzi+JX7etjeHJHl2ptesXriN9SvOyNeP+v54vv5LgYOSfGJ+Aru0mk7zfcV8uuC1Sf5vkrvPUbLiZQvz+9OF5fdLctl8JHTF6vv4ufN+l2U64nvOwrptfe+Wefx4xKrvyc1+ZnbwPVn5d3BlTaey3nP1Bt39lSSvyfxz3tt+84AvZ9v3w70yBdDqx4rF+2hb98OWTEcFz1uYyzvm5cl0P/30qvvhoCz5OLSk12Q6yvj0JK9aY/32HquS6fueJOnu6zK9cdbi+O6T6c21lnXZwtdfe6yo6dT2N9Z0Cu+1SV6X6b7/mqr64DzWOyb553XcJrAGcQeby2WZnvDcaw6/u3f3Xbv7363a7gWZTtvamTch2N6+b1q53az6D34XujzTk6sVB+fmv9XenpUn6U9K8sd903fW+6Zs48lHd38x01GBD2c6FevFqzbZr6ruvJ1xvXjhvnnoGjfxrHndtyX591nj9KWqOiLT6VBvyHTa4y2xo/HePtPRrJ/bxv7buq9Wf39WrvtTydeOlJ2S5IRMR1aS6RTfH07yK1V1n3nZZUkuWfg5vnt336W7H7NwvTv6edvRHO6R6bSxX93G+kWvS3JMVT040+lnf7owzoNr4TVtS/rpTKf5Pry775rku+fltbDNsxbm9/iF5ZcnOWjhCHSycB/PXjzvd5dMkfMzC+u29b1b5vHj7MXvSW7+b29H35OVcX1jpoD6mdUb1PQmUb+S6bTVl2zndMdPZtv3wzVJvpKbP1Ys3kfbuh+uyXSa7L9bmOvdFk5hvSzJr6/62bzTfJR6V3ldkh9N8qhMR9VX2+Zj1exrR+lqeifle2T+Xs3/xu6T5IPrGM/iUb/Fx4rfTNJJHjT/HP94bvoznO5+UKafw8syHQkGbgFxB5tId1+R6XU4L6mqu9b0RhEPqKrF070emOk0uFfsxE3ckn13lTckeV5VbZlf+/TLmZ4ILesPMr1+5McznQqY5GuvXXx2bnqEJAvr75YpqJ6+naM0v1pV+1TVdyX5gUxH2dbrXzM9wb7J4/ccRa/LdPTqKUkOqKqf2InrX3a8T8r0uqybPAGs6U0yTsx0WuBapx+eleSbavoMub2r6kcyve5r5RTSX8oUCO+eX1+VTK+xvDDJqfn60bx/SHJtVf1cVd2xps8z+7aq+g/rmN+ac1jwnCSv7u5P7+iKuntrpqNff5DkLfOR8pVxXpHkhVV156r6hqp65BJju0umgPjc/DrFX1linxUrR6B/tqpuP7+m8LGZXlO62lczPfleedOgR2YKxbet3nDJx49d5d+SfDE3/zmvTEetXp3kqZnu222dMrvN+2E+tfpNSX69qu5S0xuK/M/MjxVVdXimX5T86eornY8EvjLJS6vq3vP2B9TXX+/5yiQnVtXDa3Lnqvr+2sabhcxj+4Z5rnvPPyPbO7175Sj972c6cnmTx5vtjX3BY6rqP1bVPpnuv/d398rRt2cl+ev5tNtl/UxNbwK08ji58hreuyS5LtPP8QFZiPWq2remdzRNkr0z/bLlSwFuEXEHm8+TM/2m/iOZToX54yT3XVi/f6Y3KPjKTlz3Ldl3V3lBknMz/db5Q5lOcbzZO/Bty/wk/QOZnvAuvmHKOzO9lm1bv1n+7SRvnV9/tZZPZ7q/L8/05gUn9tpvArEtL6rp3RovTnJRpid2i34zydbufvn8OpofT/KCqjpsHbexnvHulynEVntqprg8Zj6aeRPd/ZlMofjTmU6H/NkkP9Dd18xPSp+a6Un2Wn4zyRFVddT85Pyxmd7Q4pJMR1Nelem1WMva1hxW7JWbH4HdnjOSfHsWXqe5MM4HZjqStDVfPyK5Pb+b6TS1azK9nf87lh1Ed1+f6XWLR8/7/58kT171/fvZqrou0/f5dkl+a77/z0jy3PkU5bXs6PHjlnrW/HP+ySTfkJvf/8/K9DjzS/PpmE9J8pT5FxA3MUfP4zK9odQ1mY4IP2nhfvjJTPF3caZfRPxhktPnI9Z/mel1c2/axjh/LtO/w7Pn0w3/KtOR1nT3uZlOl/y9TPfRRdn+G4W8MlPUHJfp9W9fyhKvE+7uF3X3TU7JXHLsyTTXX8l0Oua/z/Ra5VTVLyT5+STfVfM7bWb6pcp3zOtS0zttnrrq+t6W6bWA52c6kvjqefmvZjoT4fPz8rcu7HO3TG8084VM/4bvkMTH9cAt5HPuAFapqtMzvavm83a48XLX971JXtfdB+5g0z3CbW28e4qq+u5MR34OWfU6L9hj1PTxKVvXenyr6eNQLu3u16xa/h+T/Ode4zP4avrYlsO6+6LdMV5gfdb7GgCAodX0mVv/LdPbvMNSavr4gWcneZWw4zbs2kxHM1f78rwO2MOJO4BZVf1akp9K8pvdfclGj4fbhqr61kynAv9jbvo5aXCb0t2/s43l5+Sm76gK7KGclgkAADAAb6gCAAAwgNvUaZn3ute9+pBDDtnoYQAAAGyI884775ru3rLWuttU3B1yyCE599xzN3oYAAAAG6KqPrGtdU7LBAAAGIC4AwAAGIC4AwAAGIC4AwAAGIC4AwAAGIC4AwAAGIC4AwAAGIC4AwAAGIC4AwAAGIC4AwAAGIC4AwAAGIC4AwAAGIC4AwAAGIC4AwAAGIC4AwAAGIC4AwAAGIC4AwAAGIC4AwAAGIC4AwAAGIC4AwAAGIC4AwAAGIC4AwAAGIC4AwAAGIC4AwAAGIC4AwAAGIC4AwAAGIC4AwAAGIC4AwAAGIC4AwAAGIC4AwAAGIC4AwAAGIC4AwAAGIC4AwAAGIC4AwAAGMBScVdVR1XVhVV1UVWdvMb6H6uqD85//r6qHryjfavqHlX1rqr62Pz3frtmSgAAAJvPDuOuqvZKckqSo5McnuS4qjp81WaXJPme7n5Qkl9LctoS+56c5N3dfViSd8+XAQAA2AnLHLl7WJKLuvvi7r4+yRuTHLO4QXf/fXf/y3zx7CQHLrHvMUnOmL8+I8njd3oWAAAAm9zeS2xzQJLLFi5vTfLw7Wz/1CR/scS++3f3FUnS3VdU1b3XurKqOiHJCUly8MEHLzFcAGCjHfr2N2/I7V7y2CduyO1utvkCe6ZljtzVGst6zQ2rHpUp7n5uvftuS3ef1t1HdveRW7ZsWc+uAAAAm8Yycbc1yUELlw9McvnqjarqQUleleSY7v7MEvteWVX3nfe9b5Kr1jd0AAAAViwTd+ckOayqDq2qfZIcm+TMxQ2q6uAkb03ypO7+5yX3PTPJ8fPXxyd5285PAwAAYHPb4WvuuvuGqjopyTuT7JXk9O6+oKpOnNefmuSXk9wzyf+pqiS5YT6Vcs1956t+YZI3VdVTk3wyiZPGAQAAdtIyb6iS7j4ryVmrlp268PXTkjxt2X3n5Z9J8uj1DBYAAIC1LfUh5gAAAOzZ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loq7qjqqqi6sqouq6uQ11n9LVb2vqr5cVc9dWP7NVXX+wp9rq+o587rnV9WnFtY9ZpfNCgAAYJPZe0cbVNVeSU5J8n1JtiY5p6rO7O6PLGz22STPSvL4xX27+8IkRyxcz6eS/MnCJi/t7hffgvEDAACQ5Y7cPSzJRd19cXdfn+SNSY5Z3KC7r+ruc5J8ZTvX8+gkH+/uT+z0aAEAAFjTMnF3QJLLFi5vnZet17FJ3rBq2UlV9cGqOr2q9ltrp6o6oarOrapzr7766p24WQAAgPEtE3e1xrJez41U1T5JHpfkzQuLX57kAZlO27wiyUvW2re7T+vuI7v7yC1btqznZgEAADaNZeJua5KDFi4fmOTydd7O0Uk+0N1Xrizo7iu7+6vdfWOSV2Y6/RMAAICdsEzcnZPksKo6dD4Cd2ySM9d5O8dl1SmZVXXfhYtPSPLhdV4nAAAAsx2+W2Z331BVJyV5Z5K9kpze3RdU1Ynz+lOr6j5Jzk1y1yQ3zh93cHh3X1tVd8r0TpvPWHXVL6qqIzKd4nnpGusBAABY0g7jLkm6+6wkZ61adurC15/OdLrmWvt+Mck911j+pHWNFAAAgG1a6kPMAQAA2LOJ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EsFXdVdVRVXVhVF1XVyWus/5aqel9Vfbmqnrtq3aVV9aGqOr+qzl1Yfo+qeldVfWz+e79bPh0AAIDNaYdxV1V7JTklydFJDk9yXFUdvmqzzyZ5VpIXb+NqHtXdR3T3kQvLTk7y7u4+LMm758sAAADshGWO3D0syUXdfXF3X5/kjUmOWdygu6/q7nOSfGUdt31MkjPmr89I8vh17AsAAMCCZeLugCSXLVzeOi9bVif5y6o6r6pOWFi+f3dfkSTz3/dea+eqOqGqzq2qc6+++up13CwAAMDmsUzc1RrLeh238cjufmim0zqfWVXfvY59092ndfeR3X3kli1b1rMrAADAprFM3G1NctDC5QOTXL7sDXT35fPfVyX5k0yneSbJlVV13ySZ/75q2esEAADgppaJu3OSHFZVh1bVPkmOTXLmMldeVXeuqrusfJ3kvyT58Lz6zCTHz18fn+Rt6xk4AAAAX7f3jjbo7huq6qQk70yyV5LTu/uCqjpxXn9qVd0nyblJ7prkxqp6TqZ31rxXkj+pqpXb+sPufsd81S9M8qaqemqSTyZ54i6dGQAAwCayw7hLku4+K8lZq5aduvD1pzOdrrnatUkevI3r/EySRy89UgAAALZpqQ8xBwAAYM8m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aw90YPAIDN69C3v3lDbveSxz5xQ24XRuHfLuyZHLkDAAAYgLgDAAAYgLgDAAAYgLgDAAAYgLgDAAAYgLgDAAAYgLgDAAAYgLgDAAAYgLgDAAAYwFJxV1VHVdWFVXVRVZ28xvpvqar3VdWXq+q5C8sPqqq/qaqPVtUFVfXshXXPr6pPVdX585/H7JopAQAAbD5772iDqtorySlJvi/J1iTnVNWZ3f2Rhc0+m+RZSR6/avcbkvx0d3+gqu6S5LyqetfCvi/t7hff0kkAAABsdsscuXtYkou6++Luvj7JG5Mcs7hBd1/V3eck+cqq5Vd09wfmr7+Q5KNJDtglIwcAAOBrlom7A5JctnB5a3Yi0KrqkCQPSfL+hcUnVdUHq+r0qtpvG/udUFXnVtW5V1999XpvFgAAYFNYJu5qjWW9nhupqn2TvCXJc7r72nnxy5M8IMkRSa5I8pK19u3u07r7yO4+csuWLeu5WQAAgE1jmbjbmuSghcsHJrl82RuoqttnCrvXd/dbV5Z395Xd/dXuvjHJKzOd/gkAAMBOWCbuzklyWFUdWlX7JDk2yZnLXHlVVZJXJ/lod//OqnX3Xbj4hCQfXm7IAAAArLbDd8vs7huq6qQk70yyV5LTu/uCqjpxXn9qVd0nyblJ7prkxqp6TpLDkzwoyZOSfKiqzp+v8he6+6wkL6qqIzKd4nlpkmfswnkBAABsKjuMuySZY+ysVctOXfj605lO11ztvVn7NXvp7ictP0wAAAC2Z6kPMQcAAGDPJu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sFTcVdVRVXVhVV1UVSevsf5bqup9VfXlqnruMvtW1T2q6l1V9bH57/1u+XQAAAA2px3GXVXtleSUJEcnOTzJcVV1+KrNPpvkWUlevI59T07y7u4+LMm758sAAADshGWO3D0syUXdfXF3X5/kjUmOWdygu6/q7nOSfGUd+x6T5Iz56zOSPH7npgAAAMAycXdAkssWLm+dly1je/vu391XJMn8972XvE4AAABW2XuJbWqNZb3k9d+SfacrqDohyQlJcvDBB69nVwAAuMUOffubb/XbvOSxT7zVb5PbvmWO3G1NctDC5QOTXL7k9W9v3yur6r5JMv991VpX0N2ndfeR3X3kli1blrxZAACAzWWZuDsnyWFVdWhV7ZPk2CRnLnn929v3zCTHz18fn+Rtyw8bAACARTs8LbO7b6iqk5K8M8leSU7v7guq6sR5/alVdZ8k5ya5a5Ibq+o5SQ7v7mvX2ne+6hcmeVNVPTXJJ5M49gwAALCTlnnNXbr7rCRnrVp26sLXn850yuVS+87LP5Pk0esZLAAAAGtb6kPMAQAA2LOJ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HsvdEDAIDN4NC3v3lDbveSxz5xQ24XgFufI3cAAAADEHcAAAADEHcAAAADEHcAAAADEHcAAAADEHcAAAADEHcAAAADEHcAAAADEHcAAAADEHcAAAADEHcAAAADEHcAAAADEHcAAAADEHcAAAADEHcAAAADEHcAAAADEHcAAAADEHcAAAADEHcAAAADEHcAAAADEHcAAAADEHcAAAADEHcAAAADEHcAAAADEHcAAAADEHcAAAADEHcAAAADEHcAAAADEHcAAAADEHcAAAADEHcAAAADEHcAAAADEHcAAAADEHcAAAADEHcAAAADEHcAAAADEHcAAAADWCruquqoqrqwqi6qqpPXWF9V9bJ5/Qer6qHz8m+uqvMX/lxbVc+Z1z2/qj61sO4xu3RmAAAAm8jeO9qgqvZKckqS70uyNck5VXVmd39kYbOjkxw2/3l4kpcneXh3X5jkiIXr+VSSP1nY76Xd/eJdMA8AAIBNbZkjdw9LclF3X9zd1yd5Y5JjVm1zTJLX9uTsJHevqvuu2ubRST7e3Z+4xaMGAADgJpaJuwOSXLZweeu8bL3bHJvkDauWnTSfxnl6Ve23xFgAAABYwzJxV2ss6/VsU1X7JHlckjcvrH95kgdkOm3ziiQvWfPGq06oqnOr6tyrr756ieECAABsPsvE3dYkBy1cPjDJ5evc5ugkH+juK1cWdPeV3f3V7r4xySsznf55M919Wncf2d1HbtmyZYnhAgAAbD7LxN05SQ6rqkPnI3DHJjlz1TZnJnny/K6Zj0jy+e6+YmH9cVl1Suaq1+Q9IcmH1z16AAAAkizxbpndfUNVnZTknUn2SnJ6d19QVSfO609NclaSxyS5KMkXkzxlZf+qulOmd9p8xqqrflFVHZHp9M1L11gPAADAknYYd0nS3WdlCrjFZacufN1JnrmNfb+Y5J5rLH/SukYKAADANi31IeYAAADs2c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JaKu6o6qqourKqLqurkNdZXVb1sXv/BqnrowrpLq+pDVXV+VZ27sPweVfWuqvrY/Pd+u2ZKAAAAm88O466q9kpySpKjkxye5LiqOnzVZkcnOWz+c0KSl69a/6juPqK7j1xYdnKSd3f3YUnePV8GAABgJyxz5O5hSS7q7ou7+/okb0xyzKptjkny2p6cneTuVXXfHVzvMUnOmL8+I8njlx82AAAAi5aJuwOSXLZweeu8bNltOslfVtV5VXXCwjb7d/cVSTL/fe+1bryqTqiqc6vq3KuvvnqJ4QIAAGw+y8RdrbGs17HNI7v7oZlO3XxmVX33OsaX7j6tu4/s7iO3bNmynl0BAAA2jWXibmuSgxYuH5jk8mW36e6Vv69K8ieZTvNMkitXTt2c/75qvYMHAABgskzcnZPksKo6tKr2SXJskjNXbXNmkifP75r5iCSf7+4rqurOVXWXJKmqOyf5L0k+vLDP8fPXxyd52y2cCwAAwKa194426O4bquqkJO9MsleS07v7gqo6cV5/apKzkjwmyUVJvpjkKfPu+yf5k6paua0/7O53zOtemORNVfXUJJ9M8sRdNisAAIBNZodxlyTdfVamgFtcdurC153kmWvsd3GSB2/jOj+T5NHrGSwAAABrW+pDzAEAANiziTsAAIABiDsAAIABiDsAAIABiDsAAIABiDsAAIABiDsAAIABiDsAAIABiDsAAIABiDsAAIABiDsAAIABiDsAAIABiDsAAIABiDsAAIABiDsAAIABiDsAAIABiDsAAIABiDsAAIABiDsAAIABiDsAAIABiDsAAIAB7L3RAwAAAPYMh779zRtyu5c89okbcrujceQ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Htv9AAAtufQt795Q273ksc+cUNuFwBgZzlyBwAAMABxBwAAMABxBwAAMABxBwAAMABxBwAAMABxBwAAMABxBwAAMABxBwAAMABxBwAAMABxBwAAMICl4q6qjqqqC6vqoqo6eY31VVUvm9d/sKoeOi8/qKr+pqo+WlUXVNWzF/Z5flV9qqrOn/88ZtdNCwAAYHPZe0cbVNVeSU5J8n1JtiY5p6rO7O6PLGx2dJLD5j8PT/Ly+e8bkvx0d3+gqu6S5LyqetfCvi/t7hfvuukAAABsTsscuXtYkou6++Luvj7JG5Mcs2qbY5K8tidnJ7l7Vd23u6/o7g8kSXd/IclHkxywC8cPAABAlou7A5JctnB5a24eaDvcpqoOSfKQJO9fWHzSfBrn6VW131o3XlUnVNW5VXXu1VdfvcRwAQAANp9l4q7WWNbr2aaq9k3yliTP6e5r58UvT/KAJEckuSLJS9a68e4+rbuP7O4jt2zZssRwAQAANp9l4m5rkoMWLh+Y5PJlt6mq22cKu9d391tXNujuK7v7q919Y5JXZjr9EwAAgJ2wTNydk+Swqjq0qvZJcmySM1dtc2aSJ8/vmvmIJJ/v7iuqqpK8OslHu/t3FneoqvsuXHxCkg/v9CwAAAA2uR2+W2Z331BVJyV5Z5K9kpze3RdU1Ynz+lOTnJXkMUkuSvLFJE+Zd39kkicl+VBVnT8v+4XuPivJi6rqiEynb16a5Bm7aE4AAACbzg7jLknmGDtr1bJTF77uJM9cY7/3Zu3X46W7n7SukQIAALBNS32IOQAAAHs2cQcAADAAcQcAADAAcQcAADAAcQcAADAAcQcAADAAcQcAADAAcQcAADAAcQcAADAAcQcAADAAcQcAADAAcQcAADAAcQcAADAAcQcAADAAcQcAADAAcQcAADAAcQcAADAAcQcAADAAcQcAADAAcQcAADAAcQcAADAAcQcAADAAcQcAADAAcQcAADAAcQcAADAAcQcAADAAcQcAADAAcQcAADAAcQcAADAAcQcAADAAcQcAADAAcQcAADAAcQcAADAAcQcAADAAcQcAADCAvTd6ALeWQ9/+5g253Use+8QNud3NNN/NNNdk8813s/H9BYBbz2j/7zpy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ICl4q6qjqqqC6vqoqo6eY31VVUvm9d/sKoeuqN9q+oeVfWuqvrY/Pd+u2ZKAAAAm88O466q9kpySpKjkxye5LiqOnzVZkcnOWz+c0KSly+x78lJ3t3dhyV593wZAACAnbDMkbuHJbmouy/u7uuTvDHJMau2OSbJa3tydpK7V9V9d7DvMUnOmL8+I8njb9lUAAAANq+9l9jmgCSXLVzemuThS2xzwA723b+7r0iS7r6iqu691o1X1QmZjgYmyXVVdeESY97V7pXkmp3ZsXbxQG4lm2m+m2muifkuzXxvEzbTfDfTXBPzXZr57vE201wT813aLZzv/be1Ypm4W+u2e8ltltl3u7r7tCSnrWefXa2qzu3uIzdyDLemzTTfzTTXxHxHZ77j2kxzTcx3dJtpvptpron57gmWOS1za5KDFi4fmOTyJbfZ3r5XzqduZv77quWHDQAAwKJl4u6cJIdV1aFVtU+SY5OcuWqbM5M8eX7XzEck+fx8yuX29j0zyfHz18cnedstnAsAAMCmtcPTMrv7hqo6Kck7k+yV5PTuvqCqTpzXn5rkrCSPSXJRki8mecr29p2v+oVJ3lRVT03yySRP3KUz27U29LTQDbCZ5ruZ5pqY7+jMd1ybaa6J+Y5uM813M801Md8NV93regkcAAAAe6ClPsQcAACAPZu4AwAAGIC4AwAAGIC4AwAAGIC4W0JV3WOjx3Brq6p9N3oMt4bN9L2tqgdW1Q9W1eEbPZbdpar2Xvh636o6cvTvcVVtqaqHVNW3j/7vtqr2r6qHzvPdf6PHsxFG/x5vRqM/Rq1WVY/b6DHcmjbT93fk5xlVdfeNHsOyxN0qVfXIqvpoVV1QVQ+vqnclObeqLquq79jo8d2KPrLRA9jVqup5C18fXlX/nOS8qrq0qh6+gUPbLarqb6rqXvPXT8r0kSVHJ/mjqvrJDR3cblBV/z3JlVX1z1V1dJIPJvmtJP9YVcdt6OB2g/ln+K+SvC/J+5O8KsmHquo1VXW3jR3drlVVR1TV2Unek+RFSX47yd9W1dlV9dANHdytb8TH5m+fv5eXVdVpVbXfwrp/2Mix7Wqb7TlGVf23VX9+MMlpK5c3eny7mucZQz/PuKaq/qqqnrqnh56PQlhl/o/kqUn2TfL2JI/v7vfOTyD+d3c/ckMHuAtV1f/c1qokv9jdQ/22qao+0N0Pnb/+8yS/191/UVUPS/K73f2dGzvCXauqPtzd3zZ/fU6So7r7M1V1pyRnd/eDNnaEu1ZVfSjJo5LcJck/JnlId398PsLzrgHne3aS47v7wvln+JndfXxVPT3Jf+3uH9rgIe4yVXV+kmd09/tXLX9Ekld094M3ZGC7ySZ8bH5vkhckOTvJ0zJ9Vu7j5n+//6+7H7KhA9yFNtNzjCSpqhuSvCPJVZl+fpPkh5L8cZLu7v+xUWPbHTzPGPd5xvwc4+eTHJfkqCTvTfKGJG/r7i9t5NhWc+Tu5m7f3R/q7vclubq735sk3f2BJHfc2KHtcr+RZL9MT4YX/+yb8X827tfdf5Ek3f0PGe97myRfqaoD5q+vS/Kv89dfTrLXxgxpt/pqd1/T3Zckua67P54k3X3lBo9rd7ljd1+YfO1n+Nvnr1+ZZLRTYu68OuySpLvPTnLnDRjP7rbZHpv37e53dPfnuvvFSU5K8o453kf7DfRmeo6RJN+RaV7nJPkf3f2UJNd091NGC7s1eJ4xlq909591948lOTDJ65P8cJKtVfWHGzu0m9p7x5tsOov/cf78qnX73JoDuRV8IMmfdvd5q1dU1dM2YDy72zdW1ZmZfnt4YFXdqbu/OK+7/QaOa3f5qSR/WVVvSXJBkr+uqnck+a4kv7+hI9s9PllVv5npSfA/VdVLkrw1yX9OcsWGjmz3+HhV/VKSdyf5b0nOT5Kqun3Ge2z/i/m34K9Nctm87KAkT850VGA0m+2xuarqbt39+STp7r+ZT997S5KhjlJmcz3HSHefU1Xfl+QnM/0f9HMZL9gXeZ4x7vOMlSPPmY/UvSnJm+aXQTx+owa1FqdlrjK/0PevFv4xrix/QJIf7O4XbczIdr2q+uYkn+nua9ZYt/9oRzyq6ntWLTqvu6+bT9v7oe4+ZSPGtTvNDzo/muSbMj3h35rpFIJ/2tCB7QZVddckz8z0xOH3kvzXTKd3fSLJC7p7qMCbz/n/hUxH6f4xyQu7+wvz9/xb56Naw5hfR3lMkgMy/Se7NcmZ3X3Whg5sN9iEj80/muTi1T+zVXVwkl/q7qdvzMh2vc30HGO1qrpfkt9NcmR3f+MGD2e38Dxj3OcZVfXc+cyCPZ64AwAAGMCI5+7vNlV1wkaP4daymeaamO/ozHdcm2muifmObDPNNTHf0W2m+e5pcxV361M73mQYm2muifmOznzHtZnmmpjvyDbTXBPzHd1mmu8eNVenZa6hqr4l0+s63t/d1y0sP6q7h3rx/vz2vD2/6PnwTG/v+k8jvo4lMd+Y71A223wXVdVru/vJGz2OW4v5jmszzTUx39FtpvnuqXMd7R3VbrGqelamN2X4aJJXV9Wzu/tt8+rfyEDvzFZVv5Lpwyb3rumDVB+e6UOCT66qh3T3r2/k+HY18zXfjRzfrraZ5ju/+9xNFiV51PymMunux93qg9qNzHfc+W6muSbmG/MdZr63pbk6crdKTR9S+B3zuxsdkumDNv+gu/+/Gu/DVD+U5Igkd0jy6SQHdve1VXXHTEcth/nwycR8Y77mextVVR9I8pEkr8r0bqiV6cNjj02S7v7bjRvdrme+4853M801Md+Y7zDzvS3N1Wvubm6vlVMxu/vSJN+b5Oiq+p3sYefU7gI3dPdX57dk/nh3X5t87fM7btzYoe0W5hvzHchmmu+RSc5L8otJPt/d70nype7+2z3pP9RdyHzHne9mmmtivu+J+Y7iNjNXp2Xe3Ker6ojuPj9J5iN4P5Dk9CTfvqEj2/Wur69/wOa/X1k4f2bJaE8OE/NNYr4D2TTz7e4bk7y0qt48/31lBv7/y3zHne9mmmtivuY7jtvSXPfIQW2wJye5YXFBd9+Q5MlV9YqNGdJu893d/eXkaz+0K26f5PiNGdJuZb4T8x3DZptvuntrkidW1fcnuXajx7O7me+4NtNcE/Pd6PHsbptpvreFuXrNHQAAwAC85g4AAGAA4g4AAGAA4g6AYVXVV6vq/Kr6cFW9uarutIPtv6Gq3l5V51bVi26tcQLAruA1dwAMq6qu6+59569fn+S87v6dDR4WAOwWjtwBsFn8XZIHJklV/XhV/cN8VO8VVbXXvPy6lY2r6u+q6s+q6o7zdudX1fVV9aH56yOr6jVV9UPz9k+rqq6qe1XVIVX14YXr+qGqes389Wuq6pKF6/zOW/NOAGBcPgoBgOFV1d5Jjk7yjqr61iQ/kuSR3f2Vqvo/SX4syWsXtv/+JHfL9GG1X0pyxLz80iSP6u5r5ssr239DkhOTXLXkkH6mu//4ls8MAL7OkTsARnbHqjo/yblJPpnk1UkenemD38+Z1z06yTeu7FBTsf1ikt9Yx+08M8kZSb60sOwBK0fnkvz2zk8BAJbjyB0AI/tSdx+xuGCOtzO6++e3sc9xSd6T5NNL3sZd532+M8lPLyz/+Mptz6du/sDSowaAneDIHQCbzbuT/FBV3TtJquoeVXX/ed3tkvxUkvW8U+ZPJXlZd1+/a4cJAOsj7gDYVLr7I0mel+Qvq+qDSd6V5L7z6jsm+ePu/tw6rrKSvG6XDhIAdoKPQgAAABiAI3cAAAADEHcAAAADEHcAAAADEHcAAAADEHcAAAADEHcAAAADEHcAAAAD+P8BNxfVZ5Sn3A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7" descr="data:image/png;base64,iVBORw0KGgoAAAANSUhEUgAAA3cAAANyCAYAAADB/jKlAAAAOXRFWHRTb2Z0d2FyZQBNYXRwbG90bGliIHZlcnNpb24zLjMuMiwgaHR0cHM6Ly9tYXRwbG90bGliLm9yZy8vihELAAAACXBIWXMAAAsTAAALEwEAmpwYAAA7h0lEQVR4nO3dfbytdV3n//dHEFPxBvWIyo2Q0g1Tig6jltON4zQDlqJTFlTKOCrySFKbrKisbLIy0+znxIioJKZpmpZYpJllk4/EAIdUNBIB5QhyoymSJiKf3x/XtXWx2eectQ/nsA/f/Xw+Hudx9rpu1vp+195nnfXa17XWqu4OAAAAt2232+gBAAAAcMuJOwAAgAGIOwAAgAGIOwAAgAGIOwAAgAGIOwBgU6iq22/0GAB2J3EH3ERVHV5Vj6mqvarq2Kq630aPCTZCVf1oVR1YVXerqqdv9HhYv/lx7OSq+seq+nSSrVX1DRs9LoDdRdzBgKrq0qr6UlVdV1VXVtXvV9W+S+5+dZLnJbkmyZOTfHa3DRT2bF9O8r4kFybZZ4PHws45Jcn3JXlCd9+nu/fv7n/b6EEtqqpfq6oPVdUNVfX8jR4PcNtWPsQcxlNVlyZ5Wnf/VVUdkOSdSf6su0/e2JEB3Dqq6tAkZyd5YHd/YaPHsy1VdXySq5KcmOT/dffzN3ZEwG2ZI3cwuO7+VJK/SPJtSTKfYvbqqrqiqj5VVS+oqr3mdf+9qt67sm9V/WxVdVX956r6jvlI4HVV9ZWqun7h8sHb23e+/Pyqet3C+r3n9YfMl1+z6jqvq6q7rZ7PfDtfXbXdjVX1vfP6O1TV71bV5fOf362qO8zrvnfednHfr87XeYeq+mxVffvCbd17PgK6Zb58yDzmxX2fNq+7U1W9ab6O6+a5vGbhdrdW1S9U1TXzkdUfW7id11TVCxYuP7CqeuHye1ZuZ9V98YKF2/iRqrq4qu46Xz66qj69MvZV+62ex8r39Pk7Od6z5uvbe9U2K9/PL1XV1oV131lV51TV5+e/v3NefruqektVvWxh266qB85fP7uq3ldVd5wv32/e/uqquqSqnrWw3zI/b9ucw+J9Po/rQ4tzWHV/nlJVL1m17O1V9Zz564Oq6q3zOD9TVb83j33lvr9+vv9XLn9XVe1XVX827/Mv89cHLlz/TX4mavo3eunC5W+dt/lcVV1QVY/bxvfms1X1qlXfu9X/xha/B0s/fszLttbX/22u63uysN3Tquo989ffOf9MHjRffvA8x29Z41vzH5JckeTM+Wdt9f1wt6p67Xwff6KqnldVt1tYv/rx4sb6+uPZHarqxVX1yZrOjjh15edyXv8DVXX+PLa/r6oHrTG+JEl3n9Hdf5FkhwE634ddVU9YWPYT87LFn4ftjf0183jfVVVfqKq/rar7r7qd91bVv837/tvq7+uqbbuqnlXT4881VfXbK/djVT2gqv56/rm/pqpeX1V3X9j3/8730edq+rd8lx3dB8D2iTsY3Pwk6DFJ/t+86IwkNyR5YJKHJPkvSdYKh/2SPCvJ55Kku9/X3ft2975JXp/kRSuXu/uT29t3HRavc9/u/vw2tnvf4nZJLl9Y94tJHpHkiCQPTvKwTKeZrrh81b7vm+f35SRvTPLjC9sel+Svuvvq+fLKY+bd5n3/bmHbJyf55iSHzutetGrM90lyryQHJDk+yWlV9c3bvTfWobv/aJ7Ly6rqnkleneno7dXb2e3uC/fDH+3MeOcn7ms9cb1dkt+ar/vohe3vkeTPk7wsyT2T/E6SP6+qe3b3jZnu/yOr6n+uup0nJPmJJI/t7i/NTx7fnuQf5zE+Oslzquq/bme+a9rOHFYcn2S/7aw/I8lxC09o7zWP5w1z+PxZkk8kOWQe6xu7+/KF+/43kvzRws/l32W6/34/yf2THJzkS0l+b8n53D7TffOXSe6d5CeTvH7V9+9F820fnuT7kxy1sO52Sf5+YXyr57rDx4/dpbv/Pskrkpwxx9QfJHled//TGpvfKdNjwLuSbMnN74f/neRuSb4xyfdk+jf8lIX9b5fkUwv3w+Lj3G8l+aZMjzMPzPR9/eUkqaqHJjk9yTMy/Yy/IlNg3uEWTf7r/ik3vc//e5KPrdpme2NPkh9L8muZ/o2fn+kxfVEleca874lLjOkJSY5M8tAkxyT5HwvX85tJ7pfkW5MclOT5C/udNI/hoCR3necC3ALiDsb1p1X1uSTvTfK3SX6jqvbP9ET7Od39r919VZKXJjl2jf1/MdMTlG0F1vbckn1vqR9L8r+6+6o5bH41yZOW3PeMJD+68Nv7J2V68rhinyQ3dvdX19i35j97bef6f6m7v9zdf5spcH54yXEt65lJ/lOS9yR5e3f/2S28vu2Ot6oqU8T+8hr77pPk+jWWf3+Sj3X3H3T3Dd39hkxPVh+bJN39pSSPS/LzVfWD8z4PT/LaJI/r7mvmZf8hyZbu/l/dfX13X5zklVn7Z3mbdjCH1PTmG7+U6Ynwmrr7HzL9rD96XnRskvd095WZfrlwvyQ/M/+b+7fu3uZRkIXr/Ex3v6W7vzifUvjrmQJkGY9Ism+SF873zV9nCszj1th2r0w/t59ZWLbm926djx+70/MzRdk/ZPrFzinb2fbKrHE/zNH9I0l+vru/0N2XJnlJbvpYsa37oZI8PclPdfdn5+/Pb+Tr98PTk7yiu9/f3V/t7jMyvX7zETs74VXOS7J/TW/285B5jpev2mZb//5W/Hl3/9/5l1q/mOQ7Vo6Gzu64g/1X+635vvhkkt/N/LPW3Rd197vmx5GrM/0y52s/x939we6+IdPP4A1JPrSO2wTWIO5gXI/v7rt39/27+yfmJ833T3L7JFesnAqT6bfK917csaoOzvRE/rfXe6M72PeHF273mjXW7wr3y3SUZMUn5mU71N3vT/KvSb5nPs3rgUnOXNjkHkn+ZRu7n5HknCRXV9Xnkzx31fp/6e5/3c64nrtw33xgjet/2bz+iqo6vdZ4x7/u/lySN2c6Bfclq9ev047Gm0zf588k+es19t/WfbX6+7Ny3QcsXH5okmszPUlMpiNWF2cK1xX3T3K/hVO6PpfkF5Lsvzi+JX7etjeHJHl2ptesXriN9SvOyNeP+v54vv5LgYOSfGJ+Aru0mk7zfcV8uuC1Sf5vkrvPUbLiZQvz+9OF5fdLctl8JHTF6vv4ufN+l2U64nvOwrptfe+Wefx4xKrvyc1+ZnbwPVn5d3BlTaey3nP1Bt39lSSvyfxz3tt+84AvZ9v3w70yBdDqx4rF+2hb98OWTEcFz1uYyzvm5cl0P/30qvvhoCz5OLSk12Q6yvj0JK9aY/32HquS6fueJOnu6zK9cdbi+O6T6c21lnXZwtdfe6yo6dT2N9Z0Cu+1SV6X6b7/mqr64DzWOyb553XcJrAGcQeby2WZnvDcaw6/u3f3Xbv7363a7gWZTtvamTch2N6+b1q53az6D34XujzTk6sVB+fmv9XenpUn6U9K8sd903fW+6Zs48lHd38x01GBD2c6FevFqzbZr6ruvJ1xvXjhvnnoGjfxrHndtyX591nj9KWqOiLT6VBvyHTa4y2xo/HePtPRrJ/bxv7buq9Wf39WrvtTydeOlJ2S5IRMR1aS6RTfH07yK1V1n3nZZUkuWfg5vnt336W7H7NwvTv6edvRHO6R6bSxX93G+kWvS3JMVT040+lnf7owzoNr4TVtS/rpTKf5Pry775rku+fltbDNsxbm9/iF5ZcnOWjhCHSycB/PXjzvd5dMkfMzC+u29b1b5vHj7MXvSW7+b29H35OVcX1jpoD6mdUb1PQmUb+S6bTVl2zndMdPZtv3wzVJvpKbP1Ys3kfbuh+uyXSa7L9bmOvdFk5hvSzJr6/62bzTfJR6V3ldkh9N8qhMR9VX2+Zj1exrR+lqeifle2T+Xs3/xu6T5IPrGM/iUb/Fx4rfTNJJHjT/HP94bvoznO5+UKafw8syHQkGbgFxB5tId1+R6XU4L6mqu9b0RhEPqKrF070emOk0uFfsxE3ckn13lTckeV5VbZlf+/TLmZ4ILesPMr1+5McznQqY5GuvXXx2bnqEJAvr75YpqJ6+naM0v1pV+1TVdyX5gUxH2dbrXzM9wb7J4/ccRa/LdPTqKUkOqKqf2InrX3a8T8r0uqybPAGs6U0yTsx0WuBapx+eleSbavoMub2r6kcyve5r5RTSX8oUCO+eX1+VTK+xvDDJqfn60bx/SHJtVf1cVd2xps8z+7aq+g/rmN+ac1jwnCSv7u5P7+iKuntrpqNff5DkLfOR8pVxXpHkhVV156r6hqp65BJju0umgPjc/DrFX1linxUrR6B/tqpuP7+m8LGZXlO62lczPfleedOgR2YKxbet3nDJx49d5d+SfDE3/zmvTEetXp3kqZnu222dMrvN+2E+tfpNSX69qu5S0xuK/M/MjxVVdXimX5T86eornY8EvjLJS6vq3vP2B9TXX+/5yiQnVtXDa3Lnqvr+2sabhcxj+4Z5rnvPPyPbO7175Sj972c6cnmTx5vtjX3BY6rqP1bVPpnuv/d398rRt2cl+ev5tNtl/UxNbwK08ji58hreuyS5LtPP8QFZiPWq2remdzRNkr0z/bLlSwFuEXEHm8+TM/2m/iOZToX54yT3XVi/f6Y3KPjKTlz3Ldl3V3lBknMz/db5Q5lOcbzZO/Bty/wk/QOZnvAuvmHKOzO9lm1bv1n+7SRvnV9/tZZPZ7q/L8/05gUn9tpvArEtL6rp3RovTnJRpid2i34zydbufvn8OpofT/KCqjpsHbexnvHulynEVntqprg8Zj6aeRPd/ZlMofjTmU6H/NkkP9Dd18xPSp+a6Un2Wn4zyRFVddT85Pyxmd7Q4pJMR1Nelem1WMva1hxW7JWbH4HdnjOSfHsWXqe5MM4HZjqStDVfPyK5Pb+b6TS1azK9nf87lh1Ed1+f6XWLR8/7/58kT171/fvZqrou0/f5dkl+a77/z0jy3PkU5bXs6PHjlnrW/HP+ySTfkJvf/8/K9DjzS/PpmE9J8pT5FxA3MUfP4zK9odQ1mY4IP2nhfvjJTPF3caZfRPxhktPnI9Z/mel1c2/axjh/LtO/w7Pn0w3/KtOR1nT3uZlOl/y9TPfRRdn+G4W8MlPUHJfp9W9fyhKvE+7uF3X3TU7JXHLsyTTXX8l0Oua/z/Ra5VTVLyT5+STfVfM7bWb6pcp3zOtS0zttnrrq+t6W6bWA52c6kvjqefmvZjoT4fPz8rcu7HO3TG8084VM/4bvkMTH9cAt5HPuAFapqtMzvavm83a48XLX971JXtfdB+5g0z3CbW28e4qq+u5MR34OWfU6L9hj1PTxKVvXenyr6eNQLu3u16xa/h+T/Ode4zP4avrYlsO6+6LdMV5gfdb7GgCAodX0mVv/LdPbvMNSavr4gWcneZWw4zbs2kxHM1f78rwO2MOJO4BZVf1akp9K8pvdfclGj4fbhqr61kynAv9jbvo5aXCb0t2/s43l5+Sm76gK7KGclgkAADAAb6gCAAAwgNvUaZn3ute9+pBDDtnoYQAAAGyI884775ru3rLWuttU3B1yyCE599xzN3oYAAAAG6KqPrGtdU7LBAAAGIC4AwAAGIC4AwAAGIC4AwAAGIC4AwAAGIC4AwAAGIC4AwAAGIC4AwAAGIC4AwAAGIC4AwAAGIC4AwAAGIC4AwAAGIC4AwAAGIC4AwAAGIC4AwAAGIC4AwAAGIC4AwAAGIC4AwAAGIC4AwAAGIC4AwAAGIC4AwAAGIC4AwAAGIC4AwAAGIC4AwAAGIC4AwAAGIC4AwAAGIC4AwAAGIC4AwAAGIC4AwAAGIC4AwAAGIC4AwAAGIC4AwAAGIC4AwAAGIC4AwAAGMBScVdVR1XVhVV1UVWdvMb6H6uqD85//r6qHryjfavqHlX1rqr62Pz3frtmSgAAAJvPDuOuqvZKckqSo5McnuS4qjp81WaXJPme7n5Qkl9LctoS+56c5N3dfViSd8+XAQAA2AnLHLl7WJKLuvvi7r4+yRuTHLO4QXf/fXf/y3zx7CQHLrHvMUnOmL8+I8njd3oWAAAAm9zeS2xzQJLLFi5vTfLw7Wz/1CR/scS++3f3FUnS3VdU1b3XurKqOiHJCUly8MEHLzFcAGCjHfr2N2/I7V7y2CduyO1utvkCe6ZljtzVGst6zQ2rHpUp7n5uvftuS3ef1t1HdveRW7ZsWc+uAAAAm8Yycbc1yUELlw9McvnqjarqQUleleSY7v7MEvteWVX3nfe9b5Kr1jd0AAAAViwTd+ckOayqDq2qfZIcm+TMxQ2q6uAkb03ypO7+5yX3PTPJ8fPXxyd5285PAwAAYHPb4WvuuvuGqjopyTuT7JXk9O6+oKpOnNefmuSXk9wzyf+pqiS5YT6Vcs1956t+YZI3VdVTk3wyiZPGAQAAdtIyb6iS7j4ryVmrlp268PXTkjxt2X3n5Z9J8uj1DBYAAIC1LfUh5gAAAOzZ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xB0AAMAAloq7qjqqqi6sqouq6uQ11n9LVb2vqr5cVc9dWP7NVXX+wp9rq+o587rnV9WnFtY9ZpfNCgAAYJPZe0cbVNVeSU5J8n1JtiY5p6rO7O6PLGz22STPSvL4xX27+8IkRyxcz6eS/MnCJi/t7hffgvEDAACQ5Y7cPSzJRd19cXdfn+SNSY5Z3KC7r+ruc5J8ZTvX8+gkH+/uT+z0aAEAAFjTMnF3QJLLFi5vnZet17FJ3rBq2UlV9cGqOr2q9ltrp6o6oarOrapzr7766p24WQAAgPEtE3e1xrJez41U1T5JHpfkzQuLX57kAZlO27wiyUvW2re7T+vuI7v7yC1btqznZgEAADaNZeJua5KDFi4fmOTydd7O0Uk+0N1Xrizo7iu7+6vdfWOSV2Y6/RMAAICdsEzcnZPksKo6dD4Cd2ySM9d5O8dl1SmZVXXfhYtPSPLhdV4nAAAAsx2+W2Z331BVJyV5Z5K9kpze3RdU1Ynz+lOr6j5Jzk1y1yQ3zh93cHh3X1tVd8r0TpvPWHXVL6qqIzKd4nnpGusBAABY0g7jLkm6+6wkZ61adurC15/OdLrmWvt+Mck911j+pHWNFAAAgG1a6kPMAQAA2LOJ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EsFXdVdVRVXVhVF1XVyWus/5aqel9Vfbmqnrtq3aVV9aGqOr+qzl1Yfo+qeldVfWz+e79bPh0AAIDNaYdxV1V7JTklydFJDk9yXFUdvmqzzyZ5VpIXb+NqHtXdR3T3kQvLTk7y7u4+LMm758sAAADshGWO3D0syUXdfXF3X5/kjUmOWdygu6/q7nOSfGUdt31MkjPmr89I8vh17AsAAMCCZeLugCSXLVzeOi9bVif5y6o6r6pOWFi+f3dfkSTz3/dea+eqOqGqzq2qc6+++up13CwAAMDmsUzc1RrLeh238cjufmim0zqfWVXfvY59092ndfeR3X3kli1b1rMrAADAprFM3G1NctDC5QOTXL7sDXT35fPfVyX5k0yneSbJlVV13ySZ/75q2esEAADgppaJu3OSHFZVh1bVPkmOTXLmMldeVXeuqrusfJ3kvyT58Lz6zCTHz18fn+Rt6xk4AAAAX7f3jjbo7huq6qQk70yyV5LTu/uCqjpxXn9qVd0nyblJ7prkxqp6TqZ31rxXkj+pqpXb+sPufsd81S9M8qaqemqSTyZ54i6dGQAAwCayw7hLku4+K8lZq5aduvD1pzOdrrnatUkevI3r/EySRy89UgAAALZpqQ8xBwAAYM8m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Yg7gAAAAaw90YPAIDN69C3v3lDbveSxz5xQ24XRuHfLuyZHLkDAAAYgLgDAAAYgLgDAAAYgLgDAAAYgLgDAAAYgLgDAAAYgLgDAAAYgLgDAAAYgLgDAAAYwFJxV1VHVdWFVXVRVZ28xvpvqar3VdWXq+q5C8sPqqq/qaqPVtUFVfXshXXPr6pPVdX585/H7JopAQAAbD5772iDqtorySlJvi/J1iTnVNWZ3f2Rhc0+m+RZSR6/avcbkvx0d3+gqu6S5LyqetfCvi/t7hff0kkAAABsdsscuXtYkou6++Luvj7JG5Mcs7hBd1/V3eck+cqq5Vd09wfmr7+Q5KNJDtglIwcAAOBrlom7A5JctnB5a3Yi0KrqkCQPSfL+hcUnVdUHq+r0qtpvG/udUFXnVtW5V1999XpvFgAAYFNYJu5qjWW9nhupqn2TvCXJc7r72nnxy5M8IMkRSa5I8pK19u3u07r7yO4+csuWLeu5WQAAgE1jmbjbmuSghcsHJrl82RuoqttnCrvXd/dbV5Z395Xd/dXuvjHJKzOd/gkAAMBOWCbuzklyWFUdWlX7JDk2yZnLXHlVVZJXJ/lod//OqnX3Xbj4hCQfXm7IAAAArLbDd8vs7huq6qQk70yyV5LTu/uCqjpxXn9qVd0nyblJ7prkxqp6TpLDkzwoyZOSfKiqzp+v8he6+6wkL6qqIzKd4nlpkmfswnkBAABsKjuMuySZY+ysVctOXfj605lO11ztvVn7NXvp7ictP0wAAAC2Z6kPMQcAAGDPJu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IO4AAAAGsFTcVdVRVXVhVV1UVSevsf5bqup9VfXlqnruMvtW1T2q6l1V9bH57/1u+XQAAAA2px3GXVXtleSUJEcnOTzJcVV1+KrNPpvkWUlevI59T07y7u4+LMm758sAAADshGWO3D0syUXdfXF3X5/kjUmOWdygu6/q7nOSfGUd+x6T5Iz56zOSPH7npgAAAMAycXdAkssWLm+dly1je/vu391XJMn8972XvE4AAABW2XuJbWqNZb3k9d+SfacrqDohyQlJcvDBB69nVwAAuMUOffubb/XbvOSxT7zVb5PbvmWO3G1NctDC5QOTXL7k9W9v3yur6r5JMv991VpX0N2ndfeR3X3kli1blrxZAACAzWWZuDsnyWFVdWhV7ZPk2CRnLnn929v3zCTHz18fn+Rtyw8bAACARTs8LbO7b6iqk5K8M8leSU7v7guq6sR5/alVdZ8k5ya5a5Ibq+o5SQ7v7mvX2ne+6hcmeVNVPTXJJ5M49gwAALCTlnnNXbr7rCRnrVp26sLXn850yuVS+87LP5Pk0esZLAAAAGtb6kPMAQAA2LOJ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GIOwAAgAHsvdEDAIDN4NC3v3lDbveSxz5xQ24XgFufI3cAAAADEHcAAAADEHcAAAADEHcAAAADEHcAAAADEHcAAAADEHcAAAADEHcAAAADEHcAAAADEHcAAAADEHcAAAADEHcAAAADEHcAAAADEHcAAAADEHcAAAADEHcAAAADEHcAAAADEHcAAAADEHcAAAADEHcAAAADEHcAAAADEHcAAAADEHcAAAADEHcAAAADEHcAAAADEHcAAAADEHcAAAADEHcAAAADEHcAAAADEHcAAAADEHcAAAADEHcAAAADEHcAAAADEHcAAAADEHcAAAADEHcAAAADEHcAAAADWCruquqoqrqwqi6qqpPXWF9V9bJ5/Qer6qHz8m+uqvMX/lxbVc+Z1z2/qj61sO4xu3RmAAAAm8jeO9qgqvZKckqS70uyNck5VXVmd39kYbOjkxw2/3l4kpcneXh3X5jkiIXr+VSSP1nY76Xd/eJdMA8AAIBNbZkjdw9LclF3X9zd1yd5Y5JjVm1zTJLX9uTsJHevqvuu2ubRST7e3Z+4xaMGAADgJpaJuwOSXLZweeu8bL3bHJvkDauWnTSfxnl6Ve23xFgAAABYwzJxV2ss6/VsU1X7JHlckjcvrH95kgdkOm3ziiQvWfPGq06oqnOr6tyrr756ieECAABsPsvE3dYkBy1cPjDJ5evc5ugkH+juK1cWdPeV3f3V7r4xySsznf55M919Wncf2d1HbtmyZYnhAgAAbD7LxN05SQ6rqkPnI3DHJjlz1TZnJnny/K6Zj0jy+e6+YmH9cVl1Suaq1+Q9IcmH1z16AAAAkizxbpndfUNVnZTknUn2SnJ6d19QVSfO609NclaSxyS5KMkXkzxlZf+qulOmd9p8xqqrflFVHZHp9M1L11gPAADAknYYd0nS3WdlCrjFZacufN1JnrmNfb+Y5J5rLH/SukYKAADANi31IeYAAADs2c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MQdAADAAJaKu6o6qqourKqLqurkNdZXVb1sXv/BqnrowrpLq+pDVXV+VZ27sPweVfWuqvrY/Pd+u2ZKAAAAm88O466q9kpySpKjkxye5LiqOnzVZkcnOWz+c0KSl69a/6juPqK7j1xYdnKSd3f3YUnePV8GAABgJyxz5O5hSS7q7ou7+/okb0xyzKptjkny2p6cneTuVXXfHVzvMUnOmL8+I8njlx82AAAAi5aJuwOSXLZweeu8bNltOslfVtV5VXXCwjb7d/cVSTL/fe+1bryqTqiqc6vq3KuvvnqJ4QIAAGw+y8RdrbGs17HNI7v7oZlO3XxmVX33OsaX7j6tu4/s7iO3bNmynl0BAAA2jWXibmuSgxYuH5jk8mW36e6Vv69K8ieZTvNMkitXTt2c/75qvYMHAABgskzcnZPksKo6tKr2SXJskjNXbXNmkifP75r5iCSf7+4rqurOVXWXJKmqOyf5L0k+vLDP8fPXxyd52y2cCwAAwKa194426O4bquqkJO9MsleS07v7gqo6cV5/apKzkjwmyUVJvpjkKfPu+yf5k6paua0/7O53zOtemORNVfXUJJ9M8sRdNisAAIBNZodxlyTdfVamgFtcdurC153kmWvsd3GSB2/jOj+T5NHrGSwAAABrW+pDzAEAANiziTsAAIABiDsAAIABiDsAAIABiDsAAIABiDsAAIABiDsAAIABiDsAAIABiDsAAIABiDsAAIABiDsAAIABiDsAAIABiDsAAIABiDsAAIABiDsAAIABiDsAAIABiDsAAIABiDsAAIABiDsAAIABiDsAAIABiDsAAIAB7L3RAwAAAPYMh779zRtyu5c89okbcrujceQ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OIOAABgAHtv9AAAtufQt795Q273ksc+cUNuFwBgZzlyBwAAMABxBwAAMABxBwAAMABxBwAAMABxBwAAMABxBwAAMABxBwAAMABxBwAAMABxBwAAMABxBwAAMICl4q6qjqqqC6vqoqo6eY31VVUvm9d/sKoeOi8/qKr+pqo+WlUXVNWzF/Z5flV9qqrOn/88ZtdNCwAAYHPZe0cbVNVeSU5J8n1JtiY5p6rO7O6PLGx2dJLD5j8PT/Ly+e8bkvx0d3+gqu6S5LyqetfCvi/t7hfvuukAAABsTsscuXtYkou6++Luvj7JG5Mcs2qbY5K8tidnJ7l7Vd23u6/o7g8kSXd/IclHkxywC8cPAABAlou7A5JctnB5a24eaDvcpqoOSfKQJO9fWHzSfBrn6VW131o3XlUnVNW5VXXu1VdfvcRwAQAANp9l4q7WWNbr2aaq9k3yliTP6e5r58UvT/KAJEckuSLJS9a68e4+rbuP7O4jt2zZssRwAQAANp9l4m5rkoMWLh+Y5PJlt6mq22cKu9d391tXNujuK7v7q919Y5JXZjr9EwAAgJ2wTNydk+Swqjq0qvZJcmySM1dtc2aSJ8/vmvmIJJ/v7iuqqpK8OslHu/t3FneoqvsuXHxCkg/v9CwAAAA2uR2+W2Z331BVJyV5Z5K9kpze3RdU1Ynz+lOTnJXkMUkuSvLFJE+Zd39kkicl+VBVnT8v+4XuPivJi6rqiEynb16a5Bm7aE4AAACbzg7jLknmGDtr1bJTF77uJM9cY7/3Zu3X46W7n7SukQIAALBNS32IOQAAAHs2cQcAADAAcQcAADAAcQcAADAAcQcAADAAcQcAADAAcQcAADAAcQcAADAAcQcAADAAcQcAADAAcQcAADAAcQcAADAAcQcAADAAcQcAADAAcQcAADAAcQcAADAAcQcAADAAcQcAADAAcQcAADAAcQcAADAAcQcAADAAcQcAADAAcQcAADAAcQcAADAAcQcAADAAcQcAADAAcQcAADAAcQcAADAAcQcAADAAcQcAADAAcQcAADAAcQcAADAAcQcAADAAcQcAADAAcQcAADCAvTd6ALeWQ9/+5g253Use+8QNud3NNN/NNNdk8813s/H9BYBbz2j/7zpy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ABxBwAAMICl4q6qjqqqC6vqoqo6eY31VVUvm9d/sKoeuqN9q+oeVfWuqvrY/Pd+u2ZKAAAAm88O466q9kpySpKjkxye5LiqOnzVZkcnOWz+c0KSly+x78lJ3t3dhyV593wZAACAnbDMkbuHJbmouy/u7uuTvDHJMau2OSbJa3tydpK7V9V9d7DvMUnOmL8+I8njb9lUAAAANq+9l9jmgCSXLVzemuThS2xzwA723b+7r0iS7r6iqu691o1X1QmZjgYmyXVVdeESY97V7pXkmp3ZsXbxQG4lm2m+m2muifkuzXxvEzbTfDfTXBPzXZr57vE201wT813aLZzv/be1Ypm4W+u2e8ltltl3u7r7tCSnrWefXa2qzu3uIzdyDLemzTTfzTTXxHxHZ77j2kxzTcx3dJtpvptpron57gmWOS1za5KDFi4fmOTyJbfZ3r5XzqduZv77quWHDQAAwKJl4u6cJIdV1aFVtU+SY5OcuWqbM5M8eX7XzEck+fx8yuX29j0zyfHz18cnedstnAsAAMCmtcPTMrv7hqo6Kck7k+yV5PTuvqCqTpzXn5rkrCSPSXJRki8mecr29p2v+oVJ3lRVT03yySRP3KUz27U29LTQDbCZ5ruZ5pqY7+jMd1ybaa6J+Y5uM813M801Md8NV93regkcAAAAe6ClPsQcAACAPZu4AwAAGIC4AwAAGIC4AwAAGIC4W0JV3WOjx3Brq6p9N3oMt4bN9L2tqgdW1Q9W1eEbPZbdpar2Xvh636o6cvTvcVVtqaqHVNW3j/7vtqr2r6qHzvPdf6PHsxFG/x5vRqM/Rq1WVY/b6DHcmjbT93fk5xlVdfeNHsOyxN0qVfXIqvpoVV1QVQ+vqnclObeqLquq79jo8d2KPrLRA9jVqup5C18fXlX/nOS8qrq0qh6+gUPbLarqb6rqXvPXT8r0kSVHJ/mjqvrJDR3cblBV/z3JlVX1z1V1dJIPJvmtJP9YVcdt6OB2g/ln+K+SvC/J+5O8KsmHquo1VXW3jR3drlVVR1TV2Unek+RFSX47yd9W1dlV9dANHdytb8TH5m+fv5eXVdVpVbXfwrp/2Mix7Wqb7TlGVf23VX9+MMlpK5c3eny7mucZQz/PuKaq/qqqnrqnh56PQlhl/o/kqUn2TfL2JI/v7vfOTyD+d3c/ckMHuAtV1f/c1qokv9jdQ/22qao+0N0Pnb/+8yS/191/UVUPS/K73f2dGzvCXauqPtzd3zZ/fU6So7r7M1V1pyRnd/eDNnaEu1ZVfSjJo5LcJck/JnlId398PsLzrgHne3aS47v7wvln+JndfXxVPT3Jf+3uH9rgIe4yVXV+kmd09/tXLX9Ekld094M3ZGC7ySZ8bH5vkhckOTvJ0zJ9Vu7j5n+//6+7H7KhA9yFNtNzjCSpqhuSvCPJVZl+fpPkh5L8cZLu7v+xUWPbHTzPGPd5xvwc4+eTHJfkqCTvTfKGJG/r7i9t5NhWc+Tu5m7f3R/q7vclubq735sk3f2BJHfc2KHtcr+RZL9MT4YX/+yb8X827tfdf5Ek3f0PGe97myRfqaoD5q+vS/Kv89dfTrLXxgxpt/pqd1/T3Zckua67P54k3X3lBo9rd7ljd1+YfO1n+Nvnr1+ZZLRTYu68OuySpLvPTnLnDRjP7rbZHpv37e53dPfnuvvFSU5K8o453kf7DfRmeo6RJN+RaV7nJPkf3f2UJNd091NGC7s1eJ4xlq909591948lOTDJ65P8cJKtVfWHGzu0m9p7x5tsOov/cf78qnX73JoDuRV8IMmfdvd5q1dU1dM2YDy72zdW1ZmZfnt4YFXdqbu/OK+7/QaOa3f5qSR/WVVvSXJBkr+uqnck+a4kv7+hI9s9PllVv5npSfA/VdVLkrw1yX9OcsWGjmz3+HhV/VKSdyf5b0nOT5Kqun3Ge2z/i/m34K9Nctm87KAkT850VGA0m+2xuarqbt39+STp7r+ZT997S5KhjlJmcz3HSHefU1Xfl+QnM/0f9HMZL9gXeZ4x7vOMlSPPmY/UvSnJm+aXQTx+owa1FqdlrjK/0PevFv4xrix/QJIf7O4XbczIdr2q+uYkn+nua9ZYt/9oRzyq6ntWLTqvu6+bT9v7oe4+ZSPGtTvNDzo/muSbMj3h35rpFIJ/2tCB7QZVddckz8z0xOH3kvzXTKd3fSLJC7p7qMCbz/n/hUxH6f4xyQu7+wvz9/xb56Naw5hfR3lMkgMy/Se7NcmZ3X3Whg5sN9iEj80/muTi1T+zVXVwkl/q7qdvzMh2vc30HGO1qrpfkt9NcmR3f+MGD2e38Dxj3OcZVfXc+cyCPZ64AwAAGMCI5+7vNlV1wkaP4daymeaamO/ozHdcm2muifmObDPNNTHf0W2m+e5pcxV361M73mQYm2muifmOznzHtZnmmpjvyDbTXBPzHd1mmu8eNVenZa6hqr4l0+s63t/d1y0sP6q7h3rx/vz2vD2/6PnwTG/v+k8jvo4lMd+Y71A223wXVdVru/vJGz2OW4v5jmszzTUx39FtpvnuqXMd7R3VbrGqelamN2X4aJJXV9Wzu/tt8+rfyEDvzFZVv5Lpwyb3rumDVB+e6UOCT66qh3T3r2/k+HY18zXfjRzfrraZ5ju/+9xNFiV51PymMunux93qg9qNzHfc+W6muSbmG/MdZr63pbk6crdKTR9S+B3zuxsdkumDNv+gu/+/Gu/DVD+U5Igkd0jy6SQHdve1VXXHTEcth/nwycR8Y77mextVVR9I8pEkr8r0bqiV6cNjj02S7v7bjRvdrme+4853M801Md+Y7zDzvS3N1Wvubm6vlVMxu/vSJN+b5Oiq+p3sYefU7gI3dPdX57dk/nh3X5t87fM7btzYoe0W5hvzHchmmu+RSc5L8otJPt/d70nype7+2z3pP9RdyHzHne9mmmtivu+J+Y7iNjNXp2Xe3Ker6ojuPj9J5iN4P5Dk9CTfvqEj2/Wur69/wOa/X1k4f2bJaE8OE/NNYr4D2TTz7e4bk7y0qt48/31lBv7/y3zHne9mmmtivuY7jtvSXPfIQW2wJye5YXFBd9+Q5MlV9YqNGdJu893d/eXkaz+0K26f5PiNGdJuZb4T8x3DZptvuntrkidW1fcnuXajx7O7me+4NtNcE/Pd6PHsbptpvreFuXrNHQAAwAC85g4AAGAA4g4AAGAA4g6AYVXVV6vq/Kr6cFW9uarutIPtv6Gq3l5V51bVi26tcQLAruA1dwAMq6qu6+59569fn+S87v6dDR4WAOwWjtwBsFn8XZIHJklV/XhV/cN8VO8VVbXXvPy6lY2r6u+q6s+q6o7zdudX1fVV9aH56yOr6jVV9UPz9k+rqq6qe1XVIVX14YXr+qGqes389Wuq6pKF6/zOW/NOAGBcPgoBgOFV1d5Jjk7yjqr61iQ/kuSR3f2Vqvo/SX4syWsXtv/+JHfL9GG1X0pyxLz80iSP6u5r5ssr239DkhOTXLXkkH6mu//4ls8MAL7OkTsARnbHqjo/yblJPpnk1UkenemD38+Z1z06yTeu7FBTsf1ikt9Yx+08M8kZSb60sOwBK0fnkvz2zk8BAJbjyB0AI/tSdx+xuGCOtzO6++e3sc9xSd6T5NNL3sZd532+M8lPLyz/+Mptz6du/sDSowaAneDIHQCbzbuT/FBV3TtJquoeVXX/ed3tkvxUkvW8U+ZPJXlZd1+/a4cJAOsj7gDYVLr7I0mel+Qvq+qDSd6V5L7z6jsm+ePu/tw6rrKSvG6XDhIAdoKPQgAAABiAI3cAAAADEHcAAAADEHcAAAADEHcAAAADEHcAAAADEHcAAAADEHcAAAAD+P8BNxfVZ5Sn3A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9" b="1010"/>
          <a:stretch/>
        </p:blipFill>
        <p:spPr bwMode="auto">
          <a:xfrm>
            <a:off x="6792833" y="1167568"/>
            <a:ext cx="4780858" cy="495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235131" y="5940678"/>
            <a:ext cx="5933501" cy="861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3200" b="1" dirty="0" smtClean="0"/>
              <a:t>Вывод:</a:t>
            </a:r>
            <a:endParaRPr lang="en-US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3200" b="1" dirty="0"/>
              <a:t>На данном графике вы видите список самых популярных приложений по </a:t>
            </a:r>
            <a:r>
              <a:rPr lang="ru-RU" sz="3200" b="1" dirty="0" smtClean="0"/>
              <a:t>категориям</a:t>
            </a:r>
            <a:r>
              <a:rPr lang="en-US" sz="3200" b="1" dirty="0"/>
              <a:t>.</a:t>
            </a:r>
            <a:r>
              <a:rPr lang="ru-RU" sz="3200" b="1" dirty="0" smtClean="0"/>
              <a:t>Первое </a:t>
            </a:r>
            <a:r>
              <a:rPr lang="ru-RU" sz="3200" b="1" dirty="0"/>
              <a:t>место занимает приложение Google Play services </a:t>
            </a:r>
            <a:r>
              <a:rPr lang="ru-RU" sz="3200" b="1" dirty="0" smtClean="0"/>
              <a:t>категории Tools (Инструменты) ,на него приходится более 12,05 млрд скачиваний. Второй по популярности YouTube категории Video Players </a:t>
            </a:r>
            <a:r>
              <a:rPr lang="ru-RU" sz="3200" b="1" dirty="0"/>
              <a:t>&amp; </a:t>
            </a:r>
            <a:r>
              <a:rPr lang="ru-RU" sz="3200" b="1" dirty="0" smtClean="0"/>
              <a:t>Editors (</a:t>
            </a:r>
            <a:r>
              <a:rPr lang="ru-RU" sz="3200" b="1" dirty="0"/>
              <a:t>Видеоплееры и редакторы) ,на него приходится более 9,77 млрд </a:t>
            </a:r>
            <a:r>
              <a:rPr lang="ru-RU" sz="3200" b="1" dirty="0" smtClean="0"/>
              <a:t>скачиваний. На </a:t>
            </a:r>
            <a:r>
              <a:rPr lang="ru-RU" sz="3200" b="1" dirty="0"/>
              <a:t>третьем </a:t>
            </a:r>
            <a:r>
              <a:rPr lang="ru-RU" sz="3200" b="1" dirty="0" smtClean="0"/>
              <a:t>месте </a:t>
            </a:r>
            <a:r>
              <a:rPr lang="ru-RU" sz="3200" b="1" dirty="0"/>
              <a:t>по популярности Google Maps - Navigate &amp; Explore категории Tools(Путешествия и окрестности) ,его скачали более 9,14 млрд </a:t>
            </a:r>
            <a:r>
              <a:rPr lang="ru-RU" sz="3200" b="1" dirty="0" smtClean="0"/>
              <a:t>скачиваний</a:t>
            </a:r>
            <a:endParaRPr lang="ru-RU" sz="3200" b="1" dirty="0"/>
          </a:p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64639" y="5946881"/>
            <a:ext cx="5827361" cy="72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/>
              <a:t>Вывод </a:t>
            </a:r>
            <a:r>
              <a:rPr lang="ru-RU" sz="800" b="1" dirty="0" smtClean="0"/>
              <a:t>:</a:t>
            </a:r>
            <a:endParaRPr lang="en-US" sz="800" b="1" dirty="0" smtClean="0"/>
          </a:p>
          <a:p>
            <a:pPr>
              <a:lnSpc>
                <a:spcPts val="960"/>
              </a:lnSpc>
            </a:pPr>
            <a:endParaRPr lang="ru-RU" sz="800" b="1" dirty="0"/>
          </a:p>
          <a:p>
            <a:pPr>
              <a:lnSpc>
                <a:spcPts val="960"/>
              </a:lnSpc>
            </a:pPr>
            <a:r>
              <a:rPr lang="ru-RU" sz="800" b="1" dirty="0"/>
              <a:t>Если сузить список приложений, которые установили более 1 миллиарда раз, средний рейтинг этих популярных приложений составит около 4.2 , что на 47% больше чем рейтинг всех приложений в Google Play Store - 2.2.Это говорит </a:t>
            </a:r>
            <a:r>
              <a:rPr lang="ru-RU" sz="800" b="1" dirty="0" smtClean="0"/>
              <a:t>о прямо пропорциональной </a:t>
            </a:r>
            <a:r>
              <a:rPr lang="ru-RU" sz="800" b="1" dirty="0"/>
              <a:t>зависимости количества скачиваний приложений и </a:t>
            </a:r>
            <a:r>
              <a:rPr lang="ru-RU" sz="800" b="1" dirty="0" smtClean="0"/>
              <a:t>рейтинга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535886" y="1393371"/>
            <a:ext cx="252548" cy="4687546"/>
          </a:xfrm>
          <a:prstGeom prst="rect">
            <a:avLst/>
          </a:prstGeom>
          <a:noFill/>
          <a:ln w="19050">
            <a:solidFill>
              <a:srgbClr val="E19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07974" y="801856"/>
            <a:ext cx="117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b="1" dirty="0"/>
              <a:t>Проведенный анализ Google Play Store на 15.06.2021 показал ,что магазин включает в себя около 2 млн 312 </a:t>
            </a:r>
            <a:r>
              <a:rPr lang="ru-RU" sz="900" b="1" dirty="0" smtClean="0"/>
              <a:t>тыс. </a:t>
            </a:r>
            <a:r>
              <a:rPr lang="ru-RU" sz="900" b="1" dirty="0"/>
              <a:t>различных </a:t>
            </a:r>
            <a:r>
              <a:rPr lang="ru-RU" sz="900" b="1" dirty="0" smtClean="0"/>
              <a:t>приложений. Данные </a:t>
            </a:r>
            <a:r>
              <a:rPr lang="ru-RU" sz="900" b="1" dirty="0"/>
              <a:t>приложения </a:t>
            </a:r>
            <a:r>
              <a:rPr lang="ru-RU" sz="900" b="1" dirty="0" smtClean="0"/>
              <a:t>делятся </a:t>
            </a:r>
            <a:r>
              <a:rPr lang="ru-RU" sz="900" b="1" dirty="0"/>
              <a:t>на 48 категорий , которые включают в себя такие сферы </a:t>
            </a:r>
            <a:r>
              <a:rPr lang="ru-RU" sz="900" b="1" dirty="0" smtClean="0"/>
              <a:t>как бизнес, музыку, видео, игры, спорт, образование </a:t>
            </a:r>
            <a:r>
              <a:rPr lang="ru-RU" sz="900" b="1" dirty="0"/>
              <a:t>итд.</a:t>
            </a:r>
          </a:p>
        </p:txBody>
      </p:sp>
    </p:spTree>
    <p:extLst>
      <p:ext uri="{BB962C8B-B14F-4D97-AF65-F5344CB8AC3E}">
        <p14:creationId xmlns:p14="http://schemas.microsoft.com/office/powerpoint/2010/main" val="384130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756137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294472"/>
            <a:ext cx="712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данных. Анализ стоимости приложений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4" y="801856"/>
            <a:ext cx="4012663" cy="29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2105"/>
            <a:ext cx="4693920" cy="314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946383" y="4632787"/>
            <a:ext cx="71658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/>
              <a:t>Вывод :</a:t>
            </a:r>
          </a:p>
          <a:p>
            <a:r>
              <a:rPr lang="ru-RU" sz="1050" b="1" dirty="0"/>
              <a:t>Приложения в Google Play Store делятся на платные и бесплатные . Доля бесплатных приложений составляет - 98,05%,платных -1,95%.</a:t>
            </a:r>
          </a:p>
          <a:p>
            <a:r>
              <a:rPr lang="ru-RU" sz="1050" b="1" dirty="0"/>
              <a:t>Самое дорогое приложение в Google Play Store называется MESH Connect</a:t>
            </a:r>
            <a:r>
              <a:rPr lang="ru-RU" sz="1050" b="1" dirty="0" smtClean="0"/>
              <a:t>, категории </a:t>
            </a:r>
            <a:r>
              <a:rPr lang="ru-RU" sz="1050" b="1" dirty="0"/>
              <a:t>Productivity (Продуктивность) его стоимость составляет </a:t>
            </a:r>
            <a:r>
              <a:rPr lang="ru-RU" sz="1050" b="1" dirty="0" smtClean="0"/>
              <a:t> 400 </a:t>
            </a:r>
            <a:r>
              <a:rPr lang="ru-RU" sz="1050" b="1" dirty="0"/>
              <a:t>долларов</a:t>
            </a:r>
            <a:r>
              <a:rPr lang="ru-RU" sz="1050" b="1" dirty="0" smtClean="0"/>
              <a:t>. </a:t>
            </a:r>
            <a:r>
              <a:rPr lang="ru-RU" sz="1050" b="1" dirty="0"/>
              <a:t>За ним следуют 22 приложения с ценой </a:t>
            </a:r>
            <a:r>
              <a:rPr lang="ru-RU" sz="1050" b="1" dirty="0" smtClean="0"/>
              <a:t> 399.99 </a:t>
            </a:r>
            <a:r>
              <a:rPr lang="ru-RU" sz="1050" b="1" dirty="0"/>
              <a:t>долларов</a:t>
            </a:r>
            <a:r>
              <a:rPr lang="ru-RU" sz="1050" b="1" dirty="0" smtClean="0"/>
              <a:t>.</a:t>
            </a:r>
          </a:p>
          <a:p>
            <a:r>
              <a:rPr lang="ru-RU" sz="1050" b="1" dirty="0" smtClean="0"/>
              <a:t>Приложение </a:t>
            </a:r>
            <a:r>
              <a:rPr lang="ru-RU" sz="1050" b="1" dirty="0"/>
              <a:t>с самой низкой ценой стоит 0.19 долларов</a:t>
            </a:r>
            <a:r>
              <a:rPr lang="ru-RU" sz="1050" b="1" dirty="0" smtClean="0"/>
              <a:t>. Средняя </a:t>
            </a:r>
            <a:r>
              <a:rPr lang="ru-RU" sz="1050" b="1" dirty="0"/>
              <a:t>цена приложений составляет 5,32 доллара.</a:t>
            </a:r>
          </a:p>
          <a:p>
            <a:r>
              <a:rPr lang="ru-RU" sz="1050" b="1" dirty="0"/>
              <a:t>Самый высокий рейтинг имеют приложения стоимость которых составляет от 0 до 50 долларов</a:t>
            </a:r>
            <a:r>
              <a:rPr lang="ru-RU" sz="1050" b="1" dirty="0" smtClean="0"/>
              <a:t>. Так </a:t>
            </a:r>
            <a:r>
              <a:rPr lang="ru-RU" sz="1050" b="1" dirty="0"/>
              <a:t>же хочется отметить ,что большая часть самых дорогие приложения имеют рейтинг от 3,5 до 5 ,что говорит о том что покупатели данных приложений остались довольными покупкой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03"/>
          <a:stretch/>
        </p:blipFill>
        <p:spPr bwMode="auto">
          <a:xfrm>
            <a:off x="8136769" y="821528"/>
            <a:ext cx="3973033" cy="363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694" y="833756"/>
            <a:ext cx="4678208" cy="363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39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756137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3" y="294472"/>
            <a:ext cx="630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данных. Анализ отзывов приложений 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1" y="945860"/>
            <a:ext cx="5356560" cy="382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41" b="3712"/>
          <a:stretch/>
        </p:blipFill>
        <p:spPr bwMode="auto">
          <a:xfrm>
            <a:off x="5564700" y="1199999"/>
            <a:ext cx="6563939" cy="56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424358" y="786697"/>
            <a:ext cx="3679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Категории приложений </a:t>
            </a:r>
            <a:r>
              <a:rPr lang="ru-RU" sz="1200" b="1" dirty="0"/>
              <a:t>без </a:t>
            </a:r>
            <a:r>
              <a:rPr lang="ru-RU" sz="1200" b="1" dirty="0" smtClean="0"/>
              <a:t>отзывов/ с отзывами</a:t>
            </a:r>
            <a:endParaRPr lang="ru-RU" sz="1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4558" y="5146178"/>
            <a:ext cx="600627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/>
              <a:t>Вывод :</a:t>
            </a:r>
          </a:p>
          <a:p>
            <a:r>
              <a:rPr lang="ru-RU" sz="1050" b="1" dirty="0"/>
              <a:t>В Google Play Store приложения </a:t>
            </a:r>
            <a:r>
              <a:rPr lang="ru-RU" sz="1050" b="1" dirty="0" smtClean="0"/>
              <a:t>делятся </a:t>
            </a:r>
            <a:r>
              <a:rPr lang="ru-RU" sz="1050" b="1" dirty="0"/>
              <a:t>на имеющие </a:t>
            </a:r>
            <a:r>
              <a:rPr lang="ru-RU" sz="1050" b="1" dirty="0" smtClean="0"/>
              <a:t>отзывы- </a:t>
            </a:r>
            <a:r>
              <a:rPr lang="ru-RU" sz="1050" b="1" dirty="0"/>
              <a:t>0,04% и не имеющие </a:t>
            </a:r>
            <a:r>
              <a:rPr lang="ru-RU" sz="1050" b="1" dirty="0" smtClean="0"/>
              <a:t>отзывы-99,96</a:t>
            </a:r>
            <a:r>
              <a:rPr lang="ru-RU" sz="1050" b="1" dirty="0"/>
              <a:t>%.</a:t>
            </a:r>
          </a:p>
          <a:p>
            <a:r>
              <a:rPr lang="ru-RU" sz="1050" b="1" dirty="0"/>
              <a:t>На первом месте категория содержащая самое большое количество приложений без </a:t>
            </a:r>
            <a:r>
              <a:rPr lang="ru-RU" sz="1050" b="1" dirty="0" smtClean="0"/>
              <a:t>отзывов </a:t>
            </a:r>
            <a:r>
              <a:rPr lang="ru-RU" sz="1050" b="1" dirty="0"/>
              <a:t>Education (Образование) у нее - 241002 приложений без </a:t>
            </a:r>
            <a:r>
              <a:rPr lang="ru-RU" sz="1050" b="1" dirty="0" smtClean="0"/>
              <a:t>отзывов </a:t>
            </a:r>
            <a:r>
              <a:rPr lang="ru-RU" sz="1050" b="1" dirty="0"/>
              <a:t>, и только - 40 с отзывами. На втором месте Music &amp; </a:t>
            </a:r>
            <a:r>
              <a:rPr lang="ru-RU" sz="1050" b="1" dirty="0" smtClean="0"/>
              <a:t>Audio (</a:t>
            </a:r>
            <a:r>
              <a:rPr lang="ru-RU" sz="1050" b="1" dirty="0"/>
              <a:t>Музыка и Аудио)- 154866 - 12 .На третьем месте Tools (Инструменты) 143830 - 1 соответственно .</a:t>
            </a:r>
          </a:p>
          <a:p>
            <a:r>
              <a:rPr lang="ru-RU" sz="1050" b="1" dirty="0"/>
              <a:t>Данная статистика показывает, что клиенты Google Play Store не любят оставлять отзывы установленных приложений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02967" y="1008737"/>
            <a:ext cx="3866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отсутствие </a:t>
            </a:r>
            <a:r>
              <a:rPr lang="ru-RU" sz="1000" dirty="0" smtClean="0"/>
              <a:t>отзывов                                                наличие отзывов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87940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756137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3" y="294472"/>
            <a:ext cx="819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данных. Анализ эмоциональной окраски отзывов 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62" y="1141284"/>
            <a:ext cx="9757840" cy="493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653" y="6131538"/>
            <a:ext cx="1122997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/>
              <a:t>Вывод :</a:t>
            </a:r>
          </a:p>
          <a:p>
            <a:r>
              <a:rPr lang="ru-RU" sz="1050" b="1" dirty="0"/>
              <a:t>В Google Play Store </a:t>
            </a:r>
            <a:r>
              <a:rPr lang="ru-RU" sz="1050" b="1" dirty="0" smtClean="0"/>
              <a:t>отзывы делятся </a:t>
            </a:r>
            <a:r>
              <a:rPr lang="ru-RU" sz="1050" b="1" dirty="0"/>
              <a:t>на позитивные ,негативные и нейтральные </a:t>
            </a:r>
            <a:r>
              <a:rPr lang="ru-RU" sz="1050" b="1" dirty="0" smtClean="0"/>
              <a:t>. Основу составляют отзывы имеющие нейтральную окраску </a:t>
            </a:r>
            <a:endParaRPr lang="ru-RU" sz="1050" b="1" dirty="0"/>
          </a:p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18383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 flipV="1">
            <a:off x="395654" y="756137"/>
            <a:ext cx="11649808" cy="45719"/>
          </a:xfrm>
          <a:prstGeom prst="flowChartProcess">
            <a:avLst/>
          </a:prstGeom>
          <a:gradFill flip="none" rotWithShape="1">
            <a:gsLst>
              <a:gs pos="71000">
                <a:srgbClr val="00B0F0"/>
              </a:gs>
              <a:gs pos="28000">
                <a:srgbClr val="FFFF00"/>
              </a:gs>
              <a:gs pos="0">
                <a:srgbClr val="FF2F2F"/>
              </a:gs>
              <a:gs pos="36000">
                <a:srgbClr val="FFFF00"/>
              </a:gs>
              <a:gs pos="100000">
                <a:srgbClr val="00B0F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654" y="294472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Используемые технологии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86508" y="1217802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Формирование данных (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Визуализация данных (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WordCloud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Sentiment Analysis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97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803</Words>
  <Application>Microsoft Office PowerPoint</Application>
  <PresentationFormat>Произвольный</PresentationFormat>
  <Paragraphs>69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Давыдова Екатерина Геннадьевна</dc:creator>
  <cp:lastModifiedBy>KatenokDav</cp:lastModifiedBy>
  <cp:revision>53</cp:revision>
  <dcterms:created xsi:type="dcterms:W3CDTF">2021-10-22T08:18:12Z</dcterms:created>
  <dcterms:modified xsi:type="dcterms:W3CDTF">2021-10-25T14:08:55Z</dcterms:modified>
</cp:coreProperties>
</file>