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A3D89F-D2E0-4482-94E3-6D270896057B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EA3397C-E77F-48E9-B37B-496F06A2F5B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620688"/>
            <a:ext cx="7772400" cy="4571999"/>
          </a:xfrm>
        </p:spPr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858000" cy="914400"/>
          </a:xfrm>
        </p:spPr>
        <p:txBody>
          <a:bodyPr>
            <a:noAutofit/>
          </a:bodyPr>
          <a:lstStyle/>
          <a:p>
            <a:endParaRPr lang="ru-RU" sz="1600" dirty="0"/>
          </a:p>
          <a:p>
            <a:r>
              <a:rPr lang="ru-RU" sz="1600" dirty="0"/>
              <a:t> Язык </a:t>
            </a:r>
            <a:r>
              <a:rPr lang="ru-RU" sz="1600" dirty="0" err="1"/>
              <a:t>Python</a:t>
            </a:r>
            <a:r>
              <a:rPr lang="ru-RU" sz="1600" dirty="0"/>
              <a:t> считает строкой все, что находится внутри кавычек. </a:t>
            </a:r>
          </a:p>
          <a:p>
            <a:r>
              <a:rPr lang="ru-RU" sz="1600" dirty="0"/>
              <a:t> Если говорить о строке, то она являет собой последовательность различных символов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08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/>
              <a:t>МЕТОД </a:t>
            </a:r>
            <a:r>
              <a:rPr lang="en-US" b="1" dirty="0"/>
              <a:t>COUNT </a:t>
            </a:r>
            <a:endParaRPr lang="ru-RU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9032" y="692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Посчитать</a:t>
            </a:r>
            <a:r>
              <a:rPr lang="ru-RU" dirty="0"/>
              <a:t> </a:t>
            </a:r>
            <a:r>
              <a:rPr lang="ru-RU" b="1" dirty="0"/>
              <a:t>количество вхождений подстроки в строке поможет метод </a:t>
            </a:r>
            <a:r>
              <a:rPr lang="ru-RU" b="1" dirty="0" err="1">
                <a:solidFill>
                  <a:schemeClr val="tx2"/>
                </a:solidFill>
              </a:rPr>
              <a:t>count</a:t>
            </a:r>
            <a:r>
              <a:rPr lang="ru-RU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677784"/>
            <a:ext cx="8172641" cy="117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6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/>
              <a:t>СРЕЗЫ СТРОК </a:t>
            </a:r>
            <a:endParaRPr lang="ru-RU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4716" y="764704"/>
            <a:ext cx="6833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Срез (</a:t>
            </a:r>
            <a:r>
              <a:rPr lang="ru-RU" b="1" dirty="0" err="1"/>
              <a:t>slice</a:t>
            </a:r>
            <a:r>
              <a:rPr lang="ru-RU" b="1" dirty="0"/>
              <a:t>) </a:t>
            </a:r>
            <a:r>
              <a:rPr lang="ru-RU" dirty="0"/>
              <a:t>– это извлечение из строки одного символа или совокупности. Можно провести аналогию с отсечением определенной части текста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654" y="1738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 умолчанию первый символ – это начало строки, соответственно, он равен 0, а второй равен длине строки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12592"/>
            <a:ext cx="7538794" cy="304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12592"/>
            <a:ext cx="43053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74119" y="5124679"/>
            <a:ext cx="3737203" cy="82460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4717" y="1339027"/>
            <a:ext cx="3737203" cy="258532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/>
              <a:t>Методы </a:t>
            </a:r>
            <a:r>
              <a:rPr lang="ru-RU" b="1" dirty="0" err="1"/>
              <a:t>split</a:t>
            </a:r>
            <a:r>
              <a:rPr lang="ru-RU" b="1" dirty="0"/>
              <a:t>() и </a:t>
            </a:r>
            <a:r>
              <a:rPr lang="ru-RU" b="1" dirty="0" err="1"/>
              <a:t>join</a:t>
            </a:r>
            <a:r>
              <a:rPr lang="ru-RU" b="1" dirty="0"/>
              <a:t>()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717" y="6926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split</a:t>
            </a:r>
            <a:r>
              <a:rPr lang="ru-RU" dirty="0"/>
              <a:t>() позволяет разбить строку по пробелам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3902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s = input()</a:t>
            </a:r>
            <a:endParaRPr lang="ru-RU" dirty="0"/>
          </a:p>
          <a:p>
            <a:r>
              <a:rPr lang="en-US" dirty="0"/>
              <a:t>red blue orange white</a:t>
            </a:r>
            <a:endParaRPr lang="ru-RU" dirty="0"/>
          </a:p>
          <a:p>
            <a:r>
              <a:rPr lang="en-US" dirty="0"/>
              <a:t>&gt;&gt;&gt; s</a:t>
            </a:r>
            <a:endParaRPr lang="ru-RU" dirty="0"/>
          </a:p>
          <a:p>
            <a:r>
              <a:rPr lang="en-US" dirty="0"/>
              <a:t>'red blue orange white'</a:t>
            </a:r>
            <a:endParaRPr lang="ru-RU" dirty="0"/>
          </a:p>
          <a:p>
            <a:r>
              <a:rPr lang="en-US" dirty="0"/>
              <a:t>&gt;&gt;&gt; </a:t>
            </a:r>
            <a:r>
              <a:rPr lang="en-US" dirty="0" err="1"/>
              <a:t>sl</a:t>
            </a:r>
            <a:r>
              <a:rPr lang="en-US" dirty="0"/>
              <a:t> = </a:t>
            </a:r>
            <a:r>
              <a:rPr lang="en-US" dirty="0" err="1"/>
              <a:t>s.split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&gt;&gt;&gt; </a:t>
            </a:r>
            <a:r>
              <a:rPr lang="en-US" dirty="0" err="1"/>
              <a:t>sl</a:t>
            </a:r>
            <a:endParaRPr lang="ru-RU" dirty="0"/>
          </a:p>
          <a:p>
            <a:r>
              <a:rPr lang="en-US" dirty="0"/>
              <a:t>['red', 'blue', 'orange', 'white']</a:t>
            </a:r>
            <a:endParaRPr lang="ru-RU" dirty="0"/>
          </a:p>
          <a:p>
            <a:r>
              <a:rPr lang="ru-RU" dirty="0"/>
              <a:t>&gt;&gt;&gt; s</a:t>
            </a:r>
          </a:p>
          <a:p>
            <a:r>
              <a:rPr lang="ru-RU" dirty="0"/>
              <a:t>'</a:t>
            </a:r>
            <a:r>
              <a:rPr lang="ru-RU" dirty="0" err="1"/>
              <a:t>red</a:t>
            </a:r>
            <a:r>
              <a:rPr lang="ru-RU" dirty="0"/>
              <a:t> </a:t>
            </a:r>
            <a:r>
              <a:rPr lang="ru-RU" dirty="0" err="1"/>
              <a:t>blue</a:t>
            </a:r>
            <a:r>
              <a:rPr lang="ru-RU" dirty="0"/>
              <a:t> </a:t>
            </a:r>
            <a:r>
              <a:rPr lang="ru-RU" dirty="0" err="1"/>
              <a:t>orange</a:t>
            </a:r>
            <a:r>
              <a:rPr lang="ru-RU" dirty="0"/>
              <a:t> </a:t>
            </a:r>
            <a:r>
              <a:rPr lang="ru-RU" dirty="0" err="1"/>
              <a:t>white</a:t>
            </a:r>
            <a:r>
              <a:rPr lang="ru-RU" dirty="0"/>
              <a:t>'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924350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строк </a:t>
            </a:r>
            <a:r>
              <a:rPr lang="ru-RU" dirty="0" err="1"/>
              <a:t>join</a:t>
            </a:r>
            <a:r>
              <a:rPr lang="ru-RU" dirty="0"/>
              <a:t>() выполняет обратное действие. Он формирует из списка строку. Поскольку это метод строки, то впереди ставится строка-разделитель, а в скобках — передается список: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124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'-'.join(</a:t>
            </a:r>
            <a:r>
              <a:rPr lang="en-US" dirty="0" err="1"/>
              <a:t>sl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'red-blue-orange-white'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556454" y="1403687"/>
            <a:ext cx="4035896" cy="14492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3397" y="4581128"/>
            <a:ext cx="4818338" cy="16561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4717" y="1412776"/>
            <a:ext cx="4241259" cy="204431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format()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9939" y="60298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Строковый метод </a:t>
            </a:r>
            <a:r>
              <a:rPr lang="ru-RU" dirty="0" err="1"/>
              <a:t>format</a:t>
            </a:r>
            <a:r>
              <a:rPr lang="ru-RU" dirty="0"/>
              <a:t>() уже упоминался при рассмотрении вывода на экран с помощью функции </a:t>
            </a:r>
            <a:r>
              <a:rPr lang="ru-RU" dirty="0" err="1"/>
              <a:t>print</a:t>
            </a:r>
            <a:r>
              <a:rPr lang="ru-RU" dirty="0"/>
              <a:t>():</a:t>
            </a:r>
          </a:p>
          <a:p>
            <a:r>
              <a:rPr lang="en-US" dirty="0"/>
              <a:t>&gt;&gt;&gt; </a:t>
            </a:r>
            <a:r>
              <a:rPr lang="en-US" b="1" dirty="0"/>
              <a:t>print</a:t>
            </a:r>
            <a:r>
              <a:rPr lang="en-US" dirty="0"/>
              <a:t>("This is a {0}. It's {1}.".format("ball", "red"))</a:t>
            </a:r>
            <a:endParaRPr lang="ru-RU" dirty="0"/>
          </a:p>
          <a:p>
            <a:r>
              <a:rPr lang="en-US" dirty="0"/>
              <a:t>This is a ball. It's red.</a:t>
            </a:r>
            <a:endParaRPr lang="ru-RU" dirty="0"/>
          </a:p>
          <a:p>
            <a:r>
              <a:rPr lang="ru-RU" dirty="0"/>
              <a:t>Однако к </a:t>
            </a:r>
            <a:r>
              <a:rPr lang="ru-RU" dirty="0" err="1"/>
              <a:t>print</a:t>
            </a:r>
            <a:r>
              <a:rPr lang="ru-RU" dirty="0"/>
              <a:t>() он никакого отношения не имеет, а применяется к строкам. Лишь потом заново сформированная строка передается в функцию вывода.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482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Если </a:t>
            </a:r>
            <a:r>
              <a:rPr lang="ru-RU" b="1" dirty="0"/>
              <a:t>в фигурных скобках строки указаны индексы аргументов, порядок подстановки может быть изменен: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9032" y="46832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size2 = "height - {2}, length - {0}, width - {1}"</a:t>
            </a:r>
            <a:endParaRPr lang="ru-RU" dirty="0"/>
          </a:p>
          <a:p>
            <a:r>
              <a:rPr lang="en-US" dirty="0"/>
              <a:t>&gt;&gt;&gt; size2.format(3, 6, 2.3)</a:t>
            </a:r>
            <a:endParaRPr lang="ru-RU" dirty="0"/>
          </a:p>
          <a:p>
            <a:r>
              <a:rPr lang="ru-RU" dirty="0"/>
              <a:t>'</a:t>
            </a:r>
            <a:r>
              <a:rPr lang="en-US" dirty="0"/>
              <a:t>height</a:t>
            </a:r>
            <a:r>
              <a:rPr lang="ru-RU" dirty="0"/>
              <a:t> - 2.3, </a:t>
            </a:r>
            <a:r>
              <a:rPr lang="en-US" dirty="0"/>
              <a:t>length</a:t>
            </a:r>
            <a:r>
              <a:rPr lang="ru-RU" dirty="0"/>
              <a:t> - 3, </a:t>
            </a:r>
            <a:r>
              <a:rPr lang="en-US" dirty="0"/>
              <a:t>width</a:t>
            </a:r>
            <a:r>
              <a:rPr lang="ru-RU" dirty="0"/>
              <a:t> - 6'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77720" y="611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Кроме того, аргументы могут передаваться по слову-ключу: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68552" y="1499765"/>
            <a:ext cx="425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info = "This is a {</a:t>
            </a:r>
            <a:r>
              <a:rPr lang="en-US" dirty="0" err="1"/>
              <a:t>subj</a:t>
            </a:r>
            <a:r>
              <a:rPr lang="en-US" dirty="0"/>
              <a:t>}. It's {prop}."</a:t>
            </a:r>
            <a:endParaRPr lang="ru-RU" dirty="0"/>
          </a:p>
          <a:p>
            <a:r>
              <a:rPr lang="en-US" dirty="0"/>
              <a:t>&gt;&gt;&gt; </a:t>
            </a:r>
            <a:r>
              <a:rPr lang="en-US" dirty="0" err="1"/>
              <a:t>info.format</a:t>
            </a:r>
            <a:r>
              <a:rPr lang="en-US" dirty="0"/>
              <a:t>(</a:t>
            </a:r>
            <a:r>
              <a:rPr lang="en-US" dirty="0" err="1"/>
              <a:t>subj</a:t>
            </a:r>
            <a:r>
              <a:rPr lang="en-US" dirty="0"/>
              <a:t>="table", prop="small")</a:t>
            </a:r>
            <a:endParaRPr lang="ru-RU" dirty="0"/>
          </a:p>
          <a:p>
            <a:r>
              <a:rPr lang="en-US" dirty="0"/>
              <a:t>"This is a table. It's small."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3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0923"/>
            <a:ext cx="6855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Порой нужно разбить одну строку на </a:t>
            </a:r>
            <a:r>
              <a:rPr lang="ru-RU" dirty="0" smtClean="0"/>
              <a:t>несколько для этого </a:t>
            </a:r>
            <a:endParaRPr lang="ru-RU" dirty="0"/>
          </a:p>
          <a:p>
            <a:r>
              <a:rPr lang="ru-RU" dirty="0"/>
              <a:t> Сперва поставим символ \, а затем уже выполним перенос текста: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9" y="2336001"/>
            <a:ext cx="5364000" cy="12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/>
              <a:t>Работа со строками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716" y="3697446"/>
            <a:ext cx="6905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</a:t>
            </a:r>
            <a:r>
              <a:rPr lang="ru-RU" b="1" dirty="0"/>
              <a:t>перенос </a:t>
            </a:r>
            <a:r>
              <a:rPr lang="ru-RU" dirty="0"/>
              <a:t>строки, мы используем строковый литерал </a:t>
            </a:r>
            <a:r>
              <a:rPr lang="ru-RU" b="1" dirty="0"/>
              <a:t>\n</a:t>
            </a:r>
            <a:r>
              <a:rPr lang="ru-RU" dirty="0"/>
              <a:t>. Чтобы </a:t>
            </a:r>
            <a:r>
              <a:rPr lang="ru-RU" b="1" dirty="0"/>
              <a:t>добавить табуляцию перед текстом</a:t>
            </a:r>
            <a:r>
              <a:rPr lang="ru-RU" dirty="0"/>
              <a:t>, следует добавить литерал </a:t>
            </a:r>
            <a:r>
              <a:rPr lang="ru-RU" b="1" dirty="0"/>
              <a:t>\t</a:t>
            </a:r>
            <a:r>
              <a:rPr lang="ru-RU" dirty="0"/>
              <a:t>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717" y="5135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*</a:t>
            </a:r>
            <a:r>
              <a:rPr lang="ru-RU" b="1" dirty="0" smtClean="0"/>
              <a:t>Перенос</a:t>
            </a:r>
            <a:endParaRPr lang="ru-RU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7" y="5264607"/>
            <a:ext cx="6412759" cy="5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5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645" y="4766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*</a:t>
            </a:r>
            <a:r>
              <a:rPr lang="ru-RU" b="1" dirty="0" smtClean="0"/>
              <a:t>Сложение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 </a:t>
            </a:r>
            <a:r>
              <a:rPr lang="ru-RU" b="1" dirty="0"/>
              <a:t>Конкатенация (сложение) </a:t>
            </a:r>
            <a:r>
              <a:rPr lang="ru-RU" dirty="0"/>
              <a:t>применяется для соединения двух строк и реализуется с помощью знака +: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3" y="2590800"/>
            <a:ext cx="8039308" cy="155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645" y="4766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*</a:t>
            </a:r>
            <a:r>
              <a:rPr lang="ru-RU" b="1" dirty="0"/>
              <a:t>Дублирование строки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21300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Дублирование строки </a:t>
            </a:r>
            <a:r>
              <a:rPr lang="ru-RU" dirty="0"/>
              <a:t>может понадобиться, когда нужно продублировать какой-либо текст или набор символов определенное количество раз: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0" y="2232203"/>
            <a:ext cx="8087769" cy="112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6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645" y="4766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/>
              <a:t>*</a:t>
            </a:r>
            <a:r>
              <a:rPr lang="ru-RU" b="1" dirty="0"/>
              <a:t>Длина строки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Длина строки </a:t>
            </a:r>
            <a:r>
              <a:rPr lang="ru-RU" dirty="0"/>
              <a:t>определяется с помощью функции </a:t>
            </a:r>
            <a:r>
              <a:rPr lang="ru-RU" dirty="0" err="1"/>
              <a:t>l</a:t>
            </a:r>
            <a:r>
              <a:rPr lang="ru-RU" i="1" dirty="0" err="1"/>
              <a:t>en</a:t>
            </a:r>
            <a:r>
              <a:rPr lang="ru-RU" i="1" dirty="0"/>
              <a:t>()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" y="1988840"/>
            <a:ext cx="822691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5631" y="3140968"/>
            <a:ext cx="8032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Поскольку строки – это набор символов, то из </a:t>
            </a:r>
            <a:r>
              <a:rPr lang="ru-RU" dirty="0" err="1"/>
              <a:t>любои</a:t>
            </a:r>
            <a:r>
              <a:rPr lang="ru-RU" dirty="0"/>
              <a:t>̆ строки можно получить конкретный символ. Для этого нужно только знать его индекс (</a:t>
            </a:r>
            <a:r>
              <a:rPr lang="ru-RU" dirty="0" err="1"/>
              <a:t>порядковыи</a:t>
            </a:r>
            <a:r>
              <a:rPr lang="ru-RU" dirty="0"/>
              <a:t>̆ номер). Важно помнить, что </a:t>
            </a:r>
            <a:r>
              <a:rPr lang="ru-RU" b="1" dirty="0"/>
              <a:t>индекс первого элемента всегда равен нулю.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2" y="4392916"/>
            <a:ext cx="8355631" cy="170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5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 smtClean="0"/>
              <a:t>Методы строк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92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/>
              <a:t>МЕТОД </a:t>
            </a:r>
            <a:r>
              <a:rPr lang="ru-RU" dirty="0"/>
              <a:t>– это функция, которая применяется к </a:t>
            </a:r>
            <a:r>
              <a:rPr lang="ru-RU" b="1" dirty="0"/>
              <a:t>объекту, </a:t>
            </a:r>
            <a:r>
              <a:rPr lang="ru-RU" dirty="0"/>
              <a:t>в данном случае – </a:t>
            </a:r>
            <a:r>
              <a:rPr lang="ru-RU" b="1" dirty="0"/>
              <a:t>к строке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7474" y="1844824"/>
            <a:ext cx="282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СИНТАКСИС МЕТОДА: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4" y="2497542"/>
            <a:ext cx="817290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4" y="3235290"/>
            <a:ext cx="7925829" cy="278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868144" y="4016656"/>
            <a:ext cx="228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(Первая заглавная)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36825" y="4437783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(Буквы каждого слова начинаются с заглавной)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175134" y="4961003"/>
            <a:ext cx="192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(Все заглавные)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80395" y="5517232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(Все маленькие)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4968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Метод </a:t>
            </a:r>
            <a:r>
              <a:rPr lang="ru-RU" b="1" dirty="0" err="1"/>
              <a:t>isnumeric</a:t>
            </a:r>
            <a:r>
              <a:rPr lang="ru-RU" b="1" dirty="0"/>
              <a:t>() </a:t>
            </a:r>
            <a:r>
              <a:rPr lang="ru-RU" dirty="0"/>
              <a:t>проверяет, есть ли в строке цифры. Если цифра есть, вернет </a:t>
            </a:r>
            <a:r>
              <a:rPr lang="ru-RU" dirty="0" err="1"/>
              <a:t>true</a:t>
            </a:r>
            <a:r>
              <a:rPr lang="ru-RU" dirty="0"/>
              <a:t>, если нет – </a:t>
            </a:r>
            <a:r>
              <a:rPr lang="ru-RU" dirty="0" err="1"/>
              <a:t>false</a:t>
            </a:r>
            <a:r>
              <a:rPr lang="ru-RU" dirty="0"/>
              <a:t>. 10 Урок №7 </a:t>
            </a:r>
          </a:p>
          <a:p>
            <a:r>
              <a:rPr lang="ru-RU" dirty="0"/>
              <a:t>▪ Метод </a:t>
            </a:r>
            <a:r>
              <a:rPr lang="ru-RU" b="1" dirty="0" err="1"/>
              <a:t>isupper</a:t>
            </a:r>
            <a:r>
              <a:rPr lang="ru-RU" b="1" dirty="0"/>
              <a:t>() </a:t>
            </a:r>
            <a:r>
              <a:rPr lang="ru-RU" dirty="0"/>
              <a:t>позволяет узнать, есть ли в строке буквы в верхнем регистре. Как вы уже могли догадаться, вернет </a:t>
            </a:r>
            <a:r>
              <a:rPr lang="ru-RU" dirty="0" err="1"/>
              <a:t>true</a:t>
            </a:r>
            <a:r>
              <a:rPr lang="ru-RU" dirty="0"/>
              <a:t>, если такие будут найдены. </a:t>
            </a:r>
          </a:p>
          <a:p>
            <a:r>
              <a:rPr lang="ru-RU" dirty="0"/>
              <a:t>▪ Метод </a:t>
            </a:r>
            <a:r>
              <a:rPr lang="ru-RU" b="1" dirty="0" err="1"/>
              <a:t>islower</a:t>
            </a:r>
            <a:r>
              <a:rPr lang="ru-RU" b="1" dirty="0"/>
              <a:t>()</a:t>
            </a:r>
            <a:r>
              <a:rPr lang="ru-RU" dirty="0"/>
              <a:t>, в свою очередь, используется для нижнего регистра. Работает по аналогии с описанными выше, возвращает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/>
              <a:t>. </a:t>
            </a:r>
          </a:p>
          <a:p>
            <a:r>
              <a:rPr lang="ru-RU" dirty="0"/>
              <a:t>▪ </a:t>
            </a:r>
            <a:r>
              <a:rPr lang="ru-RU" b="1" dirty="0"/>
              <a:t>Метод </a:t>
            </a:r>
            <a:r>
              <a:rPr lang="ru-RU" b="1" dirty="0" err="1"/>
              <a:t>isalpha</a:t>
            </a:r>
            <a:r>
              <a:rPr lang="ru-RU" b="1" dirty="0"/>
              <a:t>() </a:t>
            </a:r>
            <a:r>
              <a:rPr lang="ru-RU" dirty="0"/>
              <a:t>вернет </a:t>
            </a:r>
            <a:r>
              <a:rPr lang="ru-RU" dirty="0" err="1"/>
              <a:t>true</a:t>
            </a:r>
            <a:r>
              <a:rPr lang="ru-RU" dirty="0"/>
              <a:t>, если все символы в строке будут буквами </a:t>
            </a:r>
          </a:p>
        </p:txBody>
      </p:sp>
    </p:spTree>
    <p:extLst>
      <p:ext uri="{BB962C8B-B14F-4D97-AF65-F5344CB8AC3E}">
        <p14:creationId xmlns:p14="http://schemas.microsoft.com/office/powerpoint/2010/main" val="1283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 smtClean="0"/>
              <a:t>МЕТОДЫ </a:t>
            </a:r>
            <a:r>
              <a:rPr lang="en-US" b="1" dirty="0" smtClean="0"/>
              <a:t>FIND </a:t>
            </a:r>
            <a:r>
              <a:rPr lang="ru-RU" b="1" dirty="0" smtClean="0"/>
              <a:t>И </a:t>
            </a:r>
            <a:r>
              <a:rPr lang="en-US" b="1" dirty="0" smtClean="0"/>
              <a:t>RFIND </a:t>
            </a:r>
            <a:endParaRPr lang="ru-RU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40880" y="692696"/>
            <a:ext cx="8147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find</a:t>
            </a:r>
            <a:r>
              <a:rPr lang="ru-RU" b="1" dirty="0"/>
              <a:t> </a:t>
            </a:r>
            <a:r>
              <a:rPr lang="ru-RU" dirty="0"/>
              <a:t>применяется к строке и выполняет поиск подстроки, которая передается в качестве параметра, т. е. в скобках </a:t>
            </a:r>
            <a:r>
              <a:rPr lang="ru-RU" i="1" dirty="0" err="1"/>
              <a:t>find</a:t>
            </a:r>
            <a:r>
              <a:rPr lang="ru-RU" i="1" dirty="0"/>
              <a:t>(""). </a:t>
            </a:r>
            <a:r>
              <a:rPr lang="ru-RU" b="1" dirty="0" smtClean="0"/>
              <a:t>Функция </a:t>
            </a:r>
            <a:r>
              <a:rPr lang="ru-RU" b="1" dirty="0"/>
              <a:t>возвращает индекс первого вхождения искомой подстроки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4" y="2348880"/>
            <a:ext cx="7696050" cy="181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0880" y="4163669"/>
            <a:ext cx="7499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rfind</a:t>
            </a:r>
            <a:r>
              <a:rPr lang="ru-RU" b="1" dirty="0"/>
              <a:t> </a:t>
            </a:r>
            <a:r>
              <a:rPr lang="ru-RU" dirty="0"/>
              <a:t>работает по тому же принципу, только возвращает индекс последнего вхождения подстроки, т. е. </a:t>
            </a:r>
            <a:r>
              <a:rPr lang="ru-RU" b="1" dirty="0"/>
              <a:t>выполняет поиск справа налево: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8" y="5086998"/>
            <a:ext cx="6877184" cy="158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717" y="144215"/>
            <a:ext cx="457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b="1" dirty="0"/>
              <a:t>МЕТОД </a:t>
            </a:r>
            <a:r>
              <a:rPr lang="en-US" b="1" dirty="0"/>
              <a:t>REPLACE </a:t>
            </a:r>
            <a:r>
              <a:rPr lang="en-US" b="1" dirty="0" smtClean="0"/>
              <a:t> </a:t>
            </a:r>
            <a:r>
              <a:rPr lang="ru-RU" b="1" dirty="0" smtClean="0"/>
              <a:t>МЕТОДЫ</a:t>
            </a:r>
            <a:r>
              <a:rPr lang="en-US" b="1" dirty="0" smtClean="0"/>
              <a:t> FIND()</a:t>
            </a:r>
            <a:r>
              <a:rPr lang="ru-RU" b="1" dirty="0" smtClean="0"/>
              <a:t> </a:t>
            </a:r>
            <a:endParaRPr lang="ru-RU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99131" y="5607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replace</a:t>
            </a:r>
            <a:r>
              <a:rPr lang="ru-RU" b="1" dirty="0"/>
              <a:t>(</a:t>
            </a:r>
            <a:r>
              <a:rPr lang="ru-RU" b="1" dirty="0" err="1"/>
              <a:t>old</a:t>
            </a:r>
            <a:r>
              <a:rPr lang="ru-RU" b="1" dirty="0"/>
              <a:t>, </a:t>
            </a:r>
            <a:r>
              <a:rPr lang="ru-RU" b="1" dirty="0" err="1"/>
              <a:t>new</a:t>
            </a:r>
            <a:r>
              <a:rPr lang="ru-RU" dirty="0"/>
              <a:t>) возвращает строку, в которой будут заменены все вхождения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717" y="148403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old</a:t>
            </a:r>
            <a:r>
              <a:rPr lang="ru-RU" b="1" dirty="0"/>
              <a:t> </a:t>
            </a:r>
            <a:r>
              <a:rPr lang="ru-RU" dirty="0"/>
              <a:t>– это текст, который будем заменять,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dirty="0"/>
              <a:t>– текст, на который будем заменять, </a:t>
            </a:r>
            <a:r>
              <a:rPr lang="ru-RU" b="1" dirty="0" err="1"/>
              <a:t>num</a:t>
            </a:r>
            <a:r>
              <a:rPr lang="ru-RU" b="1" dirty="0"/>
              <a:t> </a:t>
            </a:r>
            <a:r>
              <a:rPr lang="ru-RU" dirty="0"/>
              <a:t>– количество производимых замен.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7" y="2600324"/>
            <a:ext cx="877516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0838" y="4055807"/>
            <a:ext cx="807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методы строк работают с подстроками. Методы </a:t>
            </a:r>
            <a:r>
              <a:rPr lang="ru-RU" dirty="0" err="1"/>
              <a:t>find</a:t>
            </a:r>
            <a:r>
              <a:rPr lang="ru-RU" dirty="0"/>
              <a:t>() ищет подстроку в строке и возвращает индекс первого элемента найденной подстроки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9791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&gt;&gt;&gt; s</a:t>
            </a:r>
          </a:p>
          <a:p>
            <a:r>
              <a:rPr lang="ru-RU" dirty="0"/>
              <a:t>'</a:t>
            </a:r>
            <a:r>
              <a:rPr lang="ru-RU" dirty="0" err="1"/>
              <a:t>red</a:t>
            </a:r>
            <a:r>
              <a:rPr lang="ru-RU" dirty="0"/>
              <a:t> </a:t>
            </a:r>
            <a:r>
              <a:rPr lang="ru-RU" dirty="0" err="1"/>
              <a:t>blue</a:t>
            </a:r>
            <a:r>
              <a:rPr lang="ru-RU" dirty="0"/>
              <a:t> </a:t>
            </a:r>
            <a:r>
              <a:rPr lang="ru-RU" dirty="0" err="1"/>
              <a:t>orange</a:t>
            </a:r>
            <a:r>
              <a:rPr lang="ru-RU" dirty="0"/>
              <a:t> </a:t>
            </a:r>
            <a:r>
              <a:rPr lang="ru-RU" dirty="0" err="1"/>
              <a:t>white</a:t>
            </a:r>
            <a:r>
              <a:rPr lang="ru-RU" dirty="0"/>
              <a:t>'</a:t>
            </a:r>
          </a:p>
          <a:p>
            <a:r>
              <a:rPr lang="en-US" dirty="0"/>
              <a:t>&gt;&gt;&gt; </a:t>
            </a:r>
            <a:r>
              <a:rPr lang="en-US" dirty="0" err="1"/>
              <a:t>s.find</a:t>
            </a:r>
            <a:r>
              <a:rPr lang="en-US" dirty="0"/>
              <a:t>('blue')</a:t>
            </a:r>
            <a:endParaRPr lang="ru-RU" dirty="0"/>
          </a:p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4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66</TotalTime>
  <Words>750</Words>
  <Application>Microsoft Office PowerPoint</Application>
  <PresentationFormat>Экран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Главная</vt:lpstr>
      <vt:lpstr>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NAIT</dc:creator>
  <cp:lastModifiedBy>NAIT</cp:lastModifiedBy>
  <cp:revision>7</cp:revision>
  <dcterms:created xsi:type="dcterms:W3CDTF">2025-01-11T06:21:07Z</dcterms:created>
  <dcterms:modified xsi:type="dcterms:W3CDTF">2025-01-11T07:27:47Z</dcterms:modified>
</cp:coreProperties>
</file>