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3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6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1B81-1F07-455F-9882-26DE22A77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C64C0-34C1-4EA3-8F25-DC176C2C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C2CA-2449-49A7-A6EC-4B90E1BE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8570-9C3D-4117-A42A-E380F4D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88B4-789A-4708-AB11-DA2D360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FC46-EA29-4E9B-A7EB-97A4891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5C1A-604D-4240-9DA7-7DB5DA03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A2A3-7396-4BDC-873C-1782DBE5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5BD3-FF6A-4DFA-A473-1F999C12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759C-98EA-4FAE-86BE-D388D93D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6D01B-543E-45C9-B59D-F692B841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0FBE-668D-4313-A4DD-F60EBEAE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38FB-0277-479E-9101-739CEC4A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8AD1-61D5-4180-B451-393EA3EB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902E-8163-45CD-8B4F-87753BD1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AED2-92A8-4E79-8FE3-4CB7D1B6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21B1-EF32-4BB8-8FDA-8C496E17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B1BE-9DB4-4041-873B-1D4FF0A9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B0DB-AE75-4E13-A6E6-2CD9CA35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6FF6-D3BD-4E34-982A-702FAA24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FD15-2CE8-45E6-AD94-B34B06A2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0C25-62DD-4B0D-A1D4-EBD72D37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5B2F-08C5-4D3C-BDA2-90C9E732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9FA3-AFA7-478A-BFB2-A66A76C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D811-3EE3-49C6-9D2E-E6D4FE34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D20-73E0-4ECE-B128-A70631C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8F3-BA41-48BD-9F42-2A56BAA6F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EAAE-C530-4C2A-8C13-92ED2641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3F07-C7D7-46A4-A0DB-9329C2A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C64E-B9C5-4C3A-BFFE-8B56BBF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081D-62C6-4F5A-9DA3-A70600B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39C-40D8-434B-A2D4-64C0C82B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BA9B-8D6B-4188-A8EC-B84D17A8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49DE2-EFB7-4028-9F99-C2DD84AE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30860-0F98-49BA-8399-79CC4BE2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BFE25-6BA7-4110-85FF-FA1DA6DE9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C1C4B-D50F-44BE-9B60-14E302C6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96F74-12A8-4C5C-9D40-6266C01D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07962-C27F-42FE-B278-8886945B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395-3914-4D09-A1B2-7088EF6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466C-B430-4F73-9C3D-C4B277D3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38846-ADAD-4CBC-B78F-A87D4C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5728-E349-48DA-B9E0-6677582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EEBC0-0D49-41BB-8E4F-54DF908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1637B-C76F-4427-972B-A1FB8B4B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16AD-952E-40C5-A698-7D38BA50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4B9-890B-4377-8A2A-128E23F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57FB-3957-494F-9206-73F9D9F5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B5AA-8025-4327-9F5D-704BB45D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B164-113F-494F-8B69-728F56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9399-B704-4B8F-A4C0-8085C5E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725F-ADB4-4ECD-BD56-64E048B2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97A-4F61-43AD-B926-E2C0F810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C7EDF-3D2F-4B93-8597-8E755CF8E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A2A5-770F-4B0F-8E42-DEB5E9EE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7270-73FE-4F78-8AC7-2A2388BF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2E77-9399-410F-BACB-4F86FD97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46F1-7538-41A6-9EA5-7E2E5EA4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8B7E5-8BA4-4360-8D5F-39264DC1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54F6-A511-418D-8B2A-CBD5C097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BF5C-2907-45FF-9686-82747277B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1792-5294-46A5-9023-21DFB687859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5B04-6657-4B36-832B-CC926373C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0F30-8A18-4838-A59A-AF9E962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97790-A034-44D7-B50B-DC374EE9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61" y="586493"/>
            <a:ext cx="6668078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CD687-9370-4A06-A7BD-1CE9DADE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04" y="1178172"/>
            <a:ext cx="6668078" cy="4762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E2493A-CACF-49E5-8FD5-DED353F2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247" y="1885576"/>
            <a:ext cx="427519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97BDC2-C4AB-4F74-A854-2517652A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9" y="1278655"/>
            <a:ext cx="6668078" cy="4762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E97FC-113A-4336-841D-CA4E46DE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21" y="1996107"/>
            <a:ext cx="427519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9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41BE2-5E47-42B9-9083-9601F2B5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04" y="1727314"/>
            <a:ext cx="5715495" cy="3810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BF73C2-75DC-451C-98CD-E5D61D1F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45" y="1727314"/>
            <a:ext cx="571549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3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TP LOADING – METRIC TONS/YEAR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333254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031F78-6B09-4D61-8C98-6C95135E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92061"/>
              </p:ext>
            </p:extLst>
          </p:nvPr>
        </p:nvGraphicFramePr>
        <p:xfrm>
          <a:off x="278060" y="1123367"/>
          <a:ext cx="11609121" cy="5669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77961">
                  <a:extLst>
                    <a:ext uri="{9D8B030D-6E8A-4147-A177-3AD203B41FA5}">
                      <a16:colId xmlns:a16="http://schemas.microsoft.com/office/drawing/2014/main" val="4102538970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08352108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2900791299"/>
                    </a:ext>
                  </a:extLst>
                </a:gridCol>
                <a:gridCol w="2122359">
                  <a:extLst>
                    <a:ext uri="{9D8B030D-6E8A-4147-A177-3AD203B41FA5}">
                      <a16:colId xmlns:a16="http://schemas.microsoft.com/office/drawing/2014/main" val="2465576070"/>
                    </a:ext>
                  </a:extLst>
                </a:gridCol>
                <a:gridCol w="1766232">
                  <a:extLst>
                    <a:ext uri="{9D8B030D-6E8A-4147-A177-3AD203B41FA5}">
                      <a16:colId xmlns:a16="http://schemas.microsoft.com/office/drawing/2014/main" val="3854034597"/>
                    </a:ext>
                  </a:extLst>
                </a:gridCol>
                <a:gridCol w="1766232">
                  <a:extLst>
                    <a:ext uri="{9D8B030D-6E8A-4147-A177-3AD203B41FA5}">
                      <a16:colId xmlns:a16="http://schemas.microsoft.com/office/drawing/2014/main" val="1115331754"/>
                    </a:ext>
                  </a:extLst>
                </a:gridCol>
              </a:tblGrid>
              <a:tr h="62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Watershed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WFWQC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DMR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Merritt and Miller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PSOMAS and SWCA 2007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506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Lake Mountain – Israel Canyon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15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Saratoga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4940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Lehi Spring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8877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American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204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Timp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088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Lindon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52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Powell Slough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36.5 (Orem)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61279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Provo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7957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Mill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4221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Hobble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270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Spanish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465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Spanish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8788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4000 South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581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Benjamin Slough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(missing Payson)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4446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Currant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1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TDP LOADING – METRIC TONS/YEAR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333254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031F78-6B09-4D61-8C98-6C95135E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08656"/>
              </p:ext>
            </p:extLst>
          </p:nvPr>
        </p:nvGraphicFramePr>
        <p:xfrm>
          <a:off x="278060" y="1123367"/>
          <a:ext cx="9842889" cy="5669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77961">
                  <a:extLst>
                    <a:ext uri="{9D8B030D-6E8A-4147-A177-3AD203B41FA5}">
                      <a16:colId xmlns:a16="http://schemas.microsoft.com/office/drawing/2014/main" val="4102538970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08352108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2900791299"/>
                    </a:ext>
                  </a:extLst>
                </a:gridCol>
                <a:gridCol w="2122359">
                  <a:extLst>
                    <a:ext uri="{9D8B030D-6E8A-4147-A177-3AD203B41FA5}">
                      <a16:colId xmlns:a16="http://schemas.microsoft.com/office/drawing/2014/main" val="2465576070"/>
                    </a:ext>
                  </a:extLst>
                </a:gridCol>
                <a:gridCol w="1766232">
                  <a:extLst>
                    <a:ext uri="{9D8B030D-6E8A-4147-A177-3AD203B41FA5}">
                      <a16:colId xmlns:a16="http://schemas.microsoft.com/office/drawing/2014/main" val="3854034597"/>
                    </a:ext>
                  </a:extLst>
                </a:gridCol>
              </a:tblGrid>
              <a:tr h="62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Watershed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WFWQC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DMR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Merritt and Miller 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506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Lake Mountain – Israel Canyon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15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Saratoga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4940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Lehi Spring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8877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American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204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Timp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088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Lindon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52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Powell Slough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34.1 (Orem)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61279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Provo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7957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Mill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4221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Hobble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270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Spanish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465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Spanish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8788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4000 South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581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Benjamin Slough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 (Missing Payson)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4446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Currant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3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N LOADING – METRIC TONS/YEAR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333254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031F78-6B09-4D61-8C98-6C95135E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51678"/>
              </p:ext>
            </p:extLst>
          </p:nvPr>
        </p:nvGraphicFramePr>
        <p:xfrm>
          <a:off x="278060" y="1123367"/>
          <a:ext cx="11612879" cy="5669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34079">
                  <a:extLst>
                    <a:ext uri="{9D8B030D-6E8A-4147-A177-3AD203B41FA5}">
                      <a16:colId xmlns:a16="http://schemas.microsoft.com/office/drawing/2014/main" val="4102538970"/>
                    </a:ext>
                  </a:extLst>
                </a:gridCol>
                <a:gridCol w="1669350">
                  <a:extLst>
                    <a:ext uri="{9D8B030D-6E8A-4147-A177-3AD203B41FA5}">
                      <a16:colId xmlns:a16="http://schemas.microsoft.com/office/drawing/2014/main" val="1083521087"/>
                    </a:ext>
                  </a:extLst>
                </a:gridCol>
                <a:gridCol w="1571153">
                  <a:extLst>
                    <a:ext uri="{9D8B030D-6E8A-4147-A177-3AD203B41FA5}">
                      <a16:colId xmlns:a16="http://schemas.microsoft.com/office/drawing/2014/main" val="403427128"/>
                    </a:ext>
                  </a:extLst>
                </a:gridCol>
                <a:gridCol w="1571153">
                  <a:extLst>
                    <a:ext uri="{9D8B030D-6E8A-4147-A177-3AD203B41FA5}">
                      <a16:colId xmlns:a16="http://schemas.microsoft.com/office/drawing/2014/main" val="2900791299"/>
                    </a:ext>
                  </a:extLst>
                </a:gridCol>
                <a:gridCol w="2165233">
                  <a:extLst>
                    <a:ext uri="{9D8B030D-6E8A-4147-A177-3AD203B41FA5}">
                      <a16:colId xmlns:a16="http://schemas.microsoft.com/office/drawing/2014/main" val="2465576070"/>
                    </a:ext>
                  </a:extLst>
                </a:gridCol>
                <a:gridCol w="1801911">
                  <a:extLst>
                    <a:ext uri="{9D8B030D-6E8A-4147-A177-3AD203B41FA5}">
                      <a16:colId xmlns:a16="http://schemas.microsoft.com/office/drawing/2014/main" val="3854034597"/>
                    </a:ext>
                  </a:extLst>
                </a:gridCol>
              </a:tblGrid>
              <a:tr h="62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Watershed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 (TDN)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WFWQC Sites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DMR data (TKN)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Merritt and Miller 2016 (DN)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506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Lake Mountain – Israel Canyon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15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Saratoga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4940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Lehi Spring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8877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American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204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Timp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088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Lindon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52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Powell Slough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97.3 (Orem)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61279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Provo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7957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Mill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318.3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4221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Hobble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270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Spanish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465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Spanish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8788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4000 South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581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Benjamin Slough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 (missing Payson)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4446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Currant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745E9B4-CBF4-4CC4-9C43-19EC4301ACC1}" vid="{F85410CA-F9C0-4093-B145-F305F64FAC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KS_Generic</Template>
  <TotalTime>377</TotalTime>
  <Words>394</Words>
  <Application>Microsoft Office PowerPoint</Application>
  <PresentationFormat>Widescreen</PresentationFormat>
  <Paragraphs>230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Gill Sans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TP LOADING – METRIC TONS/YEAR</vt:lpstr>
      <vt:lpstr>TDP LOADING – METRIC TONS/YEAR</vt:lpstr>
      <vt:lpstr>N LOADING – METRIC TONS/YEAR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SalkGundersen, Kateri</dc:creator>
  <cp:lastModifiedBy>SalkGundersen, Kateri</cp:lastModifiedBy>
  <cp:revision>20</cp:revision>
  <dcterms:created xsi:type="dcterms:W3CDTF">2021-03-01T15:28:41Z</dcterms:created>
  <dcterms:modified xsi:type="dcterms:W3CDTF">2021-03-02T18:17:13Z</dcterms:modified>
</cp:coreProperties>
</file>