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64" r:id="rId7"/>
    <p:sldId id="26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1B81-1F07-455F-9882-26DE22A77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C64C0-34C1-4EA3-8F25-DC176C2C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C2CA-2449-49A7-A6EC-4B90E1BE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8570-9C3D-4117-A42A-E380F4D0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88B4-789A-4708-AB11-DA2D360A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FC46-EA29-4E9B-A7EB-97A4891C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45C1A-604D-4240-9DA7-7DB5DA03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3A2A3-7396-4BDC-873C-1782DBE5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5BD3-FF6A-4DFA-A473-1F999C12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759C-98EA-4FAE-86BE-D388D93D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3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6D01B-543E-45C9-B59D-F692B8419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90FBE-668D-4313-A4DD-F60EBEAE2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38FB-0277-479E-9101-739CEC4A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8AD1-61D5-4180-B451-393EA3EB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902E-8163-45CD-8B4F-87753BD1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0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AED2-92A8-4E79-8FE3-4CB7D1B6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21B1-EF32-4BB8-8FDA-8C496E17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B1BE-9DB4-4041-873B-1D4FF0A9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B0DB-AE75-4E13-A6E6-2CD9CA35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6FF6-D3BD-4E34-982A-702FAA24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FD15-2CE8-45E6-AD94-B34B06A2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70C25-62DD-4B0D-A1D4-EBD72D37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5B2F-08C5-4D3C-BDA2-90C9E732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9FA3-AFA7-478A-BFB2-A66A76C1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0D811-3EE3-49C6-9D2E-E6D4FE34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8D20-73E0-4ECE-B128-A70631CA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28F3-BA41-48BD-9F42-2A56BAA6F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8EAAE-C530-4C2A-8C13-92ED26413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3F07-C7D7-46A4-A0DB-9329C2A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C64E-B9C5-4C3A-BFFE-8B56BBF6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A081D-62C6-4F5A-9DA3-A70600BA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939C-40D8-434B-A2D4-64C0C82B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ABA9B-8D6B-4188-A8EC-B84D17A8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49DE2-EFB7-4028-9F99-C2DD84AEA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30860-0F98-49BA-8399-79CC4BE2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BFE25-6BA7-4110-85FF-FA1DA6DE9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C1C4B-D50F-44BE-9B60-14E302C6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96F74-12A8-4C5C-9D40-6266C01D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07962-C27F-42FE-B278-8886945B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D395-3914-4D09-A1B2-7088EF69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4466C-B430-4F73-9C3D-C4B277D3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38846-ADAD-4CBC-B78F-A87D4CDF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95728-E349-48DA-B9E0-6677582A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8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EEBC0-0D49-41BB-8E4F-54DF9081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1637B-C76F-4427-972B-A1FB8B4B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C16AD-952E-40C5-A698-7D38BA50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7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E4B9-890B-4377-8A2A-128E23F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57FB-3957-494F-9206-73F9D9F5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7B5AA-8025-4327-9F5D-704BB45D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EB164-113F-494F-8B69-728F56E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B9399-B704-4B8F-A4C0-8085C5E2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A725F-ADB4-4ECD-BD56-64E048B2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0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97A-4F61-43AD-B926-E2C0F810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C7EDF-3D2F-4B93-8597-8E755CF8E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9A2A5-770F-4B0F-8E42-DEB5E9EE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17270-73FE-4F78-8AC7-2A2388BF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1792-5294-46A5-9023-21DFB687859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22E77-9399-410F-BACB-4F86FD97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B46F1-7538-41A6-9EA5-7E2E5EA4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0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8B7E5-8BA4-4360-8D5F-39264DC1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154F6-A511-418D-8B2A-CBD5C097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BF5C-2907-45FF-9686-82747277B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1792-5294-46A5-9023-21DFB687859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5B04-6657-4B36-832B-CC926373C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0F30-8A18-4838-A59A-AF9E962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2B7A-6B63-4BB8-8ED6-93D414AB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B1B6-CC83-4A11-838F-5623FEA67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 Condensed" panose="020B0506020104020203" pitchFamily="34" charset="0"/>
              </a:rPr>
              <a:t>UTAH LAKE C, N, AND P PROJECT</a:t>
            </a:r>
          </a:p>
        </p:txBody>
      </p:sp>
    </p:spTree>
    <p:extLst>
      <p:ext uri="{BB962C8B-B14F-4D97-AF65-F5344CB8AC3E}">
        <p14:creationId xmlns:p14="http://schemas.microsoft.com/office/powerpoint/2010/main" val="372398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anose="020B0503020204020204" pitchFamily="34" charset="0"/>
              </a:rPr>
              <a:t>Quantify conceptual models of N and P cycles in Utah Lake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anose="020B0503020204020204" pitchFamily="34" charset="0"/>
              </a:rPr>
              <a:t>Create external mass balance of C, N, and P for Utah Lake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rbel" panose="020B0503020204020204" pitchFamily="34" charset="0"/>
              </a:rPr>
              <a:t>SedFlux</a:t>
            </a:r>
            <a:r>
              <a:rPr lang="en-US" dirty="0">
                <a:latin typeface="Corbel" panose="020B0503020204020204" pitchFamily="34" charset="0"/>
              </a:rPr>
              <a:t> modeling of sediment-water fluxes of nutrients and oxygen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1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B9761B-0C3B-4C92-8E94-2643FD72E432}"/>
              </a:ext>
            </a:extLst>
          </p:cNvPr>
          <p:cNvSpPr/>
          <p:nvPr/>
        </p:nvSpPr>
        <p:spPr>
          <a:xfrm>
            <a:off x="2973023" y="985486"/>
            <a:ext cx="5120372" cy="26119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51" b="1" dirty="0">
              <a:solidFill>
                <a:schemeClr val="bg1"/>
              </a:solidFill>
            </a:endParaRPr>
          </a:p>
          <a:p>
            <a:pPr algn="ctr"/>
            <a:r>
              <a:rPr lang="en-US" sz="1051" b="1" dirty="0">
                <a:solidFill>
                  <a:schemeClr val="bg1"/>
                </a:solidFill>
              </a:rPr>
              <a:t>TP						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Main Basin: 0.01-1 mg/L						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Provo Bay: 0.05-1 mg/L						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703585-EC7C-49CE-888F-0B5FB93BD76C}"/>
              </a:ext>
            </a:extLst>
          </p:cNvPr>
          <p:cNvSpPr/>
          <p:nvPr/>
        </p:nvSpPr>
        <p:spPr>
          <a:xfrm>
            <a:off x="5920509" y="1147461"/>
            <a:ext cx="2069284" cy="226415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PP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0-1 mg/L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FEBB0-09D4-45B9-B0CC-F3F7959AD492}"/>
              </a:ext>
            </a:extLst>
          </p:cNvPr>
          <p:cNvSpPr txBox="1"/>
          <p:nvPr/>
        </p:nvSpPr>
        <p:spPr>
          <a:xfrm>
            <a:off x="20331" y="45468"/>
            <a:ext cx="1503938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Phosphorus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DA385-DDCA-49EA-8314-9E263E2CA374}"/>
              </a:ext>
            </a:extLst>
          </p:cNvPr>
          <p:cNvSpPr txBox="1"/>
          <p:nvPr/>
        </p:nvSpPr>
        <p:spPr>
          <a:xfrm>
            <a:off x="11268673" y="4209383"/>
            <a:ext cx="85472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Sediment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2D79E-8497-4EDD-BBE9-9651019BBC71}"/>
              </a:ext>
            </a:extLst>
          </p:cNvPr>
          <p:cNvSpPr txBox="1"/>
          <p:nvPr/>
        </p:nvSpPr>
        <p:spPr>
          <a:xfrm>
            <a:off x="11268673" y="3734545"/>
            <a:ext cx="61760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Water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37D0C-967C-43EF-9686-CD20155E8E64}"/>
              </a:ext>
            </a:extLst>
          </p:cNvPr>
          <p:cNvCxnSpPr>
            <a:cxnSpLocks/>
          </p:cNvCxnSpPr>
          <p:nvPr/>
        </p:nvCxnSpPr>
        <p:spPr>
          <a:xfrm>
            <a:off x="20331" y="4083886"/>
            <a:ext cx="1217147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256B09F-F0B1-4E93-9F41-503AFCEFFDB9}"/>
              </a:ext>
            </a:extLst>
          </p:cNvPr>
          <p:cNvSpPr/>
          <p:nvPr/>
        </p:nvSpPr>
        <p:spPr>
          <a:xfrm>
            <a:off x="10612643" y="854835"/>
            <a:ext cx="1170932" cy="4345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Outflow TP 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23-84 tons/</a:t>
            </a:r>
            <a:r>
              <a:rPr lang="en-US" sz="1051" dirty="0" err="1">
                <a:solidFill>
                  <a:schemeClr val="bg1"/>
                </a:solidFill>
              </a:rPr>
              <a:t>yr</a:t>
            </a:r>
            <a:endParaRPr lang="en-US" sz="105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AC8453-5A22-4C8F-A02B-2B646A81540A}"/>
              </a:ext>
            </a:extLst>
          </p:cNvPr>
          <p:cNvSpPr/>
          <p:nvPr/>
        </p:nvSpPr>
        <p:spPr>
          <a:xfrm>
            <a:off x="3218733" y="4505350"/>
            <a:ext cx="5107257" cy="22330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				TP	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				Main Basin: 280-1730 mg/kg	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				Provo Bay: 465-1900 mg/kg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E23A9-C132-4D86-AABD-4E94AB726144}"/>
              </a:ext>
            </a:extLst>
          </p:cNvPr>
          <p:cNvSpPr/>
          <p:nvPr/>
        </p:nvSpPr>
        <p:spPr>
          <a:xfrm>
            <a:off x="7004674" y="2565397"/>
            <a:ext cx="957689" cy="4119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Phytoplankton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0.7-2 % 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8A899B-C0B0-45A6-A4C2-845F03547F44}"/>
              </a:ext>
            </a:extLst>
          </p:cNvPr>
          <p:cNvSpPr/>
          <p:nvPr/>
        </p:nvSpPr>
        <p:spPr>
          <a:xfrm>
            <a:off x="3022899" y="2105008"/>
            <a:ext cx="2750845" cy="1317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TDP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0.003-1 mg/L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4D606B-8D29-4EA9-9BE7-264B33C2ABA2}"/>
              </a:ext>
            </a:extLst>
          </p:cNvPr>
          <p:cNvSpPr/>
          <p:nvPr/>
        </p:nvSpPr>
        <p:spPr>
          <a:xfrm>
            <a:off x="3073688" y="2757088"/>
            <a:ext cx="827127" cy="36086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DOP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0-0.18 mg/L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6477E8-5CE9-4CB3-887D-4A445732D20E}"/>
              </a:ext>
            </a:extLst>
          </p:cNvPr>
          <p:cNvSpPr/>
          <p:nvPr/>
        </p:nvSpPr>
        <p:spPr>
          <a:xfrm>
            <a:off x="3984523" y="2620462"/>
            <a:ext cx="1659361" cy="677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PO</a:t>
            </a:r>
            <a:r>
              <a:rPr lang="en-US" sz="1051" b="1" baseline="-25000" dirty="0">
                <a:solidFill>
                  <a:schemeClr val="bg1"/>
                </a:solidFill>
              </a:rPr>
              <a:t>4</a:t>
            </a:r>
            <a:r>
              <a:rPr lang="en-US" sz="1051" b="1" baseline="30000" dirty="0">
                <a:solidFill>
                  <a:schemeClr val="bg1"/>
                </a:solidFill>
              </a:rPr>
              <a:t>3+</a:t>
            </a:r>
            <a:r>
              <a:rPr lang="en-US" sz="1051" b="1" dirty="0">
                <a:solidFill>
                  <a:schemeClr val="bg1"/>
                </a:solidFill>
              </a:rPr>
              <a:t> ≈ SRP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Main Basin: 0.01-0.85 mg/L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Provo Bay: 0.02-4 mg/L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27663-D1EB-4446-ADF5-A12AFB79C178}"/>
              </a:ext>
            </a:extLst>
          </p:cNvPr>
          <p:cNvSpPr/>
          <p:nvPr/>
        </p:nvSpPr>
        <p:spPr>
          <a:xfrm>
            <a:off x="6003187" y="2993439"/>
            <a:ext cx="695314" cy="360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PIP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660C01-0A38-4FBD-98FE-484163C9AE4E}"/>
              </a:ext>
            </a:extLst>
          </p:cNvPr>
          <p:cNvSpPr/>
          <p:nvPr/>
        </p:nvSpPr>
        <p:spPr>
          <a:xfrm>
            <a:off x="8200205" y="1855443"/>
            <a:ext cx="1611343" cy="7042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Zooplankton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0.5-1.6 % P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0.05-160,000 µg/L (small)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50-1,600  µg/L (large)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D563E1-87A9-4FA8-A4B3-551D859B1DA4}"/>
              </a:ext>
            </a:extLst>
          </p:cNvPr>
          <p:cNvSpPr/>
          <p:nvPr/>
        </p:nvSpPr>
        <p:spPr>
          <a:xfrm>
            <a:off x="9870143" y="1352120"/>
            <a:ext cx="969921" cy="5677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Fish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1-4.5 % P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0.1-4.5 kg/acre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44DE97-22CC-40D2-9B94-A8316F17356E}"/>
              </a:ext>
            </a:extLst>
          </p:cNvPr>
          <p:cNvGrpSpPr/>
          <p:nvPr/>
        </p:nvGrpSpPr>
        <p:grpSpPr>
          <a:xfrm>
            <a:off x="3287977" y="5941364"/>
            <a:ext cx="4968769" cy="708887"/>
            <a:chOff x="6571178" y="7052601"/>
            <a:chExt cx="6618124" cy="9441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C673E1-775B-4562-B78C-B8FD5E70EEE9}"/>
                </a:ext>
              </a:extLst>
            </p:cNvPr>
            <p:cNvSpPr/>
            <p:nvPr/>
          </p:nvSpPr>
          <p:spPr>
            <a:xfrm>
              <a:off x="6571178" y="7052601"/>
              <a:ext cx="1856563" cy="944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</a:rPr>
                <a:t>BD fraction</a:t>
              </a:r>
            </a:p>
            <a:p>
              <a:pPr algn="ctr"/>
              <a:r>
                <a:rPr lang="en-US" sz="1051" dirty="0">
                  <a:solidFill>
                    <a:schemeClr val="tx1"/>
                  </a:solidFill>
                </a:rPr>
                <a:t>Fe/Mn compounds</a:t>
              </a:r>
            </a:p>
            <a:p>
              <a:pPr algn="ctr"/>
              <a:r>
                <a:rPr lang="en-US" sz="1051" dirty="0">
                  <a:solidFill>
                    <a:schemeClr val="tx1"/>
                  </a:solidFill>
                </a:rPr>
                <a:t>49.1±1.8% (41-61%)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011E23-E99A-41C0-A87D-43AFA8358570}"/>
                </a:ext>
              </a:extLst>
            </p:cNvPr>
            <p:cNvSpPr/>
            <p:nvPr/>
          </p:nvSpPr>
          <p:spPr>
            <a:xfrm>
              <a:off x="8428821" y="7052602"/>
              <a:ext cx="1856563" cy="944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</a:rPr>
                <a:t>HCl fraction</a:t>
              </a:r>
            </a:p>
            <a:p>
              <a:pPr algn="ctr"/>
              <a:r>
                <a:rPr lang="en-US" sz="1051" dirty="0">
                  <a:solidFill>
                    <a:schemeClr val="tx1"/>
                  </a:solidFill>
                </a:rPr>
                <a:t>CaPO</a:t>
              </a:r>
              <a:r>
                <a:rPr lang="en-US" sz="1051" baseline="-25000" dirty="0">
                  <a:solidFill>
                    <a:schemeClr val="tx1"/>
                  </a:solidFill>
                </a:rPr>
                <a:t>4</a:t>
              </a:r>
              <a:r>
                <a:rPr lang="en-US" sz="1051" dirty="0">
                  <a:solidFill>
                    <a:schemeClr val="tx1"/>
                  </a:solidFill>
                </a:rPr>
                <a:t> or acid-soluble organic P</a:t>
              </a:r>
            </a:p>
            <a:p>
              <a:pPr algn="ctr"/>
              <a:r>
                <a:rPr lang="en-US" sz="1051" dirty="0">
                  <a:solidFill>
                    <a:schemeClr val="tx1"/>
                  </a:solidFill>
                </a:rPr>
                <a:t>38.6±2.1% (25-47%)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A29E6C-B032-4B23-9488-FD227D65D986}"/>
                </a:ext>
              </a:extLst>
            </p:cNvPr>
            <p:cNvSpPr/>
            <p:nvPr/>
          </p:nvSpPr>
          <p:spPr>
            <a:xfrm>
              <a:off x="10283223" y="7052602"/>
              <a:ext cx="2906079" cy="944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</a:rPr>
                <a:t>NH</a:t>
              </a:r>
              <a:r>
                <a:rPr lang="en-US" sz="1051" baseline="-25000" dirty="0">
                  <a:solidFill>
                    <a:schemeClr val="tx1"/>
                  </a:solidFill>
                </a:rPr>
                <a:t>4</a:t>
              </a:r>
              <a:r>
                <a:rPr lang="en-US" sz="1051" dirty="0">
                  <a:solidFill>
                    <a:schemeClr val="tx1"/>
                  </a:solidFill>
                </a:rPr>
                <a:t>Cl, NaOH, and residual fractions</a:t>
              </a:r>
            </a:p>
            <a:p>
              <a:pPr algn="ctr"/>
              <a:r>
                <a:rPr lang="en-US" sz="1051" dirty="0">
                  <a:solidFill>
                    <a:schemeClr val="tx1"/>
                  </a:solidFill>
                </a:rPr>
                <a:t>Loosely bound, exchangeable and organic P, refractory P</a:t>
              </a:r>
            </a:p>
            <a:p>
              <a:pPr algn="ctr"/>
              <a:r>
                <a:rPr lang="en-US" sz="1051" dirty="0">
                  <a:solidFill>
                    <a:schemeClr val="tx1"/>
                  </a:solidFill>
                </a:rPr>
                <a:t>12.4%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017188-D388-42E5-AC36-3ECE02ED55B6}"/>
              </a:ext>
            </a:extLst>
          </p:cNvPr>
          <p:cNvGrpSpPr/>
          <p:nvPr/>
        </p:nvGrpSpPr>
        <p:grpSpPr>
          <a:xfrm>
            <a:off x="342867" y="4444010"/>
            <a:ext cx="810856" cy="2164797"/>
            <a:chOff x="456415" y="5919173"/>
            <a:chExt cx="1080015" cy="28833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4B08F2-DFEC-4FBC-A76C-0984FC436C88}"/>
                </a:ext>
              </a:extLst>
            </p:cNvPr>
            <p:cNvSpPr/>
            <p:nvPr/>
          </p:nvSpPr>
          <p:spPr>
            <a:xfrm>
              <a:off x="457495" y="5919173"/>
              <a:ext cx="1077026" cy="480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b="1" dirty="0">
                  <a:solidFill>
                    <a:schemeClr val="tx1"/>
                  </a:solidFill>
                </a:rPr>
                <a:t>Confidence</a:t>
              </a:r>
              <a:endParaRPr lang="en-US" sz="1051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3309E7-9244-41CC-85DE-618AD6B17871}"/>
                </a:ext>
              </a:extLst>
            </p:cNvPr>
            <p:cNvSpPr/>
            <p:nvPr/>
          </p:nvSpPr>
          <p:spPr>
            <a:xfrm>
              <a:off x="457495" y="6399820"/>
              <a:ext cx="1077026" cy="4806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bg1"/>
                  </a:solidFill>
                </a:rPr>
                <a:t>Very high</a:t>
              </a:r>
              <a:endParaRPr lang="en-US" sz="105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1B84BA-12C5-444B-9F38-AAE064EA236F}"/>
                </a:ext>
              </a:extLst>
            </p:cNvPr>
            <p:cNvSpPr/>
            <p:nvPr/>
          </p:nvSpPr>
          <p:spPr>
            <a:xfrm>
              <a:off x="457495" y="6880467"/>
              <a:ext cx="1077026" cy="4806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bg1"/>
                  </a:solidFill>
                </a:rPr>
                <a:t>High</a:t>
              </a:r>
              <a:endParaRPr lang="en-US" sz="105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34A089-F636-4D3E-A3DE-774702EFAECD}"/>
                </a:ext>
              </a:extLst>
            </p:cNvPr>
            <p:cNvSpPr/>
            <p:nvPr/>
          </p:nvSpPr>
          <p:spPr>
            <a:xfrm>
              <a:off x="457495" y="7360622"/>
              <a:ext cx="1077026" cy="4806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bg1"/>
                  </a:solidFill>
                </a:rPr>
                <a:t>Medium</a:t>
              </a:r>
              <a:endParaRPr lang="en-US" sz="105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FCABBD-E9C1-49FC-995F-234BAA8FAF7D}"/>
                </a:ext>
              </a:extLst>
            </p:cNvPr>
            <p:cNvSpPr/>
            <p:nvPr/>
          </p:nvSpPr>
          <p:spPr>
            <a:xfrm>
              <a:off x="456415" y="7841269"/>
              <a:ext cx="1078992" cy="4806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</a:rPr>
                <a:t>Low</a:t>
              </a:r>
              <a:endParaRPr lang="en-US" sz="105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F903AD-44F2-4FF9-B702-ED774CE3129B}"/>
                </a:ext>
              </a:extLst>
            </p:cNvPr>
            <p:cNvSpPr/>
            <p:nvPr/>
          </p:nvSpPr>
          <p:spPr>
            <a:xfrm>
              <a:off x="459404" y="8321916"/>
              <a:ext cx="1077026" cy="4806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</a:rPr>
                <a:t>Very low</a:t>
              </a:r>
              <a:endParaRPr lang="en-US" sz="105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74355EA-82FB-474F-AA80-5F46B3C1236F}"/>
              </a:ext>
            </a:extLst>
          </p:cNvPr>
          <p:cNvSpPr/>
          <p:nvPr/>
        </p:nvSpPr>
        <p:spPr>
          <a:xfrm>
            <a:off x="3353779" y="4770888"/>
            <a:ext cx="2086941" cy="5935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 Porewater TDP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Main Basin: 1.48 mg/L (0.26-10.82) 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Provo Bay: 3.85 mg/L (0.40-6.78)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19D8AF-EC6F-4C19-9B29-F38FE8ACF57F}"/>
              </a:ext>
            </a:extLst>
          </p:cNvPr>
          <p:cNvSpPr/>
          <p:nvPr/>
        </p:nvSpPr>
        <p:spPr>
          <a:xfrm>
            <a:off x="1239944" y="5973709"/>
            <a:ext cx="1045828" cy="635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Dashed boxes are derived from Randall et al. 2019 (</a:t>
            </a:r>
            <a:r>
              <a:rPr lang="en-US" sz="1051" dirty="0" err="1">
                <a:solidFill>
                  <a:schemeClr val="tx1"/>
                </a:solidFill>
              </a:rPr>
              <a:t>PLoS</a:t>
            </a:r>
            <a:r>
              <a:rPr lang="en-US" sz="1051" dirty="0">
                <a:solidFill>
                  <a:schemeClr val="tx1"/>
                </a:solidFill>
              </a:rPr>
              <a:t> ONE)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D4A16D-9782-4F69-B3AA-0C57578ADA9B}"/>
              </a:ext>
            </a:extLst>
          </p:cNvPr>
          <p:cNvSpPr/>
          <p:nvPr/>
        </p:nvSpPr>
        <p:spPr>
          <a:xfrm>
            <a:off x="588251" y="838776"/>
            <a:ext cx="2087945" cy="2007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External TP Loading</a:t>
            </a:r>
          </a:p>
          <a:p>
            <a:pPr algn="ctr"/>
            <a:endParaRPr lang="en-US" sz="105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6E8CA2-529F-4636-BCB9-B1C7FA3AFAFA}"/>
              </a:ext>
            </a:extLst>
          </p:cNvPr>
          <p:cNvSpPr/>
          <p:nvPr/>
        </p:nvSpPr>
        <p:spPr>
          <a:xfrm>
            <a:off x="820601" y="1147461"/>
            <a:ext cx="1623243" cy="101426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Inflow sources </a:t>
            </a:r>
          </a:p>
          <a:p>
            <a:pPr algn="ctr"/>
            <a:r>
              <a:rPr lang="en-US" sz="1051" b="1" dirty="0">
                <a:solidFill>
                  <a:schemeClr val="bg1"/>
                </a:solidFill>
              </a:rPr>
              <a:t>(streams, WWTPs, drains, springs, groundwater, precipitation)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152-298 tons/</a:t>
            </a:r>
            <a:r>
              <a:rPr lang="en-US" sz="1051" dirty="0" err="1">
                <a:solidFill>
                  <a:schemeClr val="bg1"/>
                </a:solidFill>
              </a:rPr>
              <a:t>yr</a:t>
            </a:r>
            <a:endParaRPr lang="en-US" sz="1051" dirty="0">
              <a:solidFill>
                <a:schemeClr val="bg1"/>
              </a:solidFill>
            </a:endParaRPr>
          </a:p>
          <a:p>
            <a:pPr algn="ctr"/>
            <a:endParaRPr lang="en-US" sz="1051" baseline="-25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AC094A-5AB0-419D-8205-FA3CF758EFE8}"/>
              </a:ext>
            </a:extLst>
          </p:cNvPr>
          <p:cNvSpPr/>
          <p:nvPr/>
        </p:nvSpPr>
        <p:spPr>
          <a:xfrm>
            <a:off x="820601" y="2277346"/>
            <a:ext cx="1623243" cy="400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Atmospheric Deposition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5.0±3.1 tons/</a:t>
            </a:r>
            <a:r>
              <a:rPr lang="en-US" sz="1051" dirty="0" err="1">
                <a:solidFill>
                  <a:schemeClr val="bg1"/>
                </a:solidFill>
              </a:rPr>
              <a:t>yr</a:t>
            </a:r>
            <a:endParaRPr lang="en-US" sz="105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DB49BB-F6BD-41C6-9F32-5BC1FBB86AE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676196" y="1842457"/>
            <a:ext cx="2968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64775A-04FC-4375-A654-00561587BDF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093395" y="1072104"/>
            <a:ext cx="25192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49CC5-8A9E-45E2-AD7D-CE4D27B0D90C}"/>
              </a:ext>
            </a:extLst>
          </p:cNvPr>
          <p:cNvCxnSpPr>
            <a:cxnSpLocks/>
          </p:cNvCxnSpPr>
          <p:nvPr/>
        </p:nvCxnSpPr>
        <p:spPr>
          <a:xfrm flipV="1">
            <a:off x="5124979" y="3297650"/>
            <a:ext cx="0" cy="14732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8D8D5B-B487-45B5-A654-59AC9C61ADCF}"/>
              </a:ext>
            </a:extLst>
          </p:cNvPr>
          <p:cNvCxnSpPr>
            <a:cxnSpLocks/>
          </p:cNvCxnSpPr>
          <p:nvPr/>
        </p:nvCxnSpPr>
        <p:spPr>
          <a:xfrm>
            <a:off x="4305818" y="3416957"/>
            <a:ext cx="0" cy="13657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2920396-9E5B-4570-BAF4-A637764097F5}"/>
              </a:ext>
            </a:extLst>
          </p:cNvPr>
          <p:cNvSpPr/>
          <p:nvPr/>
        </p:nvSpPr>
        <p:spPr>
          <a:xfrm>
            <a:off x="3278945" y="3903456"/>
            <a:ext cx="1490628" cy="360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TDP Release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1.7-1.9 ± 0.7-4.0 tons/d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0B8B46-2514-4339-81C7-939E193AF9F3}"/>
              </a:ext>
            </a:extLst>
          </p:cNvPr>
          <p:cNvSpPr/>
          <p:nvPr/>
        </p:nvSpPr>
        <p:spPr>
          <a:xfrm>
            <a:off x="4790432" y="3903456"/>
            <a:ext cx="1214710" cy="360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SRP Release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-4.5-27.2 tons/d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079C-904A-48B2-ACAE-73A5D26DA6EA}"/>
              </a:ext>
            </a:extLst>
          </p:cNvPr>
          <p:cNvSpPr/>
          <p:nvPr/>
        </p:nvSpPr>
        <p:spPr>
          <a:xfrm>
            <a:off x="7351704" y="4967765"/>
            <a:ext cx="903033" cy="4186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Periphyton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Negligible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3CBC0B3-CFFF-45EE-8590-F04B99B53B6C}"/>
              </a:ext>
            </a:extLst>
          </p:cNvPr>
          <p:cNvSpPr/>
          <p:nvPr/>
        </p:nvSpPr>
        <p:spPr>
          <a:xfrm>
            <a:off x="9281075" y="4457693"/>
            <a:ext cx="1262061" cy="3924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Macrophytes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0.2-0.6 % 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837E9E-CC0E-4FAA-98F6-A36FC2F36064}"/>
              </a:ext>
            </a:extLst>
          </p:cNvPr>
          <p:cNvSpPr/>
          <p:nvPr/>
        </p:nvSpPr>
        <p:spPr>
          <a:xfrm>
            <a:off x="9227069" y="4953098"/>
            <a:ext cx="1553447" cy="360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Macroinvertebrates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5.3-17.0 mg/g dry weight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11FA01-3D46-479B-BCFE-2B2E3AC88326}"/>
              </a:ext>
            </a:extLst>
          </p:cNvPr>
          <p:cNvCxnSpPr>
            <a:cxnSpLocks/>
          </p:cNvCxnSpPr>
          <p:nvPr/>
        </p:nvCxnSpPr>
        <p:spPr>
          <a:xfrm flipH="1" flipV="1">
            <a:off x="5643884" y="2771352"/>
            <a:ext cx="137303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A86E779-A019-4F21-BCEC-5B54F66F7FEA}"/>
              </a:ext>
            </a:extLst>
          </p:cNvPr>
          <p:cNvSpPr/>
          <p:nvPr/>
        </p:nvSpPr>
        <p:spPr>
          <a:xfrm>
            <a:off x="6025581" y="2424492"/>
            <a:ext cx="636578" cy="5228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Uptake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0.1-100 ng/(L*h)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2A951F-06F2-461E-95CD-B249C5A42445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6490431" y="1572309"/>
            <a:ext cx="275020" cy="17111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7E6A428-3BDB-4AAB-8818-4B36515A8E6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962363" y="2571653"/>
            <a:ext cx="1505100" cy="199699"/>
          </a:xfrm>
          <a:prstGeom prst="bentConnector3">
            <a:avLst>
              <a:gd name="adj1" fmla="val 1000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3AC836B4-C955-4342-AE23-AB2A2145B1FA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9811549" y="1919827"/>
            <a:ext cx="543555" cy="2877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431D808-2D7E-4A68-83F7-2AFF07C65B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9386" y="1558967"/>
            <a:ext cx="3550756" cy="334892"/>
          </a:xfrm>
          <a:prstGeom prst="bentConnector3">
            <a:avLst>
              <a:gd name="adj1" fmla="val 10020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051EBE6-4C06-4C55-9079-27347573EDED}"/>
              </a:ext>
            </a:extLst>
          </p:cNvPr>
          <p:cNvSpPr/>
          <p:nvPr/>
        </p:nvSpPr>
        <p:spPr>
          <a:xfrm>
            <a:off x="8286620" y="2620463"/>
            <a:ext cx="890940" cy="5666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Uptake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0.17-480 µg/(ind.*d)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D99325-B021-4C42-A1E1-D2B10A9B709B}"/>
              </a:ext>
            </a:extLst>
          </p:cNvPr>
          <p:cNvSpPr/>
          <p:nvPr/>
        </p:nvSpPr>
        <p:spPr>
          <a:xfrm>
            <a:off x="9952530" y="2075847"/>
            <a:ext cx="827986" cy="5212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Uptake not possible to calculate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3E85F50-CD26-46FB-8611-26377D7AE2BD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7260274" y="4653933"/>
            <a:ext cx="2020801" cy="610845"/>
          </a:xfrm>
          <a:prstGeom prst="bentConnector3">
            <a:avLst>
              <a:gd name="adj1" fmla="val -2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3FE3578-80EA-413E-AA1C-83ADF4A0B439}"/>
              </a:ext>
            </a:extLst>
          </p:cNvPr>
          <p:cNvCxnSpPr>
            <a:cxnSpLocks/>
            <a:stCxn id="62" idx="2"/>
            <a:endCxn id="29" idx="2"/>
          </p:cNvCxnSpPr>
          <p:nvPr/>
        </p:nvCxnSpPr>
        <p:spPr>
          <a:xfrm rot="5400000" flipH="1">
            <a:off x="6089243" y="3672432"/>
            <a:ext cx="21984" cy="3405971"/>
          </a:xfrm>
          <a:prstGeom prst="bentConnector3">
            <a:avLst>
              <a:gd name="adj1" fmla="val -13851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0E0EA0-9F78-4293-9C03-38F1818C9E66}"/>
              </a:ext>
            </a:extLst>
          </p:cNvPr>
          <p:cNvCxnSpPr>
            <a:cxnSpLocks/>
          </p:cNvCxnSpPr>
          <p:nvPr/>
        </p:nvCxnSpPr>
        <p:spPr>
          <a:xfrm flipH="1" flipV="1">
            <a:off x="5452793" y="5264778"/>
            <a:ext cx="1898912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D5E3A8D-86A9-4467-B4C5-46AD57619D1B}"/>
              </a:ext>
            </a:extLst>
          </p:cNvPr>
          <p:cNvCxnSpPr>
            <a:cxnSpLocks/>
            <a:stCxn id="64" idx="2"/>
          </p:cNvCxnSpPr>
          <p:nvPr/>
        </p:nvCxnSpPr>
        <p:spPr>
          <a:xfrm rot="5400000">
            <a:off x="8722769" y="4399935"/>
            <a:ext cx="366999" cy="219504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739235FA-D91E-4B5F-BD1B-F2BC2F239FD0}"/>
              </a:ext>
            </a:extLst>
          </p:cNvPr>
          <p:cNvCxnSpPr>
            <a:cxnSpLocks/>
            <a:stCxn id="63" idx="3"/>
          </p:cNvCxnSpPr>
          <p:nvPr/>
        </p:nvCxnSpPr>
        <p:spPr>
          <a:xfrm flipH="1">
            <a:off x="10009318" y="4653933"/>
            <a:ext cx="533817" cy="1027023"/>
          </a:xfrm>
          <a:prstGeom prst="bentConnector4">
            <a:avLst>
              <a:gd name="adj1" fmla="val -135865"/>
              <a:gd name="adj2" fmla="val 10052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D5BA841-69FD-4B74-9546-EEB873B8A188}"/>
              </a:ext>
            </a:extLst>
          </p:cNvPr>
          <p:cNvSpPr/>
          <p:nvPr/>
        </p:nvSpPr>
        <p:spPr>
          <a:xfrm>
            <a:off x="4576650" y="5587499"/>
            <a:ext cx="5289973" cy="2708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Excretion, decomp: negligible (periphyton), 0-496 µg/(g dry weight*h) (macroinvertebrates) 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D00492F-FA75-4F71-8177-B919E222C497}"/>
              </a:ext>
            </a:extLst>
          </p:cNvPr>
          <p:cNvCxnSpPr>
            <a:cxnSpLocks/>
          </p:cNvCxnSpPr>
          <p:nvPr/>
        </p:nvCxnSpPr>
        <p:spPr>
          <a:xfrm flipH="1" flipV="1">
            <a:off x="8254742" y="5205978"/>
            <a:ext cx="100237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4388666-79BF-4496-880D-1064A672D508}"/>
              </a:ext>
            </a:extLst>
          </p:cNvPr>
          <p:cNvSpPr/>
          <p:nvPr/>
        </p:nvSpPr>
        <p:spPr>
          <a:xfrm>
            <a:off x="5697413" y="5120143"/>
            <a:ext cx="1275061" cy="2377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Uptake negligible</a:t>
            </a:r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82B558DF-F1C7-4A73-84C9-34007AA4A1AB}"/>
              </a:ext>
            </a:extLst>
          </p:cNvPr>
          <p:cNvCxnSpPr>
            <a:cxnSpLocks/>
          </p:cNvCxnSpPr>
          <p:nvPr/>
        </p:nvCxnSpPr>
        <p:spPr>
          <a:xfrm rot="5400000">
            <a:off x="8933031" y="4896530"/>
            <a:ext cx="390742" cy="264153"/>
          </a:xfrm>
          <a:prstGeom prst="bentConnector3">
            <a:avLst>
              <a:gd name="adj1" fmla="val -384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69B6DD4-69B7-49C5-B845-666C25C6D3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74917" y="1903774"/>
            <a:ext cx="2125289" cy="379752"/>
          </a:xfrm>
          <a:prstGeom prst="bentConnector3">
            <a:avLst>
              <a:gd name="adj1" fmla="val 10053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AA346F8-5664-4E03-8DEE-08D6A61E7075}"/>
              </a:ext>
            </a:extLst>
          </p:cNvPr>
          <p:cNvSpPr/>
          <p:nvPr/>
        </p:nvSpPr>
        <p:spPr>
          <a:xfrm>
            <a:off x="6494042" y="1725246"/>
            <a:ext cx="1455191" cy="373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Excretion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0.01-1,000 µg/(ind.*d)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589B81A-A12F-4023-96DF-15DE67AAC17A}"/>
              </a:ext>
            </a:extLst>
          </p:cNvPr>
          <p:cNvSpPr/>
          <p:nvPr/>
        </p:nvSpPr>
        <p:spPr>
          <a:xfrm>
            <a:off x="6697151" y="2149667"/>
            <a:ext cx="1252082" cy="362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Excretion, Decomp.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0.1-100 ng/(L*h)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34038C4-86D6-4679-AA02-DCED7A460869}"/>
              </a:ext>
            </a:extLst>
          </p:cNvPr>
          <p:cNvSpPr/>
          <p:nvPr/>
        </p:nvSpPr>
        <p:spPr>
          <a:xfrm>
            <a:off x="8160503" y="1352120"/>
            <a:ext cx="1657948" cy="373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Excretion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Carp: 51.1-117 tons/</a:t>
            </a:r>
            <a:r>
              <a:rPr lang="en-US" sz="1051" dirty="0" err="1">
                <a:solidFill>
                  <a:schemeClr val="tx1"/>
                </a:solidFill>
              </a:rPr>
              <a:t>yr</a:t>
            </a:r>
            <a:endParaRPr lang="en-US" sz="1051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67744F-123F-48D6-B99E-D4115F0179AE}"/>
              </a:ext>
            </a:extLst>
          </p:cNvPr>
          <p:cNvSpPr/>
          <p:nvPr/>
        </p:nvSpPr>
        <p:spPr>
          <a:xfrm>
            <a:off x="7979943" y="4364208"/>
            <a:ext cx="808610" cy="5212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Uptake not possible to calculate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5B9D90-A420-40B4-B15D-D4ACDC1E685D}"/>
              </a:ext>
            </a:extLst>
          </p:cNvPr>
          <p:cNvSpPr/>
          <p:nvPr/>
        </p:nvSpPr>
        <p:spPr>
          <a:xfrm>
            <a:off x="10840064" y="4804950"/>
            <a:ext cx="1226876" cy="5212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Excretion, decomp. not possible to calculate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D21625F-B9E6-4541-9596-B9A04C14C3CD}"/>
              </a:ext>
            </a:extLst>
          </p:cNvPr>
          <p:cNvSpPr/>
          <p:nvPr/>
        </p:nvSpPr>
        <p:spPr>
          <a:xfrm>
            <a:off x="8314079" y="4932784"/>
            <a:ext cx="814322" cy="5212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Uptake not possible to calculate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BECBDD7-F2CD-4ED6-8573-6E1DD34D0FC5}"/>
              </a:ext>
            </a:extLst>
          </p:cNvPr>
          <p:cNvCxnSpPr>
            <a:cxnSpLocks/>
          </p:cNvCxnSpPr>
          <p:nvPr/>
        </p:nvCxnSpPr>
        <p:spPr>
          <a:xfrm flipV="1">
            <a:off x="7618731" y="3407307"/>
            <a:ext cx="6662" cy="1097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3665584-E570-4D76-B53B-E2DACC80717B}"/>
              </a:ext>
            </a:extLst>
          </p:cNvPr>
          <p:cNvCxnSpPr>
            <a:cxnSpLocks/>
          </p:cNvCxnSpPr>
          <p:nvPr/>
        </p:nvCxnSpPr>
        <p:spPr>
          <a:xfrm flipH="1">
            <a:off x="6695832" y="3400351"/>
            <a:ext cx="0" cy="1083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85A28D1-F041-4766-8E28-CA9F63C5BCCD}"/>
              </a:ext>
            </a:extLst>
          </p:cNvPr>
          <p:cNvSpPr/>
          <p:nvPr/>
        </p:nvSpPr>
        <p:spPr>
          <a:xfrm>
            <a:off x="6028794" y="3738944"/>
            <a:ext cx="1313794" cy="5212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PP settling</a:t>
            </a:r>
          </a:p>
          <a:p>
            <a:pPr algn="ctr"/>
            <a:r>
              <a:rPr lang="fr-FR" sz="1051" dirty="0">
                <a:solidFill>
                  <a:schemeClr val="tx1"/>
                </a:solidFill>
              </a:rPr>
              <a:t>192-1,230 tons/y</a:t>
            </a:r>
          </a:p>
          <a:p>
            <a:pPr algn="ctr"/>
            <a:r>
              <a:rPr lang="fr-FR" sz="1051" dirty="0">
                <a:solidFill>
                  <a:schemeClr val="tx1"/>
                </a:solidFill>
              </a:rPr>
              <a:t>0-83 tons/d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AB9397E-0B6E-4AFC-9CA2-7C5B22263B03}"/>
              </a:ext>
            </a:extLst>
          </p:cNvPr>
          <p:cNvSpPr/>
          <p:nvPr/>
        </p:nvSpPr>
        <p:spPr>
          <a:xfrm>
            <a:off x="7362099" y="3743114"/>
            <a:ext cx="1313794" cy="5212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PP resuspension</a:t>
            </a:r>
          </a:p>
          <a:p>
            <a:pPr algn="ctr"/>
            <a:r>
              <a:rPr lang="fr-FR" sz="1051" dirty="0">
                <a:solidFill>
                  <a:schemeClr val="tx1"/>
                </a:solidFill>
              </a:rPr>
              <a:t>173-257 tons/y</a:t>
            </a:r>
          </a:p>
          <a:p>
            <a:pPr algn="ctr"/>
            <a:r>
              <a:rPr lang="fr-FR" sz="1051" dirty="0">
                <a:solidFill>
                  <a:schemeClr val="tx1"/>
                </a:solidFill>
              </a:rPr>
              <a:t>0-82 tons/d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9A0854E-2AD6-4F7D-A7B7-66E1687FC7FE}"/>
              </a:ext>
            </a:extLst>
          </p:cNvPr>
          <p:cNvSpPr/>
          <p:nvPr/>
        </p:nvSpPr>
        <p:spPr>
          <a:xfrm>
            <a:off x="1239944" y="5365882"/>
            <a:ext cx="1045828" cy="5212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Literature-derived values</a:t>
            </a:r>
          </a:p>
        </p:txBody>
      </p:sp>
    </p:spTree>
    <p:extLst>
      <p:ext uri="{BB962C8B-B14F-4D97-AF65-F5344CB8AC3E}">
        <p14:creationId xmlns:p14="http://schemas.microsoft.com/office/powerpoint/2010/main" val="359092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AC8453-5A22-4C8F-A02B-2B646A81540A}"/>
              </a:ext>
            </a:extLst>
          </p:cNvPr>
          <p:cNvSpPr/>
          <p:nvPr/>
        </p:nvSpPr>
        <p:spPr>
          <a:xfrm>
            <a:off x="2873701" y="4451004"/>
            <a:ext cx="5187569" cy="135927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TN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0-3000 mg/kg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B9761B-0C3B-4C92-8E94-2643FD72E432}"/>
              </a:ext>
            </a:extLst>
          </p:cNvPr>
          <p:cNvSpPr/>
          <p:nvPr/>
        </p:nvSpPr>
        <p:spPr>
          <a:xfrm>
            <a:off x="2871594" y="1168933"/>
            <a:ext cx="5623560" cy="242849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	TN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	Main Basin: 0.04-12.4 mg/L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	Provo Bay: 0.7-12.4 mg/L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34E7B8-6721-436F-9B5C-09D24CD678F7}"/>
              </a:ext>
            </a:extLst>
          </p:cNvPr>
          <p:cNvSpPr/>
          <p:nvPr/>
        </p:nvSpPr>
        <p:spPr>
          <a:xfrm>
            <a:off x="6670421" y="1258961"/>
            <a:ext cx="1701900" cy="224275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PN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0-0.50 mg/L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FEBB0-09D4-45B9-B0CC-F3F7959AD492}"/>
              </a:ext>
            </a:extLst>
          </p:cNvPr>
          <p:cNvSpPr txBox="1"/>
          <p:nvPr/>
        </p:nvSpPr>
        <p:spPr>
          <a:xfrm>
            <a:off x="20331" y="45468"/>
            <a:ext cx="1288110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Nitrogen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DA385-DDCA-49EA-8314-9E263E2CA374}"/>
              </a:ext>
            </a:extLst>
          </p:cNvPr>
          <p:cNvSpPr txBox="1"/>
          <p:nvPr/>
        </p:nvSpPr>
        <p:spPr>
          <a:xfrm>
            <a:off x="11268673" y="4209383"/>
            <a:ext cx="854721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Sediment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2D79E-8497-4EDD-BBE9-9651019BBC71}"/>
              </a:ext>
            </a:extLst>
          </p:cNvPr>
          <p:cNvSpPr txBox="1"/>
          <p:nvPr/>
        </p:nvSpPr>
        <p:spPr>
          <a:xfrm>
            <a:off x="11268673" y="3734545"/>
            <a:ext cx="617605" cy="300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Water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B37D0C-967C-43EF-9686-CD20155E8E64}"/>
              </a:ext>
            </a:extLst>
          </p:cNvPr>
          <p:cNvCxnSpPr>
            <a:cxnSpLocks/>
          </p:cNvCxnSpPr>
          <p:nvPr/>
        </p:nvCxnSpPr>
        <p:spPr>
          <a:xfrm>
            <a:off x="20331" y="4083886"/>
            <a:ext cx="1217147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256B09F-F0B1-4E93-9F41-503AFCEFFDB9}"/>
              </a:ext>
            </a:extLst>
          </p:cNvPr>
          <p:cNvSpPr/>
          <p:nvPr/>
        </p:nvSpPr>
        <p:spPr>
          <a:xfrm>
            <a:off x="9465075" y="948871"/>
            <a:ext cx="1113722" cy="58023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Outflow TDN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367 tons/</a:t>
            </a:r>
            <a:r>
              <a:rPr lang="en-US" sz="1051" dirty="0" err="1">
                <a:solidFill>
                  <a:schemeClr val="bg1"/>
                </a:solidFill>
              </a:rPr>
              <a:t>yr</a:t>
            </a:r>
            <a:endParaRPr lang="en-US" sz="1051" dirty="0">
              <a:solidFill>
                <a:schemeClr val="bg1"/>
              </a:solidFill>
            </a:endParaRP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150-6,847 kg/d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8A899B-C0B0-45A6-A4C2-845F03547F44}"/>
              </a:ext>
            </a:extLst>
          </p:cNvPr>
          <p:cNvSpPr/>
          <p:nvPr/>
        </p:nvSpPr>
        <p:spPr>
          <a:xfrm>
            <a:off x="3110412" y="1694725"/>
            <a:ext cx="3101180" cy="18069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TDN		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0.29-5.32 mg/L		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4D606B-8D29-4EA9-9BE7-264B33C2ABA2}"/>
              </a:ext>
            </a:extLst>
          </p:cNvPr>
          <p:cNvSpPr/>
          <p:nvPr/>
        </p:nvSpPr>
        <p:spPr>
          <a:xfrm>
            <a:off x="4962759" y="1747947"/>
            <a:ext cx="1141940" cy="694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DON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0-11.9 (from TKN)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0-1.9 mg/L    (from TDN)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6477E8-5CE9-4CB3-887D-4A445732D20E}"/>
              </a:ext>
            </a:extLst>
          </p:cNvPr>
          <p:cNvSpPr/>
          <p:nvPr/>
        </p:nvSpPr>
        <p:spPr>
          <a:xfrm>
            <a:off x="3248215" y="2523683"/>
            <a:ext cx="2845238" cy="881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DIN		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0.01-7.5 mg/L	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27663-D1EB-4446-ADF5-A12AFB79C178}"/>
              </a:ext>
            </a:extLst>
          </p:cNvPr>
          <p:cNvSpPr/>
          <p:nvPr/>
        </p:nvSpPr>
        <p:spPr>
          <a:xfrm>
            <a:off x="3490085" y="2938919"/>
            <a:ext cx="1130937" cy="360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NO</a:t>
            </a:r>
            <a:r>
              <a:rPr lang="en-US" sz="1051" b="1" baseline="-25000" dirty="0">
                <a:solidFill>
                  <a:schemeClr val="bg1"/>
                </a:solidFill>
              </a:rPr>
              <a:t>2</a:t>
            </a:r>
            <a:r>
              <a:rPr lang="en-US" sz="1051" b="1" baseline="30000" dirty="0">
                <a:solidFill>
                  <a:schemeClr val="bg1"/>
                </a:solidFill>
              </a:rPr>
              <a:t>-</a:t>
            </a:r>
            <a:r>
              <a:rPr lang="en-US" sz="1051" b="1" dirty="0">
                <a:solidFill>
                  <a:schemeClr val="bg1"/>
                </a:solidFill>
              </a:rPr>
              <a:t> + NO</a:t>
            </a:r>
            <a:r>
              <a:rPr lang="en-US" sz="1051" b="1" baseline="-25000" dirty="0">
                <a:solidFill>
                  <a:schemeClr val="bg1"/>
                </a:solidFill>
              </a:rPr>
              <a:t>3</a:t>
            </a:r>
            <a:r>
              <a:rPr lang="en-US" sz="1051" b="1" baseline="30000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0.001-5.2 mg/L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5DF76C-D54B-47F3-9213-B81348E9B0C5}"/>
              </a:ext>
            </a:extLst>
          </p:cNvPr>
          <p:cNvSpPr/>
          <p:nvPr/>
        </p:nvSpPr>
        <p:spPr>
          <a:xfrm>
            <a:off x="4723463" y="2942825"/>
            <a:ext cx="1004687" cy="360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NH</a:t>
            </a:r>
            <a:r>
              <a:rPr lang="en-US" sz="1051" b="1" baseline="-25000" dirty="0">
                <a:solidFill>
                  <a:schemeClr val="bg1"/>
                </a:solidFill>
              </a:rPr>
              <a:t>3</a:t>
            </a:r>
            <a:r>
              <a:rPr lang="en-US" sz="1051" b="1" dirty="0">
                <a:solidFill>
                  <a:schemeClr val="bg1"/>
                </a:solidFill>
              </a:rPr>
              <a:t> + NH</a:t>
            </a:r>
            <a:r>
              <a:rPr lang="en-US" sz="1051" b="1" baseline="-25000" dirty="0">
                <a:solidFill>
                  <a:schemeClr val="bg1"/>
                </a:solidFill>
              </a:rPr>
              <a:t>4</a:t>
            </a:r>
            <a:r>
              <a:rPr lang="en-US" sz="1051" b="1" baseline="30000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0.003-5.0 mg/L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0AAFF2-2213-4A3A-92A1-D872D2EC12C6}"/>
              </a:ext>
            </a:extLst>
          </p:cNvPr>
          <p:cNvGrpSpPr/>
          <p:nvPr/>
        </p:nvGrpSpPr>
        <p:grpSpPr>
          <a:xfrm>
            <a:off x="337959" y="4444010"/>
            <a:ext cx="814330" cy="2164797"/>
            <a:chOff x="449879" y="5919173"/>
            <a:chExt cx="1084642" cy="28833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23319C-04F6-4E62-AD58-C9E38808C61E}"/>
                </a:ext>
              </a:extLst>
            </p:cNvPr>
            <p:cNvSpPr/>
            <p:nvPr/>
          </p:nvSpPr>
          <p:spPr>
            <a:xfrm>
              <a:off x="457495" y="5919173"/>
              <a:ext cx="1077026" cy="480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b="1" dirty="0">
                  <a:solidFill>
                    <a:schemeClr val="tx1"/>
                  </a:solidFill>
                </a:rPr>
                <a:t>Confidence</a:t>
              </a:r>
              <a:endParaRPr lang="en-US" sz="1051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ADDF4C-42CE-4F65-AE26-A904F23815B8}"/>
                </a:ext>
              </a:extLst>
            </p:cNvPr>
            <p:cNvSpPr/>
            <p:nvPr/>
          </p:nvSpPr>
          <p:spPr>
            <a:xfrm>
              <a:off x="457495" y="6399820"/>
              <a:ext cx="1077026" cy="4806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bg1"/>
                  </a:solidFill>
                </a:rPr>
                <a:t>Very high</a:t>
              </a:r>
              <a:endParaRPr lang="en-US" sz="105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650BC6-5890-42D8-8421-C8E729B16D06}"/>
                </a:ext>
              </a:extLst>
            </p:cNvPr>
            <p:cNvSpPr/>
            <p:nvPr/>
          </p:nvSpPr>
          <p:spPr>
            <a:xfrm>
              <a:off x="457495" y="6880467"/>
              <a:ext cx="1077026" cy="4806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bg1"/>
                  </a:solidFill>
                </a:rPr>
                <a:t>High</a:t>
              </a:r>
              <a:endParaRPr lang="en-US" sz="105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706D8D-BFA5-4094-BB0A-5B9C801EAFC7}"/>
                </a:ext>
              </a:extLst>
            </p:cNvPr>
            <p:cNvSpPr/>
            <p:nvPr/>
          </p:nvSpPr>
          <p:spPr>
            <a:xfrm>
              <a:off x="457495" y="7360622"/>
              <a:ext cx="1077026" cy="4806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bg1"/>
                  </a:solidFill>
                </a:rPr>
                <a:t>Medium</a:t>
              </a:r>
              <a:endParaRPr lang="en-US" sz="105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D91003-FAE0-49DE-A940-06DC58638A62}"/>
                </a:ext>
              </a:extLst>
            </p:cNvPr>
            <p:cNvSpPr/>
            <p:nvPr/>
          </p:nvSpPr>
          <p:spPr>
            <a:xfrm>
              <a:off x="456415" y="7841269"/>
              <a:ext cx="1070490" cy="4806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</a:rPr>
                <a:t>Low</a:t>
              </a:r>
              <a:endParaRPr lang="en-US" sz="105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44997A-F94E-4F9F-900C-39709287CC29}"/>
                </a:ext>
              </a:extLst>
            </p:cNvPr>
            <p:cNvSpPr/>
            <p:nvPr/>
          </p:nvSpPr>
          <p:spPr>
            <a:xfrm>
              <a:off x="449879" y="8321916"/>
              <a:ext cx="1077026" cy="4806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1" dirty="0">
                  <a:solidFill>
                    <a:schemeClr val="tx1"/>
                  </a:solidFill>
                </a:rPr>
                <a:t>Very low</a:t>
              </a:r>
              <a:endParaRPr lang="en-US" sz="105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D0A72DE-9ABE-4E30-9D2F-1D0596F4493A}"/>
              </a:ext>
            </a:extLst>
          </p:cNvPr>
          <p:cNvSpPr/>
          <p:nvPr/>
        </p:nvSpPr>
        <p:spPr>
          <a:xfrm>
            <a:off x="558908" y="778398"/>
            <a:ext cx="2087945" cy="1974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External TN Loading</a:t>
            </a:r>
          </a:p>
          <a:p>
            <a:pPr algn="ctr"/>
            <a:endParaRPr lang="en-US" sz="105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261409-E4D5-4CE5-B118-62598DD13119}"/>
              </a:ext>
            </a:extLst>
          </p:cNvPr>
          <p:cNvSpPr/>
          <p:nvPr/>
        </p:nvSpPr>
        <p:spPr>
          <a:xfrm>
            <a:off x="791258" y="1087084"/>
            <a:ext cx="1623243" cy="10142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Inflow sources </a:t>
            </a:r>
          </a:p>
          <a:p>
            <a:pPr algn="ctr"/>
            <a:r>
              <a:rPr lang="en-US" sz="1051" b="1" dirty="0">
                <a:solidFill>
                  <a:schemeClr val="bg1"/>
                </a:solidFill>
              </a:rPr>
              <a:t>(streams, WWTPs, drains, springs, groundwater, precipitation)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2022-2542 tons/</a:t>
            </a:r>
            <a:r>
              <a:rPr lang="en-US" sz="1051" dirty="0" err="1">
                <a:solidFill>
                  <a:schemeClr val="bg1"/>
                </a:solidFill>
              </a:rPr>
              <a:t>yr</a:t>
            </a:r>
            <a:endParaRPr lang="en-US" sz="1051" dirty="0">
              <a:solidFill>
                <a:schemeClr val="bg1"/>
              </a:solidFill>
            </a:endParaRPr>
          </a:p>
          <a:p>
            <a:pPr algn="ctr"/>
            <a:endParaRPr lang="en-US" sz="1051" baseline="-250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6300D3-5FBE-4C57-B871-944D58A3A709}"/>
              </a:ext>
            </a:extLst>
          </p:cNvPr>
          <p:cNvSpPr/>
          <p:nvPr/>
        </p:nvSpPr>
        <p:spPr>
          <a:xfrm>
            <a:off x="791258" y="2216969"/>
            <a:ext cx="1623243" cy="4003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Atmospheric Deposition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170 tons/</a:t>
            </a:r>
            <a:r>
              <a:rPr lang="en-US" sz="1051" dirty="0" err="1">
                <a:solidFill>
                  <a:schemeClr val="bg1"/>
                </a:solidFill>
              </a:rPr>
              <a:t>yr</a:t>
            </a:r>
            <a:endParaRPr lang="en-US" sz="105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A4A6D8-B430-4841-8F21-71D35A5368C8}"/>
              </a:ext>
            </a:extLst>
          </p:cNvPr>
          <p:cNvSpPr/>
          <p:nvPr/>
        </p:nvSpPr>
        <p:spPr>
          <a:xfrm>
            <a:off x="7206935" y="2683260"/>
            <a:ext cx="1012490" cy="360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Phytoplankton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5-9 %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E2B76D-A9CE-48C0-83C3-5D56A784226A}"/>
              </a:ext>
            </a:extLst>
          </p:cNvPr>
          <p:cNvSpPr/>
          <p:nvPr/>
        </p:nvSpPr>
        <p:spPr>
          <a:xfrm>
            <a:off x="8662827" y="1998035"/>
            <a:ext cx="1648994" cy="7316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Zooplankton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5-14 % 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0.5-1,400,000 µg/L (small)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500-14,000  µg/L (large)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6AD7EA-BF41-4E23-BD4A-AEA425E0BA1A}"/>
              </a:ext>
            </a:extLst>
          </p:cNvPr>
          <p:cNvSpPr/>
          <p:nvPr/>
        </p:nvSpPr>
        <p:spPr>
          <a:xfrm>
            <a:off x="10578797" y="1561783"/>
            <a:ext cx="969921" cy="5628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Fish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8-12 % 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0.8-20 kg/ac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01E5712-66E3-449B-91CC-002CEF13FF14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 flipV="1">
            <a:off x="8219425" y="2729665"/>
            <a:ext cx="1267899" cy="1340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FE7BDDA-431F-45C2-9C1B-5A97E3A8B861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10311821" y="2124593"/>
            <a:ext cx="751937" cy="2392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BEA889C-FB86-4DB1-A090-DC014EE295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88706" y="2135275"/>
            <a:ext cx="2174121" cy="332309"/>
          </a:xfrm>
          <a:prstGeom prst="bentConnector3">
            <a:avLst>
              <a:gd name="adj1" fmla="val 999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ED720E-1067-45AD-BB5C-258A94B14A5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103072" y="2849911"/>
            <a:ext cx="11038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003A857-F331-4A84-B7DE-187346C39E08}"/>
              </a:ext>
            </a:extLst>
          </p:cNvPr>
          <p:cNvCxnSpPr>
            <a:cxnSpLocks/>
          </p:cNvCxnSpPr>
          <p:nvPr/>
        </p:nvCxnSpPr>
        <p:spPr>
          <a:xfrm rot="10800000">
            <a:off x="6093453" y="2488359"/>
            <a:ext cx="1921927" cy="191335"/>
          </a:xfrm>
          <a:prstGeom prst="bentConnector3">
            <a:avLst>
              <a:gd name="adj1" fmla="val 4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9156086-4CC5-45AC-9AFC-B21105CDD49E}"/>
              </a:ext>
            </a:extLst>
          </p:cNvPr>
          <p:cNvSpPr/>
          <p:nvPr/>
        </p:nvSpPr>
        <p:spPr>
          <a:xfrm>
            <a:off x="6637979" y="2286991"/>
            <a:ext cx="1260613" cy="3274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Excretion, Decomp.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10-10,000 ng/(L*h)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507D7A-A04F-4A04-818B-7800AB8EA99A}"/>
              </a:ext>
            </a:extLst>
          </p:cNvPr>
          <p:cNvCxnSpPr>
            <a:cxnSpLocks/>
          </p:cNvCxnSpPr>
          <p:nvPr/>
        </p:nvCxnSpPr>
        <p:spPr>
          <a:xfrm flipV="1">
            <a:off x="5124979" y="3309695"/>
            <a:ext cx="0" cy="11463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23B0EE-EE2A-4777-B3A8-F956C8302481}"/>
              </a:ext>
            </a:extLst>
          </p:cNvPr>
          <p:cNvCxnSpPr>
            <a:cxnSpLocks/>
          </p:cNvCxnSpPr>
          <p:nvPr/>
        </p:nvCxnSpPr>
        <p:spPr>
          <a:xfrm>
            <a:off x="4305818" y="3405021"/>
            <a:ext cx="0" cy="103898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B61A581-2963-4E73-AA85-6171C5E6872F}"/>
              </a:ext>
            </a:extLst>
          </p:cNvPr>
          <p:cNvSpPr/>
          <p:nvPr/>
        </p:nvSpPr>
        <p:spPr>
          <a:xfrm>
            <a:off x="3440050" y="3903455"/>
            <a:ext cx="1328430" cy="346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TIN Release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-3.8-554.4 tons/d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5A8491-A7FC-4233-AA79-37238B6585F3}"/>
              </a:ext>
            </a:extLst>
          </p:cNvPr>
          <p:cNvSpPr/>
          <p:nvPr/>
        </p:nvSpPr>
        <p:spPr>
          <a:xfrm>
            <a:off x="4790432" y="3903456"/>
            <a:ext cx="1328430" cy="3608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Ammonia Release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-12.7-554.4 tons/d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E64727-331D-47E5-8E10-70D45B3B1574}"/>
              </a:ext>
            </a:extLst>
          </p:cNvPr>
          <p:cNvSpPr/>
          <p:nvPr/>
        </p:nvSpPr>
        <p:spPr>
          <a:xfrm>
            <a:off x="8972054" y="4387810"/>
            <a:ext cx="1325235" cy="36086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bg1"/>
                </a:solidFill>
              </a:rPr>
              <a:t>Macrophytes</a:t>
            </a:r>
          </a:p>
          <a:p>
            <a:pPr algn="ctr"/>
            <a:r>
              <a:rPr lang="en-US" sz="1051" dirty="0">
                <a:solidFill>
                  <a:schemeClr val="bg1"/>
                </a:solidFill>
              </a:rPr>
              <a:t>0.8-1.3 % of dry mass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A8D10A-D16D-4881-8DA6-4385D1113C38}"/>
              </a:ext>
            </a:extLst>
          </p:cNvPr>
          <p:cNvSpPr/>
          <p:nvPr/>
        </p:nvSpPr>
        <p:spPr>
          <a:xfrm>
            <a:off x="9069440" y="4822984"/>
            <a:ext cx="1667638" cy="4490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Macroinvertebrates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42.7-141.2 mg/g dry weight</a:t>
            </a:r>
            <a:endParaRPr lang="en-US" sz="105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CF3FF7B-68CB-440E-8BE1-808A897FC927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6814686" y="4568241"/>
            <a:ext cx="2157369" cy="595035"/>
          </a:xfrm>
          <a:prstGeom prst="bentConnector3">
            <a:avLst>
              <a:gd name="adj1" fmla="val 21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03FB71B-358D-4615-8025-2DE55D0B1711}"/>
              </a:ext>
            </a:extLst>
          </p:cNvPr>
          <p:cNvCxnSpPr>
            <a:cxnSpLocks/>
          </p:cNvCxnSpPr>
          <p:nvPr/>
        </p:nvCxnSpPr>
        <p:spPr>
          <a:xfrm flipH="1">
            <a:off x="4679163" y="5163276"/>
            <a:ext cx="241462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34B03E5-33ED-4BDC-9FB9-A6DBD2E8A617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>
            <a:off x="8537050" y="4292384"/>
            <a:ext cx="386536" cy="234588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5618142-BC12-430E-9422-5FAF909210ED}"/>
              </a:ext>
            </a:extLst>
          </p:cNvPr>
          <p:cNvCxnSpPr>
            <a:cxnSpLocks/>
            <a:stCxn id="57" idx="3"/>
          </p:cNvCxnSpPr>
          <p:nvPr/>
        </p:nvCxnSpPr>
        <p:spPr>
          <a:xfrm flipH="1">
            <a:off x="9903258" y="4568241"/>
            <a:ext cx="394031" cy="1090353"/>
          </a:xfrm>
          <a:prstGeom prst="bentConnector4">
            <a:avLst>
              <a:gd name="adj1" fmla="val -212166"/>
              <a:gd name="adj2" fmla="val 988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B1790B6-8E85-426C-8507-E33F5AAF6200}"/>
              </a:ext>
            </a:extLst>
          </p:cNvPr>
          <p:cNvCxnSpPr>
            <a:cxnSpLocks/>
          </p:cNvCxnSpPr>
          <p:nvPr/>
        </p:nvCxnSpPr>
        <p:spPr>
          <a:xfrm flipH="1">
            <a:off x="8008894" y="5104476"/>
            <a:ext cx="106658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1B0578F-1EDF-41FE-B4D4-6663B766A400}"/>
              </a:ext>
            </a:extLst>
          </p:cNvPr>
          <p:cNvCxnSpPr>
            <a:cxnSpLocks/>
          </p:cNvCxnSpPr>
          <p:nvPr/>
        </p:nvCxnSpPr>
        <p:spPr>
          <a:xfrm rot="5400000">
            <a:off x="8704844" y="4830251"/>
            <a:ext cx="448453" cy="110110"/>
          </a:xfrm>
          <a:prstGeom prst="bentConnector3">
            <a:avLst>
              <a:gd name="adj1" fmla="val 165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72577B0-C5CA-4848-8485-F751C43E5D7B}"/>
              </a:ext>
            </a:extLst>
          </p:cNvPr>
          <p:cNvSpPr/>
          <p:nvPr/>
        </p:nvSpPr>
        <p:spPr>
          <a:xfrm>
            <a:off x="3248214" y="4736303"/>
            <a:ext cx="1430949" cy="5140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 Porewater TDN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0-16 mg/L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69C69B4-339F-4EE6-A22A-5B760ECF132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495154" y="1238988"/>
            <a:ext cx="96992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8B994F38-4A84-4E8E-9F1E-705E8B2E3BA9}"/>
              </a:ext>
            </a:extLst>
          </p:cNvPr>
          <p:cNvCxnSpPr>
            <a:cxnSpLocks/>
            <a:stCxn id="119" idx="2"/>
            <a:endCxn id="75" idx="2"/>
          </p:cNvCxnSpPr>
          <p:nvPr/>
        </p:nvCxnSpPr>
        <p:spPr>
          <a:xfrm rot="5400000" flipH="1">
            <a:off x="5721503" y="3492507"/>
            <a:ext cx="89962" cy="3605590"/>
          </a:xfrm>
          <a:prstGeom prst="bentConnector3">
            <a:avLst>
              <a:gd name="adj1" fmla="val -35078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98CC948-1EC6-4E26-A6C5-B63CD3A7FF6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646852" y="1765831"/>
            <a:ext cx="2323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9298919-7B9F-40F1-8CDA-0EDF1EBA80BF}"/>
              </a:ext>
            </a:extLst>
          </p:cNvPr>
          <p:cNvSpPr/>
          <p:nvPr/>
        </p:nvSpPr>
        <p:spPr>
          <a:xfrm>
            <a:off x="4833823" y="348196"/>
            <a:ext cx="1085766" cy="359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Atmospheric N</a:t>
            </a:r>
            <a:r>
              <a:rPr lang="en-US" sz="1051" b="1" baseline="-25000" dirty="0">
                <a:solidFill>
                  <a:schemeClr val="tx1"/>
                </a:solidFill>
              </a:rPr>
              <a:t>2</a:t>
            </a:r>
            <a:endParaRPr lang="en-US" sz="1051" b="1" dirty="0">
              <a:solidFill>
                <a:schemeClr val="tx1"/>
              </a:solidFill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F24BAF6-1E81-4808-906A-6160557D211E}"/>
              </a:ext>
            </a:extLst>
          </p:cNvPr>
          <p:cNvCxnSpPr>
            <a:cxnSpLocks/>
            <a:endCxn id="69" idx="1"/>
          </p:cNvCxnSpPr>
          <p:nvPr/>
        </p:nvCxnSpPr>
        <p:spPr>
          <a:xfrm rot="5400000" flipH="1" flipV="1">
            <a:off x="3058145" y="1167148"/>
            <a:ext cx="2414710" cy="113664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8343552-2259-4CCB-B962-24CFBAFAD188}"/>
              </a:ext>
            </a:extLst>
          </p:cNvPr>
          <p:cNvCxnSpPr>
            <a:cxnSpLocks/>
          </p:cNvCxnSpPr>
          <p:nvPr/>
        </p:nvCxnSpPr>
        <p:spPr>
          <a:xfrm rot="5400000">
            <a:off x="1457037" y="2473298"/>
            <a:ext cx="4208191" cy="317823"/>
          </a:xfrm>
          <a:prstGeom prst="bentConnector3">
            <a:avLst>
              <a:gd name="adj1" fmla="val 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2204928-8718-4A8C-92A9-31C60E61DE8C}"/>
              </a:ext>
            </a:extLst>
          </p:cNvPr>
          <p:cNvSpPr/>
          <p:nvPr/>
        </p:nvSpPr>
        <p:spPr>
          <a:xfrm>
            <a:off x="3247569" y="728407"/>
            <a:ext cx="1017931" cy="5850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Denitrification, anammox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1,372 tons/</a:t>
            </a:r>
            <a:r>
              <a:rPr lang="en-US" sz="1051" dirty="0" err="1">
                <a:solidFill>
                  <a:schemeClr val="tx1"/>
                </a:solidFill>
              </a:rPr>
              <a:t>yr</a:t>
            </a:r>
            <a:endParaRPr lang="en-US" sz="1051" dirty="0">
              <a:solidFill>
                <a:schemeClr val="tx1"/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253C1A7-D74E-4CC6-BBE1-6D1A16B8BD6A}"/>
              </a:ext>
            </a:extLst>
          </p:cNvPr>
          <p:cNvCxnSpPr>
            <a:cxnSpLocks/>
            <a:endCxn id="75" idx="1"/>
          </p:cNvCxnSpPr>
          <p:nvPr/>
        </p:nvCxnSpPr>
        <p:spPr>
          <a:xfrm rot="5400000">
            <a:off x="1755324" y="1914814"/>
            <a:ext cx="4571389" cy="1585608"/>
          </a:xfrm>
          <a:prstGeom prst="bentConnector4">
            <a:avLst>
              <a:gd name="adj1" fmla="val -54"/>
              <a:gd name="adj2" fmla="val 1162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5738D1-79A0-4954-8EAE-ED6AAAAD448A}"/>
              </a:ext>
            </a:extLst>
          </p:cNvPr>
          <p:cNvCxnSpPr>
            <a:cxnSpLocks/>
          </p:cNvCxnSpPr>
          <p:nvPr/>
        </p:nvCxnSpPr>
        <p:spPr>
          <a:xfrm flipH="1" flipV="1">
            <a:off x="4930192" y="710890"/>
            <a:ext cx="0" cy="224275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5D1EB786-E14B-4901-B22F-A744E9474BEA}"/>
              </a:ext>
            </a:extLst>
          </p:cNvPr>
          <p:cNvSpPr/>
          <p:nvPr/>
        </p:nvSpPr>
        <p:spPr>
          <a:xfrm>
            <a:off x="4414583" y="796570"/>
            <a:ext cx="1017931" cy="5108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Water column N fixation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0-4.65 µg/(L*h)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C26DC30-6F61-4E7C-93B0-9330F1DFBE2A}"/>
              </a:ext>
            </a:extLst>
          </p:cNvPr>
          <p:cNvSpPr/>
          <p:nvPr/>
        </p:nvSpPr>
        <p:spPr>
          <a:xfrm>
            <a:off x="2142590" y="249036"/>
            <a:ext cx="1141543" cy="4326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Benthic N fixation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0.1-1.0 tons/h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D45910-CD9B-4233-BFD1-8CA84C76F39E}"/>
              </a:ext>
            </a:extLst>
          </p:cNvPr>
          <p:cNvSpPr/>
          <p:nvPr/>
        </p:nvSpPr>
        <p:spPr>
          <a:xfrm>
            <a:off x="6392662" y="2712512"/>
            <a:ext cx="711045" cy="5665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Uptake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10-10,000 ng/(L*h)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B53F63-576E-46CD-A86A-C88D1704F120}"/>
              </a:ext>
            </a:extLst>
          </p:cNvPr>
          <p:cNvSpPr/>
          <p:nvPr/>
        </p:nvSpPr>
        <p:spPr>
          <a:xfrm>
            <a:off x="1263169" y="6087604"/>
            <a:ext cx="1045828" cy="5212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Literature-derived values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5D79841-1946-44FA-A1E9-6CA5DD7C425B}"/>
              </a:ext>
            </a:extLst>
          </p:cNvPr>
          <p:cNvSpPr/>
          <p:nvPr/>
        </p:nvSpPr>
        <p:spPr>
          <a:xfrm>
            <a:off x="8429466" y="2797901"/>
            <a:ext cx="890940" cy="5666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Uptake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1.2-2,160 µg/(ind.*d)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507938-67EA-4DBC-82C3-1177A7203061}"/>
              </a:ext>
            </a:extLst>
          </p:cNvPr>
          <p:cNvSpPr/>
          <p:nvPr/>
        </p:nvSpPr>
        <p:spPr>
          <a:xfrm>
            <a:off x="7040263" y="1834792"/>
            <a:ext cx="1455191" cy="373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Excretion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0.01-10,000 µg/(ind.*d) 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F180F043-7ACF-40EE-86E2-890196E47B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5698" y="1680819"/>
            <a:ext cx="3843099" cy="454455"/>
          </a:xfrm>
          <a:prstGeom prst="bentConnector3">
            <a:avLst>
              <a:gd name="adj1" fmla="val 10013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EA91D02-2065-44B7-A466-A2B5B76F6505}"/>
              </a:ext>
            </a:extLst>
          </p:cNvPr>
          <p:cNvSpPr/>
          <p:nvPr/>
        </p:nvSpPr>
        <p:spPr>
          <a:xfrm>
            <a:off x="8896586" y="1561532"/>
            <a:ext cx="1455191" cy="373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Excretion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Carp: 496-1,140 tons/</a:t>
            </a:r>
            <a:r>
              <a:rPr lang="en-US" sz="1051" dirty="0" err="1">
                <a:solidFill>
                  <a:schemeClr val="tx1"/>
                </a:solidFill>
              </a:rPr>
              <a:t>yr</a:t>
            </a:r>
            <a:endParaRPr lang="en-US" sz="1051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A20AACC-0D69-4170-97BF-6C1C0D4AAEC6}"/>
              </a:ext>
            </a:extLst>
          </p:cNvPr>
          <p:cNvSpPr/>
          <p:nvPr/>
        </p:nvSpPr>
        <p:spPr>
          <a:xfrm>
            <a:off x="10407790" y="2275240"/>
            <a:ext cx="827986" cy="5212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Uptake not possible to calculate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1443CB8-2B17-4609-8577-1B9AFF70AC47}"/>
              </a:ext>
            </a:extLst>
          </p:cNvPr>
          <p:cNvSpPr/>
          <p:nvPr/>
        </p:nvSpPr>
        <p:spPr>
          <a:xfrm>
            <a:off x="7369685" y="4486103"/>
            <a:ext cx="1240693" cy="3783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Uptake not possible to calculate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7DD8206-64EA-4205-8723-39F2BD6F5CC0}"/>
              </a:ext>
            </a:extLst>
          </p:cNvPr>
          <p:cNvSpPr/>
          <p:nvPr/>
        </p:nvSpPr>
        <p:spPr>
          <a:xfrm>
            <a:off x="10811650" y="4797176"/>
            <a:ext cx="1226876" cy="5212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Excretion, decomp. not possible to calculate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FABDD56-FB1D-4F6A-A8E0-82BEDE4C5571}"/>
              </a:ext>
            </a:extLst>
          </p:cNvPr>
          <p:cNvSpPr/>
          <p:nvPr/>
        </p:nvSpPr>
        <p:spPr>
          <a:xfrm>
            <a:off x="7117763" y="4921639"/>
            <a:ext cx="903033" cy="4186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b="1" dirty="0">
                <a:solidFill>
                  <a:schemeClr val="tx1"/>
                </a:solidFill>
              </a:rPr>
              <a:t>Periphyton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Negligible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34E7781-637C-45C1-9357-CF08F3295190}"/>
              </a:ext>
            </a:extLst>
          </p:cNvPr>
          <p:cNvSpPr/>
          <p:nvPr/>
        </p:nvSpPr>
        <p:spPr>
          <a:xfrm>
            <a:off x="4090711" y="5467632"/>
            <a:ext cx="5289973" cy="2708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Excretion, decomp: negligible (periphyton), 0-168 µg/(g dry weight*h) (macroinvertebrates)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E7B18B3-0418-4B62-82A9-6AF53C0E3573}"/>
              </a:ext>
            </a:extLst>
          </p:cNvPr>
          <p:cNvSpPr/>
          <p:nvPr/>
        </p:nvSpPr>
        <p:spPr>
          <a:xfrm>
            <a:off x="5430138" y="5031978"/>
            <a:ext cx="1275061" cy="2377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Uptake negligible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FFF717C-C302-4E7D-B62D-3BC4F28D61A9}"/>
              </a:ext>
            </a:extLst>
          </p:cNvPr>
          <p:cNvSpPr/>
          <p:nvPr/>
        </p:nvSpPr>
        <p:spPr>
          <a:xfrm>
            <a:off x="8130282" y="4899702"/>
            <a:ext cx="814322" cy="5212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Uptake not possible to calculate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A7076C7-12BE-414B-9128-37E6BEF2FA73}"/>
              </a:ext>
            </a:extLst>
          </p:cNvPr>
          <p:cNvCxnSpPr>
            <a:cxnSpLocks/>
          </p:cNvCxnSpPr>
          <p:nvPr/>
        </p:nvCxnSpPr>
        <p:spPr>
          <a:xfrm flipV="1">
            <a:off x="7898592" y="3501721"/>
            <a:ext cx="0" cy="942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270A7C9-63D1-4CC1-B5EA-DD6EA1C9FF45}"/>
              </a:ext>
            </a:extLst>
          </p:cNvPr>
          <p:cNvCxnSpPr>
            <a:cxnSpLocks/>
          </p:cNvCxnSpPr>
          <p:nvPr/>
        </p:nvCxnSpPr>
        <p:spPr>
          <a:xfrm>
            <a:off x="6917289" y="3501720"/>
            <a:ext cx="0" cy="9492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E2C6FE7-4196-4B4D-B91D-F55114FC555B}"/>
              </a:ext>
            </a:extLst>
          </p:cNvPr>
          <p:cNvSpPr/>
          <p:nvPr/>
        </p:nvSpPr>
        <p:spPr>
          <a:xfrm>
            <a:off x="6226884" y="3885713"/>
            <a:ext cx="1196492" cy="3641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PN settling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0-130 tons/d</a:t>
            </a:r>
            <a:endParaRPr lang="en-US" sz="105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80C8692-8EA4-465B-A736-2AB581A5A466}"/>
              </a:ext>
            </a:extLst>
          </p:cNvPr>
          <p:cNvSpPr/>
          <p:nvPr/>
        </p:nvSpPr>
        <p:spPr>
          <a:xfrm>
            <a:off x="7589505" y="3882290"/>
            <a:ext cx="1196492" cy="360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1" dirty="0">
                <a:solidFill>
                  <a:schemeClr val="tx1"/>
                </a:solidFill>
              </a:rPr>
              <a:t>PN resuspension</a:t>
            </a:r>
          </a:p>
          <a:p>
            <a:pPr algn="ctr"/>
            <a:r>
              <a:rPr lang="en-US" sz="1051" dirty="0">
                <a:solidFill>
                  <a:schemeClr val="tx1"/>
                </a:solidFill>
              </a:rPr>
              <a:t>0-129 tons/d</a:t>
            </a:r>
            <a:endParaRPr lang="en-US" sz="105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621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EXTERNAL MASS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Inputs</a:t>
            </a:r>
          </a:p>
          <a:p>
            <a:r>
              <a:rPr lang="en-US" dirty="0">
                <a:latin typeface="Corbel" panose="020B0503020204020204" pitchFamily="34" charset="0"/>
              </a:rPr>
              <a:t>Tributaries</a:t>
            </a:r>
          </a:p>
          <a:p>
            <a:r>
              <a:rPr lang="en-US" dirty="0">
                <a:latin typeface="Corbel" panose="020B0503020204020204" pitchFamily="34" charset="0"/>
              </a:rPr>
              <a:t>Atmosphere</a:t>
            </a:r>
          </a:p>
          <a:p>
            <a:r>
              <a:rPr lang="en-US" dirty="0">
                <a:latin typeface="Corbel" panose="020B0503020204020204" pitchFamily="34" charset="0"/>
              </a:rPr>
              <a:t>Groundwater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Outputs</a:t>
            </a:r>
          </a:p>
          <a:p>
            <a:r>
              <a:rPr lang="en-US" dirty="0">
                <a:latin typeface="Corbel" panose="020B0503020204020204" pitchFamily="34" charset="0"/>
              </a:rPr>
              <a:t>Jordan River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65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WATERSHEDS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4651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UDWQ sites: </a:t>
            </a:r>
            <a:r>
              <a:rPr lang="en-US" sz="2400" dirty="0">
                <a:solidFill>
                  <a:schemeClr val="accent2"/>
                </a:solidFill>
                <a:latin typeface="Corbel" panose="020B0503020204020204" pitchFamily="34" charset="0"/>
              </a:rPr>
              <a:t>orange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r>
              <a:rPr lang="en-US" sz="2400" dirty="0">
                <a:latin typeface="Corbel" panose="020B0503020204020204" pitchFamily="34" charset="0"/>
              </a:rPr>
              <a:t>WFWQC sites: </a:t>
            </a:r>
            <a:r>
              <a:rPr lang="en-US" sz="2400" dirty="0">
                <a:solidFill>
                  <a:srgbClr val="7030A0"/>
                </a:solidFill>
                <a:latin typeface="Corbel" panose="020B0503020204020204" pitchFamily="34" charset="0"/>
              </a:rPr>
              <a:t>purple</a:t>
            </a:r>
          </a:p>
          <a:p>
            <a:r>
              <a:rPr lang="en-US" sz="2400" dirty="0">
                <a:latin typeface="Corbel" panose="020B0503020204020204" pitchFamily="34" charset="0"/>
              </a:rPr>
              <a:t>Facility sites: black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</a:rPr>
              <a:t>Majority of watershed is monitored </a:t>
            </a:r>
            <a:r>
              <a:rPr lang="en-US" sz="2400" dirty="0">
                <a:latin typeface="Corbel" panose="020B0503020204020204" pitchFamily="34" charset="0"/>
                <a:sym typeface="Wingdings" panose="05000000000000000000" pitchFamily="2" charset="2"/>
              </a:rPr>
              <a:t> infer unmonitored watersheds from similar monitored watersheds</a:t>
            </a:r>
            <a:endParaRPr lang="en-US" sz="2400" dirty="0">
              <a:latin typeface="Corbel" panose="020B05030202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6389A202-30C8-4552-9F1F-FA22E8F05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51" y="92075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0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WATERSHEDS (NOT TO SCALE)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631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</a:rPr>
              <a:t>Most downstream monitoring location(s) used to generate nutrient loads to the lake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anose="020B0503020204020204" pitchFamily="34" charset="0"/>
              </a:rPr>
              <a:t>Comparing monitored sites with reported WWTP effluent, where appropriate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UDWQ sites: </a:t>
            </a:r>
            <a:r>
              <a:rPr lang="en-US" sz="2400" dirty="0">
                <a:solidFill>
                  <a:schemeClr val="accent2"/>
                </a:solidFill>
                <a:latin typeface="Corbel" panose="020B0503020204020204" pitchFamily="34" charset="0"/>
              </a:rPr>
              <a:t>orange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r>
              <a:rPr lang="en-US" sz="2400" dirty="0">
                <a:latin typeface="Corbel" panose="020B0503020204020204" pitchFamily="34" charset="0"/>
              </a:rPr>
              <a:t>WFWQC sites: </a:t>
            </a:r>
            <a:r>
              <a:rPr lang="en-US" sz="2400" dirty="0">
                <a:solidFill>
                  <a:srgbClr val="7030A0"/>
                </a:solidFill>
                <a:latin typeface="Corbel" panose="020B0503020204020204" pitchFamily="34" charset="0"/>
              </a:rPr>
              <a:t>purple</a:t>
            </a:r>
          </a:p>
          <a:p>
            <a:r>
              <a:rPr lang="en-US" sz="2400" dirty="0">
                <a:latin typeface="Corbel" panose="020B0503020204020204" pitchFamily="34" charset="0"/>
              </a:rPr>
              <a:t>Facility sites: black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, arrow, polygon&#10;&#10;Description automatically generated">
            <a:extLst>
              <a:ext uri="{FF2B5EF4-FFF2-40B4-BE49-F238E27FC236}">
                <a16:creationId xmlns:a16="http://schemas.microsoft.com/office/drawing/2014/main" id="{56ECDFCE-961F-4EF5-AB53-3E2614544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47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5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43B-545A-433B-81BD-328F0C83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C-Q RELATIONSHIPS</a:t>
            </a:r>
            <a:b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Gill Sans MT Condensed" panose="020B0506020104020203" pitchFamily="34" charset="0"/>
              </a:rPr>
              <a:t>WATERSHEDS W/O WWTP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2024-4DA9-43B5-BD53-927773ED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8156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Flow x nutrient concentration =</a:t>
            </a:r>
            <a:r>
              <a:rPr lang="en-US" sz="2400" dirty="0">
                <a:latin typeface="Corbel" panose="020B0503020204020204" pitchFamily="34" charset="0"/>
                <a:sym typeface="Wingdings" panose="05000000000000000000" pitchFamily="2" charset="2"/>
              </a:rPr>
              <a:t> nutrient load </a:t>
            </a:r>
          </a:p>
          <a:p>
            <a:r>
              <a:rPr lang="en-US" sz="2400" dirty="0">
                <a:latin typeface="Corbel" panose="020B0503020204020204" pitchFamily="34" charset="0"/>
                <a:sym typeface="Wingdings" panose="05000000000000000000" pitchFamily="2" charset="2"/>
              </a:rPr>
              <a:t>Monitored sites are sampled to varying degrees, depending on sampling entity and watershed  use this to inform load estimates</a:t>
            </a:r>
            <a:endParaRPr lang="en-US" sz="16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1CDCCD-3C7F-4E99-80E7-6B3AF335FDDF}"/>
              </a:ext>
            </a:extLst>
          </p:cNvPr>
          <p:cNvCxnSpPr/>
          <p:nvPr/>
        </p:nvCxnSpPr>
        <p:spPr>
          <a:xfrm>
            <a:off x="648071" y="603681"/>
            <a:ext cx="0" cy="790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CBA48C5-1D90-4626-9480-8178D1607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03" y="3200400"/>
            <a:ext cx="6400800" cy="3657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8FFFECE-350C-40C3-9D30-FC326BB79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03" y="0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4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745E9B4-CBF4-4CC4-9C43-19EC4301ACC1}" vid="{F85410CA-F9C0-4093-B145-F305F64FAC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KS_Generic</Template>
  <TotalTime>941</TotalTime>
  <Words>868</Words>
  <Application>Microsoft Office PowerPoint</Application>
  <PresentationFormat>Widescreen</PresentationFormat>
  <Paragraphs>204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Gill Sans MT Condensed</vt:lpstr>
      <vt:lpstr>Office Theme</vt:lpstr>
      <vt:lpstr>UTAH LAKE C, N, AND P PROJECT</vt:lpstr>
      <vt:lpstr>COMPONENTS</vt:lpstr>
      <vt:lpstr>PowerPoint Presentation</vt:lpstr>
      <vt:lpstr>PowerPoint Presentation</vt:lpstr>
      <vt:lpstr>EXTERNAL MASS BALANCE</vt:lpstr>
      <vt:lpstr>WATERSHEDS</vt:lpstr>
      <vt:lpstr>WATERSHEDS (NOT TO SCALE)</vt:lpstr>
      <vt:lpstr>C-Q RELATIONSHIPS WATERSHEDS W/O WWTP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UTAH LAKE C, N, AND P PROJECT</dc:title>
  <dc:creator>SalkGundersen, Kateri</dc:creator>
  <cp:lastModifiedBy>SalkGundersen, Kateri</cp:lastModifiedBy>
  <cp:revision>31</cp:revision>
  <dcterms:created xsi:type="dcterms:W3CDTF">2021-03-19T13:51:47Z</dcterms:created>
  <dcterms:modified xsi:type="dcterms:W3CDTF">2021-04-13T18:35:17Z</dcterms:modified>
</cp:coreProperties>
</file>