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Libre Baskerville"/>
      <p:regular r:id="rId22"/>
      <p:bold r:id="rId23"/>
      <p:italic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ibreBaskerville-regular.fntdata"/><Relationship Id="rId21" Type="http://schemas.openxmlformats.org/officeDocument/2006/relationships/font" Target="fonts/Average-regular.fntdata"/><Relationship Id="rId24" Type="http://schemas.openxmlformats.org/officeDocument/2006/relationships/font" Target="fonts/LibreBaskerville-italic.fntdata"/><Relationship Id="rId23" Type="http://schemas.openxmlformats.org/officeDocument/2006/relationships/font" Target="fonts/LibreBaskervill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cb139941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cb139941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cb1399416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cb1399416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cb1399416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cb1399416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cb1399416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cb1399416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cb1399416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cb1399416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cb1399416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cb1399416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cb1399416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cb1399416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cb139941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cb139941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cb1399416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cb1399416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cb1399416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cb1399416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cb1399416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cb1399416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b1399416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cb1399416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cb1399416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cb1399416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cb1399416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cb1399416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cb1399416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cb1399416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1458450" y="212900"/>
            <a:ext cx="6227100" cy="12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«САНКТ-ПЕТЕРБУРГСКИЙ ГОСУДАРСТВЕННЫЙ УНИВЕРСИТЕТ ТЕЛЕКОММУНИКАЦИЙ ИМ. ПРОФ. М.А. БОНЧ-БРУЕВИЧА»</a:t>
            </a:r>
            <a:endParaRPr sz="12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(СПбГУТ)</a:t>
            </a:r>
            <a:endParaRPr sz="11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1063050" y="1013950"/>
            <a:ext cx="70749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ibre Baskerville"/>
                <a:ea typeface="Libre Baskerville"/>
                <a:cs typeface="Libre Baskerville"/>
                <a:sym typeface="Libre Baskerville"/>
              </a:rPr>
              <a:t>ФАКУЛЬТАТИВ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ru">
                <a:latin typeface="Libre Baskerville"/>
                <a:ea typeface="Libre Baskerville"/>
                <a:cs typeface="Libre Baskerville"/>
                <a:sym typeface="Libre Baskerville"/>
              </a:rPr>
              <a:t>“Разработка объектно-ориентированного программного обеспечения автоматизированных систем на языке C#”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726800" y="1937250"/>
            <a:ext cx="57474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ibre Baskerville"/>
                <a:ea typeface="Libre Baskerville"/>
                <a:cs typeface="Libre Baskerville"/>
                <a:sym typeface="Libre Baskerville"/>
              </a:rPr>
              <a:t>ТЕМА ПРОЕКТА: </a:t>
            </a:r>
            <a:endParaRPr b="1" sz="24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ibre Baskerville"/>
                <a:ea typeface="Libre Baskerville"/>
                <a:cs typeface="Libre Baskerville"/>
                <a:sym typeface="Libre Baskerville"/>
              </a:rPr>
              <a:t>Разработка программы, реализующей генетический алгоритм для поиска минимума функций</a:t>
            </a:r>
            <a:endParaRPr sz="24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934375" y="3367650"/>
            <a:ext cx="20061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verage"/>
                <a:ea typeface="Average"/>
                <a:cs typeface="Average"/>
                <a:sym typeface="Average"/>
              </a:rPr>
              <a:t>Выполнила: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verage"/>
                <a:ea typeface="Average"/>
                <a:cs typeface="Average"/>
                <a:sym typeface="Average"/>
              </a:rPr>
              <a:t>Студентка гр. ИКПИ-93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verage"/>
                <a:ea typeface="Average"/>
                <a:cs typeface="Average"/>
                <a:sym typeface="Average"/>
              </a:rPr>
              <a:t>Колтунова Е.В.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verage"/>
                <a:ea typeface="Average"/>
                <a:cs typeface="Average"/>
                <a:sym typeface="Average"/>
              </a:rPr>
              <a:t>Научный руководитель: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verage"/>
                <a:ea typeface="Average"/>
                <a:cs typeface="Average"/>
                <a:sym typeface="Average"/>
              </a:rPr>
              <a:t>доцент кафедры АПС,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verage"/>
                <a:ea typeface="Average"/>
                <a:cs typeface="Average"/>
                <a:sym typeface="Average"/>
              </a:rPr>
              <a:t>к.т.н. Акимов С.В.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/>
        </p:nvSpPr>
        <p:spPr>
          <a:xfrm>
            <a:off x="88675" y="457050"/>
            <a:ext cx="87180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Libre Baskerville"/>
                <a:ea typeface="Libre Baskerville"/>
                <a:cs typeface="Libre Baskerville"/>
                <a:sym typeface="Libre Baskerville"/>
              </a:rPr>
              <a:t>ГЕНЕРАЦИЯ НОВ</a:t>
            </a:r>
            <a:r>
              <a:rPr b="1" lang="ru" sz="3600">
                <a:latin typeface="Libre Baskerville"/>
                <a:ea typeface="Libre Baskerville"/>
                <a:cs typeface="Libre Baskerville"/>
                <a:sym typeface="Libre Baskerville"/>
              </a:rPr>
              <a:t>ОЙ ПОПУЛЯЦИИ</a:t>
            </a:r>
            <a:endParaRPr b="1" sz="36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725" y="1329750"/>
            <a:ext cx="7475900" cy="33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/>
        </p:nvSpPr>
        <p:spPr>
          <a:xfrm>
            <a:off x="1505700" y="327425"/>
            <a:ext cx="61326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Libre Baskerville"/>
                <a:ea typeface="Libre Baskerville"/>
                <a:cs typeface="Libre Baskerville"/>
                <a:sym typeface="Libre Baskerville"/>
              </a:rPr>
              <a:t>СОРТИРОВКА И ОТБОР</a:t>
            </a:r>
            <a:endParaRPr b="1" sz="36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3425" y="1141550"/>
            <a:ext cx="3577134" cy="37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/>
        </p:nvSpPr>
        <p:spPr>
          <a:xfrm>
            <a:off x="1505700" y="191000"/>
            <a:ext cx="61326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Libre Baskerville"/>
                <a:ea typeface="Libre Baskerville"/>
                <a:cs typeface="Libre Baskerville"/>
                <a:sym typeface="Libre Baskerville"/>
              </a:rPr>
              <a:t>РЕЗУЛЬТАТ</a:t>
            </a:r>
            <a:endParaRPr b="1" sz="36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725" y="1632688"/>
            <a:ext cx="1876425" cy="32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6188" y="1637450"/>
            <a:ext cx="1762125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6350" y="1651738"/>
            <a:ext cx="1914525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/>
          <p:nvPr/>
        </p:nvSpPr>
        <p:spPr>
          <a:xfrm>
            <a:off x="283727" y="1140300"/>
            <a:ext cx="23124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Libre Baskerville"/>
                <a:ea typeface="Libre Baskerville"/>
                <a:cs typeface="Libre Baskerville"/>
                <a:sym typeface="Libre Baskerville"/>
              </a:rPr>
              <a:t>Минимум функции </a:t>
            </a:r>
            <a:r>
              <a:rPr b="1" lang="ru" sz="1200">
                <a:latin typeface="Libre Baskerville"/>
                <a:ea typeface="Libre Baskerville"/>
                <a:cs typeface="Libre Baskerville"/>
                <a:sym typeface="Libre Baskerville"/>
              </a:rPr>
              <a:t>y = (x + 1)</a:t>
            </a:r>
            <a:r>
              <a:rPr b="1" baseline="30000" lang="ru" sz="1200"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endParaRPr b="1" baseline="30000" sz="12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3274963" y="1142675"/>
            <a:ext cx="23646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Libre Baskerville"/>
                <a:ea typeface="Libre Baskerville"/>
                <a:cs typeface="Libre Baskerville"/>
                <a:sym typeface="Libre Baskerville"/>
              </a:rPr>
              <a:t>Минимум функции </a:t>
            </a:r>
            <a:r>
              <a:rPr b="1" lang="ru" sz="1200">
                <a:latin typeface="Libre Baskerville"/>
                <a:ea typeface="Libre Baskerville"/>
                <a:cs typeface="Libre Baskerville"/>
                <a:sym typeface="Libre Baskerville"/>
              </a:rPr>
              <a:t>y = (x - 1)</a:t>
            </a:r>
            <a:r>
              <a:rPr b="1" baseline="30000" lang="ru" sz="1200"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endParaRPr b="1" baseline="30000" sz="12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6452463" y="1149825"/>
            <a:ext cx="20823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Libre Baskerville"/>
                <a:ea typeface="Libre Baskerville"/>
                <a:cs typeface="Libre Baskerville"/>
                <a:sym typeface="Libre Baskerville"/>
              </a:rPr>
              <a:t>Минимум функции </a:t>
            </a:r>
            <a:r>
              <a:rPr b="1" lang="ru" sz="1200">
                <a:latin typeface="Libre Baskerville"/>
                <a:ea typeface="Libre Baskerville"/>
                <a:cs typeface="Libre Baskerville"/>
                <a:sym typeface="Libre Baskerville"/>
              </a:rPr>
              <a:t>y = x</a:t>
            </a:r>
            <a:r>
              <a:rPr b="1" baseline="30000" lang="ru" sz="1200"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endParaRPr b="1" baseline="30000" sz="12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34" name="Google Shape;134;p24"/>
          <p:cNvCxnSpPr>
            <a:stCxn id="131" idx="2"/>
            <a:endCxn id="128" idx="0"/>
          </p:cNvCxnSpPr>
          <p:nvPr/>
        </p:nvCxnSpPr>
        <p:spPr>
          <a:xfrm>
            <a:off x="1439927" y="1413300"/>
            <a:ext cx="0" cy="21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4"/>
          <p:cNvCxnSpPr>
            <a:stCxn id="132" idx="2"/>
            <a:endCxn id="129" idx="0"/>
          </p:cNvCxnSpPr>
          <p:nvPr/>
        </p:nvCxnSpPr>
        <p:spPr>
          <a:xfrm>
            <a:off x="4457263" y="1415675"/>
            <a:ext cx="0" cy="22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4"/>
          <p:cNvCxnSpPr>
            <a:stCxn id="133" idx="2"/>
            <a:endCxn id="130" idx="0"/>
          </p:cNvCxnSpPr>
          <p:nvPr/>
        </p:nvCxnSpPr>
        <p:spPr>
          <a:xfrm>
            <a:off x="7493613" y="1422825"/>
            <a:ext cx="0" cy="228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/>
        </p:nvSpPr>
        <p:spPr>
          <a:xfrm>
            <a:off x="2737050" y="532100"/>
            <a:ext cx="36699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Libre Baskerville"/>
                <a:ea typeface="Libre Baskerville"/>
                <a:cs typeface="Libre Baskerville"/>
                <a:sym typeface="Libre Baskerville"/>
              </a:rPr>
              <a:t>ЗАКЛЮЧЕНИЕ</a:t>
            </a:r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1562550" y="1808250"/>
            <a:ext cx="6018900" cy="15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Font typeface="Average"/>
              <a:buChar char="➔"/>
            </a:pPr>
            <a:r>
              <a:rPr lang="ru" sz="3000">
                <a:latin typeface="Average"/>
                <a:ea typeface="Average"/>
                <a:cs typeface="Average"/>
                <a:sym typeface="Average"/>
              </a:rPr>
              <a:t>В процессе проделанной работы была реализована программа для поиска минимума функции</a:t>
            </a:r>
            <a:endParaRPr sz="3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/>
        </p:nvSpPr>
        <p:spPr>
          <a:xfrm>
            <a:off x="673500" y="334250"/>
            <a:ext cx="77970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Libre Baskerville"/>
                <a:ea typeface="Libre Baskerville"/>
                <a:cs typeface="Libre Baskerville"/>
                <a:sym typeface="Libre Baskerville"/>
              </a:rPr>
              <a:t>ИСПОЛЬЗУЕМЫЕ ИСТОЧНИКИ</a:t>
            </a:r>
            <a:endParaRPr/>
          </a:p>
        </p:txBody>
      </p:sp>
      <p:sp>
        <p:nvSpPr>
          <p:cNvPr id="148" name="Google Shape;148;p26"/>
          <p:cNvSpPr txBox="1"/>
          <p:nvPr/>
        </p:nvSpPr>
        <p:spPr>
          <a:xfrm>
            <a:off x="463875" y="1350675"/>
            <a:ext cx="8472300" cy="3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Libre Baskerville"/>
              <a:buChar char="➔"/>
            </a:pPr>
            <a:r>
              <a:rPr lang="ru" sz="2000">
                <a:latin typeface="Libre Baskerville"/>
                <a:ea typeface="Libre Baskerville"/>
                <a:cs typeface="Libre Baskerville"/>
                <a:sym typeface="Libre Baskerville"/>
              </a:rPr>
              <a:t>Батищев, Д.И. Генетические алгоритмы 	решения экстремальных задач [Текст]/ 	Д.И. Батищев ; Нижегородский госуниверситет. 	— Нижний Новгород : 1995.c. — 62с 	</a:t>
            </a:r>
            <a:br>
              <a:rPr lang="ru" sz="2000"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ru" sz="2000">
                <a:latin typeface="Libre Baskerville"/>
                <a:ea typeface="Libre Baskerville"/>
                <a:cs typeface="Libre Baskerville"/>
                <a:sym typeface="Libre Baskerville"/>
              </a:rPr>
              <a:t> 	</a:t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Char char="➔"/>
            </a:pPr>
            <a:r>
              <a:rPr lang="ru" sz="2000">
                <a:latin typeface="Libre Baskerville"/>
                <a:ea typeface="Libre Baskerville"/>
                <a:cs typeface="Libre Baskerville"/>
                <a:sym typeface="Libre Baskerville"/>
              </a:rPr>
              <a:t>Панченко, Т. В. Генетические алгоритмы 	[Текст] : учебно-методическое пособие 	/ под ред. Ю. Ю. Тарасевича. — Астрахань 	: Издательский дом «Астраханский 	университет», 2007. — 87 [3] с.</a:t>
            </a:r>
            <a:r>
              <a:rPr lang="ru" sz="2400">
                <a:latin typeface="Libre Baskerville"/>
                <a:ea typeface="Libre Baskerville"/>
                <a:cs typeface="Libre Baskerville"/>
                <a:sym typeface="Libre Baskerville"/>
              </a:rPr>
              <a:t> 	</a:t>
            </a:r>
            <a:br>
              <a:rPr lang="ru">
                <a:latin typeface="Average"/>
                <a:ea typeface="Average"/>
                <a:cs typeface="Average"/>
                <a:sym typeface="Average"/>
              </a:rPr>
            </a:b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/>
        </p:nvSpPr>
        <p:spPr>
          <a:xfrm>
            <a:off x="308550" y="2182950"/>
            <a:ext cx="852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800">
                <a:latin typeface="Libre Baskerville"/>
                <a:ea typeface="Libre Baskerville"/>
                <a:cs typeface="Libre Baskerville"/>
                <a:sym typeface="Libre Baskerville"/>
              </a:rPr>
              <a:t>СПАСИБО ЗА ВНИМАНИЕ!</a:t>
            </a:r>
            <a:endParaRPr sz="4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1458450" y="917000"/>
            <a:ext cx="62271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ЗАДАЧА</a:t>
            </a:r>
            <a:endParaRPr b="1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719100" y="2058150"/>
            <a:ext cx="7705800" cy="1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Font typeface="Libre Baskerville"/>
              <a:buChar char="➔"/>
            </a:pPr>
            <a:r>
              <a:rPr lang="ru" sz="3000">
                <a:latin typeface="Libre Baskerville"/>
                <a:ea typeface="Libre Baskerville"/>
                <a:cs typeface="Libre Baskerville"/>
                <a:sym typeface="Libre Baskerville"/>
              </a:rPr>
              <a:t>Разработка программы, реализующей</a:t>
            </a:r>
            <a:endParaRPr sz="30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Libre Baskerville"/>
                <a:ea typeface="Libre Baskerville"/>
                <a:cs typeface="Libre Baskerville"/>
                <a:sym typeface="Libre Baskerville"/>
              </a:rPr>
              <a:t>генетический алгоритм для поиска минимума функции</a:t>
            </a:r>
            <a:endParaRPr sz="3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543800" y="757200"/>
            <a:ext cx="81519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Libre Baskerville"/>
                <a:ea typeface="Libre Baskerville"/>
                <a:cs typeface="Libre Baskerville"/>
                <a:sym typeface="Libre Baskerville"/>
              </a:rPr>
              <a:t>ГЕНЕТИЧЕСКИЕ АЛГОРИТМЫ</a:t>
            </a:r>
            <a:endParaRPr sz="3600"/>
          </a:p>
        </p:txBody>
      </p:sp>
      <p:sp>
        <p:nvSpPr>
          <p:cNvPr id="74" name="Google Shape;74;p15"/>
          <p:cNvSpPr txBox="1"/>
          <p:nvPr/>
        </p:nvSpPr>
        <p:spPr>
          <a:xfrm>
            <a:off x="1601200" y="1993200"/>
            <a:ext cx="5818800" cy="11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Font typeface="Libre Baskerville"/>
              <a:buChar char="➔"/>
            </a:pPr>
            <a:r>
              <a:rPr lang="ru" sz="3000">
                <a:latin typeface="Libre Baskerville"/>
                <a:ea typeface="Libre Baskerville"/>
                <a:cs typeface="Libre Baskerville"/>
                <a:sym typeface="Libre Baskerville"/>
              </a:rPr>
              <a:t>Адаптивные методы поиска</a:t>
            </a:r>
            <a:endParaRPr sz="30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Libre Baskerville"/>
                <a:ea typeface="Libre Baskerville"/>
                <a:cs typeface="Libre Baskerville"/>
                <a:sym typeface="Libre Baskerville"/>
              </a:rPr>
              <a:t>для решения задач оптимизации</a:t>
            </a:r>
            <a:endParaRPr sz="3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2603550" y="180725"/>
            <a:ext cx="3936900" cy="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800">
                <a:latin typeface="Libre Baskerville"/>
                <a:ea typeface="Libre Baskerville"/>
                <a:cs typeface="Libre Baskerville"/>
                <a:sym typeface="Libre Baskerville"/>
              </a:rPr>
              <a:t>АЛГОРИТМ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838" y="1148825"/>
            <a:ext cx="2826324" cy="368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103050" y="450175"/>
            <a:ext cx="8937900" cy="11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Libre Baskerville"/>
                <a:ea typeface="Libre Baskerville"/>
                <a:cs typeface="Libre Baskerville"/>
                <a:sym typeface="Libre Baskerville"/>
              </a:rPr>
              <a:t>ОСНОВНЫЕ ОПЕРАТОРЫ ГА</a:t>
            </a:r>
            <a:endParaRPr b="1" sz="36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2104200" y="1427825"/>
            <a:ext cx="4935600" cy="30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Char char="➔"/>
            </a:pPr>
            <a:r>
              <a:rPr lang="ru" sz="2400">
                <a:latin typeface="Libre Baskerville"/>
                <a:ea typeface="Libre Baskerville"/>
                <a:cs typeface="Libre Baskerville"/>
                <a:sym typeface="Libre Baskerville"/>
              </a:rPr>
              <a:t>Создание нового организма</a:t>
            </a:r>
            <a:endParaRPr sz="24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Char char="➔"/>
            </a:pPr>
            <a:r>
              <a:rPr lang="ru" sz="2400">
                <a:latin typeface="Libre Baskerville"/>
                <a:ea typeface="Libre Baskerville"/>
                <a:cs typeface="Libre Baskerville"/>
                <a:sym typeface="Libre Baskerville"/>
              </a:rPr>
              <a:t>Создание начальной популяции</a:t>
            </a:r>
            <a:endParaRPr sz="24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Char char="➔"/>
            </a:pPr>
            <a:r>
              <a:rPr lang="ru" sz="2400">
                <a:latin typeface="Libre Baskerville"/>
                <a:ea typeface="Libre Baskerville"/>
                <a:cs typeface="Libre Baskerville"/>
                <a:sym typeface="Libre Baskerville"/>
              </a:rPr>
              <a:t>Скрещивание</a:t>
            </a:r>
            <a:endParaRPr sz="24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Char char="➔"/>
            </a:pPr>
            <a:r>
              <a:rPr lang="ru" sz="2400">
                <a:latin typeface="Libre Baskerville"/>
                <a:ea typeface="Libre Baskerville"/>
                <a:cs typeface="Libre Baskerville"/>
                <a:sym typeface="Libre Baskerville"/>
              </a:rPr>
              <a:t>Мутация</a:t>
            </a:r>
            <a:endParaRPr sz="24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Char char="➔"/>
            </a:pPr>
            <a:r>
              <a:rPr lang="ru" sz="2400">
                <a:latin typeface="Libre Baskerville"/>
                <a:ea typeface="Libre Baskerville"/>
                <a:cs typeface="Libre Baskerville"/>
                <a:sym typeface="Libre Baskerville"/>
              </a:rPr>
              <a:t>Генерация новой популяции</a:t>
            </a:r>
            <a:endParaRPr sz="24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Char char="➔"/>
            </a:pPr>
            <a:r>
              <a:rPr lang="ru" sz="2400">
                <a:latin typeface="Libre Baskerville"/>
                <a:ea typeface="Libre Baskerville"/>
                <a:cs typeface="Libre Baskerville"/>
                <a:sym typeface="Libre Baskerville"/>
              </a:rPr>
              <a:t>Сортировка и отбор</a:t>
            </a:r>
            <a:endParaRPr sz="24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246000" y="228300"/>
            <a:ext cx="8652000" cy="9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СОЗДАНИЕ НОВОГО ОРГАНИЗМА</a:t>
            </a:r>
            <a:endParaRPr b="1" sz="36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6700" y="1049450"/>
            <a:ext cx="3355475" cy="39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34100" y="211475"/>
            <a:ext cx="87180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Libre Baskerville"/>
                <a:ea typeface="Libre Baskerville"/>
                <a:cs typeface="Libre Baskerville"/>
                <a:sym typeface="Libre Baskerville"/>
              </a:rPr>
              <a:t>СОЗДАНИЕ </a:t>
            </a:r>
            <a:endParaRPr b="1" sz="36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Libre Baskerville"/>
                <a:ea typeface="Libre Baskerville"/>
                <a:cs typeface="Libre Baskerville"/>
                <a:sym typeface="Libre Baskerville"/>
              </a:rPr>
              <a:t>НАЧАЛЬНОЙ ПОПУЛЯЦИИ</a:t>
            </a:r>
            <a:endParaRPr b="1" sz="36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550" y="1651575"/>
            <a:ext cx="6038900" cy="27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/>
        </p:nvSpPr>
        <p:spPr>
          <a:xfrm>
            <a:off x="34100" y="211475"/>
            <a:ext cx="87180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Libre Baskerville"/>
                <a:ea typeface="Libre Baskerville"/>
                <a:cs typeface="Libre Baskerville"/>
                <a:sym typeface="Libre Baskerville"/>
              </a:rPr>
              <a:t>СКРЕЩИВАНИЕ</a:t>
            </a:r>
            <a:endParaRPr b="1" sz="36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Libre Baskerville"/>
                <a:ea typeface="Libre Baskerville"/>
                <a:cs typeface="Libre Baskerville"/>
                <a:sym typeface="Libre Baskerville"/>
              </a:rPr>
              <a:t>(КРОССИНГОВЕР)</a:t>
            </a:r>
            <a:endParaRPr b="1" sz="36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275" y="1550500"/>
            <a:ext cx="5143779" cy="335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823500" y="293325"/>
            <a:ext cx="7497000" cy="12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Libre Baskerville"/>
                <a:ea typeface="Libre Baskerville"/>
                <a:cs typeface="Libre Baskerville"/>
                <a:sym typeface="Libre Baskerville"/>
              </a:rPr>
              <a:t>МУТАЦИЯ</a:t>
            </a:r>
            <a:endParaRPr b="1" sz="36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575" y="1105100"/>
            <a:ext cx="3334850" cy="384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