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770" r:id="rId2"/>
  </p:sldMasterIdLst>
  <p:notesMasterIdLst>
    <p:notesMasterId r:id="rId48"/>
  </p:notesMasterIdLst>
  <p:handoutMasterIdLst>
    <p:handoutMasterId r:id="rId49"/>
  </p:handoutMasterIdLst>
  <p:sldIdLst>
    <p:sldId id="257" r:id="rId3"/>
    <p:sldId id="4301" r:id="rId4"/>
    <p:sldId id="4283" r:id="rId5"/>
    <p:sldId id="4247" r:id="rId6"/>
    <p:sldId id="4302" r:id="rId7"/>
    <p:sldId id="4221" r:id="rId8"/>
    <p:sldId id="4303" r:id="rId9"/>
    <p:sldId id="4304" r:id="rId10"/>
    <p:sldId id="4135" r:id="rId11"/>
    <p:sldId id="4305" r:id="rId12"/>
    <p:sldId id="4219" r:id="rId13"/>
    <p:sldId id="4210" r:id="rId14"/>
    <p:sldId id="4306" r:id="rId15"/>
    <p:sldId id="4215" r:id="rId16"/>
    <p:sldId id="4213" r:id="rId17"/>
    <p:sldId id="4218" r:id="rId18"/>
    <p:sldId id="4220" r:id="rId19"/>
    <p:sldId id="4222" r:id="rId20"/>
    <p:sldId id="4254" r:id="rId21"/>
    <p:sldId id="275" r:id="rId22"/>
    <p:sldId id="4242" r:id="rId23"/>
    <p:sldId id="4286" r:id="rId24"/>
    <p:sldId id="4299" r:id="rId25"/>
    <p:sldId id="4300" r:id="rId26"/>
    <p:sldId id="317" r:id="rId27"/>
    <p:sldId id="4307" r:id="rId28"/>
    <p:sldId id="4097" r:id="rId29"/>
    <p:sldId id="4193" r:id="rId30"/>
    <p:sldId id="4100" r:id="rId31"/>
    <p:sldId id="4099" r:id="rId32"/>
    <p:sldId id="4172" r:id="rId33"/>
    <p:sldId id="4120" r:id="rId34"/>
    <p:sldId id="4121" r:id="rId35"/>
    <p:sldId id="4122" r:id="rId36"/>
    <p:sldId id="4124" r:id="rId37"/>
    <p:sldId id="4150" r:id="rId38"/>
    <p:sldId id="4151" r:id="rId39"/>
    <p:sldId id="4152" r:id="rId40"/>
    <p:sldId id="4094" r:id="rId41"/>
    <p:sldId id="4158" r:id="rId42"/>
    <p:sldId id="4162" r:id="rId43"/>
    <p:sldId id="4167" r:id="rId44"/>
    <p:sldId id="4181" r:id="rId45"/>
    <p:sldId id="4308" r:id="rId46"/>
    <p:sldId id="4309" r:id="rId4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PPT" id="{8EA5183D-19E2-BD42-84DC-E0D433C3182F}">
          <p14:sldIdLst>
            <p14:sldId id="257"/>
            <p14:sldId id="4301"/>
            <p14:sldId id="4283"/>
            <p14:sldId id="4247"/>
            <p14:sldId id="4302"/>
            <p14:sldId id="4221"/>
            <p14:sldId id="4303"/>
            <p14:sldId id="4304"/>
            <p14:sldId id="4135"/>
            <p14:sldId id="4305"/>
            <p14:sldId id="4219"/>
            <p14:sldId id="4210"/>
            <p14:sldId id="4306"/>
            <p14:sldId id="4215"/>
            <p14:sldId id="4213"/>
            <p14:sldId id="4218"/>
            <p14:sldId id="4220"/>
            <p14:sldId id="4222"/>
            <p14:sldId id="4254"/>
            <p14:sldId id="275"/>
            <p14:sldId id="4242"/>
            <p14:sldId id="4286"/>
            <p14:sldId id="4299"/>
            <p14:sldId id="4300"/>
            <p14:sldId id="317"/>
            <p14:sldId id="4307"/>
            <p14:sldId id="4097"/>
            <p14:sldId id="4193"/>
            <p14:sldId id="4100"/>
            <p14:sldId id="4099"/>
            <p14:sldId id="4172"/>
            <p14:sldId id="4120"/>
            <p14:sldId id="4121"/>
            <p14:sldId id="4122"/>
            <p14:sldId id="4124"/>
            <p14:sldId id="4150"/>
            <p14:sldId id="4151"/>
            <p14:sldId id="4152"/>
            <p14:sldId id="4094"/>
            <p14:sldId id="4158"/>
            <p14:sldId id="4162"/>
            <p14:sldId id="4167"/>
            <p14:sldId id="4181"/>
            <p14:sldId id="4308"/>
            <p14:sldId id="430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FCFCFC"/>
    <a:srgbClr val="FBFBFB"/>
    <a:srgbClr val="D8D6D9"/>
    <a:srgbClr val="0D0D0D"/>
    <a:srgbClr val="FAF8F8"/>
    <a:srgbClr val="0078D4"/>
    <a:srgbClr val="000000"/>
    <a:srgbClr val="FFFFF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EACA80-6B65-45F0-B75D-903092F19C63}" v="370" dt="2023-04-27T20:50:46.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0" autoAdjust="0"/>
    <p:restoredTop sz="97386" autoAdjust="0"/>
  </p:normalViewPr>
  <p:slideViewPr>
    <p:cSldViewPr snapToGrid="0">
      <p:cViewPr varScale="1">
        <p:scale>
          <a:sx n="155" d="100"/>
          <a:sy n="155" d="100"/>
        </p:scale>
        <p:origin x="114" y="15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75" d="100"/>
          <a:sy n="75" d="100"/>
        </p:scale>
        <p:origin x="276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95CB6-4BEC-4C8C-A1AA-97083F6B56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CAA79F-1DFE-4DB3-BFAB-D7A8CF709257}">
      <dgm:prSet phldrT="[Text]"/>
      <dgm:spPr/>
      <dgm:t>
        <a:bodyPr/>
        <a:lstStyle/>
        <a:p>
          <a:r>
            <a:rPr lang="en-US" dirty="0"/>
            <a:t>16:00 Lecture – 30 min</a:t>
          </a:r>
        </a:p>
      </dgm:t>
    </dgm:pt>
    <dgm:pt modelId="{EF294D55-5C6D-4167-8B54-DBD6E01480CC}" type="parTrans" cxnId="{7339A544-84A4-4AA5-993D-22A45385DD52}">
      <dgm:prSet/>
      <dgm:spPr/>
      <dgm:t>
        <a:bodyPr/>
        <a:lstStyle/>
        <a:p>
          <a:endParaRPr lang="en-US"/>
        </a:p>
      </dgm:t>
    </dgm:pt>
    <dgm:pt modelId="{22F11E5B-9771-4A6E-B495-E35AF4653ED7}" type="sibTrans" cxnId="{7339A544-84A4-4AA5-993D-22A45385DD52}">
      <dgm:prSet/>
      <dgm:spPr/>
      <dgm:t>
        <a:bodyPr/>
        <a:lstStyle/>
        <a:p>
          <a:endParaRPr lang="en-US"/>
        </a:p>
      </dgm:t>
    </dgm:pt>
    <dgm:pt modelId="{F37079E1-40F1-4919-BA19-CD614162B915}">
      <dgm:prSet phldrT="[Text]"/>
      <dgm:spPr/>
      <dgm:t>
        <a:bodyPr/>
        <a:lstStyle/>
        <a:p>
          <a:r>
            <a:rPr lang="en-US" dirty="0"/>
            <a:t>16:30 Find your idea/category – 10 min</a:t>
          </a:r>
        </a:p>
      </dgm:t>
    </dgm:pt>
    <dgm:pt modelId="{70B4F112-297D-4F3F-B9C5-1E74215BFC33}" type="parTrans" cxnId="{E7FD054E-08E7-4017-8F93-06FF53BD07CD}">
      <dgm:prSet/>
      <dgm:spPr/>
      <dgm:t>
        <a:bodyPr/>
        <a:lstStyle/>
        <a:p>
          <a:endParaRPr lang="en-US"/>
        </a:p>
      </dgm:t>
    </dgm:pt>
    <dgm:pt modelId="{15F77EE5-2C49-4422-8F1E-D77F735EBCCE}" type="sibTrans" cxnId="{E7FD054E-08E7-4017-8F93-06FF53BD07CD}">
      <dgm:prSet/>
      <dgm:spPr/>
      <dgm:t>
        <a:bodyPr/>
        <a:lstStyle/>
        <a:p>
          <a:endParaRPr lang="en-US"/>
        </a:p>
      </dgm:t>
    </dgm:pt>
    <dgm:pt modelId="{D0D5016B-32E6-47BD-95B0-A92AE61E1DD6}">
      <dgm:prSet phldrT="[Text]"/>
      <dgm:spPr/>
      <dgm:t>
        <a:bodyPr/>
        <a:lstStyle/>
        <a:p>
          <a:r>
            <a:rPr lang="en-US" dirty="0"/>
            <a:t>16:40 Prepare presentation – 60 min</a:t>
          </a:r>
        </a:p>
      </dgm:t>
    </dgm:pt>
    <dgm:pt modelId="{B6A4AC91-D8B8-4638-A6B7-8906159C64A2}" type="parTrans" cxnId="{28D9009E-89F9-4540-AACF-08BF0351721E}">
      <dgm:prSet/>
      <dgm:spPr/>
      <dgm:t>
        <a:bodyPr/>
        <a:lstStyle/>
        <a:p>
          <a:endParaRPr lang="en-US"/>
        </a:p>
      </dgm:t>
    </dgm:pt>
    <dgm:pt modelId="{1F8DEEA6-1FD8-4648-A404-496F1AC3EBA7}" type="sibTrans" cxnId="{28D9009E-89F9-4540-AACF-08BF0351721E}">
      <dgm:prSet/>
      <dgm:spPr/>
      <dgm:t>
        <a:bodyPr/>
        <a:lstStyle/>
        <a:p>
          <a:endParaRPr lang="en-US"/>
        </a:p>
      </dgm:t>
    </dgm:pt>
    <dgm:pt modelId="{B3938603-10BD-47AF-BFC3-9EBB544123A7}">
      <dgm:prSet phldrT="[Text]"/>
      <dgm:spPr/>
      <dgm:t>
        <a:bodyPr/>
        <a:lstStyle/>
        <a:p>
          <a:r>
            <a:rPr lang="en-US" dirty="0"/>
            <a:t>17:40 Record team video – 20 min</a:t>
          </a:r>
        </a:p>
      </dgm:t>
    </dgm:pt>
    <dgm:pt modelId="{930A3BDF-40BF-4924-B723-EB1E4990FCFD}" type="parTrans" cxnId="{4D1CE8AD-424D-4E67-992B-41762B0114B1}">
      <dgm:prSet/>
      <dgm:spPr/>
      <dgm:t>
        <a:bodyPr/>
        <a:lstStyle/>
        <a:p>
          <a:endParaRPr lang="en-US"/>
        </a:p>
      </dgm:t>
    </dgm:pt>
    <dgm:pt modelId="{9E91075A-DFED-46C9-992A-FF19CCE95534}" type="sibTrans" cxnId="{4D1CE8AD-424D-4E67-992B-41762B0114B1}">
      <dgm:prSet/>
      <dgm:spPr/>
      <dgm:t>
        <a:bodyPr/>
        <a:lstStyle/>
        <a:p>
          <a:endParaRPr lang="en-US"/>
        </a:p>
      </dgm:t>
    </dgm:pt>
    <dgm:pt modelId="{9A7E30F7-E373-4B98-B22B-CF7F0A309B64}">
      <dgm:prSet phldrT="[Text]"/>
      <dgm:spPr/>
      <dgm:t>
        <a:bodyPr/>
        <a:lstStyle/>
        <a:p>
          <a:r>
            <a:rPr lang="en-US" dirty="0"/>
            <a:t>18:00 Submit project to educator – 5 min</a:t>
          </a:r>
        </a:p>
      </dgm:t>
    </dgm:pt>
    <dgm:pt modelId="{3277C553-EDFD-4CF8-A0D1-8EDF3965A483}" type="parTrans" cxnId="{D7843C2E-7F61-4092-A4E9-FD66B23381DB}">
      <dgm:prSet/>
      <dgm:spPr/>
      <dgm:t>
        <a:bodyPr/>
        <a:lstStyle/>
        <a:p>
          <a:endParaRPr lang="en-US"/>
        </a:p>
      </dgm:t>
    </dgm:pt>
    <dgm:pt modelId="{A6538642-AD96-4435-AD44-FB1704CCB2A9}" type="sibTrans" cxnId="{D7843C2E-7F61-4092-A4E9-FD66B23381DB}">
      <dgm:prSet/>
      <dgm:spPr/>
      <dgm:t>
        <a:bodyPr/>
        <a:lstStyle/>
        <a:p>
          <a:endParaRPr lang="en-US"/>
        </a:p>
      </dgm:t>
    </dgm:pt>
    <dgm:pt modelId="{C14B65E4-A843-4D2C-B43A-F2D6FEBFF57E}">
      <dgm:prSet phldrT="[Text]"/>
      <dgm:spPr/>
      <dgm:t>
        <a:bodyPr/>
        <a:lstStyle/>
        <a:p>
          <a:r>
            <a:rPr lang="en-US" dirty="0"/>
            <a:t>18:05 Break (Judging) – 15 min</a:t>
          </a:r>
        </a:p>
      </dgm:t>
    </dgm:pt>
    <dgm:pt modelId="{861514CF-8ABF-46F7-A4D5-8FEEA9E42E9B}" type="parTrans" cxnId="{C02FD90F-EB45-4699-8E53-5A6F38BDF082}">
      <dgm:prSet/>
      <dgm:spPr/>
      <dgm:t>
        <a:bodyPr/>
        <a:lstStyle/>
        <a:p>
          <a:endParaRPr lang="en-US"/>
        </a:p>
      </dgm:t>
    </dgm:pt>
    <dgm:pt modelId="{2E7B87AC-5C64-447D-9D04-655A5AB67C5D}" type="sibTrans" cxnId="{C02FD90F-EB45-4699-8E53-5A6F38BDF082}">
      <dgm:prSet/>
      <dgm:spPr/>
      <dgm:t>
        <a:bodyPr/>
        <a:lstStyle/>
        <a:p>
          <a:endParaRPr lang="en-US"/>
        </a:p>
      </dgm:t>
    </dgm:pt>
    <dgm:pt modelId="{115DCCDF-C7A8-4C8C-88E3-1DBAEBF52494}">
      <dgm:prSet phldrT="[Text]"/>
      <dgm:spPr/>
      <dgm:t>
        <a:bodyPr/>
        <a:lstStyle/>
        <a:p>
          <a:r>
            <a:rPr lang="en-US" dirty="0"/>
            <a:t>18:20 Winners announcement and issue certificates – 10 min</a:t>
          </a:r>
        </a:p>
      </dgm:t>
    </dgm:pt>
    <dgm:pt modelId="{C1B2DCED-2D30-4E9B-ABD8-43FE0FA75A79}" type="parTrans" cxnId="{860112B2-17BC-4605-B868-0EBBB6F3F219}">
      <dgm:prSet/>
      <dgm:spPr/>
      <dgm:t>
        <a:bodyPr/>
        <a:lstStyle/>
        <a:p>
          <a:endParaRPr lang="en-US"/>
        </a:p>
      </dgm:t>
    </dgm:pt>
    <dgm:pt modelId="{C1F992E2-73CC-4B81-807B-F0112A02248B}" type="sibTrans" cxnId="{860112B2-17BC-4605-B868-0EBBB6F3F219}">
      <dgm:prSet/>
      <dgm:spPr/>
      <dgm:t>
        <a:bodyPr/>
        <a:lstStyle/>
        <a:p>
          <a:endParaRPr lang="en-US"/>
        </a:p>
      </dgm:t>
    </dgm:pt>
    <dgm:pt modelId="{36EC6CB5-D0A7-4654-A1C9-36C115EB80E7}" type="pres">
      <dgm:prSet presAssocID="{06395CB6-4BEC-4C8C-A1AA-97083F6B56C3}" presName="linear" presStyleCnt="0">
        <dgm:presLayoutVars>
          <dgm:animLvl val="lvl"/>
          <dgm:resizeHandles val="exact"/>
        </dgm:presLayoutVars>
      </dgm:prSet>
      <dgm:spPr/>
    </dgm:pt>
    <dgm:pt modelId="{E3B88FFA-1E79-4571-A584-2360CD7C8324}" type="pres">
      <dgm:prSet presAssocID="{FECAA79F-1DFE-4DB3-BFAB-D7A8CF709257}" presName="parentText" presStyleLbl="node1" presStyleIdx="0" presStyleCnt="7">
        <dgm:presLayoutVars>
          <dgm:chMax val="0"/>
          <dgm:bulletEnabled val="1"/>
        </dgm:presLayoutVars>
      </dgm:prSet>
      <dgm:spPr/>
    </dgm:pt>
    <dgm:pt modelId="{CFDCBD38-04C9-4F54-B335-14CA32A4B697}" type="pres">
      <dgm:prSet presAssocID="{22F11E5B-9771-4A6E-B495-E35AF4653ED7}" presName="spacer" presStyleCnt="0"/>
      <dgm:spPr/>
    </dgm:pt>
    <dgm:pt modelId="{378A15DB-ADE2-4F0C-91F7-70386FBCD370}" type="pres">
      <dgm:prSet presAssocID="{F37079E1-40F1-4919-BA19-CD614162B915}" presName="parentText" presStyleLbl="node1" presStyleIdx="1" presStyleCnt="7">
        <dgm:presLayoutVars>
          <dgm:chMax val="0"/>
          <dgm:bulletEnabled val="1"/>
        </dgm:presLayoutVars>
      </dgm:prSet>
      <dgm:spPr/>
    </dgm:pt>
    <dgm:pt modelId="{F8CA2B12-804E-4D4F-A08D-69ED73369F7C}" type="pres">
      <dgm:prSet presAssocID="{15F77EE5-2C49-4422-8F1E-D77F735EBCCE}" presName="spacer" presStyleCnt="0"/>
      <dgm:spPr/>
    </dgm:pt>
    <dgm:pt modelId="{D872BAC6-07A7-4601-ACE2-E277ACD28DCF}" type="pres">
      <dgm:prSet presAssocID="{D0D5016B-32E6-47BD-95B0-A92AE61E1DD6}" presName="parentText" presStyleLbl="node1" presStyleIdx="2" presStyleCnt="7">
        <dgm:presLayoutVars>
          <dgm:chMax val="0"/>
          <dgm:bulletEnabled val="1"/>
        </dgm:presLayoutVars>
      </dgm:prSet>
      <dgm:spPr/>
    </dgm:pt>
    <dgm:pt modelId="{B1E3640D-3367-440C-AEBD-E2B58F1E0930}" type="pres">
      <dgm:prSet presAssocID="{1F8DEEA6-1FD8-4648-A404-496F1AC3EBA7}" presName="spacer" presStyleCnt="0"/>
      <dgm:spPr/>
    </dgm:pt>
    <dgm:pt modelId="{CB6C9B51-F834-45E7-B4B0-16D53210DAB3}" type="pres">
      <dgm:prSet presAssocID="{B3938603-10BD-47AF-BFC3-9EBB544123A7}" presName="parentText" presStyleLbl="node1" presStyleIdx="3" presStyleCnt="7">
        <dgm:presLayoutVars>
          <dgm:chMax val="0"/>
          <dgm:bulletEnabled val="1"/>
        </dgm:presLayoutVars>
      </dgm:prSet>
      <dgm:spPr/>
    </dgm:pt>
    <dgm:pt modelId="{5D857654-26CC-4DCD-9649-7C9CC9CBC588}" type="pres">
      <dgm:prSet presAssocID="{9E91075A-DFED-46C9-992A-FF19CCE95534}" presName="spacer" presStyleCnt="0"/>
      <dgm:spPr/>
    </dgm:pt>
    <dgm:pt modelId="{E869486A-2183-464B-ADC3-555AEA415B0E}" type="pres">
      <dgm:prSet presAssocID="{9A7E30F7-E373-4B98-B22B-CF7F0A309B64}" presName="parentText" presStyleLbl="node1" presStyleIdx="4" presStyleCnt="7">
        <dgm:presLayoutVars>
          <dgm:chMax val="0"/>
          <dgm:bulletEnabled val="1"/>
        </dgm:presLayoutVars>
      </dgm:prSet>
      <dgm:spPr/>
    </dgm:pt>
    <dgm:pt modelId="{9804CD7A-5953-41B7-8273-2DDC6D60CFC2}" type="pres">
      <dgm:prSet presAssocID="{A6538642-AD96-4435-AD44-FB1704CCB2A9}" presName="spacer" presStyleCnt="0"/>
      <dgm:spPr/>
    </dgm:pt>
    <dgm:pt modelId="{ACFE1F13-B499-469C-B99B-B44B742FA2D1}" type="pres">
      <dgm:prSet presAssocID="{C14B65E4-A843-4D2C-B43A-F2D6FEBFF57E}" presName="parentText" presStyleLbl="node1" presStyleIdx="5" presStyleCnt="7">
        <dgm:presLayoutVars>
          <dgm:chMax val="0"/>
          <dgm:bulletEnabled val="1"/>
        </dgm:presLayoutVars>
      </dgm:prSet>
      <dgm:spPr/>
    </dgm:pt>
    <dgm:pt modelId="{87AA7BB5-484B-4099-A3F6-8FB7D1C198AC}" type="pres">
      <dgm:prSet presAssocID="{2E7B87AC-5C64-447D-9D04-655A5AB67C5D}" presName="spacer" presStyleCnt="0"/>
      <dgm:spPr/>
    </dgm:pt>
    <dgm:pt modelId="{A6BBEAB2-6B2A-4DB4-909E-690AFE3C8BB0}" type="pres">
      <dgm:prSet presAssocID="{115DCCDF-C7A8-4C8C-88E3-1DBAEBF52494}" presName="parentText" presStyleLbl="node1" presStyleIdx="6" presStyleCnt="7">
        <dgm:presLayoutVars>
          <dgm:chMax val="0"/>
          <dgm:bulletEnabled val="1"/>
        </dgm:presLayoutVars>
      </dgm:prSet>
      <dgm:spPr/>
    </dgm:pt>
  </dgm:ptLst>
  <dgm:cxnLst>
    <dgm:cxn modelId="{C8795E01-77AD-4C3A-B315-9147D6ACC492}" type="presOf" srcId="{FECAA79F-1DFE-4DB3-BFAB-D7A8CF709257}" destId="{E3B88FFA-1E79-4571-A584-2360CD7C8324}" srcOrd="0" destOrd="0" presId="urn:microsoft.com/office/officeart/2005/8/layout/vList2"/>
    <dgm:cxn modelId="{75824805-24C9-458A-8C63-E7A155186B0C}" type="presOf" srcId="{F37079E1-40F1-4919-BA19-CD614162B915}" destId="{378A15DB-ADE2-4F0C-91F7-70386FBCD370}" srcOrd="0" destOrd="0" presId="urn:microsoft.com/office/officeart/2005/8/layout/vList2"/>
    <dgm:cxn modelId="{C02FD90F-EB45-4699-8E53-5A6F38BDF082}" srcId="{06395CB6-4BEC-4C8C-A1AA-97083F6B56C3}" destId="{C14B65E4-A843-4D2C-B43A-F2D6FEBFF57E}" srcOrd="5" destOrd="0" parTransId="{861514CF-8ABF-46F7-A4D5-8FEEA9E42E9B}" sibTransId="{2E7B87AC-5C64-447D-9D04-655A5AB67C5D}"/>
    <dgm:cxn modelId="{8F959B18-A66D-4072-84E2-3853A3CF0B51}" type="presOf" srcId="{06395CB6-4BEC-4C8C-A1AA-97083F6B56C3}" destId="{36EC6CB5-D0A7-4654-A1C9-36C115EB80E7}" srcOrd="0" destOrd="0" presId="urn:microsoft.com/office/officeart/2005/8/layout/vList2"/>
    <dgm:cxn modelId="{D7843C2E-7F61-4092-A4E9-FD66B23381DB}" srcId="{06395CB6-4BEC-4C8C-A1AA-97083F6B56C3}" destId="{9A7E30F7-E373-4B98-B22B-CF7F0A309B64}" srcOrd="4" destOrd="0" parTransId="{3277C553-EDFD-4CF8-A0D1-8EDF3965A483}" sibTransId="{A6538642-AD96-4435-AD44-FB1704CCB2A9}"/>
    <dgm:cxn modelId="{7339A544-84A4-4AA5-993D-22A45385DD52}" srcId="{06395CB6-4BEC-4C8C-A1AA-97083F6B56C3}" destId="{FECAA79F-1DFE-4DB3-BFAB-D7A8CF709257}" srcOrd="0" destOrd="0" parTransId="{EF294D55-5C6D-4167-8B54-DBD6E01480CC}" sibTransId="{22F11E5B-9771-4A6E-B495-E35AF4653ED7}"/>
    <dgm:cxn modelId="{E7FD054E-08E7-4017-8F93-06FF53BD07CD}" srcId="{06395CB6-4BEC-4C8C-A1AA-97083F6B56C3}" destId="{F37079E1-40F1-4919-BA19-CD614162B915}" srcOrd="1" destOrd="0" parTransId="{70B4F112-297D-4F3F-B9C5-1E74215BFC33}" sibTransId="{15F77EE5-2C49-4422-8F1E-D77F735EBCCE}"/>
    <dgm:cxn modelId="{B98B326F-C767-4EB5-9C11-B5BBD75ABE0F}" type="presOf" srcId="{D0D5016B-32E6-47BD-95B0-A92AE61E1DD6}" destId="{D872BAC6-07A7-4601-ACE2-E277ACD28DCF}" srcOrd="0" destOrd="0" presId="urn:microsoft.com/office/officeart/2005/8/layout/vList2"/>
    <dgm:cxn modelId="{6ACAD671-4162-44C0-B4AF-211A2B9BD71B}" type="presOf" srcId="{9A7E30F7-E373-4B98-B22B-CF7F0A309B64}" destId="{E869486A-2183-464B-ADC3-555AEA415B0E}" srcOrd="0" destOrd="0" presId="urn:microsoft.com/office/officeart/2005/8/layout/vList2"/>
    <dgm:cxn modelId="{5245C37F-7BA0-4291-B62A-89250FE90D64}" type="presOf" srcId="{115DCCDF-C7A8-4C8C-88E3-1DBAEBF52494}" destId="{A6BBEAB2-6B2A-4DB4-909E-690AFE3C8BB0}" srcOrd="0" destOrd="0" presId="urn:microsoft.com/office/officeart/2005/8/layout/vList2"/>
    <dgm:cxn modelId="{28D9009E-89F9-4540-AACF-08BF0351721E}" srcId="{06395CB6-4BEC-4C8C-A1AA-97083F6B56C3}" destId="{D0D5016B-32E6-47BD-95B0-A92AE61E1DD6}" srcOrd="2" destOrd="0" parTransId="{B6A4AC91-D8B8-4638-A6B7-8906159C64A2}" sibTransId="{1F8DEEA6-1FD8-4648-A404-496F1AC3EBA7}"/>
    <dgm:cxn modelId="{4D1CE8AD-424D-4E67-992B-41762B0114B1}" srcId="{06395CB6-4BEC-4C8C-A1AA-97083F6B56C3}" destId="{B3938603-10BD-47AF-BFC3-9EBB544123A7}" srcOrd="3" destOrd="0" parTransId="{930A3BDF-40BF-4924-B723-EB1E4990FCFD}" sibTransId="{9E91075A-DFED-46C9-992A-FF19CCE95534}"/>
    <dgm:cxn modelId="{860112B2-17BC-4605-B868-0EBBB6F3F219}" srcId="{06395CB6-4BEC-4C8C-A1AA-97083F6B56C3}" destId="{115DCCDF-C7A8-4C8C-88E3-1DBAEBF52494}" srcOrd="6" destOrd="0" parTransId="{C1B2DCED-2D30-4E9B-ABD8-43FE0FA75A79}" sibTransId="{C1F992E2-73CC-4B81-807B-F0112A02248B}"/>
    <dgm:cxn modelId="{392286BA-0B93-41A1-A170-33DA345B3458}" type="presOf" srcId="{C14B65E4-A843-4D2C-B43A-F2D6FEBFF57E}" destId="{ACFE1F13-B499-469C-B99B-B44B742FA2D1}" srcOrd="0" destOrd="0" presId="urn:microsoft.com/office/officeart/2005/8/layout/vList2"/>
    <dgm:cxn modelId="{CE5B2AF5-1041-4670-BDF9-BD7A045B0746}" type="presOf" srcId="{B3938603-10BD-47AF-BFC3-9EBB544123A7}" destId="{CB6C9B51-F834-45E7-B4B0-16D53210DAB3}" srcOrd="0" destOrd="0" presId="urn:microsoft.com/office/officeart/2005/8/layout/vList2"/>
    <dgm:cxn modelId="{7A89CC7A-94B6-4ABD-992B-DC6C337197ED}" type="presParOf" srcId="{36EC6CB5-D0A7-4654-A1C9-36C115EB80E7}" destId="{E3B88FFA-1E79-4571-A584-2360CD7C8324}" srcOrd="0" destOrd="0" presId="urn:microsoft.com/office/officeart/2005/8/layout/vList2"/>
    <dgm:cxn modelId="{5ADAAC86-C931-4F29-B8DE-DBD16B3404CC}" type="presParOf" srcId="{36EC6CB5-D0A7-4654-A1C9-36C115EB80E7}" destId="{CFDCBD38-04C9-4F54-B335-14CA32A4B697}" srcOrd="1" destOrd="0" presId="urn:microsoft.com/office/officeart/2005/8/layout/vList2"/>
    <dgm:cxn modelId="{C6637696-5AD5-4575-9043-403354243579}" type="presParOf" srcId="{36EC6CB5-D0A7-4654-A1C9-36C115EB80E7}" destId="{378A15DB-ADE2-4F0C-91F7-70386FBCD370}" srcOrd="2" destOrd="0" presId="urn:microsoft.com/office/officeart/2005/8/layout/vList2"/>
    <dgm:cxn modelId="{EF123DDA-B6C2-4EBC-9FD8-3AECF2B1918C}" type="presParOf" srcId="{36EC6CB5-D0A7-4654-A1C9-36C115EB80E7}" destId="{F8CA2B12-804E-4D4F-A08D-69ED73369F7C}" srcOrd="3" destOrd="0" presId="urn:microsoft.com/office/officeart/2005/8/layout/vList2"/>
    <dgm:cxn modelId="{0F6360E1-7F96-4A6E-B478-8281D06E8B8E}" type="presParOf" srcId="{36EC6CB5-D0A7-4654-A1C9-36C115EB80E7}" destId="{D872BAC6-07A7-4601-ACE2-E277ACD28DCF}" srcOrd="4" destOrd="0" presId="urn:microsoft.com/office/officeart/2005/8/layout/vList2"/>
    <dgm:cxn modelId="{E54AD27D-58E8-4041-A821-1FD00EF0A962}" type="presParOf" srcId="{36EC6CB5-D0A7-4654-A1C9-36C115EB80E7}" destId="{B1E3640D-3367-440C-AEBD-E2B58F1E0930}" srcOrd="5" destOrd="0" presId="urn:microsoft.com/office/officeart/2005/8/layout/vList2"/>
    <dgm:cxn modelId="{AF955C97-6149-46FC-94DF-930330BAD085}" type="presParOf" srcId="{36EC6CB5-D0A7-4654-A1C9-36C115EB80E7}" destId="{CB6C9B51-F834-45E7-B4B0-16D53210DAB3}" srcOrd="6" destOrd="0" presId="urn:microsoft.com/office/officeart/2005/8/layout/vList2"/>
    <dgm:cxn modelId="{A60EDE24-9C73-4F50-8687-400DFE998F96}" type="presParOf" srcId="{36EC6CB5-D0A7-4654-A1C9-36C115EB80E7}" destId="{5D857654-26CC-4DCD-9649-7C9CC9CBC588}" srcOrd="7" destOrd="0" presId="urn:microsoft.com/office/officeart/2005/8/layout/vList2"/>
    <dgm:cxn modelId="{3B90F2C4-4893-4CDE-A2BD-D386A555311E}" type="presParOf" srcId="{36EC6CB5-D0A7-4654-A1C9-36C115EB80E7}" destId="{E869486A-2183-464B-ADC3-555AEA415B0E}" srcOrd="8" destOrd="0" presId="urn:microsoft.com/office/officeart/2005/8/layout/vList2"/>
    <dgm:cxn modelId="{7EE1F7C0-FC85-4348-B85B-67F1330C1740}" type="presParOf" srcId="{36EC6CB5-D0A7-4654-A1C9-36C115EB80E7}" destId="{9804CD7A-5953-41B7-8273-2DDC6D60CFC2}" srcOrd="9" destOrd="0" presId="urn:microsoft.com/office/officeart/2005/8/layout/vList2"/>
    <dgm:cxn modelId="{4E35A47F-003A-4FA6-A22F-C6E4675CB8B4}" type="presParOf" srcId="{36EC6CB5-D0A7-4654-A1C9-36C115EB80E7}" destId="{ACFE1F13-B499-469C-B99B-B44B742FA2D1}" srcOrd="10" destOrd="0" presId="urn:microsoft.com/office/officeart/2005/8/layout/vList2"/>
    <dgm:cxn modelId="{953989A1-23E8-4D6E-B6A2-5BCD074DFF15}" type="presParOf" srcId="{36EC6CB5-D0A7-4654-A1C9-36C115EB80E7}" destId="{87AA7BB5-484B-4099-A3F6-8FB7D1C198AC}" srcOrd="11" destOrd="0" presId="urn:microsoft.com/office/officeart/2005/8/layout/vList2"/>
    <dgm:cxn modelId="{652A33CD-AC66-41DD-9322-59ADD8649242}" type="presParOf" srcId="{36EC6CB5-D0A7-4654-A1C9-36C115EB80E7}" destId="{A6BBEAB2-6B2A-4DB4-909E-690AFE3C8BB0}"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88FFA-1E79-4571-A584-2360CD7C8324}">
      <dsp:nvSpPr>
        <dsp:cNvPr id="0" name=""/>
        <dsp:cNvSpPr/>
      </dsp:nvSpPr>
      <dsp:spPr>
        <a:xfrm>
          <a:off x="0" y="2410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16:00 Lecture – 30 min</a:t>
          </a:r>
        </a:p>
      </dsp:txBody>
      <dsp:txXfrm>
        <a:off x="31413" y="272496"/>
        <a:ext cx="8974227" cy="580674"/>
      </dsp:txXfrm>
    </dsp:sp>
    <dsp:sp modelId="{378A15DB-ADE2-4F0C-91F7-70386FBCD370}">
      <dsp:nvSpPr>
        <dsp:cNvPr id="0" name=""/>
        <dsp:cNvSpPr/>
      </dsp:nvSpPr>
      <dsp:spPr>
        <a:xfrm>
          <a:off x="0" y="9565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16:30 Find your idea/category – 10 min</a:t>
          </a:r>
        </a:p>
      </dsp:txBody>
      <dsp:txXfrm>
        <a:off x="31413" y="987996"/>
        <a:ext cx="8974227" cy="580674"/>
      </dsp:txXfrm>
    </dsp:sp>
    <dsp:sp modelId="{D872BAC6-07A7-4601-ACE2-E277ACD28DCF}">
      <dsp:nvSpPr>
        <dsp:cNvPr id="0" name=""/>
        <dsp:cNvSpPr/>
      </dsp:nvSpPr>
      <dsp:spPr>
        <a:xfrm>
          <a:off x="0" y="16720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16:40 Prepare presentation – 60 min</a:t>
          </a:r>
        </a:p>
      </dsp:txBody>
      <dsp:txXfrm>
        <a:off x="31413" y="1703496"/>
        <a:ext cx="8974227" cy="580674"/>
      </dsp:txXfrm>
    </dsp:sp>
    <dsp:sp modelId="{CB6C9B51-F834-45E7-B4B0-16D53210DAB3}">
      <dsp:nvSpPr>
        <dsp:cNvPr id="0" name=""/>
        <dsp:cNvSpPr/>
      </dsp:nvSpPr>
      <dsp:spPr>
        <a:xfrm>
          <a:off x="0" y="23875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17:40 Record team video – 20 min</a:t>
          </a:r>
        </a:p>
      </dsp:txBody>
      <dsp:txXfrm>
        <a:off x="31413" y="2418996"/>
        <a:ext cx="8974227" cy="580674"/>
      </dsp:txXfrm>
    </dsp:sp>
    <dsp:sp modelId="{E869486A-2183-464B-ADC3-555AEA415B0E}">
      <dsp:nvSpPr>
        <dsp:cNvPr id="0" name=""/>
        <dsp:cNvSpPr/>
      </dsp:nvSpPr>
      <dsp:spPr>
        <a:xfrm>
          <a:off x="0" y="31030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18:00 Submit project to educator – 5 min</a:t>
          </a:r>
        </a:p>
      </dsp:txBody>
      <dsp:txXfrm>
        <a:off x="31413" y="3134496"/>
        <a:ext cx="8974227" cy="580674"/>
      </dsp:txXfrm>
    </dsp:sp>
    <dsp:sp modelId="{ACFE1F13-B499-469C-B99B-B44B742FA2D1}">
      <dsp:nvSpPr>
        <dsp:cNvPr id="0" name=""/>
        <dsp:cNvSpPr/>
      </dsp:nvSpPr>
      <dsp:spPr>
        <a:xfrm>
          <a:off x="0" y="38185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18:05 Break (Judging) – 15 min</a:t>
          </a:r>
        </a:p>
      </dsp:txBody>
      <dsp:txXfrm>
        <a:off x="31413" y="3849996"/>
        <a:ext cx="8974227" cy="580674"/>
      </dsp:txXfrm>
    </dsp:sp>
    <dsp:sp modelId="{A6BBEAB2-6B2A-4DB4-909E-690AFE3C8BB0}">
      <dsp:nvSpPr>
        <dsp:cNvPr id="0" name=""/>
        <dsp:cNvSpPr/>
      </dsp:nvSpPr>
      <dsp:spPr>
        <a:xfrm>
          <a:off x="0" y="4534083"/>
          <a:ext cx="9037053"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18:20 Winners announcement and issue certificates – 10 min</a:t>
          </a:r>
        </a:p>
      </dsp:txBody>
      <dsp:txXfrm>
        <a:off x="31413" y="4565496"/>
        <a:ext cx="8974227" cy="5806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4/27/2023 10:30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28T22:55:15.653"/>
    </inkml:context>
    <inkml:brush xml:id="br0">
      <inkml:brushProperty name="width" value="0.05" units="cm"/>
      <inkml:brushProperty name="height" value="0.05" units="cm"/>
    </inkml:brush>
  </inkml:definitions>
  <inkml:trace contextRef="#ctx0" brushRef="#br0">17 11 455 0 0,'-16'-11'0'0'0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4/27/2023 10:14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au/services/cognitive-servic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spcAft>
                <a:spcPts val="600"/>
              </a:spcAft>
            </a:pPr>
            <a:r>
              <a:rPr lang="en-US" sz="1800" b="1" i="0" dirty="0">
                <a:solidFill>
                  <a:srgbClr val="1A1A1A"/>
                </a:solidFill>
                <a:effectLst/>
                <a:latin typeface="Segoe UI" panose="020B0502040204020203" pitchFamily="34" charset="0"/>
              </a:rPr>
              <a:t>Slide 3: </a:t>
            </a:r>
            <a:r>
              <a:rPr lang="en-US" sz="1800" b="0" i="0" dirty="0">
                <a:solidFill>
                  <a:srgbClr val="1A1A1A"/>
                </a:solidFill>
                <a:effectLst/>
                <a:latin typeface="Segoe UI" panose="020B0502040204020203" pitchFamily="34" charset="0"/>
              </a:rPr>
              <a:t>This slide is a recap of the video, to restate what Imagine Cup Junior is. </a:t>
            </a:r>
            <a:endParaRPr lang="en-AU" sz="1800" dirty="0">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4/27/2023 11:20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210352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12</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13</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14</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15</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16</a:t>
            </a:fld>
            <a:endParaRPr lang="en-US"/>
          </a:p>
        </p:txBody>
      </p:sp>
    </p:spTree>
    <p:extLst>
      <p:ext uri="{BB962C8B-B14F-4D97-AF65-F5344CB8AC3E}">
        <p14:creationId xmlns:p14="http://schemas.microsoft.com/office/powerpoint/2010/main" val="2716931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17</a:t>
            </a:fld>
            <a:endParaRPr lang="en-US"/>
          </a:p>
        </p:txBody>
      </p:sp>
    </p:spTree>
    <p:extLst>
      <p:ext uri="{BB962C8B-B14F-4D97-AF65-F5344CB8AC3E}">
        <p14:creationId xmlns:p14="http://schemas.microsoft.com/office/powerpoint/2010/main" val="1593696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18</a:t>
            </a:fld>
            <a:endParaRPr lang="en-US"/>
          </a:p>
        </p:txBody>
      </p:sp>
    </p:spTree>
    <p:extLst>
      <p:ext uri="{BB962C8B-B14F-4D97-AF65-F5344CB8AC3E}">
        <p14:creationId xmlns:p14="http://schemas.microsoft.com/office/powerpoint/2010/main" val="84788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1" i="0" dirty="0">
                <a:solidFill>
                  <a:srgbClr val="1A1A1A"/>
                </a:solidFill>
                <a:effectLst/>
                <a:latin typeface="Segoe UI" panose="020B0502040204020203" pitchFamily="34" charset="0"/>
              </a:rPr>
              <a:t>Slide 14: </a:t>
            </a:r>
            <a:r>
              <a:rPr lang="en-US" sz="1800" dirty="0">
                <a:solidFill>
                  <a:srgbClr val="1A1A1A"/>
                </a:solidFill>
                <a:effectLst/>
                <a:latin typeface="Segoe UI" panose="020B0502040204020203" pitchFamily="34" charset="0"/>
                <a:ea typeface="Segoe UI" panose="020B0502040204020203" pitchFamily="34" charset="0"/>
              </a:rPr>
              <a:t>AI for Earth, which Lucas Joppa talked about in the video is just one of the categories that your students can identify a problem from to solve in Imagine Cup Junior. The other four are Accessibility, Cultural Heritage, Humanitarian Action and Health. </a:t>
            </a:r>
            <a:endParaRPr lang="en-US" sz="850" dirty="0">
              <a:latin typeface="Segoe UI Light"/>
              <a:cs typeface="Segoe UI Light"/>
            </a:endParaRPr>
          </a:p>
        </p:txBody>
      </p:sp>
      <p:sp>
        <p:nvSpPr>
          <p:cNvPr id="4" name="Slide Number Placeholder 3"/>
          <p:cNvSpPr>
            <a:spLocks noGrp="1"/>
          </p:cNvSpPr>
          <p:nvPr>
            <p:ph type="sldNum" sz="quarter" idx="10"/>
          </p:nvPr>
        </p:nvSpPr>
        <p:spPr/>
        <p:txBody>
          <a:bodyPr/>
          <a:lstStyle/>
          <a:p>
            <a:fld id="{6D295E89-1B5D-4332-B623-1A1A8707984E}" type="slidenum">
              <a:rPr lang="en-US" smtClean="0"/>
              <a:pPr/>
              <a:t>19</a:t>
            </a:fld>
            <a:endParaRPr lang="en-US"/>
          </a:p>
        </p:txBody>
      </p:sp>
    </p:spTree>
    <p:extLst>
      <p:ext uri="{BB962C8B-B14F-4D97-AF65-F5344CB8AC3E}">
        <p14:creationId xmlns:p14="http://schemas.microsoft.com/office/powerpoint/2010/main" val="1876659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850" dirty="0">
                <a:latin typeface="Segoe UI Light"/>
                <a:cs typeface="Segoe UI Light"/>
              </a:rPr>
              <a:t>Here we define what artificial intelligence is. There are plenty of definitions out there, but in Imagine Cup Junior for Beginners we use this simple overview.</a:t>
            </a:r>
            <a:r>
              <a:rPr lang="en-US" sz="850" b="1" dirty="0">
                <a:latin typeface="Segoe UI Light"/>
                <a:cs typeface="Segoe UI Light"/>
              </a:rPr>
              <a:t> ‘</a:t>
            </a:r>
            <a:r>
              <a:rPr lang="en-US" sz="850" dirty="0">
                <a:latin typeface="Segoe UI Light"/>
                <a:cs typeface="Segoe UI Light"/>
              </a:rPr>
              <a:t>Artificial Intelligence is an attempt to make a computer, a robot, or other piece of technology ‘think’ and process data in the same way as we humans do.’</a:t>
            </a:r>
            <a:r>
              <a:rPr lang="en-AU" sz="850" dirty="0">
                <a:latin typeface="Segoe UI Light"/>
                <a:cs typeface="Segoe UI Light"/>
              </a:rPr>
              <a:t> </a:t>
            </a:r>
          </a:p>
          <a:p>
            <a:pPr>
              <a:spcAft>
                <a:spcPts val="600"/>
              </a:spcAft>
            </a:pPr>
            <a:endParaRPr lang="en-AU" sz="850" dirty="0">
              <a:latin typeface="Segoe UI Light"/>
              <a:cs typeface="Segoe UI Light"/>
            </a:endParaRPr>
          </a:p>
          <a:p>
            <a:pPr marL="0" marR="0" lvl="0" indent="0" algn="l" defTabSz="914367" rtl="0" eaLnBrk="1" fontAlgn="auto" latinLnBrk="0" hangingPunct="1">
              <a:lnSpc>
                <a:spcPct val="90000"/>
              </a:lnSpc>
              <a:spcBef>
                <a:spcPts val="0"/>
              </a:spcBef>
              <a:spcAft>
                <a:spcPts val="600"/>
              </a:spcAft>
              <a:buClrTx/>
              <a:buSzTx/>
              <a:buFontTx/>
              <a:buNone/>
              <a:tabLst/>
              <a:defRPr/>
            </a:pPr>
            <a:r>
              <a:rPr lang="en-US" sz="1800" dirty="0">
                <a:effectLst/>
                <a:latin typeface="Segoe UI" panose="020B0502040204020203" pitchFamily="34" charset="0"/>
                <a:ea typeface="Calibri" panose="020F0502020204030204" pitchFamily="34" charset="0"/>
                <a:cs typeface="Times New Roman" panose="02020603050405020304" pitchFamily="18" charset="0"/>
              </a:rPr>
              <a:t>You can also use some of the slides within Lesson 2 “What is AI” to assist in giving your students a foundation in AI.</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4/27/2023 10:14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9291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lang="en-US" sz="1800" b="1" i="0" dirty="0">
                <a:solidFill>
                  <a:srgbClr val="1A1A1A"/>
                </a:solidFill>
                <a:effectLst/>
                <a:latin typeface="Segoe UI" panose="020B0502040204020203" pitchFamily="34" charset="0"/>
              </a:rPr>
              <a:t>Slide 4-6: </a:t>
            </a:r>
            <a:r>
              <a:rPr lang="en-US" sz="1800" b="0" i="0" dirty="0">
                <a:solidFill>
                  <a:srgbClr val="1A1A1A"/>
                </a:solidFill>
                <a:effectLst/>
                <a:latin typeface="Segoe UI" panose="020B0502040204020203" pitchFamily="34" charset="0"/>
              </a:rPr>
              <a:t>These three slides are to help you engage your students and explain why you have decided to get involved in the challenge. Feel free to adapt this and reflect some of your own motivations for involving your students with Imagine Cup Junior 2022!  </a:t>
            </a:r>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4/27/2023 11:09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83479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lang="en-US" sz="1800" b="1" i="0" dirty="0">
                <a:solidFill>
                  <a:srgbClr val="1A1A1A"/>
                </a:solidFill>
                <a:effectLst/>
                <a:latin typeface="Segoe UI" panose="020B0502040204020203" pitchFamily="34" charset="0"/>
              </a:rPr>
              <a:t>Slide 4-6: </a:t>
            </a:r>
            <a:r>
              <a:rPr lang="en-US" sz="1800" b="0" i="0" dirty="0">
                <a:solidFill>
                  <a:srgbClr val="1A1A1A"/>
                </a:solidFill>
                <a:effectLst/>
                <a:latin typeface="Segoe UI" panose="020B0502040204020203" pitchFamily="34" charset="0"/>
              </a:rPr>
              <a:t>These three slides are to help you engage your students and explain why you have decided to get involved in the challenge. Feel free to adapt this and reflect some of your own motivations for involving your students with Imagine Cup Junior 2022!  </a:t>
            </a:r>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4/27/2023 11:00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058113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800" dirty="0">
                <a:effectLst/>
                <a:latin typeface="Segoe UI" panose="020B0502040204020203" pitchFamily="34" charset="0"/>
                <a:ea typeface="Times New Roman" panose="02020603050405020304" pitchFamily="18" charset="0"/>
              </a:rPr>
              <a:t>Slide 18 shows the five Microsoft Cognitive Services and Slide 19 shows the currently available APIs, which were discussed in the video at Slide 17. If your students would like to explore the difference cognitive services they can find more information at this page:  </a:t>
            </a:r>
            <a:r>
              <a:rPr lang="en-AU" sz="1800" u="sng" dirty="0">
                <a:solidFill>
                  <a:srgbClr val="0078D4"/>
                </a:solidFill>
                <a:effectLst/>
                <a:latin typeface="Times New Roman" panose="02020603050405020304" pitchFamily="18" charset="0"/>
                <a:ea typeface="Times New Roman" panose="02020603050405020304" pitchFamily="18" charset="0"/>
                <a:hlinkClick r:id="rId3"/>
              </a:rPr>
              <a:t>Cognitive Services – APIs for AI Developers | Microsoft Azure</a:t>
            </a:r>
            <a:endParaRPr lang="en-AU"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295E89-1B5D-4332-B623-1A1A8707984E}" type="slidenum">
              <a:rPr lang="en-US" smtClean="0"/>
              <a:pPr/>
              <a:t>23</a:t>
            </a:fld>
            <a:endParaRPr lang="en-US"/>
          </a:p>
        </p:txBody>
      </p:sp>
    </p:spTree>
    <p:extLst>
      <p:ext uri="{BB962C8B-B14F-4D97-AF65-F5344CB8AC3E}">
        <p14:creationId xmlns:p14="http://schemas.microsoft.com/office/powerpoint/2010/main" val="1321545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4/27/2023 11:35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57849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4/27/2023 10:14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76030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4/27/2023 11:49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04902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spcAft>
                <a:spcPts val="600"/>
              </a:spcAft>
            </a:pPr>
            <a:r>
              <a:rPr lang="en-US" sz="1800" b="1" i="0" dirty="0">
                <a:solidFill>
                  <a:srgbClr val="1A1A1A"/>
                </a:solidFill>
                <a:effectLst/>
                <a:latin typeface="Segoe UI" panose="020B0502040204020203" pitchFamily="34" charset="0"/>
              </a:rPr>
              <a:t>Slide 3: </a:t>
            </a:r>
            <a:r>
              <a:rPr lang="en-US" sz="1800" b="0" i="0" dirty="0">
                <a:solidFill>
                  <a:srgbClr val="1A1A1A"/>
                </a:solidFill>
                <a:effectLst/>
                <a:latin typeface="Segoe UI" panose="020B0502040204020203" pitchFamily="34" charset="0"/>
              </a:rPr>
              <a:t>This slide is a recap of the video, to restate what Imagine Cup Junior is. </a:t>
            </a:r>
            <a:endParaRPr lang="en-AU" sz="1800" dirty="0">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4/27/2023 10:56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69929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949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571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0895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9524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10</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11</a:t>
            </a:fld>
            <a:endParaRPr lang="en-US"/>
          </a:p>
        </p:txBody>
      </p:sp>
    </p:spTree>
    <p:extLst>
      <p:ext uri="{BB962C8B-B14F-4D97-AF65-F5344CB8AC3E}">
        <p14:creationId xmlns:p14="http://schemas.microsoft.com/office/powerpoint/2010/main" val="401728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sp>
        <p:nvSpPr>
          <p:cNvPr id="11" name="Rectangle 10">
            <a:extLst>
              <a:ext uri="{FF2B5EF4-FFF2-40B4-BE49-F238E27FC236}">
                <a16:creationId xmlns:a16="http://schemas.microsoft.com/office/drawing/2014/main" id="{A7DBB59E-366E-4213-BD85-DC74B71FCCD4}"/>
              </a:ext>
            </a:extLst>
          </p:cNvPr>
          <p:cNvSpPr/>
          <p:nvPr userDrawn="1"/>
        </p:nvSpPr>
        <p:spPr bwMode="auto">
          <a:xfrm>
            <a:off x="4442460" y="2743173"/>
            <a:ext cx="3307080" cy="1371653"/>
          </a:xfrm>
          <a:prstGeom prst="rect">
            <a:avLst/>
          </a:prstGeom>
          <a:solidFill>
            <a:srgbClr val="0D0D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D646530F-211F-0A45-A9A2-2B8AB305FCFD}"/>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95214" y="2743172"/>
            <a:ext cx="3401702" cy="1371654"/>
          </a:xfrm>
          <a:prstGeom prst="rect">
            <a:avLst/>
          </a:prstGeom>
        </p:spPr>
      </p:pic>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245" cy="292608"/>
          </a:xfrm>
          <a:prstGeom prst="rect">
            <a:avLst/>
          </a:prstGeom>
        </p:spPr>
      </p:pic>
    </p:spTree>
    <p:extLst>
      <p:ext uri="{BB962C8B-B14F-4D97-AF65-F5344CB8AC3E}">
        <p14:creationId xmlns:p14="http://schemas.microsoft.com/office/powerpoint/2010/main" val="42329766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02CFD7D6-FB74-4D1A-9DEC-F778D5EE9C6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CFBCED6C-BF3A-46EE-B83A-22E4A1DAC8F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DF8E3C63-A5AE-43C7-9259-B22578B88BC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2982D0A8-6E84-4AA3-8485-8842D13681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7091129" y="1174746"/>
            <a:ext cx="1913975" cy="771764"/>
          </a:xfrm>
          <a:prstGeom prst="rect">
            <a:avLst/>
          </a:prstGeom>
        </p:spPr>
      </p:pic>
    </p:spTree>
    <p:extLst>
      <p:ext uri="{BB962C8B-B14F-4D97-AF65-F5344CB8AC3E}">
        <p14:creationId xmlns:p14="http://schemas.microsoft.com/office/powerpoint/2010/main" val="33149417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137C928F-4272-49D3-872D-B5C6314E51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9BDB-E743-7948-ABD7-6336462E8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A68050-55C0-A143-BAE1-C61E34796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E4E9E-81E8-1149-8617-D21385A42C4A}"/>
              </a:ext>
            </a:extLst>
          </p:cNvPr>
          <p:cNvSpPr>
            <a:spLocks noGrp="1"/>
          </p:cNvSpPr>
          <p:nvPr>
            <p:ph type="dt" sz="half" idx="10"/>
          </p:nvPr>
        </p:nvSpPr>
        <p:spPr/>
        <p:txBody>
          <a:bodyPr/>
          <a:lstStyle/>
          <a:p>
            <a:fld id="{0FC43F56-F963-1645-93D2-346F19BC018D}" type="datetimeFigureOut">
              <a:rPr lang="en-US" smtClean="0"/>
              <a:t>4/27/2023</a:t>
            </a:fld>
            <a:endParaRPr lang="en-US"/>
          </a:p>
        </p:txBody>
      </p:sp>
      <p:sp>
        <p:nvSpPr>
          <p:cNvPr id="5" name="Footer Placeholder 4">
            <a:extLst>
              <a:ext uri="{FF2B5EF4-FFF2-40B4-BE49-F238E27FC236}">
                <a16:creationId xmlns:a16="http://schemas.microsoft.com/office/drawing/2014/main" id="{CC5DDED9-9C73-9842-A252-85A5AF4AE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645A9-324A-A749-BBF0-4BD37329211D}"/>
              </a:ext>
            </a:extLst>
          </p:cNvPr>
          <p:cNvSpPr>
            <a:spLocks noGrp="1"/>
          </p:cNvSpPr>
          <p:nvPr>
            <p:ph type="sldNum" sz="quarter" idx="12"/>
          </p:nvPr>
        </p:nvSpPr>
        <p:spPr/>
        <p:txBody>
          <a:bodyPr/>
          <a:lstStyle/>
          <a:p>
            <a:fld id="{EE6EAB08-912C-6940-A61E-86F835C33F86}" type="slidenum">
              <a:rPr lang="en-US" smtClean="0"/>
              <a:t>‹#›</a:t>
            </a:fld>
            <a:endParaRPr lang="en-US"/>
          </a:p>
        </p:txBody>
      </p:sp>
    </p:spTree>
    <p:extLst>
      <p:ext uri="{BB962C8B-B14F-4D97-AF65-F5344CB8AC3E}">
        <p14:creationId xmlns:p14="http://schemas.microsoft.com/office/powerpoint/2010/main" val="14712525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892E-510F-4D4B-AB59-A09FF2FF8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FEFB5-5C88-D14D-B7AD-5C1FBF62C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3FF878-77B0-BC48-8C1A-45FBF3394E7D}"/>
              </a:ext>
            </a:extLst>
          </p:cNvPr>
          <p:cNvSpPr>
            <a:spLocks noGrp="1"/>
          </p:cNvSpPr>
          <p:nvPr>
            <p:ph type="dt" sz="half" idx="10"/>
          </p:nvPr>
        </p:nvSpPr>
        <p:spPr/>
        <p:txBody>
          <a:bodyPr/>
          <a:lstStyle/>
          <a:p>
            <a:fld id="{0FC43F56-F963-1645-93D2-346F19BC018D}" type="datetimeFigureOut">
              <a:rPr lang="en-US" smtClean="0"/>
              <a:t>4/27/2023</a:t>
            </a:fld>
            <a:endParaRPr lang="en-US"/>
          </a:p>
        </p:txBody>
      </p:sp>
      <p:sp>
        <p:nvSpPr>
          <p:cNvPr id="5" name="Footer Placeholder 4">
            <a:extLst>
              <a:ext uri="{FF2B5EF4-FFF2-40B4-BE49-F238E27FC236}">
                <a16:creationId xmlns:a16="http://schemas.microsoft.com/office/drawing/2014/main" id="{5B5130A7-3B09-B14C-8AB3-EC45E40A5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1B631-EA52-8440-ADAC-BE3EB360FB09}"/>
              </a:ext>
            </a:extLst>
          </p:cNvPr>
          <p:cNvSpPr>
            <a:spLocks noGrp="1"/>
          </p:cNvSpPr>
          <p:nvPr>
            <p:ph type="sldNum" sz="quarter" idx="12"/>
          </p:nvPr>
        </p:nvSpPr>
        <p:spPr/>
        <p:txBody>
          <a:bodyPr/>
          <a:lstStyle/>
          <a:p>
            <a:fld id="{EE6EAB08-912C-6940-A61E-86F835C33F86}" type="slidenum">
              <a:rPr lang="en-US" smtClean="0"/>
              <a:t>‹#›</a:t>
            </a:fld>
            <a:endParaRPr lang="en-US"/>
          </a:p>
        </p:txBody>
      </p:sp>
    </p:spTree>
    <p:extLst>
      <p:ext uri="{BB962C8B-B14F-4D97-AF65-F5344CB8AC3E}">
        <p14:creationId xmlns:p14="http://schemas.microsoft.com/office/powerpoint/2010/main" val="41707043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Title and Content">
    <p:bg>
      <p:bgPr>
        <a:solidFill>
          <a:schemeClr val="bg1"/>
        </a:solidFill>
        <a:effectLst/>
      </p:bgPr>
    </p:bg>
    <p:spTree>
      <p:nvGrpSpPr>
        <p:cNvPr id="1" name=""/>
        <p:cNvGrpSpPr/>
        <p:nvPr/>
      </p:nvGrpSpPr>
      <p:grpSpPr>
        <a:xfrm>
          <a:off x="0" y="0"/>
          <a:ext cx="0" cy="0"/>
          <a:chOff x="0" y="0"/>
          <a:chExt cx="0" cy="0"/>
        </a:xfrm>
      </p:grpSpPr>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sp>
        <p:nvSpPr>
          <p:cNvPr id="6" name="Rectangle 5">
            <a:extLst>
              <a:ext uri="{FF2B5EF4-FFF2-40B4-BE49-F238E27FC236}">
                <a16:creationId xmlns:a16="http://schemas.microsoft.com/office/drawing/2014/main" id="{9913DD49-D00B-8441-9855-1542F020CD21}"/>
              </a:ext>
            </a:extLst>
          </p:cNvPr>
          <p:cNvSpPr/>
          <p:nvPr userDrawn="1"/>
        </p:nvSpPr>
        <p:spPr bwMode="auto">
          <a:xfrm>
            <a:off x="10251440" y="6033213"/>
            <a:ext cx="1757680" cy="468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sz="quarter" idx="10"/>
          </p:nvPr>
        </p:nvSpPr>
        <p:spPr>
          <a:xfrm>
            <a:off x="584200" y="1443191"/>
            <a:ext cx="11018520" cy="1751570"/>
          </a:xfrm>
        </p:spPr>
        <p:txBody>
          <a:bodyPr vert="horz" wrap="square" lIns="0" tIns="0" rIns="0" bIns="0" rtlCol="0" anchor="ctr">
            <a:spAutoFit/>
          </a:bodyPr>
          <a:lstStyle>
            <a:lvl1pPr>
              <a:lnSpc>
                <a:spcPct val="90000"/>
              </a:lnSpc>
              <a:spcBef>
                <a:spcPts val="600"/>
              </a:spcBef>
              <a:spcAft>
                <a:spcPts val="600"/>
              </a:spcAft>
              <a:defRPr lang="en-US" sz="1802" dirty="0">
                <a:solidFill>
                  <a:schemeClr val="tx2"/>
                </a:solidFill>
              </a:defRPr>
            </a:lvl1pPr>
            <a:lvl2pPr>
              <a:lnSpc>
                <a:spcPct val="90000"/>
              </a:lnSpc>
              <a:spcBef>
                <a:spcPts val="600"/>
              </a:spcBef>
              <a:spcAft>
                <a:spcPts val="600"/>
              </a:spcAft>
              <a:defRPr lang="en-US" dirty="0">
                <a:solidFill>
                  <a:schemeClr val="tx2"/>
                </a:solidFill>
              </a:defRPr>
            </a:lvl2pPr>
            <a:lvl3pPr>
              <a:lnSpc>
                <a:spcPct val="90000"/>
              </a:lnSpc>
              <a:spcBef>
                <a:spcPts val="600"/>
              </a:spcBef>
              <a:spcAft>
                <a:spcPts val="600"/>
              </a:spcAft>
              <a:defRPr lang="en-US" dirty="0">
                <a:solidFill>
                  <a:schemeClr val="tx2"/>
                </a:solidFill>
              </a:defRPr>
            </a:lvl3pPr>
            <a:lvl4pPr>
              <a:lnSpc>
                <a:spcPct val="90000"/>
              </a:lnSpc>
              <a:spcBef>
                <a:spcPts val="600"/>
              </a:spcBef>
              <a:spcAft>
                <a:spcPts val="600"/>
              </a:spcAft>
              <a:defRPr lang="en-US" dirty="0">
                <a:solidFill>
                  <a:schemeClr val="tx2"/>
                </a:solidFill>
              </a:defRPr>
            </a:lvl4pPr>
            <a:lvl5pPr>
              <a:lnSpc>
                <a:spcPct val="90000"/>
              </a:lnSpc>
              <a:spcBef>
                <a:spcPts val="600"/>
              </a:spcBef>
              <a:spcAft>
                <a:spcPts val="600"/>
              </a:spcAft>
              <a:defRPr lang="en-US" dirty="0">
                <a:solidFill>
                  <a:schemeClr val="tx2"/>
                </a:solidFill>
              </a:defRPr>
            </a:lvl5pPr>
          </a:lstStyle>
          <a:p>
            <a:pPr marL="0" lvl="0" indent="0">
              <a:buNone/>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332941" y="6033213"/>
            <a:ext cx="1582331" cy="468106"/>
          </a:xfrm>
          <a:prstGeom prst="rect">
            <a:avLst/>
          </a:prstGeom>
        </p:spPr>
      </p:pic>
    </p:spTree>
    <p:extLst>
      <p:ext uri="{BB962C8B-B14F-4D97-AF65-F5344CB8AC3E}">
        <p14:creationId xmlns:p14="http://schemas.microsoft.com/office/powerpoint/2010/main" val="32676982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sp>
        <p:nvSpPr>
          <p:cNvPr id="11" name="Rectangle 10">
            <a:extLst>
              <a:ext uri="{FF2B5EF4-FFF2-40B4-BE49-F238E27FC236}">
                <a16:creationId xmlns:a16="http://schemas.microsoft.com/office/drawing/2014/main" id="{A7DBB59E-366E-4213-BD85-DC74B71FCCD4}"/>
              </a:ext>
            </a:extLst>
          </p:cNvPr>
          <p:cNvSpPr/>
          <p:nvPr userDrawn="1"/>
        </p:nvSpPr>
        <p:spPr bwMode="auto">
          <a:xfrm>
            <a:off x="4442460" y="2743173"/>
            <a:ext cx="3307080" cy="1371653"/>
          </a:xfrm>
          <a:prstGeom prst="rect">
            <a:avLst/>
          </a:prstGeom>
          <a:solidFill>
            <a:srgbClr val="0D0D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D646530F-211F-0A45-A9A2-2B8AB305FCFD}"/>
              </a:ext>
            </a:extLst>
          </p:cNvPr>
          <p:cNvPicPr>
            <a:picLocks noChangeAspect="1"/>
          </p:cNvPicPr>
          <p:nvPr userDrawn="1"/>
        </p:nvPicPr>
        <p:blipFill>
          <a:blip r:embed="rId3"/>
          <a:srcRect/>
          <a:stretch/>
        </p:blipFill>
        <p:spPr>
          <a:xfrm>
            <a:off x="4395214" y="2743172"/>
            <a:ext cx="3401702" cy="1371654"/>
          </a:xfrm>
          <a:prstGeom prst="rect">
            <a:avLst/>
          </a:prstGeom>
        </p:spPr>
      </p:pic>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245" cy="292608"/>
          </a:xfrm>
          <a:prstGeom prst="rect">
            <a:avLst/>
          </a:prstGeom>
        </p:spPr>
      </p:pic>
    </p:spTree>
    <p:extLst>
      <p:ext uri="{BB962C8B-B14F-4D97-AF65-F5344CB8AC3E}">
        <p14:creationId xmlns:p14="http://schemas.microsoft.com/office/powerpoint/2010/main" val="37347371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174746"/>
            <a:ext cx="1913975" cy="771764"/>
          </a:xfrm>
          <a:prstGeom prst="rect">
            <a:avLst/>
          </a:prstGeom>
        </p:spPr>
      </p:pic>
    </p:spTree>
    <p:extLst>
      <p:ext uri="{BB962C8B-B14F-4D97-AF65-F5344CB8AC3E}">
        <p14:creationId xmlns:p14="http://schemas.microsoft.com/office/powerpoint/2010/main" val="33302596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1" y="-530226"/>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87F70EF-6E4F-8B45-B0BB-6F7EAA78F1D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32159" y="2637316"/>
            <a:ext cx="3900669" cy="1572850"/>
          </a:xfrm>
          <a:prstGeom prst="rect">
            <a:avLst/>
          </a:prstGeom>
        </p:spPr>
      </p:pic>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spTree>
    <p:extLst>
      <p:ext uri="{BB962C8B-B14F-4D97-AF65-F5344CB8AC3E}">
        <p14:creationId xmlns:p14="http://schemas.microsoft.com/office/powerpoint/2010/main" val="39899966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0" y="-530227"/>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pic>
        <p:nvPicPr>
          <p:cNvPr id="7" name="Picture 6">
            <a:extLst>
              <a:ext uri="{FF2B5EF4-FFF2-40B4-BE49-F238E27FC236}">
                <a16:creationId xmlns:a16="http://schemas.microsoft.com/office/drawing/2014/main" id="{88ABD6E0-6695-0443-8004-648B322B1121}"/>
              </a:ext>
            </a:extLst>
          </p:cNvPr>
          <p:cNvPicPr>
            <a:picLocks noChangeAspect="1"/>
          </p:cNvPicPr>
          <p:nvPr userDrawn="1"/>
        </p:nvPicPr>
        <p:blipFill>
          <a:blip r:embed="rId4"/>
          <a:srcRect/>
          <a:stretch/>
        </p:blipFill>
        <p:spPr>
          <a:xfrm>
            <a:off x="4230159" y="2877022"/>
            <a:ext cx="3731681" cy="1103955"/>
          </a:xfrm>
          <a:prstGeom prst="rect">
            <a:avLst/>
          </a:prstGeom>
        </p:spPr>
      </p:pic>
    </p:spTree>
    <p:extLst>
      <p:ext uri="{BB962C8B-B14F-4D97-AF65-F5344CB8AC3E}">
        <p14:creationId xmlns:p14="http://schemas.microsoft.com/office/powerpoint/2010/main" val="40349802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white_Walkin">
    <p:bg>
      <p:bgPr>
        <a:solidFill>
          <a:schemeClr val="tx1"/>
        </a:solidFill>
        <a:effectLst/>
      </p:bgPr>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277520"/>
            <a:ext cx="1913975" cy="566217"/>
          </a:xfrm>
          <a:prstGeom prst="rect">
            <a:avLst/>
          </a:prstGeom>
        </p:spPr>
      </p:pic>
    </p:spTree>
    <p:extLst>
      <p:ext uri="{BB962C8B-B14F-4D97-AF65-F5344CB8AC3E}">
        <p14:creationId xmlns:p14="http://schemas.microsoft.com/office/powerpoint/2010/main" val="1959184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white-Title and Content">
    <p:bg>
      <p:bgPr>
        <a:solidFill>
          <a:schemeClr val="bg1"/>
        </a:solidFill>
        <a:effectLst/>
      </p:bgPr>
    </p:bg>
    <p:spTree>
      <p:nvGrpSpPr>
        <p:cNvPr id="1" name=""/>
        <p:cNvGrpSpPr/>
        <p:nvPr/>
      </p:nvGrpSpPr>
      <p:grpSpPr>
        <a:xfrm>
          <a:off x="0" y="0"/>
          <a:ext cx="0" cy="0"/>
          <a:chOff x="0" y="0"/>
          <a:chExt cx="0" cy="0"/>
        </a:xfrm>
      </p:grpSpPr>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sp>
        <p:nvSpPr>
          <p:cNvPr id="6" name="Rectangle 5">
            <a:extLst>
              <a:ext uri="{FF2B5EF4-FFF2-40B4-BE49-F238E27FC236}">
                <a16:creationId xmlns:a16="http://schemas.microsoft.com/office/drawing/2014/main" id="{9913DD49-D00B-8441-9855-1542F020CD21}"/>
              </a:ext>
            </a:extLst>
          </p:cNvPr>
          <p:cNvSpPr/>
          <p:nvPr userDrawn="1"/>
        </p:nvSpPr>
        <p:spPr bwMode="auto">
          <a:xfrm>
            <a:off x="10251440" y="6033213"/>
            <a:ext cx="1757680" cy="468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0"/>
          </p:nvPr>
        </p:nvSpPr>
        <p:spPr>
          <a:xfrm>
            <a:off x="584200" y="1443191"/>
            <a:ext cx="11018520" cy="1751570"/>
          </a:xfrm>
        </p:spPr>
        <p:txBody>
          <a:bodyPr vert="horz" wrap="square" lIns="0" tIns="0" rIns="0" bIns="0" rtlCol="0" anchor="ctr">
            <a:spAutoFit/>
          </a:bodyPr>
          <a:lstStyle>
            <a:lvl1pPr>
              <a:lnSpc>
                <a:spcPct val="90000"/>
              </a:lnSpc>
              <a:spcBef>
                <a:spcPts val="600"/>
              </a:spcBef>
              <a:spcAft>
                <a:spcPts val="600"/>
              </a:spcAft>
              <a:defRPr lang="en-US" sz="1802" dirty="0">
                <a:solidFill>
                  <a:schemeClr val="tx2"/>
                </a:solidFill>
              </a:defRPr>
            </a:lvl1pPr>
            <a:lvl2pPr>
              <a:lnSpc>
                <a:spcPct val="90000"/>
              </a:lnSpc>
              <a:spcBef>
                <a:spcPts val="600"/>
              </a:spcBef>
              <a:spcAft>
                <a:spcPts val="600"/>
              </a:spcAft>
              <a:defRPr lang="en-US" dirty="0">
                <a:solidFill>
                  <a:schemeClr val="tx2"/>
                </a:solidFill>
              </a:defRPr>
            </a:lvl2pPr>
            <a:lvl3pPr>
              <a:lnSpc>
                <a:spcPct val="90000"/>
              </a:lnSpc>
              <a:spcBef>
                <a:spcPts val="600"/>
              </a:spcBef>
              <a:spcAft>
                <a:spcPts val="600"/>
              </a:spcAft>
              <a:defRPr lang="en-US" dirty="0">
                <a:solidFill>
                  <a:schemeClr val="tx2"/>
                </a:solidFill>
              </a:defRPr>
            </a:lvl3pPr>
            <a:lvl4pPr>
              <a:lnSpc>
                <a:spcPct val="90000"/>
              </a:lnSpc>
              <a:spcBef>
                <a:spcPts val="600"/>
              </a:spcBef>
              <a:spcAft>
                <a:spcPts val="600"/>
              </a:spcAft>
              <a:defRPr lang="en-US" dirty="0">
                <a:solidFill>
                  <a:schemeClr val="tx2"/>
                </a:solidFill>
              </a:defRPr>
            </a:lvl4pPr>
            <a:lvl5pPr>
              <a:lnSpc>
                <a:spcPct val="90000"/>
              </a:lnSpc>
              <a:spcBef>
                <a:spcPts val="600"/>
              </a:spcBef>
              <a:spcAft>
                <a:spcPts val="600"/>
              </a:spcAft>
              <a:defRPr lang="en-US" dirty="0">
                <a:solidFill>
                  <a:schemeClr val="tx2"/>
                </a:solidFill>
              </a:defRPr>
            </a:lvl5pPr>
          </a:lstStyle>
          <a:p>
            <a:pPr marL="0" lvl="0" indent="0">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332941" y="6033213"/>
            <a:ext cx="1582331" cy="468106"/>
          </a:xfrm>
          <a:prstGeom prst="rect">
            <a:avLst/>
          </a:prstGeom>
        </p:spPr>
      </p:pic>
    </p:spTree>
    <p:extLst>
      <p:ext uri="{BB962C8B-B14F-4D97-AF65-F5344CB8AC3E}">
        <p14:creationId xmlns:p14="http://schemas.microsoft.com/office/powerpoint/2010/main" val="1868852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02CFD7D6-FB74-4D1A-9DEC-F778D5EE9C6D}"/>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spTree>
    <p:extLst>
      <p:ext uri="{BB962C8B-B14F-4D97-AF65-F5344CB8AC3E}">
        <p14:creationId xmlns:p14="http://schemas.microsoft.com/office/powerpoint/2010/main" val="109128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920526"/>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361010665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A46DE884-B430-4EFD-94D6-BF7FA8A5A39E}"/>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pic>
        <p:nvPicPr>
          <p:cNvPr id="6" name="Picture 5">
            <a:extLst>
              <a:ext uri="{FF2B5EF4-FFF2-40B4-BE49-F238E27FC236}">
                <a16:creationId xmlns:a16="http://schemas.microsoft.com/office/drawing/2014/main" id="{A40939C5-2A1D-024D-9721-71D2A968A27A}"/>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4050963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11" name="Picture 10">
            <a:extLst>
              <a:ext uri="{FF2B5EF4-FFF2-40B4-BE49-F238E27FC236}">
                <a16:creationId xmlns:a16="http://schemas.microsoft.com/office/drawing/2014/main" id="{B680DBEF-79E5-473C-AC90-265797C34D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841077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spTree>
    <p:extLst>
      <p:ext uri="{BB962C8B-B14F-4D97-AF65-F5344CB8AC3E}">
        <p14:creationId xmlns:p14="http://schemas.microsoft.com/office/powerpoint/2010/main" val="938937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8" name="Picture 7">
            <a:extLst>
              <a:ext uri="{FF2B5EF4-FFF2-40B4-BE49-F238E27FC236}">
                <a16:creationId xmlns:a16="http://schemas.microsoft.com/office/drawing/2014/main" id="{7A3529F9-71B3-4D8F-BD00-8F49447F43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3966732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316778-509D-4D24-9453-A47F9BFB85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530010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7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0505661" y="6019367"/>
            <a:ext cx="1582331" cy="638037"/>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60267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83842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03779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720901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4854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440917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CFBCED6C-BF3A-46EE-B83A-22E4A1DAC8FE}"/>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989324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DF8E3C63-A5AE-43C7-9259-B22578B88BC1}"/>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1296394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2982D0A8-6E84-4AA3-8485-8842D13681B2}"/>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3076054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137C928F-4272-49D3-872D-B5C6314E5176}"/>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40073458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A46DE884-B430-4EFD-94D6-BF7FA8A5A39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889" y="987623"/>
            <a:ext cx="12187111" cy="1143000"/>
          </a:xfrm>
          <a:prstGeom prst="rect">
            <a:avLst/>
          </a:prstGeom>
        </p:spPr>
      </p:pic>
      <p:pic>
        <p:nvPicPr>
          <p:cNvPr id="6" name="Picture 5">
            <a:extLst>
              <a:ext uri="{FF2B5EF4-FFF2-40B4-BE49-F238E27FC236}">
                <a16:creationId xmlns:a16="http://schemas.microsoft.com/office/drawing/2014/main" id="{A40939C5-2A1D-024D-9721-71D2A968A27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0505661" y="6019367"/>
            <a:ext cx="1582331" cy="638037"/>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3174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2147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64531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17126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11" name="Picture 10">
            <a:extLst>
              <a:ext uri="{FF2B5EF4-FFF2-40B4-BE49-F238E27FC236}">
                <a16:creationId xmlns:a16="http://schemas.microsoft.com/office/drawing/2014/main" id="{B680DBEF-79E5-473C-AC90-265797C34D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24450048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spTree>
    <p:extLst>
      <p:ext uri="{BB962C8B-B14F-4D97-AF65-F5344CB8AC3E}">
        <p14:creationId xmlns:p14="http://schemas.microsoft.com/office/powerpoint/2010/main" val="1735424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8" name="Picture 7">
            <a:extLst>
              <a:ext uri="{FF2B5EF4-FFF2-40B4-BE49-F238E27FC236}">
                <a16:creationId xmlns:a16="http://schemas.microsoft.com/office/drawing/2014/main" id="{7A3529F9-71B3-4D8F-BD00-8F49447F43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316778-509D-4D24-9453-A47F9BFB85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41" r:id="rId1"/>
    <p:sldLayoutId id="2147484769" r:id="rId2"/>
    <p:sldLayoutId id="2147484743" r:id="rId3"/>
    <p:sldLayoutId id="2147484241" r:id="rId4"/>
    <p:sldLayoutId id="2147484249" r:id="rId5"/>
    <p:sldLayoutId id="2147484742" r:id="rId6"/>
    <p:sldLayoutId id="2147484744" r:id="rId7"/>
    <p:sldLayoutId id="2147484577" r:id="rId8"/>
    <p:sldLayoutId id="2147484610" r:id="rId9"/>
    <p:sldLayoutId id="2147484240" r:id="rId10"/>
    <p:sldLayoutId id="2147484474" r:id="rId11"/>
    <p:sldLayoutId id="2147484245" r:id="rId12"/>
    <p:sldLayoutId id="2147484247" r:id="rId13"/>
    <p:sldLayoutId id="2147484639" r:id="rId14"/>
    <p:sldLayoutId id="2147484603"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767" r:id="rId25"/>
    <p:sldLayoutId id="2147484768" r:id="rId26"/>
    <p:sldLayoutId id="2147484797"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2216191"/>
      </p:ext>
    </p:extLst>
  </p:cSld>
  <p:clrMap bg1="lt1" tx1="dk1" bg2="lt2" tx2="dk2" accent1="accent1" accent2="accent2" accent3="accent3" accent4="accent4" accent5="accent5" accent6="accent6" hlink="hlink" folHlink="folHlink"/>
  <p:sldLayoutIdLst>
    <p:sldLayoutId id="2147484771" r:id="rId1"/>
    <p:sldLayoutId id="2147484772" r:id="rId2"/>
    <p:sldLayoutId id="2147484773" r:id="rId3"/>
    <p:sldLayoutId id="2147484774" r:id="rId4"/>
    <p:sldLayoutId id="2147484775" r:id="rId5"/>
    <p:sldLayoutId id="2147484776" r:id="rId6"/>
    <p:sldLayoutId id="2147484777" r:id="rId7"/>
    <p:sldLayoutId id="2147484778" r:id="rId8"/>
    <p:sldLayoutId id="2147484779" r:id="rId9"/>
    <p:sldLayoutId id="2147484780" r:id="rId10"/>
    <p:sldLayoutId id="2147484781" r:id="rId11"/>
    <p:sldLayoutId id="2147484782" r:id="rId12"/>
    <p:sldLayoutId id="2147484783" r:id="rId13"/>
    <p:sldLayoutId id="2147484784" r:id="rId14"/>
    <p:sldLayoutId id="2147484785" r:id="rId15"/>
    <p:sldLayoutId id="2147484786" r:id="rId16"/>
    <p:sldLayoutId id="2147484787" r:id="rId17"/>
    <p:sldLayoutId id="2147484788" r:id="rId18"/>
    <p:sldLayoutId id="2147484789" r:id="rId19"/>
    <p:sldLayoutId id="2147484790" r:id="rId20"/>
    <p:sldLayoutId id="2147484791" r:id="rId21"/>
    <p:sldLayoutId id="2147484792" r:id="rId22"/>
    <p:sldLayoutId id="2147484793" r:id="rId23"/>
    <p:sldLayoutId id="2147484794" r:id="rId24"/>
    <p:sldLayoutId id="2147484795" r:id="rId25"/>
    <p:sldLayoutId id="2147484796"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340.png"/><Relationship Id="rId2" Type="http://schemas.openxmlformats.org/officeDocument/2006/relationships/notesSlide" Target="../notesSlides/notesSlide17.xml"/><Relationship Id="rId1" Type="http://schemas.openxmlformats.org/officeDocument/2006/relationships/slideLayout" Target="../slideLayouts/slideLayout27.xml"/><Relationship Id="rId6" Type="http://schemas.openxmlformats.org/officeDocument/2006/relationships/image" Target="../media/image19.svg"/><Relationship Id="rId11" Type="http://schemas.openxmlformats.org/officeDocument/2006/relationships/customXml" Target="../ink/ink1.xml"/><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12" Type="http://schemas.microsoft.com/office/2007/relationships/hdphoto" Target="../media/hdphoto4.wdp"/><Relationship Id="rId2" Type="http://schemas.openxmlformats.org/officeDocument/2006/relationships/notesSlide" Target="../notesSlides/notesSlide19.xml"/><Relationship Id="rId1" Type="http://schemas.openxmlformats.org/officeDocument/2006/relationships/slideLayout" Target="../slideLayouts/slideLayout27.xml"/><Relationship Id="rId6" Type="http://schemas.microsoft.com/office/2007/relationships/hdphoto" Target="../media/hdphoto2.wdp"/><Relationship Id="rId11" Type="http://schemas.openxmlformats.org/officeDocument/2006/relationships/image" Target="../media/image30.png"/><Relationship Id="rId5" Type="http://schemas.openxmlformats.org/officeDocument/2006/relationships/image" Target="../media/image26.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13" Type="http://schemas.openxmlformats.org/officeDocument/2006/relationships/hyperlink" Target="https://azure.microsoft.com/en-us/services/cognitive-services/computer-vision/" TargetMode="External"/><Relationship Id="rId18" Type="http://schemas.openxmlformats.org/officeDocument/2006/relationships/hyperlink" Target="https://azure.microsoft.com/en-us/services/media-services/video-indexer/" TargetMode="External"/><Relationship Id="rId26" Type="http://schemas.openxmlformats.org/officeDocument/2006/relationships/hyperlink" Target="https://azure.microsoft.com/en-us/services/cognitive-services/translator/" TargetMode="External"/><Relationship Id="rId3" Type="http://schemas.openxmlformats.org/officeDocument/2006/relationships/image" Target="../media/image25.png"/><Relationship Id="rId21" Type="http://schemas.openxmlformats.org/officeDocument/2006/relationships/hyperlink" Target="https://azure.microsoft.com/en-us/services/cognitive-services/speech-translation/" TargetMode="External"/><Relationship Id="rId34" Type="http://schemas.openxmlformats.org/officeDocument/2006/relationships/hyperlink" Target="https://azure.microsoft.com/en-us/services/cognitive-services/personalizer/" TargetMode="External"/><Relationship Id="rId7" Type="http://schemas.openxmlformats.org/officeDocument/2006/relationships/image" Target="../media/image27.png"/><Relationship Id="rId12" Type="http://schemas.microsoft.com/office/2007/relationships/hdphoto" Target="../media/hdphoto4.wdp"/><Relationship Id="rId17" Type="http://schemas.openxmlformats.org/officeDocument/2006/relationships/hyperlink" Target="https://azure.microsoft.com/en-us/services/cognitive-services/ink-recognizer/" TargetMode="External"/><Relationship Id="rId25" Type="http://schemas.openxmlformats.org/officeDocument/2006/relationships/hyperlink" Target="https://azure.microsoft.com/en-us/services/cognitive-services/text-analytics/" TargetMode="External"/><Relationship Id="rId33" Type="http://schemas.openxmlformats.org/officeDocument/2006/relationships/hyperlink" Target="https://aka.ms/GualalaACOM" TargetMode="External"/><Relationship Id="rId2" Type="http://schemas.openxmlformats.org/officeDocument/2006/relationships/notesSlide" Target="../notesSlides/notesSlide20.xml"/><Relationship Id="rId16" Type="http://schemas.openxmlformats.org/officeDocument/2006/relationships/hyperlink" Target="https://azure.microsoft.com/en-us/services/cognitive-services/form-recognizer/" TargetMode="External"/><Relationship Id="rId20" Type="http://schemas.openxmlformats.org/officeDocument/2006/relationships/hyperlink" Target="https://azure.microsoft.com/en-us/services/cognitive-services/text-to-speech/" TargetMode="External"/><Relationship Id="rId29" Type="http://schemas.openxmlformats.org/officeDocument/2006/relationships/hyperlink" Target="https://azure.microsoft.com/en-us/services/cognitive-services/bing-entity-search-api/" TargetMode="External"/><Relationship Id="rId1" Type="http://schemas.openxmlformats.org/officeDocument/2006/relationships/slideLayout" Target="../slideLayouts/slideLayout27.xml"/><Relationship Id="rId6" Type="http://schemas.microsoft.com/office/2007/relationships/hdphoto" Target="../media/hdphoto2.wdp"/><Relationship Id="rId11" Type="http://schemas.openxmlformats.org/officeDocument/2006/relationships/image" Target="../media/image30.png"/><Relationship Id="rId24" Type="http://schemas.openxmlformats.org/officeDocument/2006/relationships/hyperlink" Target="https://azure.microsoft.com/en-us/services/cognitive-services/qna-maker/" TargetMode="External"/><Relationship Id="rId32" Type="http://schemas.openxmlformats.org/officeDocument/2006/relationships/hyperlink" Target="https://azure.microsoft.com/en-us/services/cognitive-services/content-moderator/" TargetMode="External"/><Relationship Id="rId5" Type="http://schemas.openxmlformats.org/officeDocument/2006/relationships/image" Target="../media/image26.png"/><Relationship Id="rId15" Type="http://schemas.openxmlformats.org/officeDocument/2006/relationships/hyperlink" Target="https://azure.microsoft.com/en-us/services/cognitive-services/face/" TargetMode="External"/><Relationship Id="rId23" Type="http://schemas.openxmlformats.org/officeDocument/2006/relationships/hyperlink" Target="https://azure.microsoft.com/en-us/services/cognitive-services/language-understanding-intelligent-service/" TargetMode="External"/><Relationship Id="rId28" Type="http://schemas.openxmlformats.org/officeDocument/2006/relationships/hyperlink" Target="https://azure.microsoft.com/en-us/services/cognitive-services/bing-custom-search/" TargetMode="External"/><Relationship Id="rId10" Type="http://schemas.microsoft.com/office/2007/relationships/hdphoto" Target="../media/hdphoto3.wdp"/><Relationship Id="rId19" Type="http://schemas.openxmlformats.org/officeDocument/2006/relationships/hyperlink" Target="https://azure.microsoft.com/en-us/services/cognitive-services/speech-to-text/" TargetMode="External"/><Relationship Id="rId31" Type="http://schemas.openxmlformats.org/officeDocument/2006/relationships/hyperlink" Target="https://azure.microsoft.com/en-us/services/cognitive-services/anomaly-detector/" TargetMode="External"/><Relationship Id="rId4" Type="http://schemas.microsoft.com/office/2007/relationships/hdphoto" Target="../media/hdphoto1.wdp"/><Relationship Id="rId9" Type="http://schemas.openxmlformats.org/officeDocument/2006/relationships/image" Target="../media/image29.png"/><Relationship Id="rId14" Type="http://schemas.openxmlformats.org/officeDocument/2006/relationships/hyperlink" Target="https://azure.microsoft.com/en-us/services/cognitive-services/custom-vision-service/" TargetMode="External"/><Relationship Id="rId22" Type="http://schemas.openxmlformats.org/officeDocument/2006/relationships/hyperlink" Target="https://azure.microsoft.com/en-us/services/cognitive-services/immersive-reader/" TargetMode="External"/><Relationship Id="rId27" Type="http://schemas.openxmlformats.org/officeDocument/2006/relationships/hyperlink" Target="https://azure.microsoft.com/en-us/services/cognitive-services/bing-image-search-api/" TargetMode="External"/><Relationship Id="rId30" Type="http://schemas.openxmlformats.org/officeDocument/2006/relationships/hyperlink" Target="https://azure.microsoft.com/en-us/services/cognitive-services/spell-check/" TargetMode="External"/><Relationship Id="rId8" Type="http://schemas.openxmlformats.org/officeDocument/2006/relationships/image" Target="../media/image31.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hyperlink" Target="http://www.imaginecup.com/junior" TargetMode="Externa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hyperlink" Target="https://aka.ms/ICJRule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4663EA-D759-6844-A729-98A441DF427F}"/>
              </a:ext>
            </a:extLst>
          </p:cNvPr>
          <p:cNvSpPr>
            <a:spLocks noGrp="1"/>
          </p:cNvSpPr>
          <p:nvPr>
            <p:ph type="title" idx="4294967295"/>
          </p:nvPr>
        </p:nvSpPr>
        <p:spPr>
          <a:xfrm>
            <a:off x="0" y="5094288"/>
            <a:ext cx="7262813" cy="1354137"/>
          </a:xfrm>
        </p:spPr>
        <p:txBody>
          <a:bodyPr/>
          <a:lstStyle/>
          <a:p>
            <a:r>
              <a:rPr lang="en-US" sz="4400" b="1" dirty="0">
                <a:solidFill>
                  <a:schemeClr val="tx1"/>
                </a:solidFill>
              </a:rPr>
              <a:t>Build your project in a day</a:t>
            </a:r>
          </a:p>
        </p:txBody>
      </p:sp>
      <p:pic>
        <p:nvPicPr>
          <p:cNvPr id="2" name="Picture 1" hidden="1">
            <a:extLst>
              <a:ext uri="{FF2B5EF4-FFF2-40B4-BE49-F238E27FC236}">
                <a16:creationId xmlns:a16="http://schemas.microsoft.com/office/drawing/2014/main" id="{99E4D3EA-7F15-EE49-AADC-43D7FE5D00A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1634791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Problem</a:t>
            </a:r>
            <a:endParaRPr lang="en-US" dirty="0"/>
          </a:p>
        </p:txBody>
      </p:sp>
    </p:spTree>
    <p:extLst>
      <p:ext uri="{BB962C8B-B14F-4D97-AF65-F5344CB8AC3E}">
        <p14:creationId xmlns:p14="http://schemas.microsoft.com/office/powerpoint/2010/main" val="26752542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Problem</a:t>
            </a:r>
            <a:endParaRPr lang="en-US" dirty="0"/>
          </a:p>
        </p:txBody>
      </p:sp>
    </p:spTree>
    <p:extLst>
      <p:ext uri="{BB962C8B-B14F-4D97-AF65-F5344CB8AC3E}">
        <p14:creationId xmlns:p14="http://schemas.microsoft.com/office/powerpoint/2010/main" val="24421039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ea typeface="+mj-lt"/>
                <a:cs typeface="+mj-lt"/>
              </a:rPr>
              <a:t>Your AI Concept</a:t>
            </a:r>
            <a:endParaRPr lang="en-US" dirty="0"/>
          </a:p>
        </p:txBody>
      </p:sp>
    </p:spTree>
    <p:extLst>
      <p:ext uri="{BB962C8B-B14F-4D97-AF65-F5344CB8AC3E}">
        <p14:creationId xmlns:p14="http://schemas.microsoft.com/office/powerpoint/2010/main" val="11763297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ea typeface="+mj-lt"/>
                <a:cs typeface="+mj-lt"/>
              </a:rPr>
              <a:t>Your AI Concept</a:t>
            </a:r>
            <a:endParaRPr lang="en-US" dirty="0">
              <a:ea typeface="+mj-lt"/>
              <a:cs typeface="+mj-lt"/>
            </a:endParaRPr>
          </a:p>
        </p:txBody>
      </p:sp>
    </p:spTree>
    <p:extLst>
      <p:ext uri="{BB962C8B-B14F-4D97-AF65-F5344CB8AC3E}">
        <p14:creationId xmlns:p14="http://schemas.microsoft.com/office/powerpoint/2010/main" val="24498875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Use of Artificial Intelligence</a:t>
            </a:r>
            <a:endParaRPr lang="en-US" dirty="0"/>
          </a:p>
        </p:txBody>
      </p:sp>
    </p:spTree>
    <p:extLst>
      <p:ext uri="{BB962C8B-B14F-4D97-AF65-F5344CB8AC3E}">
        <p14:creationId xmlns:p14="http://schemas.microsoft.com/office/powerpoint/2010/main" val="27021461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Impact</a:t>
            </a:r>
            <a:endParaRPr lang="en-US" dirty="0"/>
          </a:p>
        </p:txBody>
      </p:sp>
    </p:spTree>
    <p:extLst>
      <p:ext uri="{BB962C8B-B14F-4D97-AF65-F5344CB8AC3E}">
        <p14:creationId xmlns:p14="http://schemas.microsoft.com/office/powerpoint/2010/main" val="13320281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Ethics</a:t>
            </a:r>
            <a:endParaRPr lang="en-US" dirty="0"/>
          </a:p>
        </p:txBody>
      </p:sp>
    </p:spTree>
    <p:extLst>
      <p:ext uri="{BB962C8B-B14F-4D97-AF65-F5344CB8AC3E}">
        <p14:creationId xmlns:p14="http://schemas.microsoft.com/office/powerpoint/2010/main" val="8161590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Cybersecurity </a:t>
            </a:r>
            <a:endParaRPr lang="en-US" dirty="0"/>
          </a:p>
        </p:txBody>
      </p:sp>
    </p:spTree>
    <p:extLst>
      <p:ext uri="{BB962C8B-B14F-4D97-AF65-F5344CB8AC3E}">
        <p14:creationId xmlns:p14="http://schemas.microsoft.com/office/powerpoint/2010/main" val="1496972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588263" y="457200"/>
            <a:ext cx="11018520" cy="1292662"/>
          </a:xfrm>
        </p:spPr>
        <p:txBody>
          <a:bodyPr/>
          <a:lstStyle/>
          <a:p>
            <a:r>
              <a:rPr lang="en-GB" dirty="0">
                <a:cs typeface="Segoe UI"/>
              </a:rPr>
              <a:t>Sources (optional slide) </a:t>
            </a:r>
            <a:r>
              <a:rPr lang="en-GB" sz="2400" dirty="0">
                <a:cs typeface="Segoe UI"/>
              </a:rPr>
              <a:t>(</a:t>
            </a:r>
            <a:r>
              <a:rPr lang="en-US" sz="2400" dirty="0">
                <a:cs typeface="Segoe UI"/>
              </a:rPr>
              <a:t>Any time you drew on ideas, summarized information, mentioned data, a reference, or gave examples that you found in a source and used within your submission, please list it on this slide</a:t>
            </a:r>
            <a:r>
              <a:rPr lang="en-GB" sz="2400" dirty="0">
                <a:cs typeface="Segoe UI"/>
              </a:rPr>
              <a:t>)</a:t>
            </a:r>
            <a:endParaRPr lang="en-US" dirty="0"/>
          </a:p>
        </p:txBody>
      </p:sp>
    </p:spTree>
    <p:extLst>
      <p:ext uri="{BB962C8B-B14F-4D97-AF65-F5344CB8AC3E}">
        <p14:creationId xmlns:p14="http://schemas.microsoft.com/office/powerpoint/2010/main" val="22212235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descr="Heart with pulse">
            <a:extLst>
              <a:ext uri="{FF2B5EF4-FFF2-40B4-BE49-F238E27FC236}">
                <a16:creationId xmlns:a16="http://schemas.microsoft.com/office/drawing/2014/main" id="{4C52EC6C-B5CD-4510-BB26-F9F42B0A64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61793" y="3098670"/>
            <a:ext cx="1738395" cy="1738395"/>
          </a:xfrm>
          <a:prstGeom prst="rect">
            <a:avLst/>
          </a:prstGeom>
        </p:spPr>
      </p:pic>
      <p:pic>
        <p:nvPicPr>
          <p:cNvPr id="5" name="Graphic 4" descr="Arrow circle">
            <a:extLst>
              <a:ext uri="{FF2B5EF4-FFF2-40B4-BE49-F238E27FC236}">
                <a16:creationId xmlns:a16="http://schemas.microsoft.com/office/drawing/2014/main" id="{9F1C0C14-9196-439F-9BF0-9F91B93189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94050" y="3098670"/>
            <a:ext cx="1659078" cy="1659078"/>
          </a:xfrm>
          <a:prstGeom prst="rect">
            <a:avLst/>
          </a:prstGeom>
        </p:spPr>
      </p:pic>
      <p:pic>
        <p:nvPicPr>
          <p:cNvPr id="4" name="Graphic 3" descr="Castle scene">
            <a:extLst>
              <a:ext uri="{FF2B5EF4-FFF2-40B4-BE49-F238E27FC236}">
                <a16:creationId xmlns:a16="http://schemas.microsoft.com/office/drawing/2014/main" id="{654A445A-DDB1-4534-B8C6-4C60B60976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53563" y="3050824"/>
            <a:ext cx="1524247" cy="1524247"/>
          </a:xfrm>
          <a:prstGeom prst="rect">
            <a:avLst/>
          </a:prstGeom>
        </p:spPr>
      </p:pic>
      <p:pic>
        <p:nvPicPr>
          <p:cNvPr id="3" name="Graphic 2" descr="Earth globe Africa and Europe">
            <a:extLst>
              <a:ext uri="{FF2B5EF4-FFF2-40B4-BE49-F238E27FC236}">
                <a16:creationId xmlns:a16="http://schemas.microsoft.com/office/drawing/2014/main" id="{D2CCE9CA-B33C-497A-BD72-0F6E65EBD1D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2533" y="3098670"/>
            <a:ext cx="1524248" cy="1524248"/>
          </a:xfrm>
          <a:prstGeom prst="rect">
            <a:avLst/>
          </a:prstGeom>
        </p:spPr>
      </p:pic>
      <p:sp>
        <p:nvSpPr>
          <p:cNvPr id="2" name="Title 1"/>
          <p:cNvSpPr>
            <a:spLocks noGrp="1"/>
          </p:cNvSpPr>
          <p:nvPr>
            <p:ph type="title"/>
          </p:nvPr>
        </p:nvSpPr>
        <p:spPr/>
        <p:txBody>
          <a:bodyPr>
            <a:normAutofit/>
          </a:bodyPr>
          <a:lstStyle/>
          <a:p>
            <a:r>
              <a:rPr lang="en-IN" sz="3000" b="1" dirty="0">
                <a:cs typeface="Segoe UI"/>
              </a:rPr>
              <a:t>AI for Good Categories </a:t>
            </a:r>
            <a:endParaRPr lang="en-IN" sz="3000" b="1" dirty="0"/>
          </a:p>
        </p:txBody>
      </p:sp>
      <p:sp>
        <p:nvSpPr>
          <p:cNvPr id="24" name="Content Placeholder 2">
            <a:extLst>
              <a:ext uri="{FF2B5EF4-FFF2-40B4-BE49-F238E27FC236}">
                <a16:creationId xmlns:a16="http://schemas.microsoft.com/office/drawing/2014/main" id="{DB974AF1-40ED-A740-9C1C-024397DE88E8}"/>
              </a:ext>
            </a:extLst>
          </p:cNvPr>
          <p:cNvSpPr txBox="1">
            <a:spLocks/>
          </p:cNvSpPr>
          <p:nvPr/>
        </p:nvSpPr>
        <p:spPr>
          <a:xfrm>
            <a:off x="438871" y="4581299"/>
            <a:ext cx="1446723" cy="676104"/>
          </a:xfrm>
          <a:prstGeom prst="rect">
            <a:avLst/>
          </a:prstGeom>
        </p:spPr>
        <p:txBody>
          <a:bodyPr vert="horz" lIns="91437" tIns="45718" rIns="91437" bIns="45718" rtlCol="0">
            <a:normAutofit/>
          </a:bodyPr>
          <a:lstStyle>
            <a:lvl1pPr marL="456709" indent="-456709" algn="l" defTabSz="1217889"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89535" indent="-380590" algn="l" defTabSz="121788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2362" indent="-304472" algn="l" defTabSz="121788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130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0251"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4919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814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7085"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603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IN" sz="1800" b="1"/>
              <a:t>AI for Earth</a:t>
            </a:r>
          </a:p>
        </p:txBody>
      </p:sp>
      <p:sp>
        <p:nvSpPr>
          <p:cNvPr id="25" name="Content Placeholder 2">
            <a:extLst>
              <a:ext uri="{FF2B5EF4-FFF2-40B4-BE49-F238E27FC236}">
                <a16:creationId xmlns:a16="http://schemas.microsoft.com/office/drawing/2014/main" id="{B9A31382-C112-8742-A834-1E57A7B3D4A3}"/>
              </a:ext>
            </a:extLst>
          </p:cNvPr>
          <p:cNvSpPr txBox="1">
            <a:spLocks/>
          </p:cNvSpPr>
          <p:nvPr/>
        </p:nvSpPr>
        <p:spPr>
          <a:xfrm>
            <a:off x="2417059" y="4576042"/>
            <a:ext cx="2386028" cy="950806"/>
          </a:xfrm>
          <a:prstGeom prst="rect">
            <a:avLst/>
          </a:prstGeom>
        </p:spPr>
        <p:txBody>
          <a:bodyPr vert="horz" lIns="91437" tIns="45718" rIns="91437" bIns="45718" rtlCol="0">
            <a:normAutofit/>
          </a:bodyPr>
          <a:lstStyle>
            <a:lvl1pPr marL="456709" indent="-456709" algn="l" defTabSz="1217889"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89535" indent="-380590" algn="l" defTabSz="121788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2362" indent="-304472" algn="l" defTabSz="121788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130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0251"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4919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814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7085"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603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ctr">
              <a:buNone/>
            </a:pPr>
            <a:r>
              <a:rPr lang="en-IN" sz="1800" b="1"/>
              <a:t>AI for </a:t>
            </a:r>
            <a:br>
              <a:rPr lang="en-IN" sz="1800" b="1"/>
            </a:br>
            <a:r>
              <a:rPr lang="en-IN" sz="1800" b="1"/>
              <a:t>Cultural Heritage</a:t>
            </a:r>
          </a:p>
        </p:txBody>
      </p:sp>
      <p:sp>
        <p:nvSpPr>
          <p:cNvPr id="26" name="Content Placeholder 2">
            <a:extLst>
              <a:ext uri="{FF2B5EF4-FFF2-40B4-BE49-F238E27FC236}">
                <a16:creationId xmlns:a16="http://schemas.microsoft.com/office/drawing/2014/main" id="{5CE5E5B1-E9F4-DB40-BDD9-E613602F47AD}"/>
              </a:ext>
            </a:extLst>
          </p:cNvPr>
          <p:cNvSpPr txBox="1">
            <a:spLocks/>
          </p:cNvSpPr>
          <p:nvPr/>
        </p:nvSpPr>
        <p:spPr>
          <a:xfrm>
            <a:off x="4837113" y="4576042"/>
            <a:ext cx="2259400" cy="676104"/>
          </a:xfrm>
          <a:prstGeom prst="rect">
            <a:avLst/>
          </a:prstGeom>
        </p:spPr>
        <p:txBody>
          <a:bodyPr vert="horz" lIns="91437" tIns="45718" rIns="91437" bIns="45718" rtlCol="0">
            <a:noAutofit/>
          </a:bodyPr>
          <a:lstStyle>
            <a:lvl1pPr marL="456709" indent="-456709" algn="l" defTabSz="1217889"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89535" indent="-380590" algn="l" defTabSz="121788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2362" indent="-304472" algn="l" defTabSz="121788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130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0251"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4919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814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7085"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603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ctr">
              <a:buNone/>
            </a:pPr>
            <a:r>
              <a:rPr lang="en-IN" sz="1800" b="1"/>
              <a:t>AI for </a:t>
            </a:r>
            <a:br>
              <a:rPr lang="en-IN" sz="1800" b="1"/>
            </a:br>
            <a:r>
              <a:rPr lang="en-IN" sz="1800" b="1"/>
              <a:t>Accessibility</a:t>
            </a:r>
          </a:p>
        </p:txBody>
      </p:sp>
      <p:sp>
        <p:nvSpPr>
          <p:cNvPr id="27" name="Content Placeholder 2">
            <a:extLst>
              <a:ext uri="{FF2B5EF4-FFF2-40B4-BE49-F238E27FC236}">
                <a16:creationId xmlns:a16="http://schemas.microsoft.com/office/drawing/2014/main" id="{22873AE4-8237-484E-9A02-B73A3DD807C9}"/>
              </a:ext>
            </a:extLst>
          </p:cNvPr>
          <p:cNvSpPr txBox="1">
            <a:spLocks/>
          </p:cNvSpPr>
          <p:nvPr/>
        </p:nvSpPr>
        <p:spPr>
          <a:xfrm>
            <a:off x="7130539" y="4576042"/>
            <a:ext cx="2484623" cy="676104"/>
          </a:xfrm>
          <a:prstGeom prst="rect">
            <a:avLst/>
          </a:prstGeom>
        </p:spPr>
        <p:txBody>
          <a:bodyPr vert="horz" lIns="91437" tIns="45718" rIns="91437" bIns="45718" rtlCol="0">
            <a:normAutofit/>
          </a:bodyPr>
          <a:lstStyle>
            <a:lvl1pPr marL="456709" indent="-456709" algn="l" defTabSz="1217889"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89535" indent="-380590" algn="l" defTabSz="1217889"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2362" indent="-304472" algn="l" defTabSz="121788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130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0251"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49196"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814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7085"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6030" indent="-304472" algn="l" defTabSz="121788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ctr">
              <a:buNone/>
            </a:pPr>
            <a:r>
              <a:rPr lang="en-IN" sz="1800" b="1"/>
              <a:t>AI for </a:t>
            </a:r>
            <a:br>
              <a:rPr lang="en-IN" sz="1800" b="1"/>
            </a:br>
            <a:r>
              <a:rPr lang="en-IN" sz="1800" b="1"/>
              <a:t>Humanitarian Action</a:t>
            </a:r>
          </a:p>
        </p:txBody>
      </p:sp>
      <p:cxnSp>
        <p:nvCxnSpPr>
          <p:cNvPr id="21" name="Straight Connector 20">
            <a:extLst>
              <a:ext uri="{FF2B5EF4-FFF2-40B4-BE49-F238E27FC236}">
                <a16:creationId xmlns:a16="http://schemas.microsoft.com/office/drawing/2014/main" id="{F45E2C91-2DFB-0E4F-B041-5268A0000328}"/>
              </a:ext>
            </a:extLst>
          </p:cNvPr>
          <p:cNvCxnSpPr>
            <a:cxnSpLocks/>
          </p:cNvCxnSpPr>
          <p:nvPr/>
        </p:nvCxnSpPr>
        <p:spPr>
          <a:xfrm>
            <a:off x="2351925" y="3558476"/>
            <a:ext cx="0" cy="164592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7BCD59-A201-E84F-9990-6C2FAC9B4494}"/>
              </a:ext>
            </a:extLst>
          </p:cNvPr>
          <p:cNvCxnSpPr>
            <a:cxnSpLocks/>
          </p:cNvCxnSpPr>
          <p:nvPr/>
        </p:nvCxnSpPr>
        <p:spPr>
          <a:xfrm>
            <a:off x="7105416" y="3558476"/>
            <a:ext cx="0" cy="164592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0747D69-6EC3-BC48-AC5D-45532F0215F8}"/>
              </a:ext>
            </a:extLst>
          </p:cNvPr>
          <p:cNvCxnSpPr>
            <a:cxnSpLocks/>
          </p:cNvCxnSpPr>
          <p:nvPr/>
        </p:nvCxnSpPr>
        <p:spPr>
          <a:xfrm>
            <a:off x="9624068" y="3558476"/>
            <a:ext cx="0" cy="164592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16FCB9E-47F7-6943-BF76-FC20CFA0FDEF}"/>
              </a:ext>
            </a:extLst>
          </p:cNvPr>
          <p:cNvSpPr/>
          <p:nvPr/>
        </p:nvSpPr>
        <p:spPr>
          <a:xfrm>
            <a:off x="9936926" y="4575071"/>
            <a:ext cx="1807281" cy="484641"/>
          </a:xfrm>
          <a:prstGeom prst="rect">
            <a:avLst/>
          </a:prstGeom>
        </p:spPr>
        <p:txBody>
          <a:bodyPr vert="horz" lIns="91437" tIns="45718" rIns="91437" bIns="45718" rtlCol="0">
            <a:normAutofit/>
          </a:bodyPr>
          <a:lstStyle/>
          <a:p>
            <a:pPr algn="ctr" defTabSz="1217889">
              <a:spcBef>
                <a:spcPct val="20000"/>
              </a:spcBef>
            </a:pPr>
            <a:r>
              <a:rPr lang="en-IN" sz="1800" b="1"/>
              <a:t>AI for Health</a:t>
            </a:r>
            <a:endParaRPr lang="en-US" sz="1800" b="1"/>
          </a:p>
        </p:txBody>
      </p:sp>
      <p:cxnSp>
        <p:nvCxnSpPr>
          <p:cNvPr id="38" name="Straight Connector 37">
            <a:extLst>
              <a:ext uri="{FF2B5EF4-FFF2-40B4-BE49-F238E27FC236}">
                <a16:creationId xmlns:a16="http://schemas.microsoft.com/office/drawing/2014/main" id="{360CA7AB-4680-C84B-8D8B-012E5B2905E1}"/>
              </a:ext>
            </a:extLst>
          </p:cNvPr>
          <p:cNvCxnSpPr>
            <a:cxnSpLocks/>
          </p:cNvCxnSpPr>
          <p:nvPr/>
        </p:nvCxnSpPr>
        <p:spPr>
          <a:xfrm>
            <a:off x="4794184" y="3558476"/>
            <a:ext cx="0" cy="164592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E1AEA509-074F-4F53-BF02-280671B679B1}"/>
              </a:ext>
            </a:extLst>
          </p:cNvPr>
          <p:cNvGrpSpPr/>
          <p:nvPr/>
        </p:nvGrpSpPr>
        <p:grpSpPr>
          <a:xfrm>
            <a:off x="7694304" y="3350661"/>
            <a:ext cx="1313029" cy="1162837"/>
            <a:chOff x="9404384" y="3439016"/>
            <a:chExt cx="1331957" cy="1179600"/>
          </a:xfrm>
          <a:solidFill>
            <a:srgbClr val="8661C5"/>
          </a:solidFill>
        </p:grpSpPr>
        <p:sp>
          <p:nvSpPr>
            <p:cNvPr id="48" name="Freeform: Shape 47">
              <a:extLst>
                <a:ext uri="{FF2B5EF4-FFF2-40B4-BE49-F238E27FC236}">
                  <a16:creationId xmlns:a16="http://schemas.microsoft.com/office/drawing/2014/main" id="{0F576343-31F3-41E3-A639-02E433B8B617}"/>
                </a:ext>
              </a:extLst>
            </p:cNvPr>
            <p:cNvSpPr/>
            <p:nvPr/>
          </p:nvSpPr>
          <p:spPr bwMode="auto">
            <a:xfrm>
              <a:off x="9404384" y="3450760"/>
              <a:ext cx="523499" cy="1167856"/>
            </a:xfrm>
            <a:custGeom>
              <a:avLst/>
              <a:gdLst>
                <a:gd name="connsiteX0" fmla="*/ 268638 w 523499"/>
                <a:gd name="connsiteY0" fmla="*/ 1102102 h 1102102"/>
                <a:gd name="connsiteX1" fmla="*/ 272082 w 523499"/>
                <a:gd name="connsiteY1" fmla="*/ 928176 h 1102102"/>
                <a:gd name="connsiteX2" fmla="*/ 0 w 523499"/>
                <a:gd name="connsiteY2" fmla="*/ 556217 h 1102102"/>
                <a:gd name="connsiteX3" fmla="*/ 3444 w 523499"/>
                <a:gd name="connsiteY3" fmla="*/ 0 h 1102102"/>
                <a:gd name="connsiteX4" fmla="*/ 148095 w 523499"/>
                <a:gd name="connsiteY4" fmla="*/ 0 h 1102102"/>
                <a:gd name="connsiteX5" fmla="*/ 148095 w 523499"/>
                <a:gd name="connsiteY5" fmla="*/ 320299 h 1102102"/>
                <a:gd name="connsiteX6" fmla="*/ 72326 w 523499"/>
                <a:gd name="connsiteY6" fmla="*/ 458061 h 1102102"/>
                <a:gd name="connsiteX7" fmla="*/ 235919 w 523499"/>
                <a:gd name="connsiteY7" fmla="*/ 640597 h 1102102"/>
                <a:gd name="connsiteX8" fmla="*/ 261750 w 523499"/>
                <a:gd name="connsiteY8" fmla="*/ 607878 h 1102102"/>
                <a:gd name="connsiteX9" fmla="*/ 105044 w 523499"/>
                <a:gd name="connsiteY9" fmla="*/ 447729 h 1102102"/>
                <a:gd name="connsiteX10" fmla="*/ 199756 w 523499"/>
                <a:gd name="connsiteY10" fmla="*/ 359905 h 1102102"/>
                <a:gd name="connsiteX11" fmla="*/ 523499 w 523499"/>
                <a:gd name="connsiteY11" fmla="*/ 680204 h 1102102"/>
                <a:gd name="connsiteX12" fmla="*/ 521777 w 523499"/>
                <a:gd name="connsiteY12" fmla="*/ 1102102 h 1102102"/>
                <a:gd name="connsiteX13" fmla="*/ 268638 w 523499"/>
                <a:gd name="connsiteY13" fmla="*/ 1102102 h 1102102"/>
                <a:gd name="connsiteX0" fmla="*/ 268638 w 523499"/>
                <a:gd name="connsiteY0" fmla="*/ 1157843 h 1157843"/>
                <a:gd name="connsiteX1" fmla="*/ 272082 w 523499"/>
                <a:gd name="connsiteY1" fmla="*/ 983917 h 1157843"/>
                <a:gd name="connsiteX2" fmla="*/ 0 w 523499"/>
                <a:gd name="connsiteY2" fmla="*/ 611958 h 1157843"/>
                <a:gd name="connsiteX3" fmla="*/ 3444 w 523499"/>
                <a:gd name="connsiteY3" fmla="*/ 55741 h 1157843"/>
                <a:gd name="connsiteX4" fmla="*/ 148095 w 523499"/>
                <a:gd name="connsiteY4" fmla="*/ 55741 h 1157843"/>
                <a:gd name="connsiteX5" fmla="*/ 148095 w 523499"/>
                <a:gd name="connsiteY5" fmla="*/ 376040 h 1157843"/>
                <a:gd name="connsiteX6" fmla="*/ 72326 w 523499"/>
                <a:gd name="connsiteY6" fmla="*/ 513802 h 1157843"/>
                <a:gd name="connsiteX7" fmla="*/ 235919 w 523499"/>
                <a:gd name="connsiteY7" fmla="*/ 696338 h 1157843"/>
                <a:gd name="connsiteX8" fmla="*/ 261750 w 523499"/>
                <a:gd name="connsiteY8" fmla="*/ 663619 h 1157843"/>
                <a:gd name="connsiteX9" fmla="*/ 105044 w 523499"/>
                <a:gd name="connsiteY9" fmla="*/ 503470 h 1157843"/>
                <a:gd name="connsiteX10" fmla="*/ 199756 w 523499"/>
                <a:gd name="connsiteY10" fmla="*/ 415646 h 1157843"/>
                <a:gd name="connsiteX11" fmla="*/ 523499 w 523499"/>
                <a:gd name="connsiteY11" fmla="*/ 735945 h 1157843"/>
                <a:gd name="connsiteX12" fmla="*/ 521777 w 523499"/>
                <a:gd name="connsiteY12" fmla="*/ 1157843 h 1157843"/>
                <a:gd name="connsiteX13" fmla="*/ 268638 w 523499"/>
                <a:gd name="connsiteY13" fmla="*/ 1157843 h 1157843"/>
                <a:gd name="connsiteX0" fmla="*/ 268638 w 523499"/>
                <a:gd name="connsiteY0" fmla="*/ 1157843 h 1157843"/>
                <a:gd name="connsiteX1" fmla="*/ 272082 w 523499"/>
                <a:gd name="connsiteY1" fmla="*/ 983917 h 1157843"/>
                <a:gd name="connsiteX2" fmla="*/ 0 w 523499"/>
                <a:gd name="connsiteY2" fmla="*/ 611958 h 1157843"/>
                <a:gd name="connsiteX3" fmla="*/ 3444 w 523499"/>
                <a:gd name="connsiteY3" fmla="*/ 55741 h 1157843"/>
                <a:gd name="connsiteX4" fmla="*/ 148095 w 523499"/>
                <a:gd name="connsiteY4" fmla="*/ 55741 h 1157843"/>
                <a:gd name="connsiteX5" fmla="*/ 148095 w 523499"/>
                <a:gd name="connsiteY5" fmla="*/ 376040 h 1157843"/>
                <a:gd name="connsiteX6" fmla="*/ 72326 w 523499"/>
                <a:gd name="connsiteY6" fmla="*/ 513802 h 1157843"/>
                <a:gd name="connsiteX7" fmla="*/ 235919 w 523499"/>
                <a:gd name="connsiteY7" fmla="*/ 696338 h 1157843"/>
                <a:gd name="connsiteX8" fmla="*/ 261750 w 523499"/>
                <a:gd name="connsiteY8" fmla="*/ 663619 h 1157843"/>
                <a:gd name="connsiteX9" fmla="*/ 105044 w 523499"/>
                <a:gd name="connsiteY9" fmla="*/ 503470 h 1157843"/>
                <a:gd name="connsiteX10" fmla="*/ 199756 w 523499"/>
                <a:gd name="connsiteY10" fmla="*/ 415646 h 1157843"/>
                <a:gd name="connsiteX11" fmla="*/ 523499 w 523499"/>
                <a:gd name="connsiteY11" fmla="*/ 735945 h 1157843"/>
                <a:gd name="connsiteX12" fmla="*/ 521777 w 523499"/>
                <a:gd name="connsiteY12" fmla="*/ 1157843 h 1157843"/>
                <a:gd name="connsiteX13" fmla="*/ 268638 w 523499"/>
                <a:gd name="connsiteY13" fmla="*/ 1157843 h 1157843"/>
                <a:gd name="connsiteX0" fmla="*/ 268638 w 523499"/>
                <a:gd name="connsiteY0" fmla="*/ 1157128 h 1157128"/>
                <a:gd name="connsiteX1" fmla="*/ 272082 w 523499"/>
                <a:gd name="connsiteY1" fmla="*/ 983202 h 1157128"/>
                <a:gd name="connsiteX2" fmla="*/ 0 w 523499"/>
                <a:gd name="connsiteY2" fmla="*/ 611243 h 1157128"/>
                <a:gd name="connsiteX3" fmla="*/ 3444 w 523499"/>
                <a:gd name="connsiteY3" fmla="*/ 55026 h 1157128"/>
                <a:gd name="connsiteX4" fmla="*/ 148095 w 523499"/>
                <a:gd name="connsiteY4" fmla="*/ 55026 h 1157128"/>
                <a:gd name="connsiteX5" fmla="*/ 148095 w 523499"/>
                <a:gd name="connsiteY5" fmla="*/ 375325 h 1157128"/>
                <a:gd name="connsiteX6" fmla="*/ 72326 w 523499"/>
                <a:gd name="connsiteY6" fmla="*/ 513087 h 1157128"/>
                <a:gd name="connsiteX7" fmla="*/ 235919 w 523499"/>
                <a:gd name="connsiteY7" fmla="*/ 695623 h 1157128"/>
                <a:gd name="connsiteX8" fmla="*/ 261750 w 523499"/>
                <a:gd name="connsiteY8" fmla="*/ 662904 h 1157128"/>
                <a:gd name="connsiteX9" fmla="*/ 105044 w 523499"/>
                <a:gd name="connsiteY9" fmla="*/ 502755 h 1157128"/>
                <a:gd name="connsiteX10" fmla="*/ 199756 w 523499"/>
                <a:gd name="connsiteY10" fmla="*/ 414931 h 1157128"/>
                <a:gd name="connsiteX11" fmla="*/ 523499 w 523499"/>
                <a:gd name="connsiteY11" fmla="*/ 735230 h 1157128"/>
                <a:gd name="connsiteX12" fmla="*/ 521777 w 523499"/>
                <a:gd name="connsiteY12" fmla="*/ 1157128 h 1157128"/>
                <a:gd name="connsiteX13" fmla="*/ 268638 w 523499"/>
                <a:gd name="connsiteY13" fmla="*/ 1157128 h 1157128"/>
                <a:gd name="connsiteX0" fmla="*/ 268638 w 523499"/>
                <a:gd name="connsiteY0" fmla="*/ 1157128 h 1157128"/>
                <a:gd name="connsiteX1" fmla="*/ 272082 w 523499"/>
                <a:gd name="connsiteY1" fmla="*/ 983202 h 1157128"/>
                <a:gd name="connsiteX2" fmla="*/ 0 w 523499"/>
                <a:gd name="connsiteY2" fmla="*/ 611243 h 1157128"/>
                <a:gd name="connsiteX3" fmla="*/ 3444 w 523499"/>
                <a:gd name="connsiteY3" fmla="*/ 55026 h 1157128"/>
                <a:gd name="connsiteX4" fmla="*/ 148095 w 523499"/>
                <a:gd name="connsiteY4" fmla="*/ 55026 h 1157128"/>
                <a:gd name="connsiteX5" fmla="*/ 148095 w 523499"/>
                <a:gd name="connsiteY5" fmla="*/ 375325 h 1157128"/>
                <a:gd name="connsiteX6" fmla="*/ 72326 w 523499"/>
                <a:gd name="connsiteY6" fmla="*/ 513087 h 1157128"/>
                <a:gd name="connsiteX7" fmla="*/ 235919 w 523499"/>
                <a:gd name="connsiteY7" fmla="*/ 695623 h 1157128"/>
                <a:gd name="connsiteX8" fmla="*/ 261750 w 523499"/>
                <a:gd name="connsiteY8" fmla="*/ 662904 h 1157128"/>
                <a:gd name="connsiteX9" fmla="*/ 105044 w 523499"/>
                <a:gd name="connsiteY9" fmla="*/ 502755 h 1157128"/>
                <a:gd name="connsiteX10" fmla="*/ 199756 w 523499"/>
                <a:gd name="connsiteY10" fmla="*/ 414931 h 1157128"/>
                <a:gd name="connsiteX11" fmla="*/ 523499 w 523499"/>
                <a:gd name="connsiteY11" fmla="*/ 735230 h 1157128"/>
                <a:gd name="connsiteX12" fmla="*/ 521777 w 523499"/>
                <a:gd name="connsiteY12" fmla="*/ 1157128 h 1157128"/>
                <a:gd name="connsiteX13" fmla="*/ 268638 w 523499"/>
                <a:gd name="connsiteY13" fmla="*/ 1157128 h 1157128"/>
                <a:gd name="connsiteX0" fmla="*/ 268638 w 523499"/>
                <a:gd name="connsiteY0" fmla="*/ 1156634 h 1156634"/>
                <a:gd name="connsiteX1" fmla="*/ 272082 w 523499"/>
                <a:gd name="connsiteY1" fmla="*/ 982708 h 1156634"/>
                <a:gd name="connsiteX2" fmla="*/ 0 w 523499"/>
                <a:gd name="connsiteY2" fmla="*/ 610749 h 1156634"/>
                <a:gd name="connsiteX3" fmla="*/ 3444 w 523499"/>
                <a:gd name="connsiteY3" fmla="*/ 54532 h 1156634"/>
                <a:gd name="connsiteX4" fmla="*/ 148095 w 523499"/>
                <a:gd name="connsiteY4" fmla="*/ 54532 h 1156634"/>
                <a:gd name="connsiteX5" fmla="*/ 148095 w 523499"/>
                <a:gd name="connsiteY5" fmla="*/ 374831 h 1156634"/>
                <a:gd name="connsiteX6" fmla="*/ 72326 w 523499"/>
                <a:gd name="connsiteY6" fmla="*/ 512593 h 1156634"/>
                <a:gd name="connsiteX7" fmla="*/ 235919 w 523499"/>
                <a:gd name="connsiteY7" fmla="*/ 695129 h 1156634"/>
                <a:gd name="connsiteX8" fmla="*/ 261750 w 523499"/>
                <a:gd name="connsiteY8" fmla="*/ 662410 h 1156634"/>
                <a:gd name="connsiteX9" fmla="*/ 105044 w 523499"/>
                <a:gd name="connsiteY9" fmla="*/ 502261 h 1156634"/>
                <a:gd name="connsiteX10" fmla="*/ 199756 w 523499"/>
                <a:gd name="connsiteY10" fmla="*/ 414437 h 1156634"/>
                <a:gd name="connsiteX11" fmla="*/ 523499 w 523499"/>
                <a:gd name="connsiteY11" fmla="*/ 734736 h 1156634"/>
                <a:gd name="connsiteX12" fmla="*/ 521777 w 523499"/>
                <a:gd name="connsiteY12" fmla="*/ 1156634 h 1156634"/>
                <a:gd name="connsiteX13" fmla="*/ 268638 w 523499"/>
                <a:gd name="connsiteY13" fmla="*/ 1156634 h 1156634"/>
                <a:gd name="connsiteX0" fmla="*/ 268638 w 523499"/>
                <a:gd name="connsiteY0" fmla="*/ 1166105 h 1166105"/>
                <a:gd name="connsiteX1" fmla="*/ 272082 w 523499"/>
                <a:gd name="connsiteY1" fmla="*/ 992179 h 1166105"/>
                <a:gd name="connsiteX2" fmla="*/ 0 w 523499"/>
                <a:gd name="connsiteY2" fmla="*/ 620220 h 1166105"/>
                <a:gd name="connsiteX3" fmla="*/ 3444 w 523499"/>
                <a:gd name="connsiteY3" fmla="*/ 64003 h 1166105"/>
                <a:gd name="connsiteX4" fmla="*/ 148095 w 523499"/>
                <a:gd name="connsiteY4" fmla="*/ 64003 h 1166105"/>
                <a:gd name="connsiteX5" fmla="*/ 148095 w 523499"/>
                <a:gd name="connsiteY5" fmla="*/ 384302 h 1166105"/>
                <a:gd name="connsiteX6" fmla="*/ 72326 w 523499"/>
                <a:gd name="connsiteY6" fmla="*/ 522064 h 1166105"/>
                <a:gd name="connsiteX7" fmla="*/ 235919 w 523499"/>
                <a:gd name="connsiteY7" fmla="*/ 704600 h 1166105"/>
                <a:gd name="connsiteX8" fmla="*/ 261750 w 523499"/>
                <a:gd name="connsiteY8" fmla="*/ 671881 h 1166105"/>
                <a:gd name="connsiteX9" fmla="*/ 105044 w 523499"/>
                <a:gd name="connsiteY9" fmla="*/ 511732 h 1166105"/>
                <a:gd name="connsiteX10" fmla="*/ 199756 w 523499"/>
                <a:gd name="connsiteY10" fmla="*/ 423908 h 1166105"/>
                <a:gd name="connsiteX11" fmla="*/ 523499 w 523499"/>
                <a:gd name="connsiteY11" fmla="*/ 744207 h 1166105"/>
                <a:gd name="connsiteX12" fmla="*/ 521777 w 523499"/>
                <a:gd name="connsiteY12" fmla="*/ 1166105 h 1166105"/>
                <a:gd name="connsiteX13" fmla="*/ 268638 w 523499"/>
                <a:gd name="connsiteY13" fmla="*/ 1166105 h 1166105"/>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41872 w 523499"/>
                <a:gd name="connsiteY7" fmla="*/ 699207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3499" h="1167856">
                  <a:moveTo>
                    <a:pt x="268638" y="1167856"/>
                  </a:moveTo>
                  <a:lnTo>
                    <a:pt x="272082" y="993930"/>
                  </a:lnTo>
                  <a:lnTo>
                    <a:pt x="0" y="621971"/>
                  </a:lnTo>
                  <a:lnTo>
                    <a:pt x="3444" y="65754"/>
                  </a:lnTo>
                  <a:cubicBezTo>
                    <a:pt x="5504" y="-24036"/>
                    <a:pt x="146373" y="-19776"/>
                    <a:pt x="148095" y="65754"/>
                  </a:cubicBezTo>
                  <a:lnTo>
                    <a:pt x="148095" y="386053"/>
                  </a:lnTo>
                  <a:cubicBezTo>
                    <a:pt x="74745" y="406437"/>
                    <a:pt x="57689" y="470432"/>
                    <a:pt x="72326" y="523815"/>
                  </a:cubicBezTo>
                  <a:lnTo>
                    <a:pt x="241872" y="699207"/>
                  </a:lnTo>
                  <a:lnTo>
                    <a:pt x="261750" y="673632"/>
                  </a:lnTo>
                  <a:lnTo>
                    <a:pt x="105044" y="513483"/>
                  </a:lnTo>
                  <a:cubicBezTo>
                    <a:pt x="74472" y="480488"/>
                    <a:pt x="144301" y="377388"/>
                    <a:pt x="199756" y="425659"/>
                  </a:cubicBezTo>
                  <a:lnTo>
                    <a:pt x="523499" y="745958"/>
                  </a:lnTo>
                  <a:lnTo>
                    <a:pt x="521777" y="1167856"/>
                  </a:lnTo>
                  <a:lnTo>
                    <a:pt x="268638" y="1167856"/>
                  </a:lnTo>
                  <a:close/>
                </a:path>
              </a:pathLst>
            </a:custGeom>
            <a:grp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ln>
                  <a:solidFill>
                    <a:schemeClr val="tx1"/>
                  </a:solidFill>
                </a:ln>
                <a:gradFill>
                  <a:gsLst>
                    <a:gs pos="0">
                      <a:srgbClr val="FFFFFF"/>
                    </a:gs>
                    <a:gs pos="100000">
                      <a:srgbClr val="FFFFFF"/>
                    </a:gs>
                  </a:gsLst>
                  <a:lin ang="5400000" scaled="0"/>
                </a:gradFill>
                <a:ea typeface="Segoe UI" pitchFamily="34" charset="0"/>
                <a:cs typeface="Segoe UI" pitchFamily="34" charset="0"/>
              </a:endParaRPr>
            </a:p>
          </p:txBody>
        </p:sp>
        <p:sp>
          <p:nvSpPr>
            <p:cNvPr id="49" name="Freeform: Shape 48">
              <a:extLst>
                <a:ext uri="{FF2B5EF4-FFF2-40B4-BE49-F238E27FC236}">
                  <a16:creationId xmlns:a16="http://schemas.microsoft.com/office/drawing/2014/main" id="{E0D121E4-FC09-4FCA-B47F-3E9DA91F4FDB}"/>
                </a:ext>
              </a:extLst>
            </p:cNvPr>
            <p:cNvSpPr/>
            <p:nvPr/>
          </p:nvSpPr>
          <p:spPr bwMode="auto">
            <a:xfrm flipH="1">
              <a:off x="10212842" y="3450760"/>
              <a:ext cx="523499" cy="1167856"/>
            </a:xfrm>
            <a:custGeom>
              <a:avLst/>
              <a:gdLst>
                <a:gd name="connsiteX0" fmla="*/ 268638 w 523499"/>
                <a:gd name="connsiteY0" fmla="*/ 1102102 h 1102102"/>
                <a:gd name="connsiteX1" fmla="*/ 272082 w 523499"/>
                <a:gd name="connsiteY1" fmla="*/ 928176 h 1102102"/>
                <a:gd name="connsiteX2" fmla="*/ 0 w 523499"/>
                <a:gd name="connsiteY2" fmla="*/ 556217 h 1102102"/>
                <a:gd name="connsiteX3" fmla="*/ 3444 w 523499"/>
                <a:gd name="connsiteY3" fmla="*/ 0 h 1102102"/>
                <a:gd name="connsiteX4" fmla="*/ 148095 w 523499"/>
                <a:gd name="connsiteY4" fmla="*/ 0 h 1102102"/>
                <a:gd name="connsiteX5" fmla="*/ 148095 w 523499"/>
                <a:gd name="connsiteY5" fmla="*/ 320299 h 1102102"/>
                <a:gd name="connsiteX6" fmla="*/ 72326 w 523499"/>
                <a:gd name="connsiteY6" fmla="*/ 458061 h 1102102"/>
                <a:gd name="connsiteX7" fmla="*/ 235919 w 523499"/>
                <a:gd name="connsiteY7" fmla="*/ 640597 h 1102102"/>
                <a:gd name="connsiteX8" fmla="*/ 261750 w 523499"/>
                <a:gd name="connsiteY8" fmla="*/ 607878 h 1102102"/>
                <a:gd name="connsiteX9" fmla="*/ 105044 w 523499"/>
                <a:gd name="connsiteY9" fmla="*/ 447729 h 1102102"/>
                <a:gd name="connsiteX10" fmla="*/ 199756 w 523499"/>
                <a:gd name="connsiteY10" fmla="*/ 359905 h 1102102"/>
                <a:gd name="connsiteX11" fmla="*/ 523499 w 523499"/>
                <a:gd name="connsiteY11" fmla="*/ 680204 h 1102102"/>
                <a:gd name="connsiteX12" fmla="*/ 521777 w 523499"/>
                <a:gd name="connsiteY12" fmla="*/ 1102102 h 1102102"/>
                <a:gd name="connsiteX13" fmla="*/ 268638 w 523499"/>
                <a:gd name="connsiteY13" fmla="*/ 1102102 h 1102102"/>
                <a:gd name="connsiteX0" fmla="*/ 268638 w 523499"/>
                <a:gd name="connsiteY0" fmla="*/ 1157843 h 1157843"/>
                <a:gd name="connsiteX1" fmla="*/ 272082 w 523499"/>
                <a:gd name="connsiteY1" fmla="*/ 983917 h 1157843"/>
                <a:gd name="connsiteX2" fmla="*/ 0 w 523499"/>
                <a:gd name="connsiteY2" fmla="*/ 611958 h 1157843"/>
                <a:gd name="connsiteX3" fmla="*/ 3444 w 523499"/>
                <a:gd name="connsiteY3" fmla="*/ 55741 h 1157843"/>
                <a:gd name="connsiteX4" fmla="*/ 148095 w 523499"/>
                <a:gd name="connsiteY4" fmla="*/ 55741 h 1157843"/>
                <a:gd name="connsiteX5" fmla="*/ 148095 w 523499"/>
                <a:gd name="connsiteY5" fmla="*/ 376040 h 1157843"/>
                <a:gd name="connsiteX6" fmla="*/ 72326 w 523499"/>
                <a:gd name="connsiteY6" fmla="*/ 513802 h 1157843"/>
                <a:gd name="connsiteX7" fmla="*/ 235919 w 523499"/>
                <a:gd name="connsiteY7" fmla="*/ 696338 h 1157843"/>
                <a:gd name="connsiteX8" fmla="*/ 261750 w 523499"/>
                <a:gd name="connsiteY8" fmla="*/ 663619 h 1157843"/>
                <a:gd name="connsiteX9" fmla="*/ 105044 w 523499"/>
                <a:gd name="connsiteY9" fmla="*/ 503470 h 1157843"/>
                <a:gd name="connsiteX10" fmla="*/ 199756 w 523499"/>
                <a:gd name="connsiteY10" fmla="*/ 415646 h 1157843"/>
                <a:gd name="connsiteX11" fmla="*/ 523499 w 523499"/>
                <a:gd name="connsiteY11" fmla="*/ 735945 h 1157843"/>
                <a:gd name="connsiteX12" fmla="*/ 521777 w 523499"/>
                <a:gd name="connsiteY12" fmla="*/ 1157843 h 1157843"/>
                <a:gd name="connsiteX13" fmla="*/ 268638 w 523499"/>
                <a:gd name="connsiteY13" fmla="*/ 1157843 h 1157843"/>
                <a:gd name="connsiteX0" fmla="*/ 268638 w 523499"/>
                <a:gd name="connsiteY0" fmla="*/ 1157843 h 1157843"/>
                <a:gd name="connsiteX1" fmla="*/ 272082 w 523499"/>
                <a:gd name="connsiteY1" fmla="*/ 983917 h 1157843"/>
                <a:gd name="connsiteX2" fmla="*/ 0 w 523499"/>
                <a:gd name="connsiteY2" fmla="*/ 611958 h 1157843"/>
                <a:gd name="connsiteX3" fmla="*/ 3444 w 523499"/>
                <a:gd name="connsiteY3" fmla="*/ 55741 h 1157843"/>
                <a:gd name="connsiteX4" fmla="*/ 148095 w 523499"/>
                <a:gd name="connsiteY4" fmla="*/ 55741 h 1157843"/>
                <a:gd name="connsiteX5" fmla="*/ 148095 w 523499"/>
                <a:gd name="connsiteY5" fmla="*/ 376040 h 1157843"/>
                <a:gd name="connsiteX6" fmla="*/ 72326 w 523499"/>
                <a:gd name="connsiteY6" fmla="*/ 513802 h 1157843"/>
                <a:gd name="connsiteX7" fmla="*/ 235919 w 523499"/>
                <a:gd name="connsiteY7" fmla="*/ 696338 h 1157843"/>
                <a:gd name="connsiteX8" fmla="*/ 261750 w 523499"/>
                <a:gd name="connsiteY8" fmla="*/ 663619 h 1157843"/>
                <a:gd name="connsiteX9" fmla="*/ 105044 w 523499"/>
                <a:gd name="connsiteY9" fmla="*/ 503470 h 1157843"/>
                <a:gd name="connsiteX10" fmla="*/ 199756 w 523499"/>
                <a:gd name="connsiteY10" fmla="*/ 415646 h 1157843"/>
                <a:gd name="connsiteX11" fmla="*/ 523499 w 523499"/>
                <a:gd name="connsiteY11" fmla="*/ 735945 h 1157843"/>
                <a:gd name="connsiteX12" fmla="*/ 521777 w 523499"/>
                <a:gd name="connsiteY12" fmla="*/ 1157843 h 1157843"/>
                <a:gd name="connsiteX13" fmla="*/ 268638 w 523499"/>
                <a:gd name="connsiteY13" fmla="*/ 1157843 h 1157843"/>
                <a:gd name="connsiteX0" fmla="*/ 268638 w 523499"/>
                <a:gd name="connsiteY0" fmla="*/ 1157128 h 1157128"/>
                <a:gd name="connsiteX1" fmla="*/ 272082 w 523499"/>
                <a:gd name="connsiteY1" fmla="*/ 983202 h 1157128"/>
                <a:gd name="connsiteX2" fmla="*/ 0 w 523499"/>
                <a:gd name="connsiteY2" fmla="*/ 611243 h 1157128"/>
                <a:gd name="connsiteX3" fmla="*/ 3444 w 523499"/>
                <a:gd name="connsiteY3" fmla="*/ 55026 h 1157128"/>
                <a:gd name="connsiteX4" fmla="*/ 148095 w 523499"/>
                <a:gd name="connsiteY4" fmla="*/ 55026 h 1157128"/>
                <a:gd name="connsiteX5" fmla="*/ 148095 w 523499"/>
                <a:gd name="connsiteY5" fmla="*/ 375325 h 1157128"/>
                <a:gd name="connsiteX6" fmla="*/ 72326 w 523499"/>
                <a:gd name="connsiteY6" fmla="*/ 513087 h 1157128"/>
                <a:gd name="connsiteX7" fmla="*/ 235919 w 523499"/>
                <a:gd name="connsiteY7" fmla="*/ 695623 h 1157128"/>
                <a:gd name="connsiteX8" fmla="*/ 261750 w 523499"/>
                <a:gd name="connsiteY8" fmla="*/ 662904 h 1157128"/>
                <a:gd name="connsiteX9" fmla="*/ 105044 w 523499"/>
                <a:gd name="connsiteY9" fmla="*/ 502755 h 1157128"/>
                <a:gd name="connsiteX10" fmla="*/ 199756 w 523499"/>
                <a:gd name="connsiteY10" fmla="*/ 414931 h 1157128"/>
                <a:gd name="connsiteX11" fmla="*/ 523499 w 523499"/>
                <a:gd name="connsiteY11" fmla="*/ 735230 h 1157128"/>
                <a:gd name="connsiteX12" fmla="*/ 521777 w 523499"/>
                <a:gd name="connsiteY12" fmla="*/ 1157128 h 1157128"/>
                <a:gd name="connsiteX13" fmla="*/ 268638 w 523499"/>
                <a:gd name="connsiteY13" fmla="*/ 1157128 h 1157128"/>
                <a:gd name="connsiteX0" fmla="*/ 268638 w 523499"/>
                <a:gd name="connsiteY0" fmla="*/ 1157128 h 1157128"/>
                <a:gd name="connsiteX1" fmla="*/ 272082 w 523499"/>
                <a:gd name="connsiteY1" fmla="*/ 983202 h 1157128"/>
                <a:gd name="connsiteX2" fmla="*/ 0 w 523499"/>
                <a:gd name="connsiteY2" fmla="*/ 611243 h 1157128"/>
                <a:gd name="connsiteX3" fmla="*/ 3444 w 523499"/>
                <a:gd name="connsiteY3" fmla="*/ 55026 h 1157128"/>
                <a:gd name="connsiteX4" fmla="*/ 148095 w 523499"/>
                <a:gd name="connsiteY4" fmla="*/ 55026 h 1157128"/>
                <a:gd name="connsiteX5" fmla="*/ 148095 w 523499"/>
                <a:gd name="connsiteY5" fmla="*/ 375325 h 1157128"/>
                <a:gd name="connsiteX6" fmla="*/ 72326 w 523499"/>
                <a:gd name="connsiteY6" fmla="*/ 513087 h 1157128"/>
                <a:gd name="connsiteX7" fmla="*/ 235919 w 523499"/>
                <a:gd name="connsiteY7" fmla="*/ 695623 h 1157128"/>
                <a:gd name="connsiteX8" fmla="*/ 261750 w 523499"/>
                <a:gd name="connsiteY8" fmla="*/ 662904 h 1157128"/>
                <a:gd name="connsiteX9" fmla="*/ 105044 w 523499"/>
                <a:gd name="connsiteY9" fmla="*/ 502755 h 1157128"/>
                <a:gd name="connsiteX10" fmla="*/ 199756 w 523499"/>
                <a:gd name="connsiteY10" fmla="*/ 414931 h 1157128"/>
                <a:gd name="connsiteX11" fmla="*/ 523499 w 523499"/>
                <a:gd name="connsiteY11" fmla="*/ 735230 h 1157128"/>
                <a:gd name="connsiteX12" fmla="*/ 521777 w 523499"/>
                <a:gd name="connsiteY12" fmla="*/ 1157128 h 1157128"/>
                <a:gd name="connsiteX13" fmla="*/ 268638 w 523499"/>
                <a:gd name="connsiteY13" fmla="*/ 1157128 h 1157128"/>
                <a:gd name="connsiteX0" fmla="*/ 268638 w 523499"/>
                <a:gd name="connsiteY0" fmla="*/ 1156634 h 1156634"/>
                <a:gd name="connsiteX1" fmla="*/ 272082 w 523499"/>
                <a:gd name="connsiteY1" fmla="*/ 982708 h 1156634"/>
                <a:gd name="connsiteX2" fmla="*/ 0 w 523499"/>
                <a:gd name="connsiteY2" fmla="*/ 610749 h 1156634"/>
                <a:gd name="connsiteX3" fmla="*/ 3444 w 523499"/>
                <a:gd name="connsiteY3" fmla="*/ 54532 h 1156634"/>
                <a:gd name="connsiteX4" fmla="*/ 148095 w 523499"/>
                <a:gd name="connsiteY4" fmla="*/ 54532 h 1156634"/>
                <a:gd name="connsiteX5" fmla="*/ 148095 w 523499"/>
                <a:gd name="connsiteY5" fmla="*/ 374831 h 1156634"/>
                <a:gd name="connsiteX6" fmla="*/ 72326 w 523499"/>
                <a:gd name="connsiteY6" fmla="*/ 512593 h 1156634"/>
                <a:gd name="connsiteX7" fmla="*/ 235919 w 523499"/>
                <a:gd name="connsiteY7" fmla="*/ 695129 h 1156634"/>
                <a:gd name="connsiteX8" fmla="*/ 261750 w 523499"/>
                <a:gd name="connsiteY8" fmla="*/ 662410 h 1156634"/>
                <a:gd name="connsiteX9" fmla="*/ 105044 w 523499"/>
                <a:gd name="connsiteY9" fmla="*/ 502261 h 1156634"/>
                <a:gd name="connsiteX10" fmla="*/ 199756 w 523499"/>
                <a:gd name="connsiteY10" fmla="*/ 414437 h 1156634"/>
                <a:gd name="connsiteX11" fmla="*/ 523499 w 523499"/>
                <a:gd name="connsiteY11" fmla="*/ 734736 h 1156634"/>
                <a:gd name="connsiteX12" fmla="*/ 521777 w 523499"/>
                <a:gd name="connsiteY12" fmla="*/ 1156634 h 1156634"/>
                <a:gd name="connsiteX13" fmla="*/ 268638 w 523499"/>
                <a:gd name="connsiteY13" fmla="*/ 1156634 h 1156634"/>
                <a:gd name="connsiteX0" fmla="*/ 268638 w 523499"/>
                <a:gd name="connsiteY0" fmla="*/ 1166105 h 1166105"/>
                <a:gd name="connsiteX1" fmla="*/ 272082 w 523499"/>
                <a:gd name="connsiteY1" fmla="*/ 992179 h 1166105"/>
                <a:gd name="connsiteX2" fmla="*/ 0 w 523499"/>
                <a:gd name="connsiteY2" fmla="*/ 620220 h 1166105"/>
                <a:gd name="connsiteX3" fmla="*/ 3444 w 523499"/>
                <a:gd name="connsiteY3" fmla="*/ 64003 h 1166105"/>
                <a:gd name="connsiteX4" fmla="*/ 148095 w 523499"/>
                <a:gd name="connsiteY4" fmla="*/ 64003 h 1166105"/>
                <a:gd name="connsiteX5" fmla="*/ 148095 w 523499"/>
                <a:gd name="connsiteY5" fmla="*/ 384302 h 1166105"/>
                <a:gd name="connsiteX6" fmla="*/ 72326 w 523499"/>
                <a:gd name="connsiteY6" fmla="*/ 522064 h 1166105"/>
                <a:gd name="connsiteX7" fmla="*/ 235919 w 523499"/>
                <a:gd name="connsiteY7" fmla="*/ 704600 h 1166105"/>
                <a:gd name="connsiteX8" fmla="*/ 261750 w 523499"/>
                <a:gd name="connsiteY8" fmla="*/ 671881 h 1166105"/>
                <a:gd name="connsiteX9" fmla="*/ 105044 w 523499"/>
                <a:gd name="connsiteY9" fmla="*/ 511732 h 1166105"/>
                <a:gd name="connsiteX10" fmla="*/ 199756 w 523499"/>
                <a:gd name="connsiteY10" fmla="*/ 423908 h 1166105"/>
                <a:gd name="connsiteX11" fmla="*/ 523499 w 523499"/>
                <a:gd name="connsiteY11" fmla="*/ 744207 h 1166105"/>
                <a:gd name="connsiteX12" fmla="*/ 521777 w 523499"/>
                <a:gd name="connsiteY12" fmla="*/ 1166105 h 1166105"/>
                <a:gd name="connsiteX13" fmla="*/ 268638 w 523499"/>
                <a:gd name="connsiteY13" fmla="*/ 1166105 h 1166105"/>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35919 w 523499"/>
                <a:gd name="connsiteY7" fmla="*/ 706351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 name="connsiteX0" fmla="*/ 268638 w 523499"/>
                <a:gd name="connsiteY0" fmla="*/ 1167856 h 1167856"/>
                <a:gd name="connsiteX1" fmla="*/ 272082 w 523499"/>
                <a:gd name="connsiteY1" fmla="*/ 993930 h 1167856"/>
                <a:gd name="connsiteX2" fmla="*/ 0 w 523499"/>
                <a:gd name="connsiteY2" fmla="*/ 621971 h 1167856"/>
                <a:gd name="connsiteX3" fmla="*/ 3444 w 523499"/>
                <a:gd name="connsiteY3" fmla="*/ 65754 h 1167856"/>
                <a:gd name="connsiteX4" fmla="*/ 148095 w 523499"/>
                <a:gd name="connsiteY4" fmla="*/ 65754 h 1167856"/>
                <a:gd name="connsiteX5" fmla="*/ 148095 w 523499"/>
                <a:gd name="connsiteY5" fmla="*/ 386053 h 1167856"/>
                <a:gd name="connsiteX6" fmla="*/ 72326 w 523499"/>
                <a:gd name="connsiteY6" fmla="*/ 523815 h 1167856"/>
                <a:gd name="connsiteX7" fmla="*/ 241872 w 523499"/>
                <a:gd name="connsiteY7" fmla="*/ 699207 h 1167856"/>
                <a:gd name="connsiteX8" fmla="*/ 261750 w 523499"/>
                <a:gd name="connsiteY8" fmla="*/ 673632 h 1167856"/>
                <a:gd name="connsiteX9" fmla="*/ 105044 w 523499"/>
                <a:gd name="connsiteY9" fmla="*/ 513483 h 1167856"/>
                <a:gd name="connsiteX10" fmla="*/ 199756 w 523499"/>
                <a:gd name="connsiteY10" fmla="*/ 425659 h 1167856"/>
                <a:gd name="connsiteX11" fmla="*/ 523499 w 523499"/>
                <a:gd name="connsiteY11" fmla="*/ 745958 h 1167856"/>
                <a:gd name="connsiteX12" fmla="*/ 521777 w 523499"/>
                <a:gd name="connsiteY12" fmla="*/ 1167856 h 1167856"/>
                <a:gd name="connsiteX13" fmla="*/ 268638 w 523499"/>
                <a:gd name="connsiteY13" fmla="*/ 1167856 h 116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3499" h="1167856">
                  <a:moveTo>
                    <a:pt x="268638" y="1167856"/>
                  </a:moveTo>
                  <a:lnTo>
                    <a:pt x="272082" y="993930"/>
                  </a:lnTo>
                  <a:lnTo>
                    <a:pt x="0" y="621971"/>
                  </a:lnTo>
                  <a:lnTo>
                    <a:pt x="3444" y="65754"/>
                  </a:lnTo>
                  <a:cubicBezTo>
                    <a:pt x="5504" y="-24036"/>
                    <a:pt x="146373" y="-19776"/>
                    <a:pt x="148095" y="65754"/>
                  </a:cubicBezTo>
                  <a:lnTo>
                    <a:pt x="148095" y="386053"/>
                  </a:lnTo>
                  <a:cubicBezTo>
                    <a:pt x="74745" y="406437"/>
                    <a:pt x="57689" y="470432"/>
                    <a:pt x="72326" y="523815"/>
                  </a:cubicBezTo>
                  <a:lnTo>
                    <a:pt x="241872" y="699207"/>
                  </a:lnTo>
                  <a:lnTo>
                    <a:pt x="261750" y="673632"/>
                  </a:lnTo>
                  <a:lnTo>
                    <a:pt x="105044" y="513483"/>
                  </a:lnTo>
                  <a:cubicBezTo>
                    <a:pt x="74472" y="480488"/>
                    <a:pt x="144301" y="377388"/>
                    <a:pt x="199756" y="425659"/>
                  </a:cubicBezTo>
                  <a:lnTo>
                    <a:pt x="523499" y="745958"/>
                  </a:lnTo>
                  <a:lnTo>
                    <a:pt x="521777" y="1167856"/>
                  </a:lnTo>
                  <a:lnTo>
                    <a:pt x="268638" y="1167856"/>
                  </a:lnTo>
                  <a:close/>
                </a:path>
              </a:pathLst>
            </a:custGeom>
            <a:grp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ln>
                  <a:solidFill>
                    <a:schemeClr val="tx1"/>
                  </a:solidFill>
                </a:ln>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D73EC93E-BE11-45B9-A30F-3073D077F01A}"/>
                </a:ext>
              </a:extLst>
            </p:cNvPr>
            <p:cNvSpPr/>
            <p:nvPr/>
          </p:nvSpPr>
          <p:spPr bwMode="auto">
            <a:xfrm>
              <a:off x="9799464" y="3439016"/>
              <a:ext cx="555272" cy="555272"/>
            </a:xfrm>
            <a:prstGeom prst="ellipse">
              <a:avLst/>
            </a:prstGeom>
            <a:grp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51" name="TextBox 50">
            <a:extLst>
              <a:ext uri="{FF2B5EF4-FFF2-40B4-BE49-F238E27FC236}">
                <a16:creationId xmlns:a16="http://schemas.microsoft.com/office/drawing/2014/main" id="{56E8A78A-3869-46BD-842A-BF6974491188}"/>
              </a:ext>
            </a:extLst>
          </p:cNvPr>
          <p:cNvSpPr txBox="1"/>
          <p:nvPr/>
        </p:nvSpPr>
        <p:spPr>
          <a:xfrm>
            <a:off x="510481" y="1290529"/>
            <a:ext cx="11178927" cy="830997"/>
          </a:xfrm>
          <a:prstGeom prst="rect">
            <a:avLst/>
          </a:prstGeom>
          <a:noFill/>
        </p:spPr>
        <p:txBody>
          <a:bodyPr wrap="square" lIns="91440" tIns="45720" rIns="91440" bIns="45720" anchor="t">
            <a:spAutoFit/>
          </a:bodyPr>
          <a:lstStyle/>
          <a:p>
            <a:r>
              <a:rPr lang="en-GB" sz="2400" b="1" dirty="0">
                <a:latin typeface="Segoe UI Semilight"/>
                <a:cs typeface="Segoe UI Semilight"/>
              </a:rPr>
              <a:t>Microsoft is focused on making a difference in the world with AI in these five categories. Which category are you most drawn to?</a:t>
            </a:r>
            <a:endParaRPr lang="en-GB" sz="2400" b="1" dirty="0">
              <a:latin typeface="Segoe UI Semilight" panose="020B0402040204020203" pitchFamily="34" charset="0"/>
              <a:cs typeface="Segoe UI Semilight" panose="020B0402040204020203" pitchFamily="34" charset="0"/>
            </a:endParaRPr>
          </a:p>
        </p:txBody>
      </p:sp>
      <p:sp>
        <p:nvSpPr>
          <p:cNvPr id="14" name="TextBox 13">
            <a:extLst>
              <a:ext uri="{FF2B5EF4-FFF2-40B4-BE49-F238E27FC236}">
                <a16:creationId xmlns:a16="http://schemas.microsoft.com/office/drawing/2014/main" id="{4C350E18-DA54-4943-99B1-5069F6DE2AFC}"/>
              </a:ext>
            </a:extLst>
          </p:cNvPr>
          <p:cNvSpPr txBox="1"/>
          <p:nvPr/>
        </p:nvSpPr>
        <p:spPr>
          <a:xfrm>
            <a:off x="510481" y="2317710"/>
            <a:ext cx="1416350" cy="400110"/>
          </a:xfrm>
          <a:prstGeom prst="rect">
            <a:avLst/>
          </a:prstGeom>
          <a:noFill/>
        </p:spPr>
        <p:txBody>
          <a:bodyPr wrap="none" rtlCol="0">
            <a:spAutoFit/>
          </a:bodyPr>
          <a:lstStyle/>
          <a:p>
            <a:r>
              <a:rPr lang="en-GB" sz="2000" b="1">
                <a:solidFill>
                  <a:schemeClr val="accent3"/>
                </a:solidFill>
              </a:rPr>
              <a:t>Programs:</a:t>
            </a:r>
            <a:endParaRPr lang="en-US" sz="2000" b="1">
              <a:solidFill>
                <a:schemeClr val="accent3"/>
              </a:solidFill>
            </a:endParaRPr>
          </a:p>
        </p:txBody>
      </p:sp>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BD022A0D-2775-43B5-8A2D-3975F3197EB2}"/>
                  </a:ext>
                </a:extLst>
              </p14:cNvPr>
              <p14:cNvContentPartPr/>
              <p14:nvPr/>
            </p14:nvContentPartPr>
            <p14:xfrm>
              <a:off x="12884461" y="5038171"/>
              <a:ext cx="6120" cy="4320"/>
            </p14:xfrm>
          </p:contentPart>
        </mc:Choice>
        <mc:Fallback xmlns="">
          <p:pic>
            <p:nvPicPr>
              <p:cNvPr id="6" name="Ink 5">
                <a:extLst>
                  <a:ext uri="{FF2B5EF4-FFF2-40B4-BE49-F238E27FC236}">
                    <a16:creationId xmlns:a16="http://schemas.microsoft.com/office/drawing/2014/main" id="{BD022A0D-2775-43B5-8A2D-3975F3197EB2}"/>
                  </a:ext>
                </a:extLst>
              </p:cNvPr>
              <p:cNvPicPr/>
              <p:nvPr/>
            </p:nvPicPr>
            <p:blipFill>
              <a:blip r:embed="rId12"/>
              <a:stretch>
                <a:fillRect/>
              </a:stretch>
            </p:blipFill>
            <p:spPr>
              <a:xfrm>
                <a:off x="12875461" y="5029171"/>
                <a:ext cx="23760" cy="21960"/>
              </a:xfrm>
              <a:prstGeom prst="rect">
                <a:avLst/>
              </a:prstGeom>
            </p:spPr>
          </p:pic>
        </mc:Fallback>
      </mc:AlternateContent>
    </p:spTree>
    <p:extLst>
      <p:ext uri="{BB962C8B-B14F-4D97-AF65-F5344CB8AC3E}">
        <p14:creationId xmlns:p14="http://schemas.microsoft.com/office/powerpoint/2010/main" val="13126187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C4E5-F0DD-3C4C-A69A-6BD14B197840}"/>
              </a:ext>
            </a:extLst>
          </p:cNvPr>
          <p:cNvSpPr>
            <a:spLocks noGrp="1"/>
          </p:cNvSpPr>
          <p:nvPr>
            <p:ph type="title"/>
          </p:nvPr>
        </p:nvSpPr>
        <p:spPr>
          <a:xfrm>
            <a:off x="655320" y="365125"/>
            <a:ext cx="5120114" cy="1692794"/>
          </a:xfrm>
        </p:spPr>
        <p:txBody>
          <a:bodyPr vert="horz" lIns="91440" tIns="45720" rIns="91440" bIns="45720" rtlCol="0" anchor="ctr">
            <a:normAutofit/>
          </a:bodyPr>
          <a:lstStyle/>
          <a:p>
            <a:pPr defTabSz="914400">
              <a:lnSpc>
                <a:spcPct val="90000"/>
              </a:lnSpc>
            </a:pPr>
            <a:r>
              <a:rPr lang="en-US" sz="4400" b="1" dirty="0">
                <a:solidFill>
                  <a:srgbClr val="7030A0"/>
                </a:solidFill>
                <a:ea typeface="+mj-ea"/>
                <a:cs typeface="+mj-cs"/>
              </a:rPr>
              <a:t>What is Imagine Cup Junior?</a:t>
            </a:r>
            <a:endParaRPr lang="en-US" sz="4400" dirty="0">
              <a:solidFill>
                <a:srgbClr val="7030A0"/>
              </a:solidFill>
              <a:ea typeface="+mj-ea"/>
              <a:cs typeface="+mj-cs"/>
            </a:endParaRPr>
          </a:p>
        </p:txBody>
      </p:sp>
      <p:sp>
        <p:nvSpPr>
          <p:cNvPr id="4" name="TextBox 3">
            <a:extLst>
              <a:ext uri="{FF2B5EF4-FFF2-40B4-BE49-F238E27FC236}">
                <a16:creationId xmlns:a16="http://schemas.microsoft.com/office/drawing/2014/main" id="{9428C21A-16FB-4881-B416-181B5814532D}"/>
              </a:ext>
            </a:extLst>
          </p:cNvPr>
          <p:cNvSpPr txBox="1"/>
          <p:nvPr/>
        </p:nvSpPr>
        <p:spPr>
          <a:xfrm>
            <a:off x="655321" y="2575034"/>
            <a:ext cx="10288603" cy="34622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1800" dirty="0"/>
              <a:t>Imagine Cup Junior is a global technology challenge for students </a:t>
            </a:r>
            <a:r>
              <a:rPr lang="en-US" sz="1800" b="1" dirty="0">
                <a:solidFill>
                  <a:schemeClr val="accent1"/>
                </a:solidFill>
              </a:rPr>
              <a:t>aged</a:t>
            </a:r>
            <a:r>
              <a:rPr lang="en-US" sz="1800" dirty="0"/>
              <a:t> </a:t>
            </a:r>
            <a:r>
              <a:rPr lang="en-US" sz="1800" b="1" dirty="0">
                <a:solidFill>
                  <a:schemeClr val="accent1"/>
                </a:solidFill>
              </a:rPr>
              <a:t>13-18</a:t>
            </a:r>
            <a:r>
              <a:rPr lang="en-US" sz="1800" dirty="0"/>
              <a:t>. </a:t>
            </a:r>
          </a:p>
          <a:p>
            <a:pPr indent="-228600" defTabSz="914400">
              <a:lnSpc>
                <a:spcPct val="90000"/>
              </a:lnSpc>
              <a:spcAft>
                <a:spcPts val="600"/>
              </a:spcAft>
              <a:buFont typeface="Arial" panose="020B0604020202020204" pitchFamily="34" charset="0"/>
              <a:buChar char="•"/>
            </a:pPr>
            <a:endParaRPr lang="en-US" sz="1800" dirty="0"/>
          </a:p>
          <a:p>
            <a:pPr indent="-228600" defTabSz="914400">
              <a:lnSpc>
                <a:spcPct val="90000"/>
              </a:lnSpc>
              <a:spcAft>
                <a:spcPts val="600"/>
              </a:spcAft>
              <a:buFont typeface="Arial" panose="020B0604020202020204" pitchFamily="34" charset="0"/>
              <a:buChar char="•"/>
            </a:pPr>
            <a:r>
              <a:rPr lang="en-US" sz="1800" dirty="0">
                <a:cs typeface="Segoe UI"/>
              </a:rPr>
              <a:t>In </a:t>
            </a:r>
            <a:r>
              <a:rPr lang="en-US" sz="1800" b="1" dirty="0">
                <a:solidFill>
                  <a:schemeClr val="accent1"/>
                </a:solidFill>
                <a:cs typeface="Segoe UI"/>
              </a:rPr>
              <a:t>a team of one to six people</a:t>
            </a:r>
            <a:r>
              <a:rPr lang="en-US" sz="1800" dirty="0">
                <a:cs typeface="Segoe UI"/>
              </a:rPr>
              <a:t>, you will dream up a technology idea that will make a difference in the world. Your concept will compete with those dreamed up by thousands of other student teams from across the world. </a:t>
            </a:r>
          </a:p>
          <a:p>
            <a:pPr indent="-228600" defTabSz="914400">
              <a:lnSpc>
                <a:spcPct val="90000"/>
              </a:lnSpc>
              <a:spcAft>
                <a:spcPts val="600"/>
              </a:spcAft>
              <a:buFont typeface="Arial" panose="020B0604020202020204" pitchFamily="34" charset="0"/>
              <a:buChar char="•"/>
            </a:pPr>
            <a:endParaRPr lang="en-US" sz="1800" dirty="0">
              <a:cs typeface="Segoe UI"/>
            </a:endParaRPr>
          </a:p>
          <a:p>
            <a:pPr indent="-228600" defTabSz="914400">
              <a:lnSpc>
                <a:spcPct val="90000"/>
              </a:lnSpc>
              <a:spcAft>
                <a:spcPts val="600"/>
              </a:spcAft>
              <a:buFont typeface="Arial" panose="020B0604020202020204" pitchFamily="34" charset="0"/>
              <a:buChar char="•"/>
            </a:pPr>
            <a:r>
              <a:rPr lang="en-US" sz="1800" dirty="0"/>
              <a:t>Imagine Cup Junior 2023 is focused on </a:t>
            </a:r>
            <a:r>
              <a:rPr lang="en-US" sz="1800" b="1" dirty="0">
                <a:solidFill>
                  <a:schemeClr val="accent1"/>
                </a:solidFill>
              </a:rPr>
              <a:t>AI for Good</a:t>
            </a:r>
            <a:r>
              <a:rPr lang="en-US" sz="1800" dirty="0"/>
              <a:t>, with a particular interest on cyber-security.  </a:t>
            </a:r>
            <a:endParaRPr lang="en-US" sz="1800" dirty="0">
              <a:cs typeface="Segoe UI"/>
            </a:endParaRPr>
          </a:p>
          <a:p>
            <a:pPr indent="-228600" defTabSz="914400">
              <a:lnSpc>
                <a:spcPct val="90000"/>
              </a:lnSpc>
              <a:spcAft>
                <a:spcPts val="60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294476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E6B62D8-AA50-4E4C-BA39-0C2C313AA4D1}"/>
              </a:ext>
            </a:extLst>
          </p:cNvPr>
          <p:cNvSpPr txBox="1"/>
          <p:nvPr/>
        </p:nvSpPr>
        <p:spPr>
          <a:xfrm>
            <a:off x="405830" y="4563517"/>
            <a:ext cx="11334013" cy="1323439"/>
          </a:xfrm>
          <a:prstGeom prst="rect">
            <a:avLst/>
          </a:prstGeom>
          <a:noFill/>
        </p:spPr>
        <p:txBody>
          <a:bodyPr wrap="square" rtlCol="0">
            <a:spAutoFit/>
          </a:bodyPr>
          <a:lstStyle/>
          <a:p>
            <a:pPr lvl="0" defTabSz="914400"/>
            <a:r>
              <a:rPr lang="en-AU" sz="8000" kern="0" dirty="0">
                <a:solidFill>
                  <a:schemeClr val="bg1"/>
                </a:solidFill>
              </a:rPr>
              <a:t>What is AI?</a:t>
            </a:r>
          </a:p>
        </p:txBody>
      </p:sp>
    </p:spTree>
    <p:extLst>
      <p:ext uri="{BB962C8B-B14F-4D97-AF65-F5344CB8AC3E}">
        <p14:creationId xmlns:p14="http://schemas.microsoft.com/office/powerpoint/2010/main" val="14254966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5" descr="Diagram&#10;&#10;Description automatically generated">
            <a:extLst>
              <a:ext uri="{FF2B5EF4-FFF2-40B4-BE49-F238E27FC236}">
                <a16:creationId xmlns:a16="http://schemas.microsoft.com/office/drawing/2014/main" id="{8A97D1B4-56D0-4F12-923B-527A20111122}"/>
              </a:ext>
            </a:extLst>
          </p:cNvPr>
          <p:cNvPicPr>
            <a:picLocks noChangeAspect="1"/>
          </p:cNvPicPr>
          <p:nvPr/>
        </p:nvPicPr>
        <p:blipFill rotWithShape="1">
          <a:blip r:embed="rId3"/>
          <a:srcRect l="46925" r="6516" b="-187"/>
          <a:stretch/>
        </p:blipFill>
        <p:spPr>
          <a:xfrm>
            <a:off x="6017231" y="959800"/>
            <a:ext cx="6160396" cy="4595945"/>
          </a:xfrm>
          <a:prstGeom prst="rect">
            <a:avLst/>
          </a:prstGeom>
        </p:spPr>
      </p:pic>
      <p:sp>
        <p:nvSpPr>
          <p:cNvPr id="2" name="Title 1">
            <a:extLst>
              <a:ext uri="{FF2B5EF4-FFF2-40B4-BE49-F238E27FC236}">
                <a16:creationId xmlns:a16="http://schemas.microsoft.com/office/drawing/2014/main" id="{8B9DC4E5-F0DD-3C4C-A69A-6BD14B197840}"/>
              </a:ext>
            </a:extLst>
          </p:cNvPr>
          <p:cNvSpPr>
            <a:spLocks noGrp="1"/>
          </p:cNvSpPr>
          <p:nvPr>
            <p:ph type="title"/>
          </p:nvPr>
        </p:nvSpPr>
        <p:spPr>
          <a:xfrm>
            <a:off x="655320" y="959800"/>
            <a:ext cx="6350787" cy="1692794"/>
          </a:xfrm>
        </p:spPr>
        <p:txBody>
          <a:bodyPr vert="horz" lIns="91440" tIns="45720" rIns="91440" bIns="45720" rtlCol="0" anchor="ctr">
            <a:normAutofit/>
          </a:bodyPr>
          <a:lstStyle/>
          <a:p>
            <a:pPr defTabSz="914400">
              <a:lnSpc>
                <a:spcPct val="90000"/>
              </a:lnSpc>
            </a:pPr>
            <a:r>
              <a:rPr lang="en-US" sz="4400" b="1" dirty="0">
                <a:solidFill>
                  <a:srgbClr val="7030A0"/>
                </a:solidFill>
                <a:ea typeface="+mj-ea"/>
                <a:cs typeface="+mj-cs"/>
              </a:rPr>
              <a:t>AI is quite simply…</a:t>
            </a:r>
            <a:endParaRPr lang="en-US" sz="4400" dirty="0">
              <a:solidFill>
                <a:srgbClr val="7030A0"/>
              </a:solidFill>
              <a:ea typeface="+mj-ea"/>
              <a:cs typeface="+mj-cs"/>
            </a:endParaRPr>
          </a:p>
        </p:txBody>
      </p:sp>
      <p:cxnSp>
        <p:nvCxnSpPr>
          <p:cNvPr id="7"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28C21A-16FB-4881-B416-181B5814532D}"/>
              </a:ext>
            </a:extLst>
          </p:cNvPr>
          <p:cNvSpPr txBox="1"/>
          <p:nvPr/>
        </p:nvSpPr>
        <p:spPr>
          <a:xfrm>
            <a:off x="655321" y="2575034"/>
            <a:ext cx="5120113" cy="34622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solidFill>
                  <a:srgbClr val="1A1A1A"/>
                </a:solidFill>
                <a:effectLst/>
                <a:uLnTx/>
                <a:uFillTx/>
                <a:latin typeface="Segoe UI"/>
                <a:ea typeface="+mn-lt"/>
                <a:cs typeface="Segoe UI"/>
              </a:rPr>
              <a:t>an attempt to make a computer, a robot, or other piece of technology ‘think’ and do some things like humans.</a:t>
            </a:r>
            <a:endParaRPr kumimoji="0" lang="en-US" sz="2800" b="0" i="0" u="none" strike="noStrike" kern="1200" cap="none" spc="0" normalizeH="0" baseline="0" noProof="0" dirty="0">
              <a:ln>
                <a:noFill/>
              </a:ln>
              <a:solidFill>
                <a:srgbClr val="1A1A1A"/>
              </a:solidFill>
              <a:effectLst/>
              <a:uLnTx/>
              <a:uFillTx/>
              <a:latin typeface="Segoe UI"/>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25016850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C4E5-F0DD-3C4C-A69A-6BD14B197840}"/>
              </a:ext>
            </a:extLst>
          </p:cNvPr>
          <p:cNvSpPr>
            <a:spLocks noGrp="1"/>
          </p:cNvSpPr>
          <p:nvPr>
            <p:ph type="title"/>
          </p:nvPr>
        </p:nvSpPr>
        <p:spPr>
          <a:xfrm>
            <a:off x="554332" y="215159"/>
            <a:ext cx="11247808" cy="1103502"/>
          </a:xfrm>
        </p:spPr>
        <p:txBody>
          <a:bodyPr vert="horz" lIns="91440" tIns="45720" rIns="91440" bIns="45720" rtlCol="0" anchor="ctr">
            <a:normAutofit/>
          </a:bodyPr>
          <a:lstStyle/>
          <a:p>
            <a:pPr defTabSz="914400">
              <a:lnSpc>
                <a:spcPct val="90000"/>
              </a:lnSpc>
            </a:pPr>
            <a:r>
              <a:rPr lang="en-US" sz="4400" b="1" dirty="0">
                <a:solidFill>
                  <a:srgbClr val="7030A0"/>
                </a:solidFill>
                <a:ea typeface="+mj-ea"/>
                <a:cs typeface="+mj-cs"/>
              </a:rPr>
              <a:t>Microsoft’s Cognitive Services</a:t>
            </a:r>
            <a:endParaRPr lang="en-US" sz="4400" b="1" dirty="0">
              <a:solidFill>
                <a:srgbClr val="7030A0"/>
              </a:solidFill>
              <a:ea typeface="+mj-ea"/>
              <a:cs typeface="Segoe UI Semibold"/>
            </a:endParaRPr>
          </a:p>
        </p:txBody>
      </p:sp>
      <p:pic>
        <p:nvPicPr>
          <p:cNvPr id="14" name="Picture 13">
            <a:extLst>
              <a:ext uri="{FF2B5EF4-FFF2-40B4-BE49-F238E27FC236}">
                <a16:creationId xmlns:a16="http://schemas.microsoft.com/office/drawing/2014/main" id="{B0C0DF04-8C10-7F14-5F9F-31CE7A59D112}"/>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829496" y="2354969"/>
            <a:ext cx="1026058" cy="1152066"/>
          </a:xfrm>
          <a:prstGeom prst="rect">
            <a:avLst/>
          </a:prstGeom>
        </p:spPr>
      </p:pic>
      <p:pic>
        <p:nvPicPr>
          <p:cNvPr id="15" name="Picture 14">
            <a:extLst>
              <a:ext uri="{FF2B5EF4-FFF2-40B4-BE49-F238E27FC236}">
                <a16:creationId xmlns:a16="http://schemas.microsoft.com/office/drawing/2014/main" id="{D64825FA-D933-E334-516F-0D7C91C042FC}"/>
              </a:ext>
            </a:extLst>
          </p:cNvPr>
          <p:cNvPicPr>
            <a:picLocks noChangeAspect="1"/>
          </p:cNvPicPr>
          <p:nvPr/>
        </p:nvPicPr>
        <p:blipFill>
          <a:blip r:embed="rId5">
            <a:duotone>
              <a:schemeClr val="accent3">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2847069" y="2378074"/>
            <a:ext cx="1110194" cy="1105856"/>
          </a:xfrm>
          <a:prstGeom prst="rect">
            <a:avLst/>
          </a:prstGeom>
        </p:spPr>
      </p:pic>
      <p:pic>
        <p:nvPicPr>
          <p:cNvPr id="16" name="Graphic 15" descr="Playbook">
            <a:extLst>
              <a:ext uri="{FF2B5EF4-FFF2-40B4-BE49-F238E27FC236}">
                <a16:creationId xmlns:a16="http://schemas.microsoft.com/office/drawing/2014/main" id="{96E01409-B0C7-035D-3FC6-109BBF6279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70189" y="2093015"/>
            <a:ext cx="1596824" cy="1596822"/>
          </a:xfrm>
          <a:prstGeom prst="rect">
            <a:avLst/>
          </a:prstGeom>
        </p:spPr>
      </p:pic>
      <p:pic>
        <p:nvPicPr>
          <p:cNvPr id="17" name="Picture 16">
            <a:extLst>
              <a:ext uri="{FF2B5EF4-FFF2-40B4-BE49-F238E27FC236}">
                <a16:creationId xmlns:a16="http://schemas.microsoft.com/office/drawing/2014/main" id="{3E328BD1-C64E-CD72-F9AD-C81FB7B39328}"/>
              </a:ext>
            </a:extLst>
          </p:cNvPr>
          <p:cNvPicPr>
            <a:picLocks noChangeAspect="1"/>
          </p:cNvPicPr>
          <p:nvPr/>
        </p:nvPicPr>
        <p:blipFill>
          <a:blip r:embed="rId9">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20000" contrast="40000"/>
                    </a14:imgEffect>
                  </a14:imgLayer>
                </a14:imgProps>
              </a:ext>
            </a:extLst>
          </a:blip>
          <a:stretch>
            <a:fillRect/>
          </a:stretch>
        </p:blipFill>
        <p:spPr>
          <a:xfrm>
            <a:off x="9551870" y="2253841"/>
            <a:ext cx="1212528" cy="1212526"/>
          </a:xfrm>
          <a:prstGeom prst="rect">
            <a:avLst/>
          </a:prstGeom>
        </p:spPr>
      </p:pic>
      <p:pic>
        <p:nvPicPr>
          <p:cNvPr id="18" name="Picture 17">
            <a:extLst>
              <a:ext uri="{FF2B5EF4-FFF2-40B4-BE49-F238E27FC236}">
                <a16:creationId xmlns:a16="http://schemas.microsoft.com/office/drawing/2014/main" id="{997BC634-27AC-CCF4-EAE0-6ADF365B4FDB}"/>
              </a:ext>
            </a:extLst>
          </p:cNvPr>
          <p:cNvPicPr>
            <a:picLocks noChangeAspect="1"/>
          </p:cNvPicPr>
          <p:nvPr/>
        </p:nvPicPr>
        <p:blipFill>
          <a:blip r:embed="rId11">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243373" y="2131675"/>
            <a:ext cx="1439736" cy="1439734"/>
          </a:xfrm>
          <a:prstGeom prst="rect">
            <a:avLst/>
          </a:prstGeom>
        </p:spPr>
      </p:pic>
      <p:sp>
        <p:nvSpPr>
          <p:cNvPr id="19" name="Rectangle 18">
            <a:extLst>
              <a:ext uri="{FF2B5EF4-FFF2-40B4-BE49-F238E27FC236}">
                <a16:creationId xmlns:a16="http://schemas.microsoft.com/office/drawing/2014/main" id="{2B55A3D8-5A18-611E-803D-BCB9359B3EC3}"/>
              </a:ext>
            </a:extLst>
          </p:cNvPr>
          <p:cNvSpPr/>
          <p:nvPr/>
        </p:nvSpPr>
        <p:spPr>
          <a:xfrm>
            <a:off x="427475" y="3656840"/>
            <a:ext cx="2087348" cy="2169825"/>
          </a:xfrm>
          <a:prstGeom prst="rect">
            <a:avLst/>
          </a:prstGeom>
        </p:spPr>
        <p:txBody>
          <a:bodyPr wrap="square" lIns="91440" tIns="45720" rIns="91440" bIns="45720" anchor="t">
            <a:spAutoFit/>
          </a:bodyPr>
          <a:lstStyle/>
          <a:p>
            <a:pPr algn="ctr"/>
            <a:r>
              <a:rPr lang="en-IN" sz="2000" b="1" dirty="0"/>
              <a:t>Vision </a:t>
            </a:r>
            <a:br>
              <a:rPr lang="en-IN" sz="2000" b="1" dirty="0"/>
            </a:br>
            <a:endParaRPr lang="en-IN" sz="700" dirty="0">
              <a:cs typeface="Segoe UI"/>
            </a:endParaRPr>
          </a:p>
          <a:p>
            <a:pPr algn="ctr"/>
            <a:endParaRPr lang="en-IN" sz="1800" dirty="0">
              <a:ea typeface="+mn-lt"/>
              <a:cs typeface="+mn-lt"/>
            </a:endParaRPr>
          </a:p>
          <a:p>
            <a:pPr algn="ctr"/>
            <a:r>
              <a:rPr lang="en-IN" sz="1800" dirty="0">
                <a:ea typeface="+mn-lt"/>
                <a:cs typeface="+mn-lt"/>
              </a:rPr>
              <a:t>AI that identifies and analyses content within images, videos, and digital ink.</a:t>
            </a:r>
            <a:endParaRPr lang="en-IN" sz="1800" dirty="0"/>
          </a:p>
        </p:txBody>
      </p:sp>
      <p:sp>
        <p:nvSpPr>
          <p:cNvPr id="20" name="Rectangle 19">
            <a:extLst>
              <a:ext uri="{FF2B5EF4-FFF2-40B4-BE49-F238E27FC236}">
                <a16:creationId xmlns:a16="http://schemas.microsoft.com/office/drawing/2014/main" id="{DE50972F-851C-6FBC-0A43-13D733BC0DA5}"/>
              </a:ext>
            </a:extLst>
          </p:cNvPr>
          <p:cNvSpPr/>
          <p:nvPr/>
        </p:nvSpPr>
        <p:spPr>
          <a:xfrm>
            <a:off x="2475760" y="3690222"/>
            <a:ext cx="2153570" cy="1892826"/>
          </a:xfrm>
          <a:prstGeom prst="rect">
            <a:avLst/>
          </a:prstGeom>
        </p:spPr>
        <p:txBody>
          <a:bodyPr wrap="square" lIns="91440" tIns="45720" rIns="91440" bIns="45720" anchor="t">
            <a:spAutoFit/>
          </a:bodyPr>
          <a:lstStyle/>
          <a:p>
            <a:pPr algn="ctr"/>
            <a:r>
              <a:rPr lang="en-IN" sz="2000" b="1" dirty="0"/>
              <a:t>Speech</a:t>
            </a:r>
            <a:endParaRPr lang="en-US" sz="1800" dirty="0"/>
          </a:p>
          <a:p>
            <a:endParaRPr lang="en-IN" sz="700" b="1" dirty="0">
              <a:cs typeface="Segoe UI"/>
            </a:endParaRPr>
          </a:p>
          <a:p>
            <a:pPr algn="ctr"/>
            <a:endParaRPr lang="en-IN" sz="1800" dirty="0">
              <a:ea typeface="+mn-lt"/>
              <a:cs typeface="+mn-lt"/>
            </a:endParaRPr>
          </a:p>
          <a:p>
            <a:pPr algn="ctr"/>
            <a:r>
              <a:rPr lang="en-IN" sz="1800" dirty="0">
                <a:ea typeface="+mn-lt"/>
                <a:cs typeface="+mn-lt"/>
              </a:rPr>
              <a:t>AI that integrates </a:t>
            </a:r>
          </a:p>
          <a:p>
            <a:pPr algn="ctr"/>
            <a:r>
              <a:rPr lang="en-IN" sz="1800" dirty="0">
                <a:ea typeface="+mn-lt"/>
                <a:cs typeface="+mn-lt"/>
              </a:rPr>
              <a:t>speech processing into apps and services.</a:t>
            </a:r>
            <a:endParaRPr lang="en-IN" sz="2000" dirty="0">
              <a:cs typeface="Segoe UI"/>
            </a:endParaRPr>
          </a:p>
        </p:txBody>
      </p:sp>
      <p:sp>
        <p:nvSpPr>
          <p:cNvPr id="21" name="Rectangle 20">
            <a:extLst>
              <a:ext uri="{FF2B5EF4-FFF2-40B4-BE49-F238E27FC236}">
                <a16:creationId xmlns:a16="http://schemas.microsoft.com/office/drawing/2014/main" id="{B47AF047-2E4A-342A-3A4D-2FBD5B8D5CFD}"/>
              </a:ext>
            </a:extLst>
          </p:cNvPr>
          <p:cNvSpPr/>
          <p:nvPr/>
        </p:nvSpPr>
        <p:spPr>
          <a:xfrm>
            <a:off x="4668936" y="3689837"/>
            <a:ext cx="2126927" cy="1785104"/>
          </a:xfrm>
          <a:prstGeom prst="rect">
            <a:avLst/>
          </a:prstGeom>
        </p:spPr>
        <p:txBody>
          <a:bodyPr wrap="square" lIns="91440" tIns="45720" rIns="91440" bIns="45720" anchor="t">
            <a:spAutoFit/>
          </a:bodyPr>
          <a:lstStyle/>
          <a:p>
            <a:pPr algn="ctr"/>
            <a:r>
              <a:rPr lang="en-IN" sz="2000" b="1" dirty="0"/>
              <a:t>Language</a:t>
            </a:r>
            <a:endParaRPr lang="en-US" sz="1800" b="1" dirty="0"/>
          </a:p>
          <a:p>
            <a:pPr algn="ctr"/>
            <a:endParaRPr lang="en-US" sz="1800" b="1" dirty="0">
              <a:ea typeface="+mn-lt"/>
              <a:cs typeface="+mn-lt"/>
            </a:endParaRPr>
          </a:p>
          <a:p>
            <a:pPr algn="ctr"/>
            <a:r>
              <a:rPr lang="en-IN" sz="1800" dirty="0">
                <a:ea typeface="+mn-lt"/>
                <a:cs typeface="+mn-lt"/>
              </a:rPr>
              <a:t>AI that helps to extract meaning from words and sentences. </a:t>
            </a:r>
            <a:endParaRPr lang="en-IN" sz="1800" dirty="0">
              <a:cs typeface="Segoe UI"/>
            </a:endParaRPr>
          </a:p>
        </p:txBody>
      </p:sp>
      <p:sp>
        <p:nvSpPr>
          <p:cNvPr id="22" name="Rectangle 21">
            <a:extLst>
              <a:ext uri="{FF2B5EF4-FFF2-40B4-BE49-F238E27FC236}">
                <a16:creationId xmlns:a16="http://schemas.microsoft.com/office/drawing/2014/main" id="{4C67971E-8C0C-C79C-B985-D4CF19801CE3}"/>
              </a:ext>
            </a:extLst>
          </p:cNvPr>
          <p:cNvSpPr/>
          <p:nvPr/>
        </p:nvSpPr>
        <p:spPr>
          <a:xfrm>
            <a:off x="7115843" y="3673965"/>
            <a:ext cx="1694796" cy="2446824"/>
          </a:xfrm>
          <a:prstGeom prst="rect">
            <a:avLst/>
          </a:prstGeom>
        </p:spPr>
        <p:txBody>
          <a:bodyPr wrap="square" lIns="91440" tIns="45720" rIns="91440" bIns="45720" anchor="t">
            <a:spAutoFit/>
          </a:bodyPr>
          <a:lstStyle/>
          <a:p>
            <a:pPr algn="ctr"/>
            <a:r>
              <a:rPr lang="en-IN" sz="2000" b="1" dirty="0"/>
              <a:t>Search</a:t>
            </a:r>
            <a:endParaRPr lang="en-US" sz="1600" dirty="0">
              <a:cs typeface="Segoe UI"/>
            </a:endParaRPr>
          </a:p>
          <a:p>
            <a:pPr algn="ctr"/>
            <a:endParaRPr lang="en-IN" sz="700" dirty="0">
              <a:ea typeface="+mn-lt"/>
              <a:cs typeface="+mn-lt"/>
            </a:endParaRPr>
          </a:p>
          <a:p>
            <a:pPr algn="ctr"/>
            <a:endParaRPr lang="en-IN" sz="1800" dirty="0">
              <a:ea typeface="+mn-lt"/>
              <a:cs typeface="+mn-lt"/>
            </a:endParaRPr>
          </a:p>
          <a:p>
            <a:pPr algn="ctr"/>
            <a:r>
              <a:rPr lang="en-IN" sz="1800" dirty="0">
                <a:ea typeface="+mn-lt"/>
                <a:cs typeface="+mn-lt"/>
              </a:rPr>
              <a:t>AI to help you find what you’re looking for from the internet. </a:t>
            </a:r>
            <a:endParaRPr lang="en-IN" sz="1800" dirty="0">
              <a:cs typeface="Segoe UI"/>
            </a:endParaRPr>
          </a:p>
          <a:p>
            <a:pPr algn="ctr"/>
            <a:endParaRPr lang="en-IN" sz="1800" dirty="0">
              <a:cs typeface="Segoe UI"/>
            </a:endParaRPr>
          </a:p>
        </p:txBody>
      </p:sp>
      <p:sp>
        <p:nvSpPr>
          <p:cNvPr id="23" name="Rectangle 22">
            <a:extLst>
              <a:ext uri="{FF2B5EF4-FFF2-40B4-BE49-F238E27FC236}">
                <a16:creationId xmlns:a16="http://schemas.microsoft.com/office/drawing/2014/main" id="{A2700584-D5FA-9CA2-32CD-1E7A50CA15D3}"/>
              </a:ext>
            </a:extLst>
          </p:cNvPr>
          <p:cNvSpPr/>
          <p:nvPr/>
        </p:nvSpPr>
        <p:spPr>
          <a:xfrm>
            <a:off x="9127965" y="3673965"/>
            <a:ext cx="2268918" cy="1754326"/>
          </a:xfrm>
          <a:prstGeom prst="rect">
            <a:avLst/>
          </a:prstGeom>
        </p:spPr>
        <p:txBody>
          <a:bodyPr wrap="square" lIns="91440" tIns="45720" rIns="91440" bIns="45720" anchor="t">
            <a:spAutoFit/>
          </a:bodyPr>
          <a:lstStyle/>
          <a:p>
            <a:pPr algn="ctr"/>
            <a:r>
              <a:rPr lang="en-IN" sz="1800" b="1" dirty="0"/>
              <a:t>Decision</a:t>
            </a:r>
            <a:br>
              <a:rPr lang="en-IN" sz="1800" b="1" dirty="0">
                <a:cs typeface="Segoe UI"/>
              </a:rPr>
            </a:br>
            <a:endParaRPr lang="en-IN" sz="1800" b="1" dirty="0">
              <a:cs typeface="Segoe UI"/>
            </a:endParaRPr>
          </a:p>
          <a:p>
            <a:pPr algn="ctr"/>
            <a:r>
              <a:rPr lang="en-IN" sz="1800" dirty="0">
                <a:ea typeface="+mn-lt"/>
                <a:cs typeface="+mn-lt"/>
              </a:rPr>
              <a:t>AI to help make smarter decisions faster.</a:t>
            </a:r>
            <a:endParaRPr lang="en-IN" sz="1600" dirty="0">
              <a:ea typeface="+mn-lt"/>
              <a:cs typeface="+mn-lt"/>
            </a:endParaRPr>
          </a:p>
          <a:p>
            <a:pPr algn="ctr"/>
            <a:endParaRPr lang="en-IN" sz="1800" b="1" dirty="0">
              <a:cs typeface="Segoe UI"/>
            </a:endParaRPr>
          </a:p>
        </p:txBody>
      </p:sp>
      <p:sp>
        <p:nvSpPr>
          <p:cNvPr id="5" name="Content Placeholder 2">
            <a:extLst>
              <a:ext uri="{FF2B5EF4-FFF2-40B4-BE49-F238E27FC236}">
                <a16:creationId xmlns:a16="http://schemas.microsoft.com/office/drawing/2014/main" id="{7BC5D07D-ED84-7369-A1A1-23149CE42A35}"/>
              </a:ext>
            </a:extLst>
          </p:cNvPr>
          <p:cNvSpPr>
            <a:spLocks noGrp="1"/>
          </p:cNvSpPr>
          <p:nvPr>
            <p:ph type="body" sz="quarter" idx="10"/>
          </p:nvPr>
        </p:nvSpPr>
        <p:spPr>
          <a:xfrm>
            <a:off x="668976" y="978662"/>
            <a:ext cx="11018520" cy="869705"/>
          </a:xfrm>
        </p:spPr>
        <p:txBody>
          <a:bodyPr>
            <a:noAutofit/>
          </a:bodyPr>
          <a:lstStyle/>
          <a:p>
            <a:pPr marL="0" indent="0">
              <a:buNone/>
            </a:pPr>
            <a:r>
              <a:rPr lang="en-IN" sz="2000" dirty="0">
                <a:latin typeface="Segoe UI Semilight"/>
                <a:cs typeface="Segoe UI Semilight"/>
              </a:rPr>
              <a:t>Microsoft has developed many AI tools that AI inventors and developers can use. These are known as the cognitive services, and there are five of them. Within each of them are tools called APIs.  </a:t>
            </a:r>
            <a:endParaRPr lang="en-IN" sz="2000" dirty="0">
              <a:solidFill>
                <a:schemeClr val="accent1"/>
              </a:solidFill>
            </a:endParaRPr>
          </a:p>
        </p:txBody>
      </p:sp>
    </p:spTree>
    <p:extLst>
      <p:ext uri="{BB962C8B-B14F-4D97-AF65-F5344CB8AC3E}">
        <p14:creationId xmlns:p14="http://schemas.microsoft.com/office/powerpoint/2010/main" val="17007019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23" y="183472"/>
            <a:ext cx="11018520" cy="553998"/>
          </a:xfrm>
        </p:spPr>
        <p:txBody>
          <a:bodyPr>
            <a:noAutofit/>
          </a:bodyPr>
          <a:lstStyle/>
          <a:p>
            <a:r>
              <a:rPr lang="en-IN" sz="3000" b="1">
                <a:cs typeface="Segoe UI"/>
              </a:rPr>
              <a:t>APIs that sit under each of the cognitive services</a:t>
            </a:r>
            <a:endParaRPr lang="en-US"/>
          </a:p>
        </p:txBody>
      </p:sp>
      <p:sp>
        <p:nvSpPr>
          <p:cNvPr id="9" name="Content Placeholder 2">
            <a:extLst>
              <a:ext uri="{FF2B5EF4-FFF2-40B4-BE49-F238E27FC236}">
                <a16:creationId xmlns:a16="http://schemas.microsoft.com/office/drawing/2014/main" id="{0C8A937D-43E1-6043-AFD6-E64B0B618924}"/>
              </a:ext>
            </a:extLst>
          </p:cNvPr>
          <p:cNvSpPr>
            <a:spLocks noGrp="1"/>
          </p:cNvSpPr>
          <p:nvPr>
            <p:ph type="body" sz="quarter" idx="10"/>
          </p:nvPr>
        </p:nvSpPr>
        <p:spPr>
          <a:xfrm>
            <a:off x="362258" y="701307"/>
            <a:ext cx="11018520" cy="869705"/>
          </a:xfrm>
        </p:spPr>
        <p:txBody>
          <a:bodyPr>
            <a:noAutofit/>
          </a:bodyPr>
          <a:lstStyle/>
          <a:p>
            <a:pPr marL="0" indent="0">
              <a:buNone/>
            </a:pPr>
            <a:r>
              <a:rPr lang="en-IN" sz="2000">
                <a:latin typeface="Segoe UI Semilight"/>
                <a:cs typeface="Segoe UI Semilight"/>
              </a:rPr>
              <a:t>There are many APIs that sit under each of the cognitive services. APIs are essentially software tools that AI developers can use to quickly and simply build out their AI ideas. Here is an overview of them, and you will explore them yourselves shortly. </a:t>
            </a:r>
            <a:endParaRPr lang="en-IN" sz="2000"/>
          </a:p>
        </p:txBody>
      </p:sp>
      <p:pic>
        <p:nvPicPr>
          <p:cNvPr id="11" name="Picture 10">
            <a:extLst>
              <a:ext uri="{FF2B5EF4-FFF2-40B4-BE49-F238E27FC236}">
                <a16:creationId xmlns:a16="http://schemas.microsoft.com/office/drawing/2014/main" id="{6675A4A0-39B3-454F-919A-2789BE5E1818}"/>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309686" y="1882577"/>
            <a:ext cx="471204" cy="530630"/>
          </a:xfrm>
          <a:prstGeom prst="rect">
            <a:avLst/>
          </a:prstGeom>
        </p:spPr>
      </p:pic>
      <p:pic>
        <p:nvPicPr>
          <p:cNvPr id="12" name="Picture 11">
            <a:extLst>
              <a:ext uri="{FF2B5EF4-FFF2-40B4-BE49-F238E27FC236}">
                <a16:creationId xmlns:a16="http://schemas.microsoft.com/office/drawing/2014/main" id="{8BD017D7-1E17-9E45-949D-0DF68C10B7FE}"/>
              </a:ext>
            </a:extLst>
          </p:cNvPr>
          <p:cNvPicPr>
            <a:picLocks noChangeAspect="1"/>
          </p:cNvPicPr>
          <p:nvPr/>
        </p:nvPicPr>
        <p:blipFill>
          <a:blip r:embed="rId5">
            <a:duotone>
              <a:schemeClr val="accent3">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3665574" y="1892798"/>
            <a:ext cx="547942" cy="536206"/>
          </a:xfrm>
          <a:prstGeom prst="rect">
            <a:avLst/>
          </a:prstGeom>
        </p:spPr>
      </p:pic>
      <p:pic>
        <p:nvPicPr>
          <p:cNvPr id="13" name="Graphic 12" descr="Playbook">
            <a:extLst>
              <a:ext uri="{FF2B5EF4-FFF2-40B4-BE49-F238E27FC236}">
                <a16:creationId xmlns:a16="http://schemas.microsoft.com/office/drawing/2014/main" id="{83231D61-AD11-CD45-A895-4D9AF2966C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66655" y="1773080"/>
            <a:ext cx="746048" cy="746046"/>
          </a:xfrm>
          <a:prstGeom prst="rect">
            <a:avLst/>
          </a:prstGeom>
        </p:spPr>
      </p:pic>
      <p:pic>
        <p:nvPicPr>
          <p:cNvPr id="14" name="Picture 13">
            <a:extLst>
              <a:ext uri="{FF2B5EF4-FFF2-40B4-BE49-F238E27FC236}">
                <a16:creationId xmlns:a16="http://schemas.microsoft.com/office/drawing/2014/main" id="{62CFA923-8DFD-C04C-9A7B-7941FF0B7079}"/>
              </a:ext>
            </a:extLst>
          </p:cNvPr>
          <p:cNvPicPr>
            <a:picLocks noChangeAspect="1"/>
          </p:cNvPicPr>
          <p:nvPr/>
        </p:nvPicPr>
        <p:blipFill>
          <a:blip r:embed="rId9">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20000" contrast="40000"/>
                    </a14:imgEffect>
                  </a14:imgLayer>
                </a14:imgProps>
              </a:ext>
            </a:extLst>
          </a:blip>
          <a:stretch>
            <a:fillRect/>
          </a:stretch>
        </p:blipFill>
        <p:spPr>
          <a:xfrm>
            <a:off x="10456505" y="1804562"/>
            <a:ext cx="583694" cy="583692"/>
          </a:xfrm>
          <a:prstGeom prst="rect">
            <a:avLst/>
          </a:prstGeom>
        </p:spPr>
      </p:pic>
      <p:pic>
        <p:nvPicPr>
          <p:cNvPr id="15" name="Picture 14">
            <a:extLst>
              <a:ext uri="{FF2B5EF4-FFF2-40B4-BE49-F238E27FC236}">
                <a16:creationId xmlns:a16="http://schemas.microsoft.com/office/drawing/2014/main" id="{68C47CE0-0873-504D-AF76-8A6DA87138F5}"/>
              </a:ext>
            </a:extLst>
          </p:cNvPr>
          <p:cNvPicPr>
            <a:picLocks noChangeAspect="1"/>
          </p:cNvPicPr>
          <p:nvPr/>
        </p:nvPicPr>
        <p:blipFill>
          <a:blip r:embed="rId11">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314757" y="1669748"/>
            <a:ext cx="744319" cy="744317"/>
          </a:xfrm>
          <a:prstGeom prst="rect">
            <a:avLst/>
          </a:prstGeom>
        </p:spPr>
      </p:pic>
      <p:sp>
        <p:nvSpPr>
          <p:cNvPr id="16" name="Rectangle 15">
            <a:extLst>
              <a:ext uri="{FF2B5EF4-FFF2-40B4-BE49-F238E27FC236}">
                <a16:creationId xmlns:a16="http://schemas.microsoft.com/office/drawing/2014/main" id="{61153BBE-A9D5-2F4F-BF29-A34B25018EFB}"/>
              </a:ext>
            </a:extLst>
          </p:cNvPr>
          <p:cNvSpPr/>
          <p:nvPr/>
        </p:nvSpPr>
        <p:spPr>
          <a:xfrm>
            <a:off x="76459" y="2418873"/>
            <a:ext cx="3084848" cy="3693319"/>
          </a:xfrm>
          <a:prstGeom prst="rect">
            <a:avLst/>
          </a:prstGeom>
        </p:spPr>
        <p:txBody>
          <a:bodyPr wrap="square" lIns="91440" tIns="45720" rIns="91440" bIns="45720" anchor="t">
            <a:spAutoFit/>
          </a:bodyPr>
          <a:lstStyle/>
          <a:p>
            <a:pPr algn="ctr"/>
            <a:r>
              <a:rPr lang="en-IN" sz="1800" b="1" dirty="0"/>
              <a:t>Vision </a:t>
            </a:r>
            <a:br>
              <a:rPr lang="en-IN" sz="1800" b="1" dirty="0"/>
            </a:br>
            <a:r>
              <a:rPr lang="en-IN" sz="1200" b="1" dirty="0">
                <a:ea typeface="+mn-lt"/>
                <a:cs typeface="+mn-lt"/>
                <a:hlinkClick r:id="rId13"/>
              </a:rPr>
              <a:t>Computer Vision</a:t>
            </a:r>
            <a:endParaRPr lang="en-IN" sz="1200" dirty="0">
              <a:cs typeface="Segoe UI"/>
            </a:endParaRPr>
          </a:p>
          <a:p>
            <a:pPr algn="ctr"/>
            <a:r>
              <a:rPr lang="en-IN" sz="1200" dirty="0">
                <a:ea typeface="+mn-lt"/>
                <a:cs typeface="+mn-lt"/>
              </a:rPr>
              <a:t>Analyze content in images and video.</a:t>
            </a:r>
            <a:endParaRPr lang="en-IN" sz="1200" dirty="0">
              <a:cs typeface="Segoe UI"/>
            </a:endParaRPr>
          </a:p>
          <a:p>
            <a:pPr algn="ctr"/>
            <a:r>
              <a:rPr lang="en-IN" sz="1200" b="1" dirty="0">
                <a:ea typeface="+mn-lt"/>
                <a:cs typeface="+mn-lt"/>
                <a:hlinkClick r:id="rId14"/>
              </a:rPr>
              <a:t>Custom Vision</a:t>
            </a:r>
            <a:endParaRPr lang="en-IN" sz="1200" dirty="0">
              <a:cs typeface="Segoe UI"/>
            </a:endParaRPr>
          </a:p>
          <a:p>
            <a:pPr algn="ctr"/>
            <a:r>
              <a:rPr lang="en-IN" sz="1200" dirty="0">
                <a:ea typeface="+mn-lt"/>
                <a:cs typeface="+mn-lt"/>
              </a:rPr>
              <a:t>Customize image recognition to fit your business needs.</a:t>
            </a:r>
            <a:endParaRPr lang="en-IN" sz="1200" dirty="0">
              <a:cs typeface="Segoe UI"/>
            </a:endParaRPr>
          </a:p>
          <a:p>
            <a:pPr algn="ctr"/>
            <a:r>
              <a:rPr lang="en-IN" sz="1200" b="1" dirty="0">
                <a:ea typeface="+mn-lt"/>
                <a:cs typeface="+mn-lt"/>
                <a:hlinkClick r:id="rId15"/>
              </a:rPr>
              <a:t>Face</a:t>
            </a:r>
            <a:endParaRPr lang="en-IN" sz="1200" dirty="0">
              <a:cs typeface="Segoe UI"/>
            </a:endParaRPr>
          </a:p>
          <a:p>
            <a:pPr algn="ctr"/>
            <a:r>
              <a:rPr lang="en-IN" sz="1200" dirty="0">
                <a:ea typeface="+mn-lt"/>
                <a:cs typeface="+mn-lt"/>
              </a:rPr>
              <a:t>Detect and identify people and emotions in images.</a:t>
            </a:r>
            <a:endParaRPr lang="en-IN" sz="1200" dirty="0">
              <a:cs typeface="Segoe UI"/>
            </a:endParaRPr>
          </a:p>
          <a:p>
            <a:pPr algn="ctr"/>
            <a:r>
              <a:rPr lang="en-IN" sz="1200" b="1" dirty="0">
                <a:ea typeface="+mn-lt"/>
                <a:cs typeface="+mn-lt"/>
                <a:hlinkClick r:id="rId16"/>
              </a:rPr>
              <a:t>Form Recognizer</a:t>
            </a:r>
            <a:endParaRPr lang="en-IN" sz="1200" dirty="0">
              <a:cs typeface="Segoe UI"/>
            </a:endParaRPr>
          </a:p>
          <a:p>
            <a:pPr algn="ctr"/>
            <a:r>
              <a:rPr lang="en-IN" sz="1200" dirty="0">
                <a:ea typeface="+mn-lt"/>
                <a:cs typeface="+mn-lt"/>
              </a:rPr>
              <a:t>Extract text, key-value pairs, and tables from documents.</a:t>
            </a:r>
            <a:endParaRPr lang="en-IN" sz="1200" dirty="0">
              <a:cs typeface="Segoe UI"/>
            </a:endParaRPr>
          </a:p>
          <a:p>
            <a:pPr algn="ctr"/>
            <a:r>
              <a:rPr lang="en-IN" sz="1200" b="1" dirty="0">
                <a:ea typeface="+mn-lt"/>
                <a:cs typeface="+mn-lt"/>
                <a:hlinkClick r:id="rId17"/>
              </a:rPr>
              <a:t>Ink Recognizer </a:t>
            </a:r>
            <a:br>
              <a:rPr lang="en-IN" sz="1200" b="1" dirty="0">
                <a:ea typeface="+mn-lt"/>
                <a:cs typeface="+mn-lt"/>
              </a:rPr>
            </a:br>
            <a:r>
              <a:rPr lang="en-IN" sz="1200" dirty="0">
                <a:ea typeface="+mn-lt"/>
                <a:cs typeface="+mn-lt"/>
              </a:rPr>
              <a:t>Recognize digital ink and handwriting, and pinpoint common shapes.</a:t>
            </a:r>
            <a:endParaRPr lang="en-IN" sz="1200" dirty="0">
              <a:cs typeface="Segoe UI"/>
            </a:endParaRPr>
          </a:p>
          <a:p>
            <a:pPr algn="ctr"/>
            <a:r>
              <a:rPr lang="en-IN" sz="1200" b="1" dirty="0">
                <a:ea typeface="+mn-lt"/>
                <a:cs typeface="+mn-lt"/>
                <a:hlinkClick r:id="rId18"/>
              </a:rPr>
              <a:t>Video Indexer</a:t>
            </a:r>
            <a:endParaRPr lang="en-IN" sz="1200" dirty="0">
              <a:cs typeface="Segoe UI"/>
            </a:endParaRPr>
          </a:p>
          <a:p>
            <a:pPr algn="ctr"/>
            <a:r>
              <a:rPr lang="en-IN" sz="1200" dirty="0">
                <a:ea typeface="+mn-lt"/>
                <a:cs typeface="+mn-lt"/>
              </a:rPr>
              <a:t>Analyze the visual and audio channels of a video, and index its content.</a:t>
            </a:r>
            <a:endParaRPr lang="en-IN" sz="1200" dirty="0">
              <a:cs typeface="Segoe UI"/>
            </a:endParaRPr>
          </a:p>
          <a:p>
            <a:pPr algn="ctr"/>
            <a:endParaRPr lang="en-IN" sz="1200" b="1" dirty="0">
              <a:cs typeface="Segoe UI"/>
            </a:endParaRPr>
          </a:p>
        </p:txBody>
      </p:sp>
      <p:sp>
        <p:nvSpPr>
          <p:cNvPr id="17" name="Rectangle 16">
            <a:extLst>
              <a:ext uri="{FF2B5EF4-FFF2-40B4-BE49-F238E27FC236}">
                <a16:creationId xmlns:a16="http://schemas.microsoft.com/office/drawing/2014/main" id="{67CAA83D-7894-8747-BEE5-347B8D6F2801}"/>
              </a:ext>
            </a:extLst>
          </p:cNvPr>
          <p:cNvSpPr/>
          <p:nvPr/>
        </p:nvSpPr>
        <p:spPr>
          <a:xfrm>
            <a:off x="3106904" y="2433668"/>
            <a:ext cx="1802443" cy="3693319"/>
          </a:xfrm>
          <a:prstGeom prst="rect">
            <a:avLst/>
          </a:prstGeom>
        </p:spPr>
        <p:txBody>
          <a:bodyPr wrap="square" lIns="91440" tIns="45720" rIns="91440" bIns="45720" anchor="t">
            <a:spAutoFit/>
          </a:bodyPr>
          <a:lstStyle/>
          <a:p>
            <a:pPr algn="ctr"/>
            <a:r>
              <a:rPr lang="en-IN" sz="1800" b="1"/>
              <a:t>Speech</a:t>
            </a:r>
            <a:endParaRPr lang="en-US"/>
          </a:p>
          <a:p>
            <a:pPr algn="ctr"/>
            <a:r>
              <a:rPr lang="en-IN" sz="1200" b="1">
                <a:ea typeface="+mn-lt"/>
                <a:cs typeface="+mn-lt"/>
                <a:hlinkClick r:id="rId19"/>
              </a:rPr>
              <a:t>Speech to Text</a:t>
            </a:r>
            <a:endParaRPr lang="en-IN" sz="1200">
              <a:cs typeface="Segoe UI"/>
            </a:endParaRPr>
          </a:p>
          <a:p>
            <a:pPr algn="ctr"/>
            <a:r>
              <a:rPr lang="en-IN" sz="1200">
                <a:ea typeface="+mn-lt"/>
                <a:cs typeface="+mn-lt"/>
              </a:rPr>
              <a:t>Transcribe audible speech into readable, searchable text.</a:t>
            </a:r>
            <a:endParaRPr lang="en-IN" sz="1200">
              <a:cs typeface="Segoe UI"/>
            </a:endParaRPr>
          </a:p>
          <a:p>
            <a:pPr algn="ctr"/>
            <a:r>
              <a:rPr lang="en-IN" sz="1200" b="1">
                <a:ea typeface="+mn-lt"/>
                <a:cs typeface="+mn-lt"/>
                <a:hlinkClick r:id="rId20"/>
              </a:rPr>
              <a:t>Text to Speech</a:t>
            </a:r>
            <a:endParaRPr lang="en-IN" sz="1200">
              <a:cs typeface="Segoe UI"/>
            </a:endParaRPr>
          </a:p>
          <a:p>
            <a:pPr algn="ctr"/>
            <a:r>
              <a:rPr lang="en-IN" sz="1200">
                <a:ea typeface="+mn-lt"/>
                <a:cs typeface="+mn-lt"/>
              </a:rPr>
              <a:t>Convert text to lifelike speech for more natural interfaces.</a:t>
            </a:r>
            <a:endParaRPr lang="en-IN" sz="1200">
              <a:cs typeface="Segoe UI"/>
            </a:endParaRPr>
          </a:p>
          <a:p>
            <a:pPr algn="ctr"/>
            <a:r>
              <a:rPr lang="en-IN" sz="1200" b="1">
                <a:ea typeface="+mn-lt"/>
                <a:cs typeface="+mn-lt"/>
                <a:hlinkClick r:id="rId21"/>
              </a:rPr>
              <a:t>Speech Translation</a:t>
            </a:r>
            <a:endParaRPr lang="en-IN" sz="1200">
              <a:cs typeface="Segoe UI"/>
            </a:endParaRPr>
          </a:p>
          <a:p>
            <a:pPr algn="ctr"/>
            <a:r>
              <a:rPr lang="en-IN" sz="1200">
                <a:ea typeface="+mn-lt"/>
                <a:cs typeface="+mn-lt"/>
              </a:rPr>
              <a:t>Integrate real-time speech translation into your apps.</a:t>
            </a:r>
            <a:endParaRPr lang="en-IN" sz="1200">
              <a:cs typeface="Segoe UI"/>
            </a:endParaRPr>
          </a:p>
          <a:p>
            <a:pPr algn="ctr"/>
            <a:r>
              <a:rPr lang="en-IN" sz="1200" b="1" u="sng">
                <a:solidFill>
                  <a:schemeClr val="accent2"/>
                </a:solidFill>
                <a:ea typeface="+mn-lt"/>
                <a:cs typeface="+mn-lt"/>
              </a:rPr>
              <a:t>Speaker Recognition</a:t>
            </a:r>
            <a:endParaRPr lang="en-IN" sz="1200" b="1" u="sng" cap="all" baseline="30000">
              <a:solidFill>
                <a:schemeClr val="accent2"/>
              </a:solidFill>
              <a:cs typeface="Segoe UI"/>
            </a:endParaRPr>
          </a:p>
          <a:p>
            <a:pPr algn="ctr"/>
            <a:r>
              <a:rPr lang="en-IN" sz="1200">
                <a:ea typeface="+mn-lt"/>
                <a:cs typeface="+mn-lt"/>
              </a:rPr>
              <a:t>Identify and verify the people speaking based on audio.</a:t>
            </a:r>
            <a:endParaRPr lang="en-IN" sz="1200">
              <a:cs typeface="Segoe UI"/>
            </a:endParaRPr>
          </a:p>
          <a:p>
            <a:pPr algn="ctr"/>
            <a:endParaRPr lang="en-IN" sz="1200" b="1">
              <a:cs typeface="Segoe UI"/>
            </a:endParaRPr>
          </a:p>
          <a:p>
            <a:endParaRPr lang="en-IN" sz="1200">
              <a:cs typeface="Segoe UI"/>
            </a:endParaRPr>
          </a:p>
        </p:txBody>
      </p:sp>
      <p:sp>
        <p:nvSpPr>
          <p:cNvPr id="18" name="Rectangle 17">
            <a:extLst>
              <a:ext uri="{FF2B5EF4-FFF2-40B4-BE49-F238E27FC236}">
                <a16:creationId xmlns:a16="http://schemas.microsoft.com/office/drawing/2014/main" id="{AFAD08DD-D630-264C-A190-B8CCCFBDF3BF}"/>
              </a:ext>
            </a:extLst>
          </p:cNvPr>
          <p:cNvSpPr/>
          <p:nvPr/>
        </p:nvSpPr>
        <p:spPr>
          <a:xfrm>
            <a:off x="4990535" y="2432091"/>
            <a:ext cx="2577487" cy="3785652"/>
          </a:xfrm>
          <a:prstGeom prst="rect">
            <a:avLst/>
          </a:prstGeom>
        </p:spPr>
        <p:txBody>
          <a:bodyPr wrap="square" lIns="91440" tIns="45720" rIns="91440" bIns="45720" anchor="t">
            <a:spAutoFit/>
          </a:bodyPr>
          <a:lstStyle/>
          <a:p>
            <a:pPr algn="ctr"/>
            <a:r>
              <a:rPr lang="en-IN" sz="1800" b="1"/>
              <a:t>Language</a:t>
            </a:r>
          </a:p>
          <a:p>
            <a:pPr algn="ctr"/>
            <a:r>
              <a:rPr lang="en-IN" sz="1200" b="1">
                <a:ea typeface="+mn-lt"/>
                <a:cs typeface="+mn-lt"/>
                <a:hlinkClick r:id="rId22"/>
              </a:rPr>
              <a:t>Immersive Reader</a:t>
            </a:r>
            <a:endParaRPr lang="en-IN" sz="1200">
              <a:cs typeface="Segoe UI"/>
            </a:endParaRPr>
          </a:p>
          <a:p>
            <a:pPr algn="ctr"/>
            <a:r>
              <a:rPr lang="en-IN" sz="1200">
                <a:ea typeface="+mn-lt"/>
                <a:cs typeface="+mn-lt"/>
              </a:rPr>
              <a:t>Help readers of all abilities comprehend text using audio and visual cues.</a:t>
            </a:r>
            <a:endParaRPr lang="en-IN" sz="1200">
              <a:cs typeface="Segoe UI"/>
            </a:endParaRPr>
          </a:p>
          <a:p>
            <a:pPr algn="ctr"/>
            <a:r>
              <a:rPr lang="en-IN" sz="1200" b="1">
                <a:ea typeface="+mn-lt"/>
                <a:cs typeface="+mn-lt"/>
                <a:hlinkClick r:id="rId23"/>
              </a:rPr>
              <a:t>Language Understanding</a:t>
            </a:r>
            <a:endParaRPr lang="en-IN" sz="1200">
              <a:cs typeface="Segoe UI"/>
            </a:endParaRPr>
          </a:p>
          <a:p>
            <a:pPr algn="ctr"/>
            <a:r>
              <a:rPr lang="en-IN" sz="1200">
                <a:ea typeface="+mn-lt"/>
                <a:cs typeface="+mn-lt"/>
              </a:rPr>
              <a:t>Build natural language understanding into apps, bots, and IoT devices.</a:t>
            </a:r>
            <a:endParaRPr lang="en-IN" sz="1200">
              <a:cs typeface="Segoe UI"/>
            </a:endParaRPr>
          </a:p>
          <a:p>
            <a:pPr algn="ctr"/>
            <a:r>
              <a:rPr lang="en-IN" sz="1200" b="1">
                <a:ea typeface="+mn-lt"/>
                <a:cs typeface="+mn-lt"/>
                <a:hlinkClick r:id="rId24"/>
              </a:rPr>
              <a:t>QnA Maker</a:t>
            </a:r>
            <a:endParaRPr lang="en-IN" sz="1200">
              <a:cs typeface="Segoe UI"/>
            </a:endParaRPr>
          </a:p>
          <a:p>
            <a:pPr algn="ctr"/>
            <a:r>
              <a:rPr lang="en-IN" sz="1200">
                <a:ea typeface="+mn-lt"/>
                <a:cs typeface="+mn-lt"/>
              </a:rPr>
              <a:t>Create a conversational question and answer layer over your data.</a:t>
            </a:r>
            <a:endParaRPr lang="en-IN" sz="1200">
              <a:cs typeface="Segoe UI"/>
            </a:endParaRPr>
          </a:p>
          <a:p>
            <a:pPr algn="ctr"/>
            <a:r>
              <a:rPr lang="en-IN" sz="1200" b="1">
                <a:ea typeface="+mn-lt"/>
                <a:cs typeface="+mn-lt"/>
                <a:hlinkClick r:id="rId25"/>
              </a:rPr>
              <a:t>Text Analytics</a:t>
            </a:r>
            <a:endParaRPr lang="en-IN" sz="1200">
              <a:cs typeface="Segoe UI"/>
            </a:endParaRPr>
          </a:p>
          <a:p>
            <a:pPr algn="ctr"/>
            <a:r>
              <a:rPr lang="en-IN" sz="1200">
                <a:ea typeface="+mn-lt"/>
                <a:cs typeface="+mn-lt"/>
              </a:rPr>
              <a:t>Detect sentiment, key phrases, and named entities.</a:t>
            </a:r>
            <a:endParaRPr lang="en-IN" sz="1200">
              <a:cs typeface="Segoe UI"/>
            </a:endParaRPr>
          </a:p>
          <a:p>
            <a:pPr algn="ctr"/>
            <a:r>
              <a:rPr lang="en-IN" sz="1200" b="1">
                <a:ea typeface="+mn-lt"/>
                <a:cs typeface="+mn-lt"/>
                <a:hlinkClick r:id="rId26"/>
              </a:rPr>
              <a:t>Translator</a:t>
            </a:r>
            <a:endParaRPr lang="en-IN" sz="1200">
              <a:cs typeface="Segoe UI"/>
            </a:endParaRPr>
          </a:p>
          <a:p>
            <a:pPr algn="ctr"/>
            <a:r>
              <a:rPr lang="en-IN" sz="1200">
                <a:ea typeface="+mn-lt"/>
                <a:cs typeface="+mn-lt"/>
              </a:rPr>
              <a:t>Detect and translate more than 60 supported languages.</a:t>
            </a:r>
            <a:endParaRPr lang="en-IN" sz="1200">
              <a:cs typeface="Segoe UI"/>
            </a:endParaRPr>
          </a:p>
          <a:p>
            <a:pPr algn="ctr"/>
            <a:endParaRPr lang="en-IN" sz="1800" b="1">
              <a:cs typeface="Segoe UI"/>
            </a:endParaRPr>
          </a:p>
        </p:txBody>
      </p:sp>
      <p:sp>
        <p:nvSpPr>
          <p:cNvPr id="23" name="Rectangle 22">
            <a:extLst>
              <a:ext uri="{FF2B5EF4-FFF2-40B4-BE49-F238E27FC236}">
                <a16:creationId xmlns:a16="http://schemas.microsoft.com/office/drawing/2014/main" id="{E77F30F0-BB59-124E-B2B8-CE724582E326}"/>
              </a:ext>
            </a:extLst>
          </p:cNvPr>
          <p:cNvSpPr/>
          <p:nvPr/>
        </p:nvSpPr>
        <p:spPr>
          <a:xfrm>
            <a:off x="7837536" y="2417000"/>
            <a:ext cx="1694796" cy="4862870"/>
          </a:xfrm>
          <a:prstGeom prst="rect">
            <a:avLst/>
          </a:prstGeom>
        </p:spPr>
        <p:txBody>
          <a:bodyPr wrap="square" lIns="91440" tIns="45720" rIns="91440" bIns="45720" anchor="t">
            <a:spAutoFit/>
          </a:bodyPr>
          <a:lstStyle/>
          <a:p>
            <a:pPr algn="ctr"/>
            <a:r>
              <a:rPr lang="en-IN" sz="1800" b="1"/>
              <a:t>Search</a:t>
            </a:r>
            <a:endParaRPr lang="en-US" sz="1325">
              <a:cs typeface="Segoe UI"/>
            </a:endParaRPr>
          </a:p>
          <a:p>
            <a:pPr algn="ctr"/>
            <a:r>
              <a:rPr lang="en-IN" sz="1200" b="1">
                <a:ea typeface="+mn-lt"/>
                <a:cs typeface="+mn-lt"/>
                <a:hlinkClick r:id="rId27"/>
              </a:rPr>
              <a:t>Bing Image, News,Video &amp; Web Search</a:t>
            </a:r>
            <a:endParaRPr lang="en-IN" sz="1200">
              <a:ea typeface="+mn-lt"/>
              <a:cs typeface="+mn-lt"/>
            </a:endParaRPr>
          </a:p>
          <a:p>
            <a:pPr algn="ctr"/>
            <a:r>
              <a:rPr lang="en-IN" sz="1200">
                <a:ea typeface="+mn-lt"/>
                <a:cs typeface="+mn-lt"/>
              </a:rPr>
              <a:t>Search across a wide range of terms. </a:t>
            </a:r>
          </a:p>
          <a:p>
            <a:pPr algn="ctr"/>
            <a:r>
              <a:rPr lang="en-IN" sz="1200" b="1">
                <a:ea typeface="+mn-lt"/>
                <a:cs typeface="+mn-lt"/>
                <a:hlinkClick r:id="rId28"/>
              </a:rPr>
              <a:t>Bing Custom Search</a:t>
            </a:r>
            <a:endParaRPr lang="en-IN" sz="1200">
              <a:cs typeface="Segoe UI"/>
            </a:endParaRPr>
          </a:p>
          <a:p>
            <a:pPr algn="ctr"/>
            <a:r>
              <a:rPr lang="en-IN" sz="1200">
                <a:ea typeface="+mn-lt"/>
                <a:cs typeface="+mn-lt"/>
              </a:rPr>
              <a:t>Create a custom search engine with ad-free results.</a:t>
            </a:r>
            <a:endParaRPr lang="en-IN" sz="1200">
              <a:cs typeface="Segoe UI"/>
            </a:endParaRPr>
          </a:p>
          <a:p>
            <a:pPr algn="ctr"/>
            <a:r>
              <a:rPr lang="en-IN" sz="1200" b="1">
                <a:ea typeface="+mn-lt"/>
                <a:cs typeface="+mn-lt"/>
                <a:hlinkClick r:id="rId29"/>
              </a:rPr>
              <a:t>Bing Entity Search</a:t>
            </a:r>
            <a:endParaRPr lang="en-IN" sz="1200">
              <a:cs typeface="Segoe UI"/>
            </a:endParaRPr>
          </a:p>
          <a:p>
            <a:pPr algn="ctr"/>
            <a:r>
              <a:rPr lang="en-IN" sz="1200">
                <a:ea typeface="+mn-lt"/>
                <a:cs typeface="+mn-lt"/>
              </a:rPr>
              <a:t>Recognize and classify named entities, and find search results based on them.</a:t>
            </a:r>
            <a:endParaRPr lang="en-IN" sz="1200">
              <a:cs typeface="Segoe UI"/>
            </a:endParaRPr>
          </a:p>
          <a:p>
            <a:pPr algn="ctr"/>
            <a:r>
              <a:rPr lang="en-IN" sz="1200">
                <a:ea typeface="+mn-lt"/>
                <a:cs typeface="+mn-lt"/>
              </a:rPr>
              <a:t>and objects.</a:t>
            </a:r>
            <a:endParaRPr lang="en-IN" sz="1200">
              <a:cs typeface="Segoe UI"/>
            </a:endParaRPr>
          </a:p>
          <a:p>
            <a:pPr algn="ctr"/>
            <a:r>
              <a:rPr lang="en-IN" sz="1200" b="1">
                <a:ea typeface="+mn-lt"/>
                <a:cs typeface="+mn-lt"/>
                <a:hlinkClick r:id="rId30"/>
              </a:rPr>
              <a:t>Bing Spell Check</a:t>
            </a:r>
            <a:endParaRPr lang="en-IN" sz="1200">
              <a:cs typeface="Segoe UI"/>
            </a:endParaRPr>
          </a:p>
          <a:p>
            <a:pPr algn="ctr"/>
            <a:r>
              <a:rPr lang="en-IN" sz="1200">
                <a:ea typeface="+mn-lt"/>
                <a:cs typeface="+mn-lt"/>
              </a:rPr>
              <a:t>Help users identify and fix word breaks, slang, names, homonyms, and brands.</a:t>
            </a:r>
            <a:endParaRPr lang="en-IN" sz="1200">
              <a:cs typeface="Segoe UI"/>
            </a:endParaRPr>
          </a:p>
          <a:p>
            <a:pPr algn="ctr"/>
            <a:endParaRPr lang="en-IN" sz="1200" b="1">
              <a:cs typeface="Segoe UI"/>
            </a:endParaRPr>
          </a:p>
          <a:p>
            <a:pPr algn="ctr"/>
            <a:endParaRPr lang="en-IN" sz="1200">
              <a:cs typeface="Segoe UI"/>
            </a:endParaRPr>
          </a:p>
          <a:p>
            <a:pPr algn="ctr"/>
            <a:endParaRPr lang="en-IN" sz="1600">
              <a:cs typeface="Segoe UI"/>
            </a:endParaRPr>
          </a:p>
        </p:txBody>
      </p:sp>
      <p:sp>
        <p:nvSpPr>
          <p:cNvPr id="24" name="Rectangle 23">
            <a:extLst>
              <a:ext uri="{FF2B5EF4-FFF2-40B4-BE49-F238E27FC236}">
                <a16:creationId xmlns:a16="http://schemas.microsoft.com/office/drawing/2014/main" id="{21EB5C94-56AD-144D-B982-236E241F728A}"/>
              </a:ext>
            </a:extLst>
          </p:cNvPr>
          <p:cNvSpPr/>
          <p:nvPr/>
        </p:nvSpPr>
        <p:spPr>
          <a:xfrm>
            <a:off x="9761198" y="2462269"/>
            <a:ext cx="1875804" cy="3416320"/>
          </a:xfrm>
          <a:prstGeom prst="rect">
            <a:avLst/>
          </a:prstGeom>
        </p:spPr>
        <p:txBody>
          <a:bodyPr wrap="square" lIns="91440" tIns="45720" rIns="91440" bIns="45720" anchor="t">
            <a:spAutoFit/>
          </a:bodyPr>
          <a:lstStyle/>
          <a:p>
            <a:pPr algn="ctr"/>
            <a:r>
              <a:rPr lang="en-IN" sz="1800" b="1" dirty="0"/>
              <a:t>Decision</a:t>
            </a:r>
            <a:endParaRPr lang="en-IN" sz="1800" dirty="0"/>
          </a:p>
          <a:p>
            <a:pPr algn="ctr"/>
            <a:r>
              <a:rPr lang="en-IN" sz="1200" b="1" u="sng" dirty="0">
                <a:solidFill>
                  <a:srgbClr val="1885D8"/>
                </a:solidFill>
                <a:ea typeface="+mn-lt"/>
                <a:cs typeface="+mn-lt"/>
                <a:hlinkClick r:id="rId31">
                  <a:extLst>
                    <a:ext uri="{A12FA001-AC4F-418D-AE19-62706E023703}">
                      <ahyp:hlinkClr xmlns:ahyp="http://schemas.microsoft.com/office/drawing/2018/hyperlinkcolor" val="tx"/>
                    </a:ext>
                  </a:extLst>
                </a:hlinkClick>
              </a:rPr>
              <a:t>Anomaly Detector</a:t>
            </a:r>
            <a:endParaRPr lang="en-IN" sz="1200" u="sng" dirty="0">
              <a:solidFill>
                <a:srgbClr val="1885D8"/>
              </a:solidFill>
              <a:cs typeface="Segoe UI"/>
            </a:endParaRPr>
          </a:p>
          <a:p>
            <a:pPr algn="ctr"/>
            <a:r>
              <a:rPr lang="en-IN" sz="1200" dirty="0">
                <a:ea typeface="+mn-lt"/>
                <a:cs typeface="+mn-lt"/>
              </a:rPr>
              <a:t>Identify potential problems early on.</a:t>
            </a:r>
            <a:endParaRPr lang="en-IN" sz="1200" dirty="0">
              <a:cs typeface="Segoe UI"/>
            </a:endParaRPr>
          </a:p>
          <a:p>
            <a:pPr algn="ctr"/>
            <a:r>
              <a:rPr lang="en-IN" sz="1200" b="1" dirty="0">
                <a:ea typeface="+mn-lt"/>
                <a:cs typeface="+mn-lt"/>
                <a:hlinkClick r:id="rId32"/>
              </a:rPr>
              <a:t>Content Moderator</a:t>
            </a:r>
            <a:endParaRPr lang="en-IN" sz="1200" dirty="0">
              <a:cs typeface="Segoe UI"/>
            </a:endParaRPr>
          </a:p>
          <a:p>
            <a:pPr algn="ctr"/>
            <a:r>
              <a:rPr lang="en-IN" sz="1200" dirty="0">
                <a:ea typeface="+mn-lt"/>
                <a:cs typeface="+mn-lt"/>
              </a:rPr>
              <a:t>Detect potentially offensive or unwanted content.</a:t>
            </a:r>
            <a:endParaRPr lang="en-IN" sz="1200" dirty="0">
              <a:cs typeface="Segoe UI"/>
            </a:endParaRPr>
          </a:p>
          <a:p>
            <a:pPr algn="ctr"/>
            <a:r>
              <a:rPr lang="en-IN" sz="1200" b="1" dirty="0">
                <a:ea typeface="+mn-lt"/>
                <a:cs typeface="+mn-lt"/>
                <a:hlinkClick r:id="rId33"/>
              </a:rPr>
              <a:t>Metrics Advisor </a:t>
            </a:r>
            <a:endParaRPr lang="en-IN" sz="1200" dirty="0">
              <a:ea typeface="+mn-lt"/>
              <a:cs typeface="+mn-lt"/>
            </a:endParaRPr>
          </a:p>
          <a:p>
            <a:pPr algn="ctr"/>
            <a:r>
              <a:rPr lang="en-IN" sz="1200" dirty="0">
                <a:ea typeface="+mn-lt"/>
                <a:cs typeface="+mn-lt"/>
              </a:rPr>
              <a:t>Monitor metrics and diagnose issues.</a:t>
            </a:r>
            <a:endParaRPr lang="en-IN" sz="1200" dirty="0">
              <a:cs typeface="Segoe UI"/>
            </a:endParaRPr>
          </a:p>
          <a:p>
            <a:pPr algn="ctr"/>
            <a:r>
              <a:rPr lang="en-IN" sz="1200" b="1" dirty="0">
                <a:ea typeface="+mn-lt"/>
                <a:cs typeface="+mn-lt"/>
                <a:hlinkClick r:id="rId34"/>
              </a:rPr>
              <a:t>Personalizer</a:t>
            </a:r>
            <a:endParaRPr lang="en-IN" sz="1200" dirty="0">
              <a:cs typeface="Segoe UI"/>
            </a:endParaRPr>
          </a:p>
          <a:p>
            <a:pPr algn="ctr"/>
            <a:r>
              <a:rPr lang="en-IN" sz="1200" dirty="0">
                <a:ea typeface="+mn-lt"/>
                <a:cs typeface="+mn-lt"/>
              </a:rPr>
              <a:t>Create rich, personalized experiences for every user.</a:t>
            </a:r>
            <a:endParaRPr lang="en-IN" sz="1200" dirty="0">
              <a:cs typeface="Segoe UI"/>
            </a:endParaRPr>
          </a:p>
          <a:p>
            <a:pPr algn="ctr"/>
            <a:br>
              <a:rPr lang="en-IN" sz="1800" b="1" dirty="0">
                <a:cs typeface="Segoe UI"/>
              </a:rPr>
            </a:br>
            <a:endParaRPr lang="en-IN" sz="1200" dirty="0">
              <a:cs typeface="Segoe UI"/>
            </a:endParaRPr>
          </a:p>
        </p:txBody>
      </p:sp>
      <p:sp>
        <p:nvSpPr>
          <p:cNvPr id="19" name="TextBox 18">
            <a:extLst>
              <a:ext uri="{FF2B5EF4-FFF2-40B4-BE49-F238E27FC236}">
                <a16:creationId xmlns:a16="http://schemas.microsoft.com/office/drawing/2014/main" id="{2A0F8069-400B-8B4C-AFDD-C5C033E5E26D}"/>
              </a:ext>
            </a:extLst>
          </p:cNvPr>
          <p:cNvSpPr txBox="1"/>
          <p:nvPr/>
        </p:nvSpPr>
        <p:spPr>
          <a:xfrm>
            <a:off x="526615" y="1834482"/>
            <a:ext cx="184731" cy="400110"/>
          </a:xfrm>
          <a:prstGeom prst="rect">
            <a:avLst/>
          </a:prstGeom>
          <a:noFill/>
        </p:spPr>
        <p:txBody>
          <a:bodyPr wrap="none" lIns="91440" tIns="45720" rIns="91440" bIns="45720" rtlCol="0" anchor="t">
            <a:spAutoFit/>
          </a:bodyPr>
          <a:lstStyle/>
          <a:p>
            <a:endParaRPr lang="en-US" sz="2000" b="1">
              <a:solidFill>
                <a:schemeClr val="accent3"/>
              </a:solidFill>
              <a:cs typeface="Segoe UI"/>
            </a:endParaRPr>
          </a:p>
        </p:txBody>
      </p:sp>
      <p:cxnSp>
        <p:nvCxnSpPr>
          <p:cNvPr id="20" name="Straight Connector 19">
            <a:extLst>
              <a:ext uri="{FF2B5EF4-FFF2-40B4-BE49-F238E27FC236}">
                <a16:creationId xmlns:a16="http://schemas.microsoft.com/office/drawing/2014/main" id="{DC5D7DA0-5AE8-4F40-895A-55483BD62668}"/>
              </a:ext>
            </a:extLst>
          </p:cNvPr>
          <p:cNvCxnSpPr>
            <a:cxnSpLocks/>
          </p:cNvCxnSpPr>
          <p:nvPr/>
        </p:nvCxnSpPr>
        <p:spPr>
          <a:xfrm>
            <a:off x="-1018517" y="1630910"/>
            <a:ext cx="10955934"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3941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E6B62D8-AA50-4E4C-BA39-0C2C313AA4D1}"/>
              </a:ext>
            </a:extLst>
          </p:cNvPr>
          <p:cNvSpPr txBox="1"/>
          <p:nvPr/>
        </p:nvSpPr>
        <p:spPr>
          <a:xfrm>
            <a:off x="405830" y="4284385"/>
            <a:ext cx="11334013" cy="2554545"/>
          </a:xfrm>
          <a:prstGeom prst="rect">
            <a:avLst/>
          </a:prstGeom>
          <a:noFill/>
        </p:spPr>
        <p:txBody>
          <a:bodyPr wrap="square" rtlCol="0">
            <a:spAutoFit/>
          </a:bodyPr>
          <a:lstStyle/>
          <a:p>
            <a:pPr lvl="0" defTabSz="914400"/>
            <a:r>
              <a:rPr lang="en-US" sz="8000" kern="0" dirty="0">
                <a:solidFill>
                  <a:schemeClr val="bg1"/>
                </a:solidFill>
              </a:rPr>
              <a:t>What are the</a:t>
            </a:r>
            <a:br>
              <a:rPr lang="en-US" sz="8000" kern="0" dirty="0">
                <a:solidFill>
                  <a:schemeClr val="bg1"/>
                </a:solidFill>
              </a:rPr>
            </a:br>
            <a:r>
              <a:rPr lang="en-US" sz="8000" kern="0" dirty="0">
                <a:solidFill>
                  <a:schemeClr val="bg1"/>
                </a:solidFill>
              </a:rPr>
              <a:t>ethics of AI?</a:t>
            </a:r>
          </a:p>
        </p:txBody>
      </p:sp>
    </p:spTree>
    <p:extLst>
      <p:ext uri="{BB962C8B-B14F-4D97-AF65-F5344CB8AC3E}">
        <p14:creationId xmlns:p14="http://schemas.microsoft.com/office/powerpoint/2010/main" val="39789551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31F400F9-273C-094F-B4E5-F971CED9231D}"/>
              </a:ext>
              <a:ext uri="{C183D7F6-B498-43B3-948B-1728B52AA6E4}">
                <adec:decorative xmlns:adec="http://schemas.microsoft.com/office/drawing/2017/decorative" val="1"/>
              </a:ext>
            </a:extLst>
          </p:cNvPr>
          <p:cNvSpPr/>
          <p:nvPr/>
        </p:nvSpPr>
        <p:spPr bwMode="auto">
          <a:xfrm>
            <a:off x="3183038" y="5359078"/>
            <a:ext cx="6134582" cy="7457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5" name="Title 4">
            <a:extLst>
              <a:ext uri="{FF2B5EF4-FFF2-40B4-BE49-F238E27FC236}">
                <a16:creationId xmlns:a16="http://schemas.microsoft.com/office/drawing/2014/main" id="{8D7720E3-8A00-6145-A071-7601A3764AF4}"/>
              </a:ext>
            </a:extLst>
          </p:cNvPr>
          <p:cNvSpPr>
            <a:spLocks noGrp="1"/>
          </p:cNvSpPr>
          <p:nvPr>
            <p:ph type="title"/>
          </p:nvPr>
        </p:nvSpPr>
        <p:spPr/>
        <p:txBody>
          <a:bodyPr/>
          <a:lstStyle/>
          <a:p>
            <a:r>
              <a:rPr lang="en-US" dirty="0">
                <a:solidFill>
                  <a:schemeClr val="tx1"/>
                </a:solidFill>
              </a:rPr>
              <a:t>The Microsoft ethics principles			</a:t>
            </a:r>
          </a:p>
        </p:txBody>
      </p:sp>
      <p:grpSp>
        <p:nvGrpSpPr>
          <p:cNvPr id="36" name="Group 35">
            <a:extLst>
              <a:ext uri="{FF2B5EF4-FFF2-40B4-BE49-F238E27FC236}">
                <a16:creationId xmlns:a16="http://schemas.microsoft.com/office/drawing/2014/main" id="{8E9A6841-72B7-474E-B903-AE4D9CE80885}"/>
              </a:ext>
              <a:ext uri="{C183D7F6-B498-43B3-948B-1728B52AA6E4}">
                <adec:decorative xmlns:adec="http://schemas.microsoft.com/office/drawing/2017/decorative" val="1"/>
              </a:ext>
            </a:extLst>
          </p:cNvPr>
          <p:cNvGrpSpPr/>
          <p:nvPr/>
        </p:nvGrpSpPr>
        <p:grpSpPr>
          <a:xfrm>
            <a:off x="935104" y="1263729"/>
            <a:ext cx="931470" cy="931468"/>
            <a:chOff x="1399512" y="1471838"/>
            <a:chExt cx="788528" cy="788528"/>
          </a:xfrm>
        </p:grpSpPr>
        <p:sp>
          <p:nvSpPr>
            <p:cNvPr id="9" name="Oval 8">
              <a:extLst>
                <a:ext uri="{FF2B5EF4-FFF2-40B4-BE49-F238E27FC236}">
                  <a16:creationId xmlns:a16="http://schemas.microsoft.com/office/drawing/2014/main" id="{36B41287-65D5-3441-A496-A90654A97E7A}"/>
                </a:ext>
              </a:extLst>
            </p:cNvPr>
            <p:cNvSpPr/>
            <p:nvPr/>
          </p:nvSpPr>
          <p:spPr bwMode="auto">
            <a:xfrm>
              <a:off x="1399512" y="1471838"/>
              <a:ext cx="788528" cy="788528"/>
            </a:xfrm>
            <a:prstGeom prst="ellipse">
              <a:avLst/>
            </a:prstGeom>
            <a:solidFill>
              <a:schemeClr val="accent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17" name="Compare_F057">
              <a:extLst>
                <a:ext uri="{FF2B5EF4-FFF2-40B4-BE49-F238E27FC236}">
                  <a16:creationId xmlns:a16="http://schemas.microsoft.com/office/drawing/2014/main" id="{5705D2E2-B288-4741-BCCC-3206532E47E0}"/>
                </a:ext>
              </a:extLst>
            </p:cNvPr>
            <p:cNvSpPr>
              <a:spLocks noChangeAspect="1" noEditPoints="1"/>
            </p:cNvSpPr>
            <p:nvPr/>
          </p:nvSpPr>
          <p:spPr bwMode="auto">
            <a:xfrm>
              <a:off x="1619892" y="1675392"/>
              <a:ext cx="347766" cy="359116"/>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effectLst/>
                <a:uLnTx/>
                <a:uFillTx/>
                <a:latin typeface="Segoe UI"/>
                <a:ea typeface="+mn-ea"/>
                <a:cs typeface="+mn-cs"/>
              </a:endParaRPr>
            </a:p>
          </p:txBody>
        </p:sp>
      </p:grpSp>
      <p:sp>
        <p:nvSpPr>
          <p:cNvPr id="26" name="Rectangle 25">
            <a:extLst>
              <a:ext uri="{FF2B5EF4-FFF2-40B4-BE49-F238E27FC236}">
                <a16:creationId xmlns:a16="http://schemas.microsoft.com/office/drawing/2014/main" id="{FF776CCE-CB8B-5B45-B9DB-B7F504E4874F}"/>
              </a:ext>
            </a:extLst>
          </p:cNvPr>
          <p:cNvSpPr/>
          <p:nvPr/>
        </p:nvSpPr>
        <p:spPr>
          <a:xfrm>
            <a:off x="570971" y="2219854"/>
            <a:ext cx="1659734" cy="757130"/>
          </a:xfrm>
          <a:prstGeom prst="rect">
            <a:avLst/>
          </a:prstGeom>
        </p:spPr>
        <p:txBody>
          <a:bodyPr wrap="square">
            <a:spAutoFit/>
          </a:bodyPr>
          <a:lstStyle/>
          <a:p>
            <a:pPr algn="ctr" defTabSz="932472" fontAlgn="base">
              <a:lnSpc>
                <a:spcPct val="90000"/>
              </a:lnSpc>
              <a:spcBef>
                <a:spcPct val="0"/>
              </a:spcBef>
              <a:spcAft>
                <a:spcPct val="0"/>
              </a:spcAft>
            </a:pPr>
            <a:r>
              <a:rPr lang="en-US" sz="2000" dirty="0">
                <a:latin typeface="+mj-lt"/>
                <a:cs typeface="Segoe UI" pitchFamily="34" charset="0"/>
              </a:rPr>
              <a:t>Fairness</a:t>
            </a:r>
          </a:p>
          <a:p>
            <a:pPr algn="ctr" defTabSz="932472" fontAlgn="base">
              <a:lnSpc>
                <a:spcPct val="90000"/>
              </a:lnSpc>
              <a:spcBef>
                <a:spcPct val="0"/>
              </a:spcBef>
              <a:spcAft>
                <a:spcPct val="0"/>
              </a:spcAft>
            </a:pPr>
            <a:r>
              <a:rPr lang="en-US" sz="1400" dirty="0">
                <a:latin typeface="Segoe UI Semibold"/>
                <a:cs typeface="Segoe UI" pitchFamily="34" charset="0"/>
              </a:rPr>
              <a:t>Treat all people </a:t>
            </a:r>
            <a:br>
              <a:rPr lang="en-US" sz="1400" dirty="0">
                <a:latin typeface="Segoe UI Semibold"/>
                <a:cs typeface="Segoe UI" pitchFamily="34" charset="0"/>
              </a:rPr>
            </a:br>
            <a:r>
              <a:rPr lang="en-US" sz="1400" dirty="0">
                <a:latin typeface="Segoe UI Semibold"/>
                <a:cs typeface="Segoe UI" pitchFamily="34" charset="0"/>
              </a:rPr>
              <a:t>fairly and equally.</a:t>
            </a:r>
            <a:endParaRPr lang="en-US" sz="1400" dirty="0"/>
          </a:p>
        </p:txBody>
      </p:sp>
      <p:grpSp>
        <p:nvGrpSpPr>
          <p:cNvPr id="35" name="Group 34">
            <a:extLst>
              <a:ext uri="{FF2B5EF4-FFF2-40B4-BE49-F238E27FC236}">
                <a16:creationId xmlns:a16="http://schemas.microsoft.com/office/drawing/2014/main" id="{76FE5855-6AF6-A845-8DE0-ED8DCB18E84B}"/>
              </a:ext>
              <a:ext uri="{C183D7F6-B498-43B3-948B-1728B52AA6E4}">
                <adec:decorative xmlns:adec="http://schemas.microsoft.com/office/drawing/2017/decorative" val="1"/>
              </a:ext>
            </a:extLst>
          </p:cNvPr>
          <p:cNvGrpSpPr/>
          <p:nvPr/>
        </p:nvGrpSpPr>
        <p:grpSpPr>
          <a:xfrm>
            <a:off x="3887006" y="1263729"/>
            <a:ext cx="931470" cy="931468"/>
            <a:chOff x="4026965" y="1471838"/>
            <a:chExt cx="788528" cy="788528"/>
          </a:xfrm>
        </p:grpSpPr>
        <p:sp>
          <p:nvSpPr>
            <p:cNvPr id="27" name="Oval 26">
              <a:extLst>
                <a:ext uri="{FF2B5EF4-FFF2-40B4-BE49-F238E27FC236}">
                  <a16:creationId xmlns:a16="http://schemas.microsoft.com/office/drawing/2014/main" id="{8393577A-D3F5-EC4C-9DDC-94FF3E8FA234}"/>
                </a:ext>
              </a:extLst>
            </p:cNvPr>
            <p:cNvSpPr/>
            <p:nvPr/>
          </p:nvSpPr>
          <p:spPr bwMode="auto">
            <a:xfrm>
              <a:off x="4026965" y="1471838"/>
              <a:ext cx="788528" cy="788528"/>
            </a:xfrm>
            <a:prstGeom prst="ellipse">
              <a:avLst/>
            </a:prstGeom>
            <a:solidFill>
              <a:schemeClr val="accent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16" name="Shield_EA18">
              <a:extLst>
                <a:ext uri="{FF2B5EF4-FFF2-40B4-BE49-F238E27FC236}">
                  <a16:creationId xmlns:a16="http://schemas.microsoft.com/office/drawing/2014/main" id="{64B56BC8-6667-5C46-908E-1F32FAB1B8C4}"/>
                </a:ext>
              </a:extLst>
            </p:cNvPr>
            <p:cNvSpPr>
              <a:spLocks noChangeAspect="1"/>
            </p:cNvSpPr>
            <p:nvPr/>
          </p:nvSpPr>
          <p:spPr bwMode="auto">
            <a:xfrm>
              <a:off x="4250767" y="1688748"/>
              <a:ext cx="340924" cy="362966"/>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
        <p:nvSpPr>
          <p:cNvPr id="30" name="Rectangle 29">
            <a:extLst>
              <a:ext uri="{FF2B5EF4-FFF2-40B4-BE49-F238E27FC236}">
                <a16:creationId xmlns:a16="http://schemas.microsoft.com/office/drawing/2014/main" id="{8DD065D6-0331-E848-BD8E-217DE6183CAF}"/>
              </a:ext>
            </a:extLst>
          </p:cNvPr>
          <p:cNvSpPr/>
          <p:nvPr/>
        </p:nvSpPr>
        <p:spPr>
          <a:xfrm>
            <a:off x="2871842" y="2219854"/>
            <a:ext cx="2961796" cy="757130"/>
          </a:xfrm>
          <a:prstGeom prst="rect">
            <a:avLst/>
          </a:prstGeom>
        </p:spPr>
        <p:txBody>
          <a:bodyPr wrap="square">
            <a:spAutoFit/>
          </a:bodyPr>
          <a:lstStyle/>
          <a:p>
            <a:pPr lvl="0" algn="ctr" defTabSz="932472" fontAlgn="base">
              <a:lnSpc>
                <a:spcPct val="90000"/>
              </a:lnSpc>
              <a:spcBef>
                <a:spcPct val="0"/>
              </a:spcBef>
              <a:spcAft>
                <a:spcPct val="0"/>
              </a:spcAft>
            </a:pPr>
            <a:r>
              <a:rPr lang="en-US" sz="2000" dirty="0">
                <a:latin typeface="+mj-lt"/>
                <a:cs typeface="Segoe UI" pitchFamily="34" charset="0"/>
              </a:rPr>
              <a:t>Reliability &amp; Safety</a:t>
            </a:r>
          </a:p>
          <a:p>
            <a:pPr lvl="0" algn="ctr" defTabSz="932472" fontAlgn="base">
              <a:lnSpc>
                <a:spcPct val="90000"/>
              </a:lnSpc>
              <a:spcBef>
                <a:spcPct val="0"/>
              </a:spcBef>
              <a:spcAft>
                <a:spcPct val="0"/>
              </a:spcAft>
            </a:pPr>
            <a:r>
              <a:rPr lang="en-US" sz="1400" dirty="0">
                <a:latin typeface="Segoe UI Semibold"/>
                <a:cs typeface="Segoe UI" pitchFamily="34" charset="0"/>
              </a:rPr>
              <a:t>Perform reliably </a:t>
            </a:r>
            <a:br>
              <a:rPr lang="en-US" sz="1400" dirty="0">
                <a:latin typeface="Segoe UI Semibold"/>
                <a:cs typeface="Segoe UI" pitchFamily="34" charset="0"/>
              </a:rPr>
            </a:br>
            <a:r>
              <a:rPr lang="en-US" sz="1400" dirty="0">
                <a:latin typeface="Segoe UI Semibold"/>
                <a:cs typeface="Segoe UI" pitchFamily="34" charset="0"/>
              </a:rPr>
              <a:t>and safely.</a:t>
            </a:r>
          </a:p>
        </p:txBody>
      </p:sp>
      <p:grpSp>
        <p:nvGrpSpPr>
          <p:cNvPr id="33" name="Group 32">
            <a:extLst>
              <a:ext uri="{FF2B5EF4-FFF2-40B4-BE49-F238E27FC236}">
                <a16:creationId xmlns:a16="http://schemas.microsoft.com/office/drawing/2014/main" id="{CD895F19-EA4F-F04F-80C6-0070CE59158A}"/>
              </a:ext>
              <a:ext uri="{C183D7F6-B498-43B3-948B-1728B52AA6E4}">
                <adec:decorative xmlns:adec="http://schemas.microsoft.com/office/drawing/2017/decorative" val="1"/>
              </a:ext>
            </a:extLst>
          </p:cNvPr>
          <p:cNvGrpSpPr/>
          <p:nvPr/>
        </p:nvGrpSpPr>
        <p:grpSpPr>
          <a:xfrm>
            <a:off x="7178385" y="1263729"/>
            <a:ext cx="931470" cy="931468"/>
            <a:chOff x="6665993" y="1471838"/>
            <a:chExt cx="788528" cy="788528"/>
          </a:xfrm>
        </p:grpSpPr>
        <p:sp>
          <p:nvSpPr>
            <p:cNvPr id="28" name="Oval 27">
              <a:extLst>
                <a:ext uri="{FF2B5EF4-FFF2-40B4-BE49-F238E27FC236}">
                  <a16:creationId xmlns:a16="http://schemas.microsoft.com/office/drawing/2014/main" id="{457622E2-2DF1-E843-AC75-961438AA60F2}"/>
                </a:ext>
              </a:extLst>
            </p:cNvPr>
            <p:cNvSpPr/>
            <p:nvPr/>
          </p:nvSpPr>
          <p:spPr bwMode="auto">
            <a:xfrm>
              <a:off x="6665993" y="1471838"/>
              <a:ext cx="788528" cy="788528"/>
            </a:xfrm>
            <a:prstGeom prst="ellipse">
              <a:avLst/>
            </a:prstGeom>
            <a:solidFill>
              <a:schemeClr val="accent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18" name="Lock">
              <a:extLst>
                <a:ext uri="{FF2B5EF4-FFF2-40B4-BE49-F238E27FC236}">
                  <a16:creationId xmlns:a16="http://schemas.microsoft.com/office/drawing/2014/main" id="{507FB583-2BE5-A24C-81B4-8D27DF9D617F}"/>
                </a:ext>
              </a:extLst>
            </p:cNvPr>
            <p:cNvSpPr>
              <a:spLocks noChangeAspect="1" noEditPoints="1"/>
            </p:cNvSpPr>
            <p:nvPr/>
          </p:nvSpPr>
          <p:spPr bwMode="auto">
            <a:xfrm>
              <a:off x="6916594" y="1665286"/>
              <a:ext cx="264176" cy="36922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27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
        <p:nvSpPr>
          <p:cNvPr id="31" name="Rectangle 30">
            <a:extLst>
              <a:ext uri="{FF2B5EF4-FFF2-40B4-BE49-F238E27FC236}">
                <a16:creationId xmlns:a16="http://schemas.microsoft.com/office/drawing/2014/main" id="{15E6061B-C446-D64B-9862-FCB5F7568530}"/>
              </a:ext>
            </a:extLst>
          </p:cNvPr>
          <p:cNvSpPr/>
          <p:nvPr/>
        </p:nvSpPr>
        <p:spPr>
          <a:xfrm>
            <a:off x="6269349" y="2219854"/>
            <a:ext cx="2749540" cy="757130"/>
          </a:xfrm>
          <a:prstGeom prst="rect">
            <a:avLst/>
          </a:prstGeom>
        </p:spPr>
        <p:txBody>
          <a:bodyPr wrap="square">
            <a:spAutoFit/>
          </a:bodyPr>
          <a:lstStyle/>
          <a:p>
            <a:pPr algn="ctr" defTabSz="932472" fontAlgn="base">
              <a:lnSpc>
                <a:spcPct val="90000"/>
              </a:lnSpc>
              <a:spcBef>
                <a:spcPct val="0"/>
              </a:spcBef>
              <a:spcAft>
                <a:spcPct val="0"/>
              </a:spcAft>
            </a:pPr>
            <a:r>
              <a:rPr lang="en-US" sz="2000" dirty="0">
                <a:latin typeface="+mj-lt"/>
                <a:cs typeface="Segoe UI" pitchFamily="34" charset="0"/>
              </a:rPr>
              <a:t>Privacy &amp; Security</a:t>
            </a:r>
          </a:p>
          <a:p>
            <a:pPr algn="ctr" defTabSz="932472" fontAlgn="base">
              <a:lnSpc>
                <a:spcPct val="90000"/>
              </a:lnSpc>
              <a:spcBef>
                <a:spcPct val="0"/>
              </a:spcBef>
              <a:spcAft>
                <a:spcPct val="0"/>
              </a:spcAft>
            </a:pPr>
            <a:r>
              <a:rPr lang="en-US" sz="1400" dirty="0">
                <a:latin typeface="Segoe UI Semibold"/>
                <a:cs typeface="Segoe UI" pitchFamily="34" charset="0"/>
              </a:rPr>
              <a:t>Respect everyone’s</a:t>
            </a:r>
            <a:br>
              <a:rPr lang="en-US" sz="1400" dirty="0">
                <a:latin typeface="Segoe UI Semibold"/>
                <a:cs typeface="Segoe UI" pitchFamily="34" charset="0"/>
              </a:rPr>
            </a:br>
            <a:r>
              <a:rPr lang="en-US" sz="1400" dirty="0">
                <a:latin typeface="Segoe UI Semibold"/>
                <a:cs typeface="Segoe UI" pitchFamily="34" charset="0"/>
              </a:rPr>
              <a:t> privacy.</a:t>
            </a:r>
          </a:p>
        </p:txBody>
      </p:sp>
      <p:grpSp>
        <p:nvGrpSpPr>
          <p:cNvPr id="34" name="Group 33">
            <a:extLst>
              <a:ext uri="{FF2B5EF4-FFF2-40B4-BE49-F238E27FC236}">
                <a16:creationId xmlns:a16="http://schemas.microsoft.com/office/drawing/2014/main" id="{7DD6A03F-427C-054A-AA8F-65C37630D696}"/>
              </a:ext>
              <a:ext uri="{C183D7F6-B498-43B3-948B-1728B52AA6E4}">
                <adec:decorative xmlns:adec="http://schemas.microsoft.com/office/drawing/2017/decorative" val="1"/>
              </a:ext>
            </a:extLst>
          </p:cNvPr>
          <p:cNvGrpSpPr/>
          <p:nvPr/>
        </p:nvGrpSpPr>
        <p:grpSpPr>
          <a:xfrm>
            <a:off x="10168822" y="1263729"/>
            <a:ext cx="931470" cy="931468"/>
            <a:chOff x="9281870" y="1471838"/>
            <a:chExt cx="788528" cy="788528"/>
          </a:xfrm>
        </p:grpSpPr>
        <p:sp>
          <p:nvSpPr>
            <p:cNvPr id="29" name="Oval 28">
              <a:extLst>
                <a:ext uri="{FF2B5EF4-FFF2-40B4-BE49-F238E27FC236}">
                  <a16:creationId xmlns:a16="http://schemas.microsoft.com/office/drawing/2014/main" id="{BF2F7237-209E-5849-A873-D7857E0A97BF}"/>
                </a:ext>
              </a:extLst>
            </p:cNvPr>
            <p:cNvSpPr/>
            <p:nvPr/>
          </p:nvSpPr>
          <p:spPr bwMode="auto">
            <a:xfrm>
              <a:off x="9281870" y="1471838"/>
              <a:ext cx="788528" cy="788528"/>
            </a:xfrm>
            <a:prstGeom prst="ellipse">
              <a:avLst/>
            </a:prstGeom>
            <a:solidFill>
              <a:schemeClr val="accent1"/>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19" name="Family_EBDA">
              <a:extLst>
                <a:ext uri="{FF2B5EF4-FFF2-40B4-BE49-F238E27FC236}">
                  <a16:creationId xmlns:a16="http://schemas.microsoft.com/office/drawing/2014/main" id="{20009C7A-06BD-7945-A9EE-6C70B1A2C50F}"/>
                </a:ext>
              </a:extLst>
            </p:cNvPr>
            <p:cNvSpPr>
              <a:spLocks noChangeAspect="1" noEditPoints="1"/>
            </p:cNvSpPr>
            <p:nvPr/>
          </p:nvSpPr>
          <p:spPr bwMode="auto">
            <a:xfrm>
              <a:off x="9448223" y="1626479"/>
              <a:ext cx="455822" cy="411332"/>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127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
        <p:nvSpPr>
          <p:cNvPr id="32" name="Rectangle 31">
            <a:extLst>
              <a:ext uri="{FF2B5EF4-FFF2-40B4-BE49-F238E27FC236}">
                <a16:creationId xmlns:a16="http://schemas.microsoft.com/office/drawing/2014/main" id="{81C288A8-74B3-8B43-A21D-280C62E45E4E}"/>
              </a:ext>
            </a:extLst>
          </p:cNvPr>
          <p:cNvSpPr/>
          <p:nvPr/>
        </p:nvSpPr>
        <p:spPr>
          <a:xfrm>
            <a:off x="9560689" y="2219854"/>
            <a:ext cx="2147734" cy="757130"/>
          </a:xfrm>
          <a:prstGeom prst="rect">
            <a:avLst/>
          </a:prstGeom>
        </p:spPr>
        <p:txBody>
          <a:bodyPr wrap="square">
            <a:spAutoFit/>
          </a:bodyPr>
          <a:lstStyle/>
          <a:p>
            <a:pPr algn="ctr" defTabSz="932472" fontAlgn="base">
              <a:lnSpc>
                <a:spcPct val="90000"/>
              </a:lnSpc>
              <a:spcBef>
                <a:spcPct val="0"/>
              </a:spcBef>
              <a:spcAft>
                <a:spcPct val="0"/>
              </a:spcAft>
            </a:pPr>
            <a:r>
              <a:rPr lang="en-US" sz="2000" dirty="0">
                <a:latin typeface="+mj-lt"/>
                <a:cs typeface="Segoe UI" pitchFamily="34" charset="0"/>
              </a:rPr>
              <a:t>Inclusiveness </a:t>
            </a:r>
          </a:p>
          <a:p>
            <a:pPr algn="ctr" defTabSz="932472" fontAlgn="base">
              <a:lnSpc>
                <a:spcPct val="90000"/>
              </a:lnSpc>
              <a:spcBef>
                <a:spcPct val="0"/>
              </a:spcBef>
              <a:spcAft>
                <a:spcPct val="0"/>
              </a:spcAft>
            </a:pPr>
            <a:r>
              <a:rPr lang="en-US" sz="1400" dirty="0">
                <a:latin typeface="Segoe UI Semibold"/>
                <a:cs typeface="Segoe UI" pitchFamily="34" charset="0"/>
              </a:rPr>
              <a:t>Empower and </a:t>
            </a:r>
            <a:br>
              <a:rPr lang="en-US" sz="1400" dirty="0">
                <a:latin typeface="Segoe UI Semibold"/>
                <a:cs typeface="Segoe UI" pitchFamily="34" charset="0"/>
              </a:rPr>
            </a:br>
            <a:r>
              <a:rPr lang="en-US" sz="1400" dirty="0">
                <a:latin typeface="Segoe UI Semibold"/>
                <a:cs typeface="Segoe UI" pitchFamily="34" charset="0"/>
              </a:rPr>
              <a:t>engage everyone.</a:t>
            </a:r>
          </a:p>
        </p:txBody>
      </p:sp>
      <p:sp>
        <p:nvSpPr>
          <p:cNvPr id="41" name="Rectangle 40">
            <a:extLst>
              <a:ext uri="{FF2B5EF4-FFF2-40B4-BE49-F238E27FC236}">
                <a16:creationId xmlns:a16="http://schemas.microsoft.com/office/drawing/2014/main" id="{06E05BAC-5042-D74F-A0CC-39304FB63454}"/>
              </a:ext>
            </a:extLst>
          </p:cNvPr>
          <p:cNvSpPr/>
          <p:nvPr/>
        </p:nvSpPr>
        <p:spPr>
          <a:xfrm>
            <a:off x="4296202" y="3835152"/>
            <a:ext cx="3624922" cy="563231"/>
          </a:xfrm>
          <a:prstGeom prst="rect">
            <a:avLst/>
          </a:prstGeom>
          <a:ln>
            <a:noFill/>
          </a:ln>
        </p:spPr>
        <p:txBody>
          <a:bodyPr wrap="square">
            <a:spAutoFit/>
          </a:bodyPr>
          <a:lstStyle/>
          <a:p>
            <a:pPr algn="ctr" defTabSz="932472" fontAlgn="base">
              <a:lnSpc>
                <a:spcPct val="90000"/>
              </a:lnSpc>
              <a:spcBef>
                <a:spcPct val="0"/>
              </a:spcBef>
              <a:spcAft>
                <a:spcPct val="0"/>
              </a:spcAft>
            </a:pPr>
            <a:r>
              <a:rPr lang="en-US" sz="2000" dirty="0">
                <a:latin typeface="+mj-lt"/>
                <a:cs typeface="Segoe UI" pitchFamily="34" charset="0"/>
              </a:rPr>
              <a:t>Transparency</a:t>
            </a:r>
          </a:p>
          <a:p>
            <a:pPr lvl="0" algn="ctr" defTabSz="932472" fontAlgn="base">
              <a:lnSpc>
                <a:spcPct val="90000"/>
              </a:lnSpc>
              <a:spcBef>
                <a:spcPct val="0"/>
              </a:spcBef>
              <a:spcAft>
                <a:spcPct val="0"/>
              </a:spcAft>
            </a:pPr>
            <a:r>
              <a:rPr lang="en-US" sz="1400" b="1" dirty="0">
                <a:latin typeface="Segoe UI Semibold"/>
                <a:cs typeface="Segoe UI" pitchFamily="34" charset="0"/>
              </a:rPr>
              <a:t> </a:t>
            </a:r>
            <a:r>
              <a:rPr lang="en-US" sz="1400" dirty="0">
                <a:latin typeface="Segoe UI Semibold"/>
                <a:cs typeface="Segoe UI" pitchFamily="34" charset="0"/>
              </a:rPr>
              <a:t>AI systems should be easy-to-understand.</a:t>
            </a:r>
          </a:p>
        </p:txBody>
      </p:sp>
      <p:cxnSp>
        <p:nvCxnSpPr>
          <p:cNvPr id="43" name="Straight Connector 42">
            <a:extLst>
              <a:ext uri="{FF2B5EF4-FFF2-40B4-BE49-F238E27FC236}">
                <a16:creationId xmlns:a16="http://schemas.microsoft.com/office/drawing/2014/main" id="{1FAFFB05-40E1-6842-B3AF-9E7C838EAB40}"/>
              </a:ext>
              <a:ext uri="{C183D7F6-B498-43B3-948B-1728B52AA6E4}">
                <adec:decorative xmlns:adec="http://schemas.microsoft.com/office/drawing/2017/decorative" val="1"/>
              </a:ext>
            </a:extLst>
          </p:cNvPr>
          <p:cNvCxnSpPr>
            <a:cxnSpLocks/>
          </p:cNvCxnSpPr>
          <p:nvPr/>
        </p:nvCxnSpPr>
        <p:spPr>
          <a:xfrm>
            <a:off x="663798" y="3356776"/>
            <a:ext cx="10942985" cy="0"/>
          </a:xfrm>
          <a:prstGeom prst="line">
            <a:avLst/>
          </a:prstGeom>
          <a:ln w="38100">
            <a:solidFill>
              <a:schemeClr val="accent2"/>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ED741F8-D751-5C47-A5C7-FC7D227AEDC6}"/>
              </a:ext>
              <a:ext uri="{C183D7F6-B498-43B3-948B-1728B52AA6E4}">
                <adec:decorative xmlns:adec="http://schemas.microsoft.com/office/drawing/2017/decorative" val="1"/>
              </a:ext>
            </a:extLst>
          </p:cNvPr>
          <p:cNvGrpSpPr/>
          <p:nvPr/>
        </p:nvGrpSpPr>
        <p:grpSpPr>
          <a:xfrm>
            <a:off x="5642928" y="2891042"/>
            <a:ext cx="931470" cy="931468"/>
            <a:chOff x="3639326" y="4086064"/>
            <a:chExt cx="931470" cy="931468"/>
          </a:xfrm>
        </p:grpSpPr>
        <p:sp>
          <p:nvSpPr>
            <p:cNvPr id="47" name="Oval 46">
              <a:extLst>
                <a:ext uri="{FF2B5EF4-FFF2-40B4-BE49-F238E27FC236}">
                  <a16:creationId xmlns:a16="http://schemas.microsoft.com/office/drawing/2014/main" id="{BEF71375-89F3-514B-ABDB-9EEF5222C69B}"/>
                </a:ext>
              </a:extLst>
            </p:cNvPr>
            <p:cNvSpPr/>
            <p:nvPr/>
          </p:nvSpPr>
          <p:spPr bwMode="auto">
            <a:xfrm>
              <a:off x="3639326" y="4086064"/>
              <a:ext cx="931470" cy="931468"/>
            </a:xfrm>
            <a:prstGeom prst="ellipse">
              <a:avLst/>
            </a:prstGeom>
            <a:solidFill>
              <a:schemeClr val="accent2"/>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20" name="Eye">
              <a:extLst>
                <a:ext uri="{FF2B5EF4-FFF2-40B4-BE49-F238E27FC236}">
                  <a16:creationId xmlns:a16="http://schemas.microsoft.com/office/drawing/2014/main" id="{5ECEDF75-1C6C-4E46-8248-D85E30FB61D7}"/>
                </a:ext>
              </a:extLst>
            </p:cNvPr>
            <p:cNvSpPr>
              <a:spLocks noChangeAspect="1" noEditPoints="1"/>
            </p:cNvSpPr>
            <p:nvPr/>
          </p:nvSpPr>
          <p:spPr bwMode="auto">
            <a:xfrm>
              <a:off x="3830036" y="4404512"/>
              <a:ext cx="533534" cy="294572"/>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127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
        <p:nvSpPr>
          <p:cNvPr id="59" name="Rectangle 58">
            <a:extLst>
              <a:ext uri="{FF2B5EF4-FFF2-40B4-BE49-F238E27FC236}">
                <a16:creationId xmlns:a16="http://schemas.microsoft.com/office/drawing/2014/main" id="{11347FE4-655B-1E42-93E5-1583241D0240}"/>
              </a:ext>
            </a:extLst>
          </p:cNvPr>
          <p:cNvSpPr/>
          <p:nvPr/>
        </p:nvSpPr>
        <p:spPr>
          <a:xfrm>
            <a:off x="2425144" y="5486228"/>
            <a:ext cx="7367038" cy="563231"/>
          </a:xfrm>
          <a:prstGeom prst="rect">
            <a:avLst/>
          </a:prstGeom>
          <a:ln>
            <a:noFill/>
          </a:ln>
        </p:spPr>
        <p:txBody>
          <a:bodyPr wrap="square">
            <a:spAutoFit/>
          </a:bodyPr>
          <a:lstStyle/>
          <a:p>
            <a:pPr algn="ctr" defTabSz="932472" fontAlgn="base">
              <a:lnSpc>
                <a:spcPct val="90000"/>
              </a:lnSpc>
              <a:spcBef>
                <a:spcPct val="0"/>
              </a:spcBef>
              <a:spcAft>
                <a:spcPct val="0"/>
              </a:spcAft>
            </a:pPr>
            <a:r>
              <a:rPr lang="en-US" sz="2000" b="1" dirty="0">
                <a:latin typeface="Segoe UI Semibold"/>
                <a:cs typeface="Segoe UI" pitchFamily="34" charset="0"/>
              </a:rPr>
              <a:t>Accountability</a:t>
            </a:r>
          </a:p>
          <a:p>
            <a:pPr algn="ctr" defTabSz="932472" fontAlgn="base">
              <a:lnSpc>
                <a:spcPct val="90000"/>
              </a:lnSpc>
              <a:spcBef>
                <a:spcPct val="0"/>
              </a:spcBef>
              <a:spcAft>
                <a:spcPct val="0"/>
              </a:spcAft>
            </a:pPr>
            <a:r>
              <a:rPr lang="en-US" sz="1400" b="1" dirty="0">
                <a:latin typeface="Segoe UI Semibold"/>
                <a:cs typeface="Segoe UI" pitchFamily="34" charset="0"/>
              </a:rPr>
              <a:t> AI systems should be responsible and have algorithmic accountability.</a:t>
            </a:r>
          </a:p>
        </p:txBody>
      </p:sp>
      <p:cxnSp>
        <p:nvCxnSpPr>
          <p:cNvPr id="66" name="Straight Connector 65">
            <a:extLst>
              <a:ext uri="{FF2B5EF4-FFF2-40B4-BE49-F238E27FC236}">
                <a16:creationId xmlns:a16="http://schemas.microsoft.com/office/drawing/2014/main" id="{1CC48277-53CA-3141-A292-33E6DB500BA1}"/>
              </a:ext>
              <a:ext uri="{C183D7F6-B498-43B3-948B-1728B52AA6E4}">
                <adec:decorative xmlns:adec="http://schemas.microsoft.com/office/drawing/2017/decorative" val="1"/>
              </a:ext>
            </a:extLst>
          </p:cNvPr>
          <p:cNvCxnSpPr>
            <a:cxnSpLocks/>
          </p:cNvCxnSpPr>
          <p:nvPr/>
        </p:nvCxnSpPr>
        <p:spPr>
          <a:xfrm>
            <a:off x="663798" y="5007852"/>
            <a:ext cx="10942985" cy="0"/>
          </a:xfrm>
          <a:prstGeom prst="line">
            <a:avLst/>
          </a:prstGeom>
          <a:ln w="38100">
            <a:solidFill>
              <a:schemeClr val="accent5">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99E5058A-ECE6-7F40-A051-2FEF67220A81}"/>
              </a:ext>
              <a:ext uri="{C183D7F6-B498-43B3-948B-1728B52AA6E4}">
                <adec:decorative xmlns:adec="http://schemas.microsoft.com/office/drawing/2017/decorative" val="1"/>
              </a:ext>
            </a:extLst>
          </p:cNvPr>
          <p:cNvGrpSpPr/>
          <p:nvPr/>
        </p:nvGrpSpPr>
        <p:grpSpPr>
          <a:xfrm>
            <a:off x="5642928" y="4542118"/>
            <a:ext cx="931470" cy="931468"/>
            <a:chOff x="5642928" y="4776669"/>
            <a:chExt cx="931470" cy="931468"/>
          </a:xfrm>
        </p:grpSpPr>
        <p:sp>
          <p:nvSpPr>
            <p:cNvPr id="62" name="Oval 61">
              <a:extLst>
                <a:ext uri="{FF2B5EF4-FFF2-40B4-BE49-F238E27FC236}">
                  <a16:creationId xmlns:a16="http://schemas.microsoft.com/office/drawing/2014/main" id="{93D6E342-6895-0C49-A5CB-6F26C24AB2E1}"/>
                </a:ext>
              </a:extLst>
            </p:cNvPr>
            <p:cNvSpPr/>
            <p:nvPr/>
          </p:nvSpPr>
          <p:spPr bwMode="auto">
            <a:xfrm>
              <a:off x="5642928" y="4776669"/>
              <a:ext cx="931470" cy="931468"/>
            </a:xfrm>
            <a:prstGeom prst="ellipse">
              <a:avLst/>
            </a:prstGeom>
            <a:solidFill>
              <a:schemeClr val="accent5">
                <a:lumMod val="75000"/>
              </a:schemeClr>
            </a:solidFill>
            <a:ln w="10795" cap="flat" cmpd="sng" algn="ctr">
              <a:no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00" b="1" dirty="0">
                <a:solidFill>
                  <a:schemeClr val="tx1"/>
                </a:solidFill>
                <a:latin typeface="Segoe UI Semibold"/>
                <a:cs typeface="Segoe UI" pitchFamily="34" charset="0"/>
              </a:endParaRPr>
            </a:p>
          </p:txBody>
        </p:sp>
        <p:sp>
          <p:nvSpPr>
            <p:cNvPr id="21" name="Commitments_EC4D">
              <a:extLst>
                <a:ext uri="{FF2B5EF4-FFF2-40B4-BE49-F238E27FC236}">
                  <a16:creationId xmlns:a16="http://schemas.microsoft.com/office/drawing/2014/main" id="{850CD94A-B66E-624D-92ED-BE00433CCD23}"/>
                </a:ext>
              </a:extLst>
            </p:cNvPr>
            <p:cNvSpPr>
              <a:spLocks noChangeAspect="1" noEditPoints="1"/>
            </p:cNvSpPr>
            <p:nvPr/>
          </p:nvSpPr>
          <p:spPr bwMode="auto">
            <a:xfrm>
              <a:off x="5842231" y="4996304"/>
              <a:ext cx="524942" cy="49219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27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Tree>
    <p:extLst>
      <p:ext uri="{BB962C8B-B14F-4D97-AF65-F5344CB8AC3E}">
        <p14:creationId xmlns:p14="http://schemas.microsoft.com/office/powerpoint/2010/main" val="5889490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584199" y="2500368"/>
            <a:ext cx="11554791" cy="3045449"/>
          </a:xfrm>
          <a:prstGeom prst="rect">
            <a:avLst/>
          </a:prstGeom>
          <a:noFill/>
        </p:spPr>
        <p:txBody>
          <a:bodyPr wrap="square" rtlCol="0">
            <a:spAutoFit/>
          </a:bodyPr>
          <a:lstStyle/>
          <a:p>
            <a:r>
              <a:rPr lang="en-AU" sz="4400" dirty="0">
                <a:latin typeface="+mj-lt"/>
              </a:rPr>
              <a:t> </a:t>
            </a:r>
            <a:endParaRPr lang="en-AU" sz="2400" dirty="0">
              <a:latin typeface="+mj-lt"/>
            </a:endParaRPr>
          </a:p>
          <a:p>
            <a:pPr>
              <a:lnSpc>
                <a:spcPct val="85000"/>
              </a:lnSpc>
            </a:pPr>
            <a:r>
              <a:rPr lang="en-AU" sz="6600" dirty="0"/>
              <a:t>Which initiative inspires </a:t>
            </a:r>
            <a:br>
              <a:rPr lang="en-AU" sz="6600" dirty="0"/>
            </a:br>
            <a:r>
              <a:rPr lang="en-AU" sz="6600" dirty="0"/>
              <a:t>you the most?</a:t>
            </a:r>
          </a:p>
          <a:p>
            <a:pPr>
              <a:lnSpc>
                <a:spcPct val="85000"/>
              </a:lnSpc>
            </a:pPr>
            <a:br>
              <a:rPr lang="en-AU" sz="1600" dirty="0">
                <a:solidFill>
                  <a:schemeClr val="accent3"/>
                </a:solidFill>
                <a:latin typeface="+mj-lt"/>
              </a:rPr>
            </a:br>
            <a:r>
              <a:rPr lang="en-AU" sz="2600" dirty="0">
                <a:solidFill>
                  <a:schemeClr val="accent3"/>
                </a:solidFill>
                <a:latin typeface="+mj-lt"/>
              </a:rPr>
              <a:t>Accessibility  </a:t>
            </a:r>
            <a:r>
              <a:rPr lang="en-AU" sz="2600" dirty="0">
                <a:solidFill>
                  <a:schemeClr val="accent3"/>
                </a:solidFill>
              </a:rPr>
              <a:t>●</a:t>
            </a:r>
            <a:r>
              <a:rPr lang="en-AU" sz="2600" dirty="0">
                <a:solidFill>
                  <a:schemeClr val="accent3"/>
                </a:solidFill>
                <a:latin typeface="+mj-lt"/>
              </a:rPr>
              <a:t>  Earth </a:t>
            </a:r>
            <a:r>
              <a:rPr lang="en-AU" sz="2600" dirty="0">
                <a:solidFill>
                  <a:schemeClr val="accent3"/>
                </a:solidFill>
              </a:rPr>
              <a:t>●</a:t>
            </a:r>
            <a:r>
              <a:rPr lang="en-AU" sz="2600" dirty="0">
                <a:solidFill>
                  <a:schemeClr val="accent3"/>
                </a:solidFill>
                <a:latin typeface="+mj-lt"/>
              </a:rPr>
              <a:t>  Health  </a:t>
            </a:r>
            <a:r>
              <a:rPr lang="en-AU" sz="2600" dirty="0">
                <a:solidFill>
                  <a:schemeClr val="accent3"/>
                </a:solidFill>
              </a:rPr>
              <a:t>●</a:t>
            </a:r>
            <a:r>
              <a:rPr lang="en-AU" sz="2600" dirty="0">
                <a:solidFill>
                  <a:schemeClr val="accent3"/>
                </a:solidFill>
                <a:latin typeface="+mj-lt"/>
              </a:rPr>
              <a:t>  Humanitarian Action  ● Cultural Heritage</a:t>
            </a:r>
          </a:p>
        </p:txBody>
      </p:sp>
    </p:spTree>
    <p:extLst>
      <p:ext uri="{BB962C8B-B14F-4D97-AF65-F5344CB8AC3E}">
        <p14:creationId xmlns:p14="http://schemas.microsoft.com/office/powerpoint/2010/main" val="405801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BC260-F396-164E-BCD0-C88D9BCE29C5}"/>
              </a:ext>
            </a:extLst>
          </p:cNvPr>
          <p:cNvSpPr txBox="1"/>
          <p:nvPr/>
        </p:nvSpPr>
        <p:spPr>
          <a:xfrm>
            <a:off x="463705" y="1676092"/>
            <a:ext cx="9639945" cy="1846659"/>
          </a:xfrm>
          <a:prstGeom prst="rect">
            <a:avLst/>
          </a:prstGeom>
          <a:noFill/>
        </p:spPr>
        <p:txBody>
          <a:bodyPr wrap="square" rtlCol="0">
            <a:spAutoFit/>
          </a:bodyPr>
          <a:lstStyle/>
          <a:p>
            <a:pPr lvl="0"/>
            <a:r>
              <a:rPr lang="en-AU" sz="6600" dirty="0"/>
              <a:t>AI for </a:t>
            </a:r>
            <a:r>
              <a:rPr lang="en-AU" sz="6600" dirty="0">
                <a:solidFill>
                  <a:srgbClr val="8661C5"/>
                </a:solidFill>
              </a:rPr>
              <a:t>Earth </a:t>
            </a:r>
            <a:br>
              <a:rPr lang="en-AU" sz="6600" dirty="0">
                <a:solidFill>
                  <a:srgbClr val="8661C5"/>
                </a:solidFill>
              </a:rPr>
            </a:br>
            <a:r>
              <a:rPr lang="en-AU" sz="4400" i="1" dirty="0"/>
              <a:t>Initiative</a:t>
            </a:r>
            <a:endParaRPr lang="en-US" sz="6600" i="1" dirty="0"/>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Examples.</a:t>
            </a: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3597489"/>
            <a:ext cx="9639945" cy="1569660"/>
          </a:xfrm>
          <a:prstGeom prst="rect">
            <a:avLst/>
          </a:prstGeom>
          <a:noFill/>
        </p:spPr>
        <p:txBody>
          <a:bodyPr wrap="square" rtlCol="0">
            <a:spAutoFit/>
          </a:bodyPr>
          <a:lstStyle/>
          <a:p>
            <a:endParaRPr lang="en-AU" sz="3200" dirty="0">
              <a:latin typeface="+mj-lt"/>
            </a:endParaRPr>
          </a:p>
          <a:p>
            <a:r>
              <a:rPr lang="en-AU" sz="3200" dirty="0">
                <a:latin typeface="+mj-lt"/>
              </a:rPr>
              <a:t>“It is unacceptable that there </a:t>
            </a:r>
            <a:br>
              <a:rPr lang="en-AU" sz="3200" dirty="0">
                <a:latin typeface="+mj-lt"/>
              </a:rPr>
            </a:br>
            <a:r>
              <a:rPr lang="en-AU" sz="3200" dirty="0">
                <a:latin typeface="+mj-lt"/>
              </a:rPr>
              <a:t>is so much trash in the ocean.”</a:t>
            </a:r>
          </a:p>
        </p:txBody>
      </p:sp>
    </p:spTree>
    <p:extLst>
      <p:ext uri="{BB962C8B-B14F-4D97-AF65-F5344CB8AC3E}">
        <p14:creationId xmlns:p14="http://schemas.microsoft.com/office/powerpoint/2010/main" val="22370971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BC260-F396-164E-BCD0-C88D9BCE29C5}"/>
              </a:ext>
            </a:extLst>
          </p:cNvPr>
          <p:cNvSpPr txBox="1"/>
          <p:nvPr/>
        </p:nvSpPr>
        <p:spPr>
          <a:xfrm>
            <a:off x="463705" y="1676092"/>
            <a:ext cx="9639945" cy="1846659"/>
          </a:xfrm>
          <a:prstGeom prst="rect">
            <a:avLst/>
          </a:prstGeom>
          <a:noFill/>
        </p:spPr>
        <p:txBody>
          <a:bodyPr wrap="square" rtlCol="0">
            <a:spAutoFit/>
          </a:bodyPr>
          <a:lstStyle/>
          <a:p>
            <a:pPr lvl="0"/>
            <a:r>
              <a:rPr lang="en-AU" sz="6600" dirty="0"/>
              <a:t>AI for </a:t>
            </a:r>
            <a:r>
              <a:rPr lang="en-AU" sz="6600" dirty="0">
                <a:solidFill>
                  <a:srgbClr val="8661C5"/>
                </a:solidFill>
              </a:rPr>
              <a:t>Health </a:t>
            </a:r>
            <a:br>
              <a:rPr lang="en-AU" sz="6600" dirty="0">
                <a:solidFill>
                  <a:srgbClr val="8661C5"/>
                </a:solidFill>
              </a:rPr>
            </a:br>
            <a:r>
              <a:rPr lang="en-AU" sz="4400" i="1" dirty="0"/>
              <a:t>Initiative</a:t>
            </a:r>
            <a:endParaRPr lang="en-US" sz="6600" i="1" dirty="0"/>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Examples.</a:t>
            </a: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3597489"/>
            <a:ext cx="9639945" cy="2062103"/>
          </a:xfrm>
          <a:prstGeom prst="rect">
            <a:avLst/>
          </a:prstGeom>
          <a:noFill/>
        </p:spPr>
        <p:txBody>
          <a:bodyPr wrap="square" rtlCol="0">
            <a:spAutoFit/>
          </a:bodyPr>
          <a:lstStyle/>
          <a:p>
            <a:endParaRPr lang="en-AU" sz="3200" dirty="0">
              <a:latin typeface="+mj-lt"/>
            </a:endParaRPr>
          </a:p>
          <a:p>
            <a:r>
              <a:rPr lang="en-AU" sz="3200" dirty="0">
                <a:latin typeface="+mj-lt"/>
              </a:rPr>
              <a:t>“It is unacceptable that </a:t>
            </a:r>
            <a:r>
              <a:rPr lang="en-GB" sz="3200" dirty="0">
                <a:latin typeface="+mj-lt"/>
              </a:rPr>
              <a:t>people living in poverty can’t access high quality, affordable health services</a:t>
            </a:r>
            <a:r>
              <a:rPr lang="en-AU" sz="3200" dirty="0">
                <a:latin typeface="+mj-lt"/>
              </a:rPr>
              <a:t>.”</a:t>
            </a:r>
          </a:p>
        </p:txBody>
      </p:sp>
    </p:spTree>
    <p:extLst>
      <p:ext uri="{BB962C8B-B14F-4D97-AF65-F5344CB8AC3E}">
        <p14:creationId xmlns:p14="http://schemas.microsoft.com/office/powerpoint/2010/main" val="11123467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BC260-F396-164E-BCD0-C88D9BCE29C5}"/>
              </a:ext>
            </a:extLst>
          </p:cNvPr>
          <p:cNvSpPr txBox="1"/>
          <p:nvPr/>
        </p:nvSpPr>
        <p:spPr>
          <a:xfrm>
            <a:off x="463705" y="1676092"/>
            <a:ext cx="10798462" cy="1785104"/>
          </a:xfrm>
          <a:prstGeom prst="rect">
            <a:avLst/>
          </a:prstGeom>
          <a:noFill/>
        </p:spPr>
        <p:txBody>
          <a:bodyPr wrap="square" rtlCol="0">
            <a:spAutoFit/>
          </a:bodyPr>
          <a:lstStyle/>
          <a:p>
            <a:r>
              <a:rPr lang="en-AU" sz="6600" dirty="0"/>
              <a:t>AI for </a:t>
            </a:r>
            <a:r>
              <a:rPr lang="en-AU" sz="6600" dirty="0">
                <a:solidFill>
                  <a:srgbClr val="8661C5"/>
                </a:solidFill>
              </a:rPr>
              <a:t>Accessibility</a:t>
            </a:r>
          </a:p>
          <a:p>
            <a:r>
              <a:rPr lang="en-AU" sz="4400" i="1" dirty="0"/>
              <a:t>Initiative</a:t>
            </a:r>
            <a:endParaRPr lang="en-US" sz="6600" dirty="0"/>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Examples.</a:t>
            </a: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3597489"/>
            <a:ext cx="10011384" cy="1569660"/>
          </a:xfrm>
          <a:prstGeom prst="rect">
            <a:avLst/>
          </a:prstGeom>
          <a:noFill/>
        </p:spPr>
        <p:txBody>
          <a:bodyPr wrap="square" rtlCol="0">
            <a:spAutoFit/>
          </a:bodyPr>
          <a:lstStyle/>
          <a:p>
            <a:endParaRPr lang="en-AU" sz="3200" dirty="0">
              <a:latin typeface="+mj-lt"/>
            </a:endParaRPr>
          </a:p>
          <a:p>
            <a:r>
              <a:rPr lang="en-AU" sz="3200" dirty="0">
                <a:latin typeface="+mj-lt"/>
              </a:rPr>
              <a:t>“It is unacceptable that most restaurant menus are not accessible for our friends with dyslexia.”</a:t>
            </a:r>
          </a:p>
        </p:txBody>
      </p:sp>
    </p:spTree>
    <p:extLst>
      <p:ext uri="{BB962C8B-B14F-4D97-AF65-F5344CB8AC3E}">
        <p14:creationId xmlns:p14="http://schemas.microsoft.com/office/powerpoint/2010/main" val="13909166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C4E5-F0DD-3C4C-A69A-6BD14B197840}"/>
              </a:ext>
            </a:extLst>
          </p:cNvPr>
          <p:cNvSpPr>
            <a:spLocks noGrp="1"/>
          </p:cNvSpPr>
          <p:nvPr>
            <p:ph type="title"/>
          </p:nvPr>
        </p:nvSpPr>
        <p:spPr>
          <a:xfrm>
            <a:off x="554332" y="215159"/>
            <a:ext cx="11247808" cy="1692794"/>
          </a:xfrm>
        </p:spPr>
        <p:txBody>
          <a:bodyPr vert="horz" lIns="91440" tIns="45720" rIns="91440" bIns="45720" rtlCol="0" anchor="ctr">
            <a:normAutofit/>
          </a:bodyPr>
          <a:lstStyle/>
          <a:p>
            <a:pPr defTabSz="914400">
              <a:lnSpc>
                <a:spcPct val="90000"/>
              </a:lnSpc>
            </a:pPr>
            <a:r>
              <a:rPr lang="en-US" sz="4400" b="1" dirty="0">
                <a:solidFill>
                  <a:srgbClr val="7030A0"/>
                </a:solidFill>
                <a:ea typeface="+mj-ea"/>
                <a:cs typeface="+mj-cs"/>
              </a:rPr>
              <a:t>Three reasons why participate in</a:t>
            </a:r>
            <a:br>
              <a:rPr lang="en-US" sz="4400" b="1" dirty="0">
                <a:solidFill>
                  <a:srgbClr val="7030A0"/>
                </a:solidFill>
                <a:ea typeface="+mj-ea"/>
                <a:cs typeface="+mj-cs"/>
              </a:rPr>
            </a:br>
            <a:r>
              <a:rPr lang="en-US" sz="4400" b="1" dirty="0">
                <a:solidFill>
                  <a:srgbClr val="7030A0"/>
                </a:solidFill>
                <a:ea typeface="+mj-ea"/>
                <a:cs typeface="+mj-cs"/>
              </a:rPr>
              <a:t>Imagine Cup Junior this year. </a:t>
            </a:r>
            <a:endParaRPr lang="en-US" sz="4400" b="1" dirty="0">
              <a:solidFill>
                <a:srgbClr val="7030A0"/>
              </a:solidFill>
              <a:ea typeface="+mj-ea"/>
              <a:cs typeface="Segoe UI Semibold"/>
            </a:endParaRPr>
          </a:p>
        </p:txBody>
      </p:sp>
      <p:sp>
        <p:nvSpPr>
          <p:cNvPr id="6" name="Title 1">
            <a:extLst>
              <a:ext uri="{FF2B5EF4-FFF2-40B4-BE49-F238E27FC236}">
                <a16:creationId xmlns:a16="http://schemas.microsoft.com/office/drawing/2014/main" id="{1B6B244E-7A00-42B9-BB63-0FF048032D8A}"/>
              </a:ext>
            </a:extLst>
          </p:cNvPr>
          <p:cNvSpPr txBox="1">
            <a:spLocks/>
          </p:cNvSpPr>
          <p:nvPr/>
        </p:nvSpPr>
        <p:spPr>
          <a:xfrm>
            <a:off x="643809" y="2043746"/>
            <a:ext cx="9626347" cy="1276284"/>
          </a:xfrm>
          <a:prstGeom prst="rect">
            <a:avLst/>
          </a:prstGeom>
        </p:spPr>
        <p:txBody>
          <a:bodyPr vert="horz" wrap="square" lIns="91440" tIns="45720" rIns="91440" bIns="45720" rtlCol="0" anchor="ctr">
            <a:normAutofit/>
          </a:bodyPr>
          <a:lstStyle>
            <a:lvl1pPr algn="l" defTabSz="932742" rtl="0" eaLnBrk="1" latinLnBrk="0" hangingPunct="1">
              <a:lnSpc>
                <a:spcPct val="100000"/>
              </a:lnSpc>
              <a:spcBef>
                <a:spcPct val="0"/>
              </a:spcBef>
              <a:buNone/>
              <a:defRPr lang="en-US" sz="3600" b="0" kern="1200" cap="none" spc="-50" baseline="0">
                <a:ln w="3175">
                  <a:noFill/>
                </a:ln>
                <a:solidFill>
                  <a:schemeClr val="accent1"/>
                </a:solidFill>
                <a:effectLst/>
                <a:latin typeface="+mj-lt"/>
                <a:ea typeface="+mn-ea"/>
                <a:cs typeface="Segoe UI" pitchFamily="34" charset="0"/>
              </a:defRPr>
            </a:lvl1pPr>
          </a:lstStyle>
          <a:p>
            <a:pPr defTabSz="914400">
              <a:lnSpc>
                <a:spcPct val="90000"/>
              </a:lnSpc>
            </a:pPr>
            <a:r>
              <a:rPr lang="en-US" sz="3200" b="1" dirty="0">
                <a:solidFill>
                  <a:srgbClr val="7030A0"/>
                </a:solidFill>
                <a:ea typeface="+mj-ea"/>
                <a:cs typeface="+mj-cs"/>
              </a:rPr>
              <a:t>#1 To understand AI. </a:t>
            </a:r>
          </a:p>
          <a:p>
            <a:pPr defTabSz="914400">
              <a:lnSpc>
                <a:spcPct val="90000"/>
              </a:lnSpc>
            </a:pPr>
            <a:endParaRPr lang="en-US" sz="1200" b="1" dirty="0">
              <a:solidFill>
                <a:schemeClr val="tx1"/>
              </a:solidFill>
              <a:ea typeface="+mj-ea"/>
              <a:cs typeface="+mj-cs"/>
            </a:endParaRPr>
          </a:p>
          <a:p>
            <a:pPr defTabSz="914400">
              <a:lnSpc>
                <a:spcPct val="90000"/>
              </a:lnSpc>
            </a:pPr>
            <a:r>
              <a:rPr lang="en-US" sz="1200" b="1" dirty="0">
                <a:solidFill>
                  <a:schemeClr val="tx1"/>
                </a:solidFill>
                <a:ea typeface="+mj-ea"/>
                <a:cs typeface="+mj-cs"/>
              </a:rPr>
              <a:t>Artificial Intelligence is one of the most important technologies in the world, and together we will learn about how it works, and how you could be a builder of AI, rather than just a user of it!   </a:t>
            </a:r>
            <a:endParaRPr lang="en-US" sz="1200" b="1" dirty="0">
              <a:solidFill>
                <a:schemeClr val="tx1"/>
              </a:solidFill>
              <a:ea typeface="+mj-ea"/>
              <a:cs typeface="Segoe UI Semibold"/>
            </a:endParaRPr>
          </a:p>
        </p:txBody>
      </p:sp>
      <p:sp>
        <p:nvSpPr>
          <p:cNvPr id="3" name="Title 1">
            <a:extLst>
              <a:ext uri="{FF2B5EF4-FFF2-40B4-BE49-F238E27FC236}">
                <a16:creationId xmlns:a16="http://schemas.microsoft.com/office/drawing/2014/main" id="{81232BD5-4745-0857-313B-C55FB4A43CFA}"/>
              </a:ext>
            </a:extLst>
          </p:cNvPr>
          <p:cNvSpPr txBox="1">
            <a:spLocks/>
          </p:cNvSpPr>
          <p:nvPr/>
        </p:nvSpPr>
        <p:spPr>
          <a:xfrm>
            <a:off x="643809" y="3291965"/>
            <a:ext cx="8962835" cy="1276284"/>
          </a:xfrm>
          <a:prstGeom prst="rect">
            <a:avLst/>
          </a:prstGeom>
        </p:spPr>
        <p:txBody>
          <a:bodyPr vert="horz" wrap="square" lIns="91440" tIns="45720" rIns="91440" bIns="45720" rtlCol="0" anchor="ctr">
            <a:normAutofit/>
          </a:bodyPr>
          <a:lstStyle>
            <a:lvl1pPr algn="l" defTabSz="932742" rtl="0" eaLnBrk="1" latinLnBrk="0" hangingPunct="1">
              <a:lnSpc>
                <a:spcPct val="100000"/>
              </a:lnSpc>
              <a:spcBef>
                <a:spcPct val="0"/>
              </a:spcBef>
              <a:buNone/>
              <a:defRPr lang="en-US" sz="3600" b="0" kern="1200" cap="none" spc="-50" baseline="0">
                <a:ln w="3175">
                  <a:noFill/>
                </a:ln>
                <a:solidFill>
                  <a:schemeClr val="accent1"/>
                </a:solidFill>
                <a:effectLst/>
                <a:latin typeface="+mj-lt"/>
                <a:ea typeface="+mn-ea"/>
                <a:cs typeface="Segoe UI" pitchFamily="34" charset="0"/>
              </a:defRPr>
            </a:lvl1pPr>
          </a:lstStyle>
          <a:p>
            <a:pPr defTabSz="914400">
              <a:lnSpc>
                <a:spcPct val="90000"/>
              </a:lnSpc>
            </a:pPr>
            <a:r>
              <a:rPr lang="en-US" sz="3200" b="1" dirty="0">
                <a:solidFill>
                  <a:srgbClr val="7030A0"/>
                </a:solidFill>
                <a:ea typeface="+mj-ea"/>
                <a:cs typeface="+mj-cs"/>
              </a:rPr>
              <a:t>#2 To prepare for the future.</a:t>
            </a:r>
          </a:p>
          <a:p>
            <a:pPr defTabSz="914400">
              <a:lnSpc>
                <a:spcPct val="90000"/>
              </a:lnSpc>
            </a:pPr>
            <a:endParaRPr lang="en-US" sz="1200" b="1" dirty="0">
              <a:solidFill>
                <a:schemeClr val="tx1"/>
              </a:solidFill>
              <a:ea typeface="+mj-ea"/>
              <a:cs typeface="+mj-cs"/>
            </a:endParaRPr>
          </a:p>
          <a:p>
            <a:pPr defTabSz="914400">
              <a:lnSpc>
                <a:spcPct val="90000"/>
              </a:lnSpc>
            </a:pPr>
            <a:r>
              <a:rPr lang="en-US" sz="1200" b="1" dirty="0">
                <a:solidFill>
                  <a:schemeClr val="tx1"/>
                </a:solidFill>
                <a:ea typeface="+mj-ea"/>
                <a:cs typeface="+mj-cs"/>
              </a:rPr>
              <a:t>During Imagine Cup Junior we will develop new skills around innovation, collaboration and critical thinking, all skills that are very important to help us thrive in the future. </a:t>
            </a:r>
            <a:endParaRPr lang="en-US" sz="1200" b="1" dirty="0">
              <a:solidFill>
                <a:schemeClr val="tx1"/>
              </a:solidFill>
              <a:ea typeface="+mj-ea"/>
              <a:cs typeface="Segoe UI Semibold"/>
            </a:endParaRPr>
          </a:p>
        </p:txBody>
      </p:sp>
      <p:sp>
        <p:nvSpPr>
          <p:cNvPr id="4" name="Title 1">
            <a:extLst>
              <a:ext uri="{FF2B5EF4-FFF2-40B4-BE49-F238E27FC236}">
                <a16:creationId xmlns:a16="http://schemas.microsoft.com/office/drawing/2014/main" id="{D831CBFC-8C16-B03C-1DB3-FA014671428F}"/>
              </a:ext>
            </a:extLst>
          </p:cNvPr>
          <p:cNvSpPr txBox="1">
            <a:spLocks/>
          </p:cNvSpPr>
          <p:nvPr/>
        </p:nvSpPr>
        <p:spPr>
          <a:xfrm>
            <a:off x="643809" y="4540185"/>
            <a:ext cx="9510844" cy="1276284"/>
          </a:xfrm>
          <a:prstGeom prst="rect">
            <a:avLst/>
          </a:prstGeom>
        </p:spPr>
        <p:txBody>
          <a:bodyPr vert="horz" wrap="square" lIns="91440" tIns="45720" rIns="91440" bIns="45720" rtlCol="0" anchor="ctr">
            <a:normAutofit/>
          </a:bodyPr>
          <a:lstStyle>
            <a:lvl1pPr algn="l" defTabSz="932742" rtl="0" eaLnBrk="1" latinLnBrk="0" hangingPunct="1">
              <a:lnSpc>
                <a:spcPct val="100000"/>
              </a:lnSpc>
              <a:spcBef>
                <a:spcPct val="0"/>
              </a:spcBef>
              <a:buNone/>
              <a:defRPr lang="en-US" sz="3600" b="0" kern="1200" cap="none" spc="-50" baseline="0">
                <a:ln w="3175">
                  <a:noFill/>
                </a:ln>
                <a:solidFill>
                  <a:schemeClr val="accent1"/>
                </a:solidFill>
                <a:effectLst/>
                <a:latin typeface="+mj-lt"/>
                <a:ea typeface="+mn-ea"/>
                <a:cs typeface="Segoe UI" pitchFamily="34" charset="0"/>
              </a:defRPr>
            </a:lvl1pPr>
          </a:lstStyle>
          <a:p>
            <a:pPr defTabSz="914400">
              <a:lnSpc>
                <a:spcPct val="90000"/>
              </a:lnSpc>
            </a:pPr>
            <a:r>
              <a:rPr lang="en-US" sz="3200" b="1" dirty="0">
                <a:solidFill>
                  <a:srgbClr val="7030A0"/>
                </a:solidFill>
                <a:ea typeface="+mj-ea"/>
                <a:cs typeface="+mj-cs"/>
              </a:rPr>
              <a:t>#3 To try to win great prizes!</a:t>
            </a:r>
          </a:p>
          <a:p>
            <a:pPr defTabSz="914400">
              <a:lnSpc>
                <a:spcPct val="90000"/>
              </a:lnSpc>
            </a:pPr>
            <a:endParaRPr lang="en-US" sz="1200" b="1" dirty="0">
              <a:solidFill>
                <a:schemeClr val="tx1"/>
              </a:solidFill>
              <a:ea typeface="+mj-ea"/>
              <a:cs typeface="+mj-cs"/>
            </a:endParaRPr>
          </a:p>
          <a:p>
            <a:pPr defTabSz="914400">
              <a:lnSpc>
                <a:spcPct val="90000"/>
              </a:lnSpc>
            </a:pPr>
            <a:r>
              <a:rPr lang="en-US" sz="1200" b="1" dirty="0">
                <a:solidFill>
                  <a:schemeClr val="tx1"/>
                </a:solidFill>
                <a:ea typeface="+mj-ea"/>
                <a:cs typeface="+mj-cs"/>
              </a:rPr>
              <a:t>There are great prizes available for the winning teams at the international level (and maybe at your country or regional level). It is can also be very powerful for your career development to say that you won (or took part in) Imagine Cup Junior! </a:t>
            </a:r>
            <a:endParaRPr lang="en-US" sz="1200" b="1" dirty="0">
              <a:solidFill>
                <a:schemeClr val="tx1"/>
              </a:solidFill>
              <a:ea typeface="+mj-ea"/>
              <a:cs typeface="Segoe UI Semibold"/>
            </a:endParaRPr>
          </a:p>
        </p:txBody>
      </p:sp>
    </p:spTree>
    <p:extLst>
      <p:ext uri="{BB962C8B-B14F-4D97-AF65-F5344CB8AC3E}">
        <p14:creationId xmlns:p14="http://schemas.microsoft.com/office/powerpoint/2010/main" val="13161061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BC260-F396-164E-BCD0-C88D9BCE29C5}"/>
              </a:ext>
            </a:extLst>
          </p:cNvPr>
          <p:cNvSpPr txBox="1"/>
          <p:nvPr/>
        </p:nvSpPr>
        <p:spPr>
          <a:xfrm>
            <a:off x="463705" y="1676092"/>
            <a:ext cx="10798462" cy="1785104"/>
          </a:xfrm>
          <a:prstGeom prst="rect">
            <a:avLst/>
          </a:prstGeom>
          <a:noFill/>
        </p:spPr>
        <p:txBody>
          <a:bodyPr wrap="square" rtlCol="0">
            <a:spAutoFit/>
          </a:bodyPr>
          <a:lstStyle/>
          <a:p>
            <a:r>
              <a:rPr lang="en-AU" sz="6600" dirty="0"/>
              <a:t>AI for </a:t>
            </a:r>
            <a:r>
              <a:rPr lang="en-AU" sz="6600" dirty="0">
                <a:solidFill>
                  <a:srgbClr val="8661C5"/>
                </a:solidFill>
              </a:rPr>
              <a:t>Humanitarian Action </a:t>
            </a:r>
            <a:r>
              <a:rPr lang="en-AU" sz="4400" i="1" dirty="0"/>
              <a:t>Initiative</a:t>
            </a:r>
            <a:endParaRPr lang="en-US" sz="6600" dirty="0"/>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Examples.</a:t>
            </a: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3597489"/>
            <a:ext cx="9639945" cy="1569660"/>
          </a:xfrm>
          <a:prstGeom prst="rect">
            <a:avLst/>
          </a:prstGeom>
          <a:noFill/>
        </p:spPr>
        <p:txBody>
          <a:bodyPr wrap="square" rtlCol="0">
            <a:spAutoFit/>
          </a:bodyPr>
          <a:lstStyle/>
          <a:p>
            <a:endParaRPr lang="en-AU" sz="3200" dirty="0">
              <a:latin typeface="+mj-lt"/>
            </a:endParaRPr>
          </a:p>
          <a:p>
            <a:r>
              <a:rPr lang="en-AU" sz="3200" dirty="0">
                <a:latin typeface="+mj-lt"/>
              </a:rPr>
              <a:t>“It is unacceptable that there are still </a:t>
            </a:r>
            <a:br>
              <a:rPr lang="en-AU" sz="3200" dirty="0">
                <a:latin typeface="+mj-lt"/>
              </a:rPr>
            </a:br>
            <a:r>
              <a:rPr lang="en-AU" sz="3200" dirty="0">
                <a:latin typeface="+mj-lt"/>
              </a:rPr>
              <a:t>widespread gender and race wage gaps.”</a:t>
            </a:r>
          </a:p>
        </p:txBody>
      </p:sp>
    </p:spTree>
    <p:extLst>
      <p:ext uri="{BB962C8B-B14F-4D97-AF65-F5344CB8AC3E}">
        <p14:creationId xmlns:p14="http://schemas.microsoft.com/office/powerpoint/2010/main" val="6209108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BBC260-F396-164E-BCD0-C88D9BCE29C5}"/>
              </a:ext>
            </a:extLst>
          </p:cNvPr>
          <p:cNvSpPr txBox="1"/>
          <p:nvPr/>
        </p:nvSpPr>
        <p:spPr>
          <a:xfrm>
            <a:off x="463705" y="1676092"/>
            <a:ext cx="9639945" cy="1846659"/>
          </a:xfrm>
          <a:prstGeom prst="rect">
            <a:avLst/>
          </a:prstGeom>
          <a:noFill/>
        </p:spPr>
        <p:txBody>
          <a:bodyPr wrap="square" rtlCol="0">
            <a:spAutoFit/>
          </a:bodyPr>
          <a:lstStyle/>
          <a:p>
            <a:pPr lvl="0"/>
            <a:r>
              <a:rPr lang="en-AU" sz="6600" dirty="0"/>
              <a:t>AI for </a:t>
            </a:r>
            <a:r>
              <a:rPr lang="en-AU" sz="6600" dirty="0">
                <a:solidFill>
                  <a:srgbClr val="8661C5"/>
                </a:solidFill>
              </a:rPr>
              <a:t>Cultural Heritage </a:t>
            </a:r>
            <a:br>
              <a:rPr lang="en-AU" sz="6600" dirty="0">
                <a:solidFill>
                  <a:srgbClr val="8661C5"/>
                </a:solidFill>
              </a:rPr>
            </a:br>
            <a:r>
              <a:rPr lang="en-AU" sz="4400" i="1" dirty="0"/>
              <a:t>Initiative</a:t>
            </a:r>
            <a:endParaRPr lang="en-US" sz="6600" i="1" dirty="0"/>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Examples.</a:t>
            </a: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3597489"/>
            <a:ext cx="9639945" cy="2062103"/>
          </a:xfrm>
          <a:prstGeom prst="rect">
            <a:avLst/>
          </a:prstGeom>
          <a:noFill/>
        </p:spPr>
        <p:txBody>
          <a:bodyPr wrap="square" rtlCol="0">
            <a:spAutoFit/>
          </a:bodyPr>
          <a:lstStyle/>
          <a:p>
            <a:endParaRPr lang="en-AU" sz="3200" dirty="0">
              <a:latin typeface="+mj-lt"/>
            </a:endParaRPr>
          </a:p>
          <a:p>
            <a:r>
              <a:rPr lang="en-AU" sz="3200" dirty="0">
                <a:latin typeface="+mj-lt"/>
              </a:rPr>
              <a:t>“It is unacceptable that there </a:t>
            </a:r>
            <a:br>
              <a:rPr lang="en-AU" sz="3200" dirty="0">
                <a:latin typeface="+mj-lt"/>
              </a:rPr>
            </a:br>
            <a:r>
              <a:rPr lang="en-AU" sz="3200" dirty="0">
                <a:latin typeface="+mj-lt"/>
              </a:rPr>
              <a:t>are important historical monuments that are being lost to the world.”</a:t>
            </a:r>
          </a:p>
        </p:txBody>
      </p:sp>
    </p:spTree>
    <p:extLst>
      <p:ext uri="{BB962C8B-B14F-4D97-AF65-F5344CB8AC3E}">
        <p14:creationId xmlns:p14="http://schemas.microsoft.com/office/powerpoint/2010/main" val="183228694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DBBCC7E-7B82-9447-B931-2D3E536EE342}"/>
              </a:ext>
            </a:extLst>
          </p:cNvPr>
          <p:cNvSpPr txBox="1"/>
          <p:nvPr/>
        </p:nvSpPr>
        <p:spPr>
          <a:xfrm>
            <a:off x="405830" y="1496226"/>
            <a:ext cx="11334013" cy="1323439"/>
          </a:xfrm>
          <a:prstGeom prst="rect">
            <a:avLst/>
          </a:prstGeom>
          <a:noFill/>
        </p:spPr>
        <p:txBody>
          <a:bodyPr wrap="square" rtlCol="0">
            <a:spAutoFit/>
          </a:bodyPr>
          <a:lstStyle/>
          <a:p>
            <a:pPr lvl="0" defTabSz="914400"/>
            <a:r>
              <a:rPr lang="en-AU" sz="8000" kern="0" dirty="0"/>
              <a:t>Find Supporting Data</a:t>
            </a:r>
          </a:p>
        </p:txBody>
      </p:sp>
    </p:spTree>
    <p:extLst>
      <p:ext uri="{BB962C8B-B14F-4D97-AF65-F5344CB8AC3E}">
        <p14:creationId xmlns:p14="http://schemas.microsoft.com/office/powerpoint/2010/main" val="271941301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739EDD-A89A-164B-A8CD-E44E07AC53D4}"/>
              </a:ext>
            </a:extLst>
          </p:cNvPr>
          <p:cNvSpPr txBox="1"/>
          <p:nvPr/>
        </p:nvSpPr>
        <p:spPr>
          <a:xfrm>
            <a:off x="463705" y="1443841"/>
            <a:ext cx="11143078" cy="3631763"/>
          </a:xfrm>
          <a:prstGeom prst="rect">
            <a:avLst/>
          </a:prstGeom>
          <a:noFill/>
        </p:spPr>
        <p:txBody>
          <a:bodyPr wrap="square" rtlCol="0">
            <a:spAutoFit/>
          </a:bodyPr>
          <a:lstStyle/>
          <a:p>
            <a:r>
              <a:rPr lang="en-AU" sz="3200" dirty="0">
                <a:solidFill>
                  <a:schemeClr val="accent3"/>
                </a:solidFill>
                <a:latin typeface="+mj-lt"/>
              </a:rPr>
              <a:t>Here’s an example: </a:t>
            </a:r>
          </a:p>
          <a:p>
            <a:endParaRPr lang="en-AU" sz="2800" dirty="0">
              <a:solidFill>
                <a:schemeClr val="bg1"/>
              </a:solidFill>
              <a:latin typeface="+mj-lt"/>
            </a:endParaRPr>
          </a:p>
          <a:p>
            <a:pPr>
              <a:spcBef>
                <a:spcPts val="600"/>
              </a:spcBef>
              <a:spcAft>
                <a:spcPts val="600"/>
              </a:spcAft>
            </a:pPr>
            <a:r>
              <a:rPr lang="en-AU" sz="2800" b="1" dirty="0">
                <a:latin typeface="Segoe UI" panose="020B0502040204020203" pitchFamily="34" charset="0"/>
                <a:ea typeface="Segoe UI" panose="020B0502040204020203" pitchFamily="34" charset="0"/>
                <a:cs typeface="Segoe UI" panose="020B0502040204020203" pitchFamily="34" charset="0"/>
              </a:rPr>
              <a:t>Problem: </a:t>
            </a:r>
            <a:r>
              <a:rPr lang="en-AU" sz="2800" dirty="0"/>
              <a:t>Unemployment levels for Australians living with disabilities </a:t>
            </a:r>
          </a:p>
          <a:p>
            <a:pPr>
              <a:spcBef>
                <a:spcPts val="600"/>
              </a:spcBef>
              <a:spcAft>
                <a:spcPts val="600"/>
              </a:spcAft>
            </a:pPr>
            <a:r>
              <a:rPr lang="en-AU" sz="2800" b="1" dirty="0">
                <a:latin typeface="Segoe UI" panose="020B0502040204020203" pitchFamily="34" charset="0"/>
                <a:ea typeface="Segoe UI" panose="020B0502040204020203" pitchFamily="34" charset="0"/>
                <a:cs typeface="Segoe UI" panose="020B0502040204020203" pitchFamily="34" charset="0"/>
              </a:rPr>
              <a:t>Research:</a:t>
            </a:r>
            <a:r>
              <a:rPr lang="en-AU" sz="2800" dirty="0">
                <a:latin typeface="+mj-lt"/>
              </a:rPr>
              <a:t> </a:t>
            </a:r>
            <a:r>
              <a:rPr lang="en-AU" sz="2800" dirty="0"/>
              <a:t>Website for Australian Network on Disability</a:t>
            </a:r>
          </a:p>
          <a:p>
            <a:pPr>
              <a:spcBef>
                <a:spcPts val="600"/>
              </a:spcBef>
              <a:spcAft>
                <a:spcPts val="600"/>
              </a:spcAft>
            </a:pPr>
            <a:r>
              <a:rPr lang="en-AU" sz="2800" b="1" dirty="0">
                <a:latin typeface="Segoe UI" panose="020B0502040204020203" pitchFamily="34" charset="0"/>
                <a:ea typeface="Segoe UI" panose="020B0502040204020203" pitchFamily="34" charset="0"/>
                <a:cs typeface="Segoe UI" panose="020B0502040204020203" pitchFamily="34" charset="0"/>
              </a:rPr>
              <a:t>Supporting Data:</a:t>
            </a:r>
            <a:r>
              <a:rPr lang="en-AU" sz="2800" dirty="0">
                <a:latin typeface="+mj-lt"/>
              </a:rPr>
              <a:t> “</a:t>
            </a:r>
            <a:r>
              <a:rPr lang="en-AU" sz="2800" dirty="0"/>
              <a:t>There are 2.1 million Australians of working age with a disability, but only 1 million are employed.”</a:t>
            </a:r>
          </a:p>
          <a:p>
            <a:endParaRPr lang="en-AU" sz="2800" dirty="0">
              <a:solidFill>
                <a:schemeClr val="bg1"/>
              </a:solidFill>
              <a:latin typeface="+mj-lt"/>
            </a:endParaRP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solidFill>
                  <a:schemeClr val="tx1"/>
                </a:solidFill>
              </a:rPr>
              <a:t>Finding the data.</a:t>
            </a:r>
          </a:p>
        </p:txBody>
      </p:sp>
    </p:spTree>
    <p:extLst>
      <p:ext uri="{BB962C8B-B14F-4D97-AF65-F5344CB8AC3E}">
        <p14:creationId xmlns:p14="http://schemas.microsoft.com/office/powerpoint/2010/main" val="184498089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405830" y="2606157"/>
            <a:ext cx="11334013" cy="1323439"/>
          </a:xfrm>
          <a:prstGeom prst="rect">
            <a:avLst/>
          </a:prstGeom>
          <a:noFill/>
        </p:spPr>
        <p:txBody>
          <a:bodyPr wrap="square" rtlCol="0">
            <a:spAutoFit/>
          </a:bodyPr>
          <a:lstStyle/>
          <a:p>
            <a:r>
              <a:rPr lang="en-AU" sz="8000" dirty="0"/>
              <a:t>How Can We?</a:t>
            </a:r>
            <a:endParaRPr lang="en-US" sz="8000" dirty="0"/>
          </a:p>
        </p:txBody>
      </p:sp>
    </p:spTree>
    <p:extLst>
      <p:ext uri="{BB962C8B-B14F-4D97-AF65-F5344CB8AC3E}">
        <p14:creationId xmlns:p14="http://schemas.microsoft.com/office/powerpoint/2010/main" val="188249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solidFill>
                  <a:schemeClr val="tx1"/>
                </a:solidFill>
              </a:rPr>
              <a:t>How can we?</a:t>
            </a:r>
          </a:p>
        </p:txBody>
      </p:sp>
      <p:sp>
        <p:nvSpPr>
          <p:cNvPr id="6" name="TextBox 5">
            <a:extLst>
              <a:ext uri="{FF2B5EF4-FFF2-40B4-BE49-F238E27FC236}">
                <a16:creationId xmlns:a16="http://schemas.microsoft.com/office/drawing/2014/main" id="{90739EDD-A89A-164B-A8CD-E44E07AC53D4}"/>
              </a:ext>
            </a:extLst>
          </p:cNvPr>
          <p:cNvSpPr txBox="1"/>
          <p:nvPr/>
        </p:nvSpPr>
        <p:spPr>
          <a:xfrm>
            <a:off x="400204" y="1697841"/>
            <a:ext cx="11588595" cy="3370153"/>
          </a:xfrm>
          <a:prstGeom prst="rect">
            <a:avLst/>
          </a:prstGeom>
          <a:noFill/>
        </p:spPr>
        <p:txBody>
          <a:bodyPr wrap="square" rtlCol="0">
            <a:spAutoFit/>
          </a:bodyPr>
          <a:lstStyle/>
          <a:p>
            <a:endParaRPr lang="en-AU" sz="2800" dirty="0">
              <a:solidFill>
                <a:schemeClr val="bg1"/>
              </a:solidFill>
              <a:latin typeface="+mj-lt"/>
            </a:endParaRPr>
          </a:p>
          <a:p>
            <a:pPr>
              <a:spcBef>
                <a:spcPts val="1200"/>
              </a:spcBef>
              <a:spcAft>
                <a:spcPts val="600"/>
              </a:spcAft>
            </a:pPr>
            <a:r>
              <a:rPr lang="en-AU" sz="2800" dirty="0">
                <a:solidFill>
                  <a:schemeClr val="accent3"/>
                </a:solidFill>
                <a:latin typeface="+mj-lt"/>
              </a:rPr>
              <a:t>“How can we </a:t>
            </a:r>
            <a:r>
              <a:rPr lang="en-AU" sz="2800" dirty="0">
                <a:latin typeface="+mj-lt"/>
              </a:rPr>
              <a:t>increase the amount that people recycle?” </a:t>
            </a:r>
          </a:p>
          <a:p>
            <a:pPr>
              <a:spcBef>
                <a:spcPts val="1200"/>
              </a:spcBef>
              <a:spcAft>
                <a:spcPts val="600"/>
              </a:spcAft>
            </a:pPr>
            <a:r>
              <a:rPr lang="en-AU" sz="2800" dirty="0">
                <a:solidFill>
                  <a:schemeClr val="accent3"/>
                </a:solidFill>
                <a:latin typeface="+mj-lt"/>
              </a:rPr>
              <a:t>“How can we </a:t>
            </a:r>
            <a:r>
              <a:rPr lang="en-AU" sz="2800" dirty="0">
                <a:latin typeface="+mj-lt"/>
              </a:rPr>
              <a:t>help people who are deaf enjoy concerts more?”</a:t>
            </a:r>
          </a:p>
          <a:p>
            <a:pPr>
              <a:spcBef>
                <a:spcPts val="1200"/>
              </a:spcBef>
              <a:spcAft>
                <a:spcPts val="600"/>
              </a:spcAft>
            </a:pPr>
            <a:r>
              <a:rPr lang="en-AU" sz="2800" dirty="0">
                <a:solidFill>
                  <a:schemeClr val="accent3"/>
                </a:solidFill>
                <a:latin typeface="+mj-lt"/>
              </a:rPr>
              <a:t>“How can we </a:t>
            </a:r>
            <a:r>
              <a:rPr lang="en-AU" sz="2800" dirty="0">
                <a:latin typeface="+mj-lt"/>
              </a:rPr>
              <a:t>reduce the number of people affected by traffic accidents?”</a:t>
            </a:r>
          </a:p>
          <a:p>
            <a:endParaRPr lang="en-AU" sz="2800" dirty="0">
              <a:solidFill>
                <a:schemeClr val="bg1"/>
              </a:solidFill>
              <a:latin typeface="+mj-lt"/>
            </a:endParaRPr>
          </a:p>
        </p:txBody>
      </p:sp>
    </p:spTree>
    <p:extLst>
      <p:ext uri="{BB962C8B-B14F-4D97-AF65-F5344CB8AC3E}">
        <p14:creationId xmlns:p14="http://schemas.microsoft.com/office/powerpoint/2010/main" val="174059946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405830" y="2606157"/>
            <a:ext cx="11334013" cy="2554545"/>
          </a:xfrm>
          <a:prstGeom prst="rect">
            <a:avLst/>
          </a:prstGeom>
          <a:noFill/>
        </p:spPr>
        <p:txBody>
          <a:bodyPr wrap="square" rtlCol="0">
            <a:spAutoFit/>
          </a:bodyPr>
          <a:lstStyle/>
          <a:p>
            <a:r>
              <a:rPr lang="en-AU" sz="8000" dirty="0"/>
              <a:t>Write Your Ethics Statement</a:t>
            </a:r>
          </a:p>
        </p:txBody>
      </p:sp>
    </p:spTree>
    <p:extLst>
      <p:ext uri="{BB962C8B-B14F-4D97-AF65-F5344CB8AC3E}">
        <p14:creationId xmlns:p14="http://schemas.microsoft.com/office/powerpoint/2010/main" val="370886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Ethics statement.			</a:t>
            </a:r>
          </a:p>
        </p:txBody>
      </p:sp>
      <p:graphicFrame>
        <p:nvGraphicFramePr>
          <p:cNvPr id="3" name="Table 3">
            <a:extLst>
              <a:ext uri="{FF2B5EF4-FFF2-40B4-BE49-F238E27FC236}">
                <a16:creationId xmlns:a16="http://schemas.microsoft.com/office/drawing/2014/main" id="{8BB3EDC5-8F42-4946-AC9E-34AD14A4EB78}"/>
              </a:ext>
            </a:extLst>
          </p:cNvPr>
          <p:cNvGraphicFramePr>
            <a:graphicFrameLocks noGrp="1"/>
          </p:cNvGraphicFramePr>
          <p:nvPr>
            <p:extLst>
              <p:ext uri="{D42A27DB-BD31-4B8C-83A1-F6EECF244321}">
                <p14:modId xmlns:p14="http://schemas.microsoft.com/office/powerpoint/2010/main" val="490609980"/>
              </p:ext>
            </p:extLst>
          </p:nvPr>
        </p:nvGraphicFramePr>
        <p:xfrm>
          <a:off x="460075" y="1409779"/>
          <a:ext cx="10662249" cy="3169920"/>
        </p:xfrm>
        <a:graphic>
          <a:graphicData uri="http://schemas.openxmlformats.org/drawingml/2006/table">
            <a:tbl>
              <a:tblPr firstRow="1" bandRow="1">
                <a:tableStyleId>{5C22544A-7EE6-4342-B048-85BDC9FD1C3A}</a:tableStyleId>
              </a:tblPr>
              <a:tblGrid>
                <a:gridCol w="2996242">
                  <a:extLst>
                    <a:ext uri="{9D8B030D-6E8A-4147-A177-3AD203B41FA5}">
                      <a16:colId xmlns:a16="http://schemas.microsoft.com/office/drawing/2014/main" val="537343710"/>
                    </a:ext>
                  </a:extLst>
                </a:gridCol>
                <a:gridCol w="7666007">
                  <a:extLst>
                    <a:ext uri="{9D8B030D-6E8A-4147-A177-3AD203B41FA5}">
                      <a16:colId xmlns:a16="http://schemas.microsoft.com/office/drawing/2014/main" val="4044293294"/>
                    </a:ext>
                  </a:extLst>
                </a:gridCol>
              </a:tblGrid>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kern="1200" dirty="0">
                          <a:solidFill>
                            <a:schemeClr val="accent3"/>
                          </a:solidFill>
                          <a:latin typeface="+mj-lt"/>
                          <a:ea typeface="+mn-ea"/>
                          <a:cs typeface="+mn-cs"/>
                        </a:rPr>
                        <a:t>Fairness: </a:t>
                      </a:r>
                      <a:endParaRPr lang="en-GB" sz="2200" kern="1200" dirty="0">
                        <a:solidFill>
                          <a:schemeClr val="accent3"/>
                        </a:solidFill>
                        <a:latin typeface="+mj-lt"/>
                        <a:ea typeface="+mn-ea"/>
                        <a:cs typeface="+mn-cs"/>
                      </a:endParaRPr>
                    </a:p>
                    <a:p>
                      <a:endParaRPr lang="en-GB"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kern="1200" dirty="0">
                          <a:solidFill>
                            <a:schemeClr val="tx1"/>
                          </a:solidFill>
                          <a:latin typeface="+mj-lt"/>
                          <a:ea typeface="+mn-ea"/>
                          <a:cs typeface="+mn-cs"/>
                        </a:rPr>
                        <a:t>We believe our AI concept is fair because…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90426839"/>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accent3"/>
                          </a:solidFill>
                          <a:latin typeface="+mj-lt"/>
                          <a:ea typeface="+mn-ea"/>
                          <a:cs typeface="+mn-cs"/>
                        </a:rPr>
                        <a:t>Inclusiveness: </a:t>
                      </a:r>
                      <a:endParaRPr lang="en-GB" sz="2200" b="1" kern="1200" dirty="0">
                        <a:solidFill>
                          <a:schemeClr val="accent3"/>
                        </a:solidFill>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tx1"/>
                          </a:solidFill>
                          <a:latin typeface="+mj-lt"/>
                          <a:ea typeface="+mn-ea"/>
                          <a:cs typeface="+mn-cs"/>
                        </a:rPr>
                        <a:t>We believe our AI concept is inclusive because…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71514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accent3"/>
                          </a:solidFill>
                          <a:latin typeface="+mj-lt"/>
                          <a:ea typeface="+mn-ea"/>
                          <a:cs typeface="+mn-cs"/>
                        </a:rPr>
                        <a:t>Reliability &amp; Safety: </a:t>
                      </a:r>
                      <a:endParaRPr lang="en-GB" sz="2200" b="1" kern="1200" dirty="0">
                        <a:solidFill>
                          <a:schemeClr val="accent3"/>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tx1"/>
                          </a:solidFill>
                          <a:latin typeface="+mj-lt"/>
                          <a:ea typeface="+mn-ea"/>
                          <a:cs typeface="+mn-cs"/>
                        </a:rPr>
                        <a:t>We believe our AI concept is reliable and safe because…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8155483"/>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accent3"/>
                          </a:solidFill>
                          <a:latin typeface="+mj-lt"/>
                          <a:ea typeface="+mn-ea"/>
                          <a:cs typeface="+mn-cs"/>
                        </a:rPr>
                        <a:t>Privacy &amp; Security: </a:t>
                      </a:r>
                      <a:endParaRPr lang="en-GB" sz="2200" b="1" kern="1200" dirty="0">
                        <a:solidFill>
                          <a:schemeClr val="accent3"/>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tx1"/>
                          </a:solidFill>
                          <a:latin typeface="+mj-lt"/>
                          <a:ea typeface="+mn-ea"/>
                          <a:cs typeface="+mn-cs"/>
                        </a:rPr>
                        <a:t>We believe our AI concept respects privacy and is secure because…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34037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accent3"/>
                          </a:solidFill>
                          <a:latin typeface="+mj-lt"/>
                          <a:ea typeface="+mn-ea"/>
                          <a:cs typeface="+mn-cs"/>
                        </a:rPr>
                        <a:t>Transparency: </a:t>
                      </a:r>
                      <a:endParaRPr lang="en-GB" sz="2200" b="1" kern="1200" dirty="0">
                        <a:solidFill>
                          <a:schemeClr val="accent3"/>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tx1"/>
                          </a:solidFill>
                          <a:latin typeface="+mj-lt"/>
                          <a:ea typeface="+mn-ea"/>
                          <a:cs typeface="+mn-cs"/>
                        </a:rPr>
                        <a:t>We believe our AI concept is understandable because…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198019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accent3"/>
                          </a:solidFill>
                          <a:latin typeface="+mj-lt"/>
                          <a:ea typeface="+mn-ea"/>
                          <a:cs typeface="+mn-cs"/>
                        </a:rPr>
                        <a:t>Accountability: </a:t>
                      </a:r>
                      <a:endParaRPr lang="en-GB" sz="2200" b="1" kern="1200" dirty="0">
                        <a:solidFill>
                          <a:schemeClr val="accent3"/>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AU" sz="2200" b="1" kern="1200" dirty="0">
                          <a:solidFill>
                            <a:schemeClr val="tx1"/>
                          </a:solidFill>
                          <a:latin typeface="+mj-lt"/>
                          <a:ea typeface="+mn-ea"/>
                          <a:cs typeface="+mn-cs"/>
                        </a:rPr>
                        <a:t>We believe our AI concept is accountable because…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756796"/>
                  </a:ext>
                </a:extLst>
              </a:tr>
            </a:tbl>
          </a:graphicData>
        </a:graphic>
      </p:graphicFrame>
    </p:spTree>
    <p:extLst>
      <p:ext uri="{BB962C8B-B14F-4D97-AF65-F5344CB8AC3E}">
        <p14:creationId xmlns:p14="http://schemas.microsoft.com/office/powerpoint/2010/main" val="59461714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739EDD-A89A-164B-A8CD-E44E07AC53D4}"/>
              </a:ext>
            </a:extLst>
          </p:cNvPr>
          <p:cNvSpPr txBox="1"/>
          <p:nvPr/>
        </p:nvSpPr>
        <p:spPr>
          <a:xfrm>
            <a:off x="463705" y="1443841"/>
            <a:ext cx="11143078" cy="2477601"/>
          </a:xfrm>
          <a:prstGeom prst="rect">
            <a:avLst/>
          </a:prstGeom>
          <a:noFill/>
        </p:spPr>
        <p:txBody>
          <a:bodyPr wrap="square" rtlCol="0">
            <a:spAutoFit/>
          </a:bodyPr>
          <a:lstStyle/>
          <a:p>
            <a:pPr>
              <a:spcBef>
                <a:spcPts val="1200"/>
              </a:spcBef>
              <a:spcAft>
                <a:spcPts val="600"/>
              </a:spcAft>
            </a:pPr>
            <a:r>
              <a:rPr lang="en-AU" sz="2800" dirty="0">
                <a:solidFill>
                  <a:schemeClr val="accent3"/>
                </a:solidFill>
                <a:latin typeface="+mj-lt"/>
              </a:rPr>
              <a:t>Fairness: </a:t>
            </a:r>
          </a:p>
          <a:p>
            <a:pPr>
              <a:spcBef>
                <a:spcPts val="1200"/>
              </a:spcBef>
              <a:spcAft>
                <a:spcPts val="600"/>
              </a:spcAft>
            </a:pPr>
            <a:r>
              <a:rPr lang="en-AU" sz="2800" dirty="0">
                <a:latin typeface="+mj-lt"/>
              </a:rPr>
              <a:t>We believe our AI concept is fair because our Robo-Jury does not make any decisions based on appearance. The AI does not see a picture of the person, or even see their name, so that they cannot make decisions for a person based on their cultural background.</a:t>
            </a: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Example.			</a:t>
            </a:r>
          </a:p>
        </p:txBody>
      </p:sp>
    </p:spTree>
    <p:extLst>
      <p:ext uri="{BB962C8B-B14F-4D97-AF65-F5344CB8AC3E}">
        <p14:creationId xmlns:p14="http://schemas.microsoft.com/office/powerpoint/2010/main" val="31741354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584200" y="2500368"/>
            <a:ext cx="11511344" cy="2708434"/>
          </a:xfrm>
          <a:prstGeom prst="rect">
            <a:avLst/>
          </a:prstGeom>
          <a:noFill/>
        </p:spPr>
        <p:txBody>
          <a:bodyPr wrap="square" rtlCol="0">
            <a:spAutoFit/>
          </a:bodyPr>
          <a:lstStyle/>
          <a:p>
            <a:r>
              <a:rPr lang="en-AU" sz="4400" dirty="0">
                <a:solidFill>
                  <a:schemeClr val="bg1"/>
                </a:solidFill>
                <a:latin typeface="+mj-lt"/>
              </a:rPr>
              <a:t> Check in</a:t>
            </a:r>
          </a:p>
          <a:p>
            <a:endParaRPr lang="en-AU" sz="2400" dirty="0">
              <a:latin typeface="+mj-lt"/>
            </a:endParaRPr>
          </a:p>
          <a:p>
            <a:pPr>
              <a:lnSpc>
                <a:spcPct val="85000"/>
              </a:lnSpc>
            </a:pPr>
            <a:r>
              <a:rPr lang="en-AU" sz="6000" dirty="0"/>
              <a:t>Feeling good about your idea? </a:t>
            </a:r>
          </a:p>
          <a:p>
            <a:pPr>
              <a:lnSpc>
                <a:spcPct val="85000"/>
              </a:lnSpc>
            </a:pPr>
            <a:r>
              <a:rPr lang="en-AU" sz="6000" dirty="0"/>
              <a:t>Get ready to submit!</a:t>
            </a:r>
          </a:p>
        </p:txBody>
      </p:sp>
    </p:spTree>
    <p:extLst>
      <p:ext uri="{BB962C8B-B14F-4D97-AF65-F5344CB8AC3E}">
        <p14:creationId xmlns:p14="http://schemas.microsoft.com/office/powerpoint/2010/main" val="336103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C4E5-F0DD-3C4C-A69A-6BD14B197840}"/>
              </a:ext>
            </a:extLst>
          </p:cNvPr>
          <p:cNvSpPr>
            <a:spLocks noGrp="1"/>
          </p:cNvSpPr>
          <p:nvPr>
            <p:ph type="title"/>
          </p:nvPr>
        </p:nvSpPr>
        <p:spPr>
          <a:xfrm>
            <a:off x="655320" y="18614"/>
            <a:ext cx="5120114" cy="1692794"/>
          </a:xfrm>
        </p:spPr>
        <p:txBody>
          <a:bodyPr vert="horz" lIns="91440" tIns="45720" rIns="91440" bIns="45720" rtlCol="0" anchor="ctr">
            <a:normAutofit/>
          </a:bodyPr>
          <a:lstStyle/>
          <a:p>
            <a:pPr defTabSz="914400">
              <a:lnSpc>
                <a:spcPct val="90000"/>
              </a:lnSpc>
            </a:pPr>
            <a:r>
              <a:rPr lang="en-US" sz="4400" b="1" dirty="0">
                <a:solidFill>
                  <a:srgbClr val="7030A0"/>
                </a:solidFill>
                <a:ea typeface="+mj-ea"/>
                <a:cs typeface="+mj-cs"/>
              </a:rPr>
              <a:t>Agenda</a:t>
            </a:r>
            <a:endParaRPr lang="en-US" sz="4400" dirty="0">
              <a:solidFill>
                <a:srgbClr val="7030A0"/>
              </a:solidFill>
              <a:ea typeface="+mj-ea"/>
              <a:cs typeface="+mj-cs"/>
            </a:endParaRPr>
          </a:p>
        </p:txBody>
      </p:sp>
      <p:graphicFrame>
        <p:nvGraphicFramePr>
          <p:cNvPr id="3" name="Diagram 2">
            <a:extLst>
              <a:ext uri="{FF2B5EF4-FFF2-40B4-BE49-F238E27FC236}">
                <a16:creationId xmlns:a16="http://schemas.microsoft.com/office/drawing/2014/main" id="{574F69E0-4B43-0B63-DEFA-D3BE92345CB4}"/>
              </a:ext>
            </a:extLst>
          </p:cNvPr>
          <p:cNvGraphicFramePr/>
          <p:nvPr>
            <p:extLst>
              <p:ext uri="{D42A27DB-BD31-4B8C-83A1-F6EECF244321}">
                <p14:modId xmlns:p14="http://schemas.microsoft.com/office/powerpoint/2010/main" val="1863495892"/>
              </p:ext>
            </p:extLst>
          </p:nvPr>
        </p:nvGraphicFramePr>
        <p:xfrm>
          <a:off x="3067517" y="365125"/>
          <a:ext cx="903705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884380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CFE38C-CCE2-6E4F-BE49-C95507B319BD}"/>
              </a:ext>
              <a:ext uri="{C183D7F6-B498-43B3-948B-1728B52AA6E4}">
                <adec:decorative xmlns:adec="http://schemas.microsoft.com/office/drawing/2017/decorative" val="1"/>
              </a:ext>
            </a:extLst>
          </p:cNvPr>
          <p:cNvSpPr/>
          <p:nvPr/>
        </p:nvSpPr>
        <p:spPr bwMode="auto">
          <a:xfrm>
            <a:off x="94129" y="5177119"/>
            <a:ext cx="8337177" cy="9950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1013181"/>
            <a:ext cx="11143078" cy="5293757"/>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8661C5"/>
                </a:solidFill>
                <a:effectLst/>
                <a:uLnTx/>
                <a:uFillTx/>
                <a:latin typeface="Segoe UI Semibold"/>
                <a:ea typeface="+mn-ea"/>
                <a:cs typeface="+mn-cs"/>
              </a:rPr>
              <a:t>Project Submission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661C5"/>
                </a:solidFill>
                <a:effectLst/>
                <a:uLnTx/>
                <a:uFillTx/>
                <a:latin typeface="Segoe UI Semibold"/>
                <a:ea typeface="+mn-ea"/>
                <a:cs typeface="+mn-cs"/>
              </a:rPr>
              <a:t>(Microsoft PowerPoint presentation using the Project Submission Template from the Imagine Cup Junior website no longer than ten slides)</a:t>
            </a:r>
            <a:endParaRPr kumimoji="0" lang="en-US" sz="2800" b="0" i="0" u="none" strike="noStrike" kern="1200" cap="none" spc="0" normalizeH="0" baseline="0" noProof="0" dirty="0">
              <a:ln>
                <a:noFill/>
              </a:ln>
              <a:solidFill>
                <a:srgbClr val="8661C5"/>
              </a:solidFill>
              <a:effectLst/>
              <a:uLnTx/>
              <a:uFillTx/>
              <a:latin typeface="Segoe UI Semibold"/>
              <a:ea typeface="+mn-ea"/>
              <a:cs typeface="+mn-cs"/>
            </a:endParaRP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endParaRPr kumimoji="0" lang="en-US" sz="1100" b="0" i="0" u="none" strike="noStrike" kern="120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Title Page/Title Slide</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Table of Contents</a:t>
            </a:r>
            <a:endParaRPr kumimoji="0" lang="en-US" sz="16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Identify which AI for Good Initiative you chose:</a:t>
            </a:r>
            <a:endParaRPr kumimoji="0" lang="en-US" sz="16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Earth</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lang="en-US" sz="1100" dirty="0">
                <a:latin typeface="Calibri" panose="020F0502020204030204" pitchFamily="34" charset="0"/>
                <a:ea typeface="Times New Roman" panose="02020603050405020304" pitchFamily="18" charset="0"/>
                <a:cs typeface="Times New Roman" panose="02020603050405020304" pitchFamily="18" charset="0"/>
              </a:rPr>
              <a:t>AI for Health</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Humanitarian Action</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Accessibility</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Cultural Heritage</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State your problem</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Summarize your research and list the resources your team used to help understand the problem.</a:t>
            </a: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Generally describe how your Final Project solves a problem. For example it may: </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create or improve something that will eventually lead to a solution to the real-world problem</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create or improve a service that addresses the real-world problem</a:t>
            </a: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communicate a message to an audience responsible for addressing the real-world problem, or its consequences.</a:t>
            </a: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Tell how your project idea is ethical.</a:t>
            </a: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Consider: Fairness, Reliability and Safety, Privacy, Inclusiveness, Transparency, and Accountability</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Creatively show how your Final Project engages the problem and why this solution is needed.</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Describe the format of the Final Project and how it uses Artificial Intelligence (be specific, how will it work, </a:t>
            </a:r>
            <a:b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b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what form will it take, and why is it the best solution for engaging the real-world problem)</a:t>
            </a: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Prepare your presentation</a:t>
            </a:r>
          </a:p>
        </p:txBody>
      </p:sp>
    </p:spTree>
    <p:extLst>
      <p:ext uri="{BB962C8B-B14F-4D97-AF65-F5344CB8AC3E}">
        <p14:creationId xmlns:p14="http://schemas.microsoft.com/office/powerpoint/2010/main" val="194042326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428993" y="2974457"/>
            <a:ext cx="11334013" cy="1200329"/>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AU" sz="7200" b="0" i="0" u="none" strike="noStrike" kern="1200" cap="none" spc="0" normalizeH="0" baseline="0" noProof="0" dirty="0">
                <a:ln>
                  <a:noFill/>
                </a:ln>
                <a:effectLst/>
                <a:uLnTx/>
                <a:uFillTx/>
                <a:latin typeface="Segoe UI"/>
                <a:ea typeface="+mn-ea"/>
                <a:cs typeface="+mn-cs"/>
              </a:rPr>
              <a:t>Submit to your educator! </a:t>
            </a:r>
          </a:p>
        </p:txBody>
      </p:sp>
    </p:spTree>
    <p:extLst>
      <p:ext uri="{BB962C8B-B14F-4D97-AF65-F5344CB8AC3E}">
        <p14:creationId xmlns:p14="http://schemas.microsoft.com/office/powerpoint/2010/main" val="13441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E6B62D8-AA50-4E4C-BA39-0C2C313AA4D1}"/>
              </a:ext>
            </a:extLst>
          </p:cNvPr>
          <p:cNvSpPr txBox="1"/>
          <p:nvPr/>
        </p:nvSpPr>
        <p:spPr>
          <a:xfrm>
            <a:off x="405830" y="4932485"/>
            <a:ext cx="9764865" cy="134806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AU" sz="9600" kern="0" dirty="0">
                <a:solidFill>
                  <a:schemeClr val="bg1"/>
                </a:solidFill>
                <a:latin typeface="Segoe UI"/>
              </a:rPr>
              <a:t>Good</a:t>
            </a:r>
            <a:r>
              <a:rPr kumimoji="0" lang="en-AU" sz="9600" b="0" i="0" u="none" strike="noStrike" kern="0" cap="none" spc="0" normalizeH="0" baseline="0" noProof="0" dirty="0">
                <a:ln>
                  <a:noFill/>
                </a:ln>
                <a:solidFill>
                  <a:schemeClr val="bg1"/>
                </a:solidFill>
                <a:effectLst/>
                <a:uLnTx/>
                <a:uFillTx/>
                <a:latin typeface="Segoe UI"/>
                <a:ea typeface="+mn-ea"/>
                <a:cs typeface="+mn-cs"/>
              </a:rPr>
              <a:t> luck!</a:t>
            </a:r>
          </a:p>
        </p:txBody>
      </p:sp>
    </p:spTree>
    <p:extLst>
      <p:ext uri="{BB962C8B-B14F-4D97-AF65-F5344CB8AC3E}">
        <p14:creationId xmlns:p14="http://schemas.microsoft.com/office/powerpoint/2010/main" val="391071136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739EDD-A89A-164B-A8CD-E44E07AC53D4}"/>
              </a:ext>
            </a:extLst>
          </p:cNvPr>
          <p:cNvSpPr txBox="1"/>
          <p:nvPr/>
        </p:nvSpPr>
        <p:spPr>
          <a:xfrm>
            <a:off x="524461" y="2530140"/>
            <a:ext cx="8246790" cy="1938992"/>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Segoe UI Semibold"/>
                <a:ea typeface="+mn-ea"/>
                <a:cs typeface="+mn-cs"/>
              </a:rPr>
              <a:t>Educators, to submit projects </a:t>
            </a:r>
            <a:r>
              <a:rPr kumimoji="0" lang="en-US" sz="2400" b="0" i="0" u="none" strike="noStrike" kern="1200" cap="none" spc="0" normalizeH="0" baseline="0" noProof="0" dirty="0">
                <a:ln>
                  <a:noFill/>
                </a:ln>
                <a:solidFill>
                  <a:schemeClr val="bg1"/>
                </a:solidFill>
                <a:effectLst/>
                <a:uLnTx/>
                <a:uFillTx/>
                <a:latin typeface="Segoe UI Semibold"/>
                <a:ea typeface="+mn-ea"/>
                <a:cs typeface="+mn-cs"/>
              </a:rPr>
              <a:t>visit </a:t>
            </a:r>
            <a:r>
              <a:rPr kumimoji="0" lang="en-US" sz="2400" b="0" i="0" u="none" strike="noStrike" kern="1200" cap="none" spc="0" normalizeH="0" baseline="0" noProof="0" dirty="0">
                <a:ln>
                  <a:noFill/>
                </a:ln>
                <a:solidFill>
                  <a:srgbClr val="8661C5"/>
                </a:solidFill>
                <a:effectLst/>
                <a:uLnTx/>
                <a:uFillTx/>
                <a:latin typeface="Segoe UI Semibold"/>
                <a:ea typeface="+mn-ea"/>
                <a:cs typeface="+mn-cs"/>
                <a:hlinkClick r:id="rId2"/>
              </a:rPr>
              <a:t>www.imaginecup.com/junior</a:t>
            </a:r>
            <a:r>
              <a:rPr kumimoji="0" lang="en-US" sz="2400" b="0" i="0" u="none" strike="noStrike" kern="1200" cap="none" spc="0" normalizeH="0" baseline="0" noProof="0" dirty="0">
                <a:ln>
                  <a:noFill/>
                </a:ln>
                <a:solidFill>
                  <a:srgbClr val="8661C5"/>
                </a:solidFill>
                <a:effectLst/>
                <a:uLnTx/>
                <a:uFillTx/>
                <a:latin typeface="Segoe UI Semibold"/>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400" dirty="0">
              <a:latin typeface="Segoe UI Semibold"/>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Segoe UI Semibold"/>
                <a:ea typeface="+mn-ea"/>
                <a:cs typeface="+mn-cs"/>
              </a:rPr>
              <a:t>Submissions open 3 February and close 12 May</a:t>
            </a: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Submission</a:t>
            </a:r>
          </a:p>
        </p:txBody>
      </p:sp>
    </p:spTree>
    <p:extLst>
      <p:ext uri="{BB962C8B-B14F-4D97-AF65-F5344CB8AC3E}">
        <p14:creationId xmlns:p14="http://schemas.microsoft.com/office/powerpoint/2010/main" val="75100867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24A104-12E9-8748-B96B-DF3E7256DF03}"/>
              </a:ext>
            </a:extLst>
          </p:cNvPr>
          <p:cNvSpPr txBox="1"/>
          <p:nvPr/>
        </p:nvSpPr>
        <p:spPr>
          <a:xfrm>
            <a:off x="584199" y="2500368"/>
            <a:ext cx="11554791" cy="3045449"/>
          </a:xfrm>
          <a:prstGeom prst="rect">
            <a:avLst/>
          </a:prstGeom>
          <a:noFill/>
        </p:spPr>
        <p:txBody>
          <a:bodyPr wrap="square" rtlCol="0">
            <a:spAutoFit/>
          </a:bodyPr>
          <a:lstStyle/>
          <a:p>
            <a:r>
              <a:rPr lang="en-AU" sz="4400" dirty="0">
                <a:latin typeface="+mj-lt"/>
              </a:rPr>
              <a:t> </a:t>
            </a:r>
            <a:endParaRPr lang="en-AU" sz="2400" dirty="0">
              <a:latin typeface="+mj-lt"/>
            </a:endParaRPr>
          </a:p>
          <a:p>
            <a:pPr>
              <a:lnSpc>
                <a:spcPct val="85000"/>
              </a:lnSpc>
            </a:pPr>
            <a:r>
              <a:rPr lang="en-AU" sz="6600" dirty="0"/>
              <a:t>Which initiative inspires </a:t>
            </a:r>
            <a:br>
              <a:rPr lang="en-AU" sz="6600" dirty="0"/>
            </a:br>
            <a:r>
              <a:rPr lang="en-AU" sz="6600" dirty="0"/>
              <a:t>you the most?</a:t>
            </a:r>
          </a:p>
          <a:p>
            <a:pPr>
              <a:lnSpc>
                <a:spcPct val="85000"/>
              </a:lnSpc>
            </a:pPr>
            <a:br>
              <a:rPr lang="en-AU" sz="1600" dirty="0">
                <a:solidFill>
                  <a:schemeClr val="accent3"/>
                </a:solidFill>
                <a:latin typeface="+mj-lt"/>
              </a:rPr>
            </a:br>
            <a:r>
              <a:rPr lang="en-AU" sz="2600" dirty="0">
                <a:solidFill>
                  <a:schemeClr val="accent3"/>
                </a:solidFill>
                <a:latin typeface="+mj-lt"/>
              </a:rPr>
              <a:t>Accessibility  </a:t>
            </a:r>
            <a:r>
              <a:rPr lang="en-AU" sz="2600" dirty="0">
                <a:solidFill>
                  <a:schemeClr val="accent3"/>
                </a:solidFill>
              </a:rPr>
              <a:t>●</a:t>
            </a:r>
            <a:r>
              <a:rPr lang="en-AU" sz="2600" dirty="0">
                <a:solidFill>
                  <a:schemeClr val="accent3"/>
                </a:solidFill>
                <a:latin typeface="+mj-lt"/>
              </a:rPr>
              <a:t>  Earth </a:t>
            </a:r>
            <a:r>
              <a:rPr lang="en-AU" sz="2600" dirty="0">
                <a:solidFill>
                  <a:schemeClr val="accent3"/>
                </a:solidFill>
              </a:rPr>
              <a:t>●</a:t>
            </a:r>
            <a:r>
              <a:rPr lang="en-AU" sz="2600" dirty="0">
                <a:solidFill>
                  <a:schemeClr val="accent3"/>
                </a:solidFill>
                <a:latin typeface="+mj-lt"/>
              </a:rPr>
              <a:t>  Health  </a:t>
            </a:r>
            <a:r>
              <a:rPr lang="en-AU" sz="2600" dirty="0">
                <a:solidFill>
                  <a:schemeClr val="accent3"/>
                </a:solidFill>
              </a:rPr>
              <a:t>●</a:t>
            </a:r>
            <a:r>
              <a:rPr lang="en-AU" sz="2600" dirty="0">
                <a:solidFill>
                  <a:schemeClr val="accent3"/>
                </a:solidFill>
                <a:latin typeface="+mj-lt"/>
              </a:rPr>
              <a:t>  Humanitarian Action  ● Cultural Heritage</a:t>
            </a:r>
          </a:p>
        </p:txBody>
      </p:sp>
    </p:spTree>
    <p:extLst>
      <p:ext uri="{BB962C8B-B14F-4D97-AF65-F5344CB8AC3E}">
        <p14:creationId xmlns:p14="http://schemas.microsoft.com/office/powerpoint/2010/main" val="75050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CFE38C-CCE2-6E4F-BE49-C95507B319BD}"/>
              </a:ext>
              <a:ext uri="{C183D7F6-B498-43B3-948B-1728B52AA6E4}">
                <adec:decorative xmlns:adec="http://schemas.microsoft.com/office/drawing/2017/decorative" val="1"/>
              </a:ext>
            </a:extLst>
          </p:cNvPr>
          <p:cNvSpPr/>
          <p:nvPr/>
        </p:nvSpPr>
        <p:spPr bwMode="auto">
          <a:xfrm>
            <a:off x="94129" y="5177119"/>
            <a:ext cx="8337177" cy="9950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90739EDD-A89A-164B-A8CD-E44E07AC53D4}"/>
              </a:ext>
            </a:extLst>
          </p:cNvPr>
          <p:cNvSpPr txBox="1"/>
          <p:nvPr/>
        </p:nvSpPr>
        <p:spPr>
          <a:xfrm>
            <a:off x="463705" y="1013181"/>
            <a:ext cx="11143078" cy="5293757"/>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8661C5"/>
                </a:solidFill>
                <a:effectLst/>
                <a:uLnTx/>
                <a:uFillTx/>
                <a:latin typeface="Segoe UI Semibold"/>
                <a:ea typeface="+mn-ea"/>
                <a:cs typeface="+mn-cs"/>
              </a:rPr>
              <a:t>Project Submission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661C5"/>
                </a:solidFill>
                <a:effectLst/>
                <a:uLnTx/>
                <a:uFillTx/>
                <a:latin typeface="Segoe UI Semibold"/>
                <a:ea typeface="+mn-ea"/>
                <a:cs typeface="+mn-cs"/>
              </a:rPr>
              <a:t>(Microsoft PowerPoint presentation using the Project Submission Template from the Imagine Cup Junior website no longer than ten slides)</a:t>
            </a:r>
            <a:endParaRPr kumimoji="0" lang="en-US" sz="2800" b="0" i="0" u="none" strike="noStrike" kern="1200" cap="none" spc="0" normalizeH="0" baseline="0" noProof="0" dirty="0">
              <a:ln>
                <a:noFill/>
              </a:ln>
              <a:solidFill>
                <a:srgbClr val="8661C5"/>
              </a:solidFill>
              <a:effectLst/>
              <a:uLnTx/>
              <a:uFillTx/>
              <a:latin typeface="Segoe UI Semibold"/>
              <a:ea typeface="+mn-ea"/>
              <a:cs typeface="+mn-cs"/>
            </a:endParaRP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endParaRPr kumimoji="0" lang="en-US" sz="1100" b="0" i="0" u="none" strike="noStrike" kern="120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Title Page/Title Slide</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Table of Contents</a:t>
            </a:r>
            <a:endParaRPr kumimoji="0" lang="en-US" sz="16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Identify which AI for Good Initiative you chose:</a:t>
            </a:r>
            <a:endParaRPr kumimoji="0" lang="en-US" sz="16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Earth</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lang="en-US" sz="1100" dirty="0">
                <a:latin typeface="Calibri" panose="020F0502020204030204" pitchFamily="34" charset="0"/>
                <a:ea typeface="Times New Roman" panose="02020603050405020304" pitchFamily="18" charset="0"/>
                <a:cs typeface="Times New Roman" panose="02020603050405020304" pitchFamily="18" charset="0"/>
              </a:rPr>
              <a:t>AI for Health</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Humanitarian Action</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Accessibility</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rPr>
              <a:t>AI for Cultural Heritage</a:t>
            </a: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endParaRP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State your problem</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Summarize your research and list the resources your team used to help understand the problem.</a:t>
            </a: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Generally describe how your Final Project solves a problem. For example it may: </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create or improve something that will eventually lead to a solution to the real-world problem</a:t>
            </a:r>
          </a:p>
          <a:p>
            <a:pPr marL="239713" marR="0" lvl="1" indent="-120650" algn="l" defTabSz="914367" rtl="0" eaLnBrk="1" fontAlgn="auto" latinLnBrk="0" hangingPunct="1">
              <a:lnSpc>
                <a:spcPct val="100000"/>
              </a:lnSpc>
              <a:spcBef>
                <a:spcPts val="0"/>
              </a:spcBef>
              <a:spcAft>
                <a:spcPts val="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create or improve a service that addresses the real-world problem</a:t>
            </a: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communicate a message to an audience responsible for addressing the real-world problem, or its consequences.</a:t>
            </a:r>
          </a:p>
          <a:p>
            <a:pPr marL="119063" marR="0" lvl="0" indent="-119063" algn="l" defTabSz="914367" rtl="0" eaLnBrk="1" fontAlgn="auto" latinLnBrk="0" hangingPunct="1">
              <a:lnSpc>
                <a:spcPct val="100000"/>
              </a:lnSpc>
              <a:spcBef>
                <a:spcPts val="0"/>
              </a:spcBef>
              <a:spcAft>
                <a:spcPts val="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Tell how your project idea is ethical.</a:t>
            </a:r>
          </a:p>
          <a:p>
            <a:pPr marL="239713" marR="0" lvl="1" indent="-120650" algn="l" defTabSz="914367" rtl="0" eaLnBrk="1" fontAlgn="auto" latinLnBrk="0" hangingPunct="1">
              <a:lnSpc>
                <a:spcPct val="100000"/>
              </a:lnSpc>
              <a:spcBef>
                <a:spcPts val="0"/>
              </a:spcBef>
              <a:spcAft>
                <a:spcPts val="600"/>
              </a:spcAft>
              <a:buClr>
                <a:srgbClr val="8661C5"/>
              </a:buClr>
              <a:buSzPct val="80000"/>
              <a:buFont typeface="Wingdings" pitchFamily="2" charset="2"/>
              <a:buChar char="§"/>
              <a:tabLst/>
              <a:defRPr/>
            </a:pPr>
            <a:r>
              <a:rPr kumimoji="0" lang="en-US" sz="11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Consider: Fairness, Reliability and Safety, Privacy, Inclusiveness, Transparency, and Accountability</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Creatively show how your Final Project engages the problem and why this solution is needed.</a:t>
            </a:r>
          </a:p>
          <a:p>
            <a:pPr marL="119063" marR="0" lvl="0" indent="-119063" algn="l" defTabSz="914367" rtl="0" eaLnBrk="1" fontAlgn="auto" latinLnBrk="0" hangingPunct="1">
              <a:lnSpc>
                <a:spcPct val="100000"/>
              </a:lnSpc>
              <a:spcBef>
                <a:spcPts val="0"/>
              </a:spcBef>
              <a:spcAft>
                <a:spcPts val="600"/>
              </a:spcAft>
              <a:buClr>
                <a:srgbClr val="8661C5"/>
              </a:buClr>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Describe the format of the Final Project and how it uses Artificial Intelligence (be specific, how will it work, </a:t>
            </a:r>
            <a:b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br>
            <a:r>
              <a:rPr kumimoji="0" lang="en-US" sz="1400" b="0" i="0" u="none" strike="noStrike" kern="1200" cap="none" spc="0" normalizeH="0" baseline="0" noProof="0" dirty="0">
                <a:ln>
                  <a:noFill/>
                </a:ln>
                <a:effectLst/>
                <a:uLnTx/>
                <a:uFillTx/>
                <a:latin typeface="Calibri" panose="020F0502020204030204" pitchFamily="34" charset="0"/>
                <a:ea typeface="+mn-ea"/>
                <a:cs typeface="Times New Roman" panose="02020603050405020304" pitchFamily="18" charset="0"/>
              </a:rPr>
              <a:t>what form will it take, and why is it the best solution for engaging the real-world problem)</a:t>
            </a:r>
          </a:p>
        </p:txBody>
      </p:sp>
      <p:sp>
        <p:nvSpPr>
          <p:cNvPr id="2" name="Title 1">
            <a:extLst>
              <a:ext uri="{FF2B5EF4-FFF2-40B4-BE49-F238E27FC236}">
                <a16:creationId xmlns:a16="http://schemas.microsoft.com/office/drawing/2014/main" id="{F0C05E53-5201-B44C-A02F-5E30440E8548}"/>
              </a:ext>
            </a:extLst>
          </p:cNvPr>
          <p:cNvSpPr>
            <a:spLocks noGrp="1"/>
          </p:cNvSpPr>
          <p:nvPr>
            <p:ph type="title"/>
          </p:nvPr>
        </p:nvSpPr>
        <p:spPr/>
        <p:txBody>
          <a:bodyPr/>
          <a:lstStyle/>
          <a:p>
            <a:r>
              <a:rPr lang="en-US" dirty="0"/>
              <a:t>Prepare your presentation</a:t>
            </a:r>
          </a:p>
        </p:txBody>
      </p:sp>
    </p:spTree>
    <p:extLst>
      <p:ext uri="{BB962C8B-B14F-4D97-AF65-F5344CB8AC3E}">
        <p14:creationId xmlns:p14="http://schemas.microsoft.com/office/powerpoint/2010/main" val="24306783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62A9C5B7-AC1E-4E34-96A1-A0455B904113}"/>
              </a:ext>
              <a:ext uri="{C183D7F6-B498-43B3-948B-1728B52AA6E4}">
                <adec:decorative xmlns:adec="http://schemas.microsoft.com/office/drawing/2017/decorative" val="0"/>
              </a:ext>
            </a:extLst>
          </p:cNvPr>
          <p:cNvSpPr txBox="1">
            <a:spLocks/>
          </p:cNvSpPr>
          <p:nvPr/>
        </p:nvSpPr>
        <p:spPr>
          <a:xfrm>
            <a:off x="636975" y="1451364"/>
            <a:ext cx="11052798" cy="502099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457200" indent="-457200">
              <a:buFont typeface="Arial" panose="020B0604020202020204" pitchFamily="34" charset="0"/>
              <a:buChar char="•"/>
              <a:defRPr/>
            </a:pPr>
            <a:r>
              <a:rPr lang="en-US" sz="3000" dirty="0">
                <a:solidFill>
                  <a:srgbClr val="FFFFFF"/>
                </a:solidFill>
                <a:latin typeface="+mn-lt"/>
              </a:rPr>
              <a:t>Submissions for the Imagine Cup Junior 2023 global challenge should be in this PowerPoint template and can only be received in English language.</a:t>
            </a:r>
          </a:p>
          <a:p>
            <a:pPr marL="457200" indent="-457200">
              <a:buFont typeface="Arial" panose="020B0604020202020204" pitchFamily="34" charset="0"/>
              <a:buChar char="•"/>
              <a:defRPr/>
            </a:pPr>
            <a:r>
              <a:rPr lang="en-US" sz="3000" dirty="0">
                <a:solidFill>
                  <a:srgbClr val="FFFFFF"/>
                </a:solidFill>
                <a:latin typeface="+mn-lt"/>
              </a:rPr>
              <a:t>Submissions must not include any individual Team Member’s personal data.</a:t>
            </a:r>
          </a:p>
          <a:p>
            <a:pPr marL="457200" indent="-457200">
              <a:buFont typeface="Arial" panose="020B0604020202020204" pitchFamily="34" charset="0"/>
              <a:buChar char="•"/>
              <a:defRPr/>
            </a:pPr>
            <a:r>
              <a:rPr lang="en-US" sz="3000" dirty="0">
                <a:solidFill>
                  <a:srgbClr val="FFFFFF"/>
                </a:solidFill>
                <a:latin typeface="+mn-lt"/>
              </a:rPr>
              <a:t>Submissions must be received on the Imagine Cup Junior platform by 11:59 P.M. Greenwich Mean Time (GMT) on May 10, 2023.</a:t>
            </a:r>
          </a:p>
          <a:p>
            <a:pPr marL="457200" indent="-457200">
              <a:buFont typeface="Arial" panose="020B0604020202020204" pitchFamily="34" charset="0"/>
              <a:buChar char="•"/>
              <a:defRPr/>
            </a:pPr>
            <a:r>
              <a:rPr lang="en-US" sz="3000" dirty="0">
                <a:solidFill>
                  <a:srgbClr val="FFFFFF"/>
                </a:solidFill>
                <a:latin typeface="+mn-lt"/>
              </a:rPr>
              <a:t>By submitting an Entry, you agree that your Entry complies with the </a:t>
            </a:r>
            <a:r>
              <a:rPr lang="en-US" sz="3000" dirty="0">
                <a:solidFill>
                  <a:srgbClr val="FFFFFF"/>
                </a:solidFill>
                <a:latin typeface="+mn-lt"/>
                <a:hlinkClick r:id="rId3"/>
              </a:rPr>
              <a:t>Rules and Regulations</a:t>
            </a:r>
            <a:r>
              <a:rPr lang="en-US" sz="3000" dirty="0">
                <a:solidFill>
                  <a:srgbClr val="FFFFFF"/>
                </a:solidFill>
                <a:latin typeface="+mn-lt"/>
              </a:rPr>
              <a:t>.</a:t>
            </a:r>
          </a:p>
          <a:p>
            <a:pPr>
              <a:lnSpc>
                <a:spcPct val="150000"/>
              </a:lnSpc>
              <a:defRPr/>
            </a:pPr>
            <a:endParaRPr lang="en-US" sz="2000" b="1" dirty="0"/>
          </a:p>
        </p:txBody>
      </p:sp>
      <p:pic>
        <p:nvPicPr>
          <p:cNvPr id="6" name="MS logo white - EMF" descr="Microsoft logo white text version">
            <a:extLst>
              <a:ext uri="{FF2B5EF4-FFF2-40B4-BE49-F238E27FC236}">
                <a16:creationId xmlns:a16="http://schemas.microsoft.com/office/drawing/2014/main" id="{D7B8399A-B446-48E6-B15B-8D089E3366C2}"/>
              </a:ext>
              <a:ext uri="{C183D7F6-B498-43B3-948B-1728B52AA6E4}">
                <adec:decorative xmlns:adec="http://schemas.microsoft.com/office/drawing/2017/decorative" val="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black">
          <a:xfrm>
            <a:off x="263208" y="218758"/>
            <a:ext cx="1366245" cy="292608"/>
          </a:xfrm>
          <a:prstGeom prst="rect">
            <a:avLst/>
          </a:prstGeom>
        </p:spPr>
      </p:pic>
      <p:sp>
        <p:nvSpPr>
          <p:cNvPr id="5" name="Title 1">
            <a:extLst>
              <a:ext uri="{FF2B5EF4-FFF2-40B4-BE49-F238E27FC236}">
                <a16:creationId xmlns:a16="http://schemas.microsoft.com/office/drawing/2014/main" id="{41421591-F09A-425F-877E-7B0012D71762}"/>
              </a:ext>
              <a:ext uri="{C183D7F6-B498-43B3-948B-1728B52AA6E4}">
                <adec:decorative xmlns:adec="http://schemas.microsoft.com/office/drawing/2017/decorative" val="0"/>
              </a:ext>
            </a:extLst>
          </p:cNvPr>
          <p:cNvSpPr>
            <a:spLocks noGrp="1"/>
          </p:cNvSpPr>
          <p:nvPr>
            <p:ph type="title"/>
          </p:nvPr>
        </p:nvSpPr>
        <p:spPr>
          <a:xfrm>
            <a:off x="636975" y="685385"/>
            <a:ext cx="11395698" cy="498598"/>
          </a:xfrm>
        </p:spPr>
        <p:txBody>
          <a:bodyPr>
            <a:normAutofit fontScale="90000"/>
          </a:bodyPr>
          <a:lstStyle/>
          <a:p>
            <a:r>
              <a:rPr lang="en-GB" b="1" dirty="0"/>
              <a:t>Submission Reminders </a:t>
            </a:r>
            <a:r>
              <a:rPr lang="en-GB" sz="3100" b="1" dirty="0"/>
              <a:t>(DELETE THIS SLIDE BEFORE SUBMISSION)</a:t>
            </a:r>
            <a:endParaRPr lang="en-GB" b="1" dirty="0"/>
          </a:p>
          <a:p>
            <a:endParaRPr lang="en-GB" b="1" dirty="0">
              <a:cs typeface="Segoe UI"/>
            </a:endParaRPr>
          </a:p>
        </p:txBody>
      </p:sp>
    </p:spTree>
    <p:extLst>
      <p:ext uri="{BB962C8B-B14F-4D97-AF65-F5344CB8AC3E}">
        <p14:creationId xmlns:p14="http://schemas.microsoft.com/office/powerpoint/2010/main" val="3449306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62A9C5B7-AC1E-4E34-96A1-A0455B904113}"/>
              </a:ext>
              <a:ext uri="{C183D7F6-B498-43B3-948B-1728B52AA6E4}">
                <adec:decorative xmlns:adec="http://schemas.microsoft.com/office/drawing/2017/decorative" val="0"/>
              </a:ext>
            </a:extLst>
          </p:cNvPr>
          <p:cNvSpPr txBox="1">
            <a:spLocks/>
          </p:cNvSpPr>
          <p:nvPr/>
        </p:nvSpPr>
        <p:spPr>
          <a:xfrm>
            <a:off x="636975" y="1451364"/>
            <a:ext cx="11395698" cy="446699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FFFFFF"/>
                </a:solidFill>
                <a:effectLst/>
                <a:uLnTx/>
                <a:uFillTx/>
                <a:latin typeface="Segoe UI Semibold"/>
                <a:ea typeface="+mn-ea"/>
                <a:cs typeface="Segoe UI" pitchFamily="34" charset="0"/>
              </a:rPr>
              <a:t>Imagine Cup Junior Submission</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50" normalizeH="0" baseline="0" noProof="0" dirty="0">
              <a:ln w="3175">
                <a:noFill/>
              </a:ln>
              <a:solidFill>
                <a:srgbClr val="FFFFFF"/>
              </a:solidFill>
              <a:effectLst/>
              <a:uLnTx/>
              <a:uFillTx/>
              <a:latin typeface="Segoe UI Semibold"/>
              <a:ea typeface="+mn-ea"/>
              <a:cs typeface="Segoe UI" pitchFamily="34" charset="0"/>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Submitting institution/school: </a:t>
            </a:r>
            <a:r>
              <a:rPr lang="en-US" sz="2000" b="1" i="1" dirty="0">
                <a:solidFill>
                  <a:schemeClr val="accent3"/>
                </a:solidFill>
                <a:latin typeface="Segoe UI Semibold"/>
                <a:cs typeface="Segoe UI"/>
              </a:rPr>
              <a:t> Imagine High School </a:t>
            </a:r>
            <a:endParaRPr kumimoji="0" lang="en-US" sz="2000" b="0" i="1" u="none" strike="noStrike" kern="1200" cap="none" spc="-50" normalizeH="0" baseline="0" noProof="0" dirty="0">
              <a:ln w="3175">
                <a:noFill/>
              </a:ln>
              <a:solidFill>
                <a:schemeClr val="accent3"/>
              </a:solidFill>
              <a:effectLst/>
              <a:uLnTx/>
              <a:uFillTx/>
              <a:latin typeface="Segoe UI Semibold"/>
              <a:ea typeface="+mn-ea"/>
              <a:cs typeface="Segoe UI"/>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Student </a:t>
            </a:r>
            <a:r>
              <a:rPr lang="en-US" sz="2000" b="1" dirty="0">
                <a:solidFill>
                  <a:srgbClr val="FFFFFF"/>
                </a:solidFill>
                <a:latin typeface="Segoe UI Semibold"/>
                <a:cs typeface="Segoe UI"/>
              </a:rPr>
              <a:t>team</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 </a:t>
            </a:r>
            <a:r>
              <a:rPr lang="en-US" sz="2000" b="1" dirty="0">
                <a:solidFill>
                  <a:srgbClr val="FFFFFF"/>
                </a:solidFill>
                <a:latin typeface="Segoe UI Semibold"/>
                <a:cs typeface="Segoe UI"/>
              </a:rPr>
              <a:t>name</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t>
            </a:r>
            <a:r>
              <a:rPr lang="en-US" sz="2000" b="1" dirty="0">
                <a:solidFill>
                  <a:srgbClr val="FFFFFF"/>
                </a:solidFill>
                <a:latin typeface="Segoe UI Semibold"/>
                <a:cs typeface="Segoe UI"/>
              </a:rPr>
              <a:t>  </a:t>
            </a:r>
            <a:r>
              <a:rPr lang="en-US" sz="2000" b="1" i="1" dirty="0">
                <a:solidFill>
                  <a:schemeClr val="accent3"/>
                </a:solidFill>
                <a:latin typeface="Segoe UI Semibold"/>
                <a:cs typeface="Segoe UI"/>
              </a:rPr>
              <a:t>Clean Sky</a:t>
            </a:r>
            <a:endParaRPr kumimoji="0" lang="en-US" sz="2000" b="1" i="0" u="none" strike="noStrike" kern="1200" cap="none" spc="-50" normalizeH="0" baseline="0" noProof="0" dirty="0">
              <a:ln w="3175">
                <a:noFill/>
              </a:ln>
              <a:solidFill>
                <a:schemeClr val="accent3"/>
              </a:solidFill>
              <a:effectLst/>
              <a:uLnTx/>
              <a:uFillTx/>
              <a:latin typeface="Segoe UI Semibold"/>
              <a:ea typeface="+mn-ea"/>
              <a:cs typeface="Segoe UI" pitchFamily="34" charset="0"/>
            </a:endParaRPr>
          </a:p>
          <a:p>
            <a:pPr>
              <a:lnSpc>
                <a:spcPct val="150000"/>
              </a:lnSpc>
              <a:defRPr/>
            </a:pPr>
            <a:r>
              <a:rPr lang="en-US" sz="2000" b="1" dirty="0">
                <a:solidFill>
                  <a:srgbClr val="FFFFFF"/>
                </a:solidFill>
                <a:latin typeface="Segoe UI Semibold"/>
                <a:cs typeface="Segoe UI Semibold"/>
              </a:rPr>
              <a:t>The idea in a sentence: </a:t>
            </a:r>
            <a:r>
              <a:rPr lang="en-US" sz="2000" b="1" i="1" dirty="0">
                <a:solidFill>
                  <a:schemeClr val="accent3"/>
                </a:solidFill>
                <a:latin typeface="Segoe UI Semibold"/>
                <a:cs typeface="Segoe UI"/>
              </a:rPr>
              <a:t>An AI accessed through a website that searches transport and environmental data to help people find and book the lowest carbon emission travel option available. </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pitchFamily="34" charset="0"/>
              </a:rPr>
              <a:t>Number of team members: </a:t>
            </a:r>
            <a:r>
              <a:rPr kumimoji="0" lang="en-US" sz="2000" b="1" i="1" u="none" strike="noStrike" kern="1200" cap="none" spc="-50" normalizeH="0" baseline="0" noProof="0" dirty="0">
                <a:ln w="3175">
                  <a:noFill/>
                </a:ln>
                <a:solidFill>
                  <a:schemeClr val="accent3"/>
                </a:solidFill>
                <a:effectLst/>
                <a:uLnTx/>
                <a:uFillTx/>
                <a:latin typeface="Segoe UI Semibold"/>
                <a:ea typeface="+mn-ea"/>
                <a:cs typeface="Segoe UI" pitchFamily="34" charset="0"/>
              </a:rPr>
              <a:t>4</a:t>
            </a:r>
            <a:endParaRPr kumimoji="0" lang="en-US" sz="2000" b="0" i="0" u="none" strike="noStrike" kern="1200" cap="none" spc="-50" normalizeH="0" baseline="0" noProof="0" dirty="0">
              <a:ln w="3175">
                <a:noFill/>
              </a:ln>
              <a:solidFill>
                <a:schemeClr val="accent3"/>
              </a:solidFill>
              <a:effectLst/>
              <a:uLnTx/>
              <a:uFillTx/>
              <a:latin typeface="Segoe UI Semibold"/>
              <a:ea typeface="+mn-ea"/>
              <a:cs typeface="Segoe UI" pitchFamily="34" charset="0"/>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Age range of team members: </a:t>
            </a:r>
            <a:r>
              <a:rPr kumimoji="0" lang="en-US" sz="2000" b="1" i="1" u="none" strike="noStrike" kern="1200" cap="none" spc="-50" normalizeH="0" baseline="0" noProof="0" dirty="0">
                <a:ln w="3175">
                  <a:noFill/>
                </a:ln>
                <a:solidFill>
                  <a:schemeClr val="accent3"/>
                </a:solidFill>
                <a:effectLst/>
                <a:uLnTx/>
                <a:uFillTx/>
                <a:latin typeface="Segoe UI Semibold"/>
                <a:ea typeface="+mn-ea"/>
                <a:cs typeface="Segoe UI"/>
              </a:rPr>
              <a:t>13-15</a:t>
            </a:r>
            <a:r>
              <a:rPr lang="en-US" sz="2000" b="1" i="1" dirty="0">
                <a:solidFill>
                  <a:schemeClr val="accent3"/>
                </a:solidFill>
                <a:latin typeface="Segoe UI Semibold"/>
                <a:cs typeface="Segoe UI"/>
              </a:rPr>
              <a:t> </a:t>
            </a:r>
            <a:endParaRPr lang="en-US" sz="2000" b="1" dirty="0">
              <a:solidFill>
                <a:schemeClr val="accent3"/>
              </a:solidFill>
              <a:latin typeface="Segoe UI Semibold"/>
              <a:cs typeface="Segoe UI"/>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AI for Good </a:t>
            </a:r>
            <a:r>
              <a:rPr lang="en-US" sz="2000" b="1" dirty="0">
                <a:solidFill>
                  <a:srgbClr val="FFFFFF"/>
                </a:solidFill>
                <a:latin typeface="Segoe UI Semibold"/>
                <a:cs typeface="Segoe UI"/>
              </a:rPr>
              <a:t>initiative </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a:t>
            </a:r>
            <a:r>
              <a:rPr lang="en-US" sz="1600" b="1" dirty="0">
                <a:solidFill>
                  <a:srgbClr val="FFFFFF"/>
                </a:solidFill>
                <a:latin typeface="Segoe UI Semibold"/>
                <a:cs typeface="Segoe UI"/>
              </a:rPr>
              <a:t>s</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elect one from: </a:t>
            </a:r>
            <a:r>
              <a:rPr lang="en-US" sz="1600" b="1" dirty="0">
                <a:solidFill>
                  <a:srgbClr val="FFFFFF"/>
                </a:solidFill>
                <a:latin typeface="Segoe UI Semibold"/>
                <a:cs typeface="Segoe UI"/>
              </a:rPr>
              <a:t>Earth/Accessibility/</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Cultural Heritage/Humanitarian Action</a:t>
            </a:r>
            <a:r>
              <a:rPr lang="en-US" sz="1600" b="1" dirty="0">
                <a:solidFill>
                  <a:srgbClr val="FFFFFF"/>
                </a:solidFill>
                <a:latin typeface="Segoe UI Semibold"/>
                <a:cs typeface="Segoe UI"/>
              </a:rPr>
              <a:t>/Health)</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 </a:t>
            </a:r>
            <a:r>
              <a:rPr lang="en-US" sz="2000" b="1" i="1" dirty="0">
                <a:solidFill>
                  <a:schemeClr val="accent3"/>
                </a:solidFill>
                <a:latin typeface="Segoe UI Semibold"/>
                <a:cs typeface="Segoe UI"/>
              </a:rPr>
              <a:t>AI for Earth</a:t>
            </a:r>
          </a:p>
          <a:p>
            <a:pPr>
              <a:lnSpc>
                <a:spcPct val="150000"/>
              </a:lnSpc>
              <a:defRPr/>
            </a:pPr>
            <a:r>
              <a:rPr lang="en-US" sz="2000" b="1" dirty="0">
                <a:solidFill>
                  <a:srgbClr val="FFFFFF"/>
                </a:solidFill>
                <a:latin typeface="Segoe UI Semibold"/>
              </a:rPr>
              <a:t>Team video link: </a:t>
            </a:r>
            <a:r>
              <a:rPr lang="en-US" sz="2000" b="1" i="1" dirty="0">
                <a:solidFill>
                  <a:schemeClr val="accent3"/>
                </a:solidFill>
                <a:latin typeface="Segoe UI Semibold"/>
                <a:cs typeface="Segoe UI"/>
              </a:rPr>
              <a:t>add your video link (Flipgrid, OneDrive, YouTube, or similar)</a:t>
            </a:r>
          </a:p>
        </p:txBody>
      </p:sp>
      <p:pic>
        <p:nvPicPr>
          <p:cNvPr id="6" name="MS logo white - EMF" descr="Microsoft logo white text version">
            <a:extLst>
              <a:ext uri="{FF2B5EF4-FFF2-40B4-BE49-F238E27FC236}">
                <a16:creationId xmlns:a16="http://schemas.microsoft.com/office/drawing/2014/main" id="{D7B8399A-B446-48E6-B15B-8D089E3366C2}"/>
              </a:ext>
              <a:ext uri="{C183D7F6-B498-43B3-948B-1728B52AA6E4}">
                <adec:decorative xmlns:adec="http://schemas.microsoft.com/office/drawing/2017/decorative" val="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263208" y="218758"/>
            <a:ext cx="1366245" cy="292608"/>
          </a:xfrm>
          <a:prstGeom prst="rect">
            <a:avLst/>
          </a:prstGeom>
        </p:spPr>
      </p:pic>
      <p:sp>
        <p:nvSpPr>
          <p:cNvPr id="5" name="Title 1">
            <a:extLst>
              <a:ext uri="{FF2B5EF4-FFF2-40B4-BE49-F238E27FC236}">
                <a16:creationId xmlns:a16="http://schemas.microsoft.com/office/drawing/2014/main" id="{41421591-F09A-425F-877E-7B0012D71762}"/>
              </a:ext>
              <a:ext uri="{C183D7F6-B498-43B3-948B-1728B52AA6E4}">
                <adec:decorative xmlns:adec="http://schemas.microsoft.com/office/drawing/2017/decorative" val="0"/>
              </a:ext>
            </a:extLst>
          </p:cNvPr>
          <p:cNvSpPr>
            <a:spLocks noGrp="1"/>
          </p:cNvSpPr>
          <p:nvPr>
            <p:ph type="title"/>
          </p:nvPr>
        </p:nvSpPr>
        <p:spPr>
          <a:xfrm>
            <a:off x="636975" y="685385"/>
            <a:ext cx="11395698" cy="498598"/>
          </a:xfrm>
        </p:spPr>
        <p:txBody>
          <a:bodyPr>
            <a:normAutofit fontScale="90000"/>
          </a:bodyPr>
          <a:lstStyle/>
          <a:p>
            <a:pPr algn="l"/>
            <a:r>
              <a:rPr lang="en-GB" b="1" dirty="0"/>
              <a:t>Exemplar title slide (DELETE THIS SLIDE BEFORE SUBMISSION)</a:t>
            </a:r>
            <a:endParaRPr lang="en-US" b="1" dirty="0"/>
          </a:p>
        </p:txBody>
      </p:sp>
    </p:spTree>
    <p:extLst>
      <p:ext uri="{BB962C8B-B14F-4D97-AF65-F5344CB8AC3E}">
        <p14:creationId xmlns:p14="http://schemas.microsoft.com/office/powerpoint/2010/main" val="6213405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a:t>
            </a:r>
            <a:r>
              <a:rPr lang="en-GB" b="1" dirty="0"/>
              <a:t>(DELETE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nvGraphicFramePr>
        <p:xfrm>
          <a:off x="294423" y="1572493"/>
          <a:ext cx="11815692" cy="4480560"/>
        </p:xfrm>
        <a:graphic>
          <a:graphicData uri="http://schemas.openxmlformats.org/drawingml/2006/table">
            <a:tbl>
              <a:tblPr firstRow="1" bandRow="1">
                <a:tableStyleId>{5C22544A-7EE6-4342-B048-85BDC9FD1C3A}</a:tableStyleId>
              </a:tblPr>
              <a:tblGrid>
                <a:gridCol w="10504091">
                  <a:extLst>
                    <a:ext uri="{9D8B030D-6E8A-4147-A177-3AD203B41FA5}">
                      <a16:colId xmlns:a16="http://schemas.microsoft.com/office/drawing/2014/main" val="1182764197"/>
                    </a:ext>
                  </a:extLst>
                </a:gridCol>
                <a:gridCol w="1311601">
                  <a:extLst>
                    <a:ext uri="{9D8B030D-6E8A-4147-A177-3AD203B41FA5}">
                      <a16:colId xmlns:a16="http://schemas.microsoft.com/office/drawing/2014/main" val="2360157232"/>
                    </a:ext>
                  </a:extLst>
                </a:gridCol>
              </a:tblGrid>
              <a:tr h="329882">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329882">
                <a:tc>
                  <a:txBody>
                    <a:bodyPr/>
                    <a:lstStyle/>
                    <a:p>
                      <a:r>
                        <a:rPr lang="en-GB" sz="1600" b="1" dirty="0">
                          <a:solidFill>
                            <a:schemeClr val="tx1"/>
                          </a:solidFill>
                        </a:rPr>
                        <a:t>Submission Title Slide</a:t>
                      </a:r>
                    </a:p>
                    <a:p>
                      <a:r>
                        <a:rPr lang="en-US" sz="1400" i="1" kern="1200" dirty="0">
                          <a:solidFill>
                            <a:schemeClr val="tx1"/>
                          </a:solidFill>
                          <a:latin typeface="+mn-lt"/>
                          <a:ea typeface="+mn-ea"/>
                          <a:cs typeface="+mn-cs"/>
                        </a:rPr>
                        <a:t>Team videos should be no longer than two (2) minutes in duration that pitches the Team’s Entry and includes the Team’s name and country or state, the “AI for Good” category chosen, the Problem the Team intended to solve, the Team’s Concept; and the takeaways that the Team Members learned from their involvement in the Contest. Except for image or audio and video recordings, the video must not include any additional personally identifying information about any individuals appearing in the Video (e.g. no nametags or mention of “Hi, my name is Rosa.”). Provide permission and access to your video for anyone with the link.</a:t>
                      </a:r>
                    </a:p>
                  </a:txBody>
                  <a:tcPr>
                    <a:solidFill>
                      <a:srgbClr val="1A1A1A"/>
                    </a:solidFill>
                  </a:tcPr>
                </a:tc>
                <a:tc>
                  <a:txBody>
                    <a:bodyPr/>
                    <a:lstStyle/>
                    <a:p>
                      <a:r>
                        <a:rPr lang="en-GB" sz="1600" dirty="0">
                          <a:solidFill>
                            <a:schemeClr val="tx1"/>
                          </a:solidFill>
                        </a:rPr>
                        <a:t>1</a:t>
                      </a:r>
                      <a:endParaRPr lang="en-US" sz="1600" dirty="0">
                        <a:solidFill>
                          <a:schemeClr val="tx1"/>
                        </a:solidFill>
                      </a:endParaRPr>
                    </a:p>
                  </a:txBody>
                  <a:tcPr>
                    <a:solidFill>
                      <a:srgbClr val="1A1A1A"/>
                    </a:solidFill>
                  </a:tcPr>
                </a:tc>
                <a:extLst>
                  <a:ext uri="{0D108BD9-81ED-4DB2-BD59-A6C34878D82A}">
                    <a16:rowId xmlns:a16="http://schemas.microsoft.com/office/drawing/2014/main" val="3835620390"/>
                  </a:ext>
                </a:extLst>
              </a:tr>
              <a:tr h="1293492">
                <a:tc>
                  <a:txBody>
                    <a:bodyPr/>
                    <a:lstStyle/>
                    <a:p>
                      <a:r>
                        <a:rPr lang="en-GB" sz="1600" b="1" dirty="0">
                          <a:solidFill>
                            <a:schemeClr val="tx1"/>
                          </a:solidFill>
                        </a:rPr>
                        <a:t>The Problem</a:t>
                      </a:r>
                    </a:p>
                    <a:p>
                      <a:pPr marL="0" marR="0" lvl="0" indent="0" algn="l" rtl="0" eaLnBrk="1" fontAlgn="auto" latinLnBrk="0" hangingPunct="1">
                        <a:lnSpc>
                          <a:spcPct val="100000"/>
                        </a:lnSpc>
                        <a:spcBef>
                          <a:spcPts val="0"/>
                        </a:spcBef>
                        <a:spcAft>
                          <a:spcPts val="0"/>
                        </a:spcAft>
                        <a:buClrTx/>
                        <a:buSzTx/>
                        <a:buFontTx/>
                        <a:buNone/>
                      </a:pPr>
                      <a:r>
                        <a:rPr lang="en-GB" sz="1400" i="1" dirty="0">
                          <a:solidFill>
                            <a:schemeClr val="tx1"/>
                          </a:solidFill>
                          <a:latin typeface="+mn-lt"/>
                        </a:rPr>
                        <a:t>What problem is your project/concept solving? Use this slide to explain the problem clearly and identify the AI for Good category it is part of </a:t>
                      </a:r>
                      <a:r>
                        <a:rPr lang="en-GB" sz="1100" i="1" dirty="0">
                          <a:solidFill>
                            <a:schemeClr val="tx1"/>
                          </a:solidFill>
                          <a:latin typeface="+mn-lt"/>
                        </a:rPr>
                        <a:t>(Earth, Accessibility, Cultural Heritage, Humanitarian Action, Health). </a:t>
                      </a:r>
                      <a:r>
                        <a:rPr lang="en-GB" sz="1400" i="1" dirty="0">
                          <a:solidFill>
                            <a:schemeClr val="tx1"/>
                          </a:solidFill>
                          <a:latin typeface="+mn-lt"/>
                        </a:rPr>
                        <a:t> Try to be specific about the problem you are solving. For example, rather than writing 'climate change' perhaps write something more specific like </a:t>
                      </a:r>
                      <a:r>
                        <a:rPr lang="en-GB" sz="1400" i="1" kern="1200" dirty="0">
                          <a:solidFill>
                            <a:schemeClr val="tx1"/>
                          </a:solidFill>
                          <a:latin typeface="+mn-lt"/>
                          <a:ea typeface="+mn-ea"/>
                          <a:cs typeface="+mn-cs"/>
                        </a:rPr>
                        <a:t>'emissions</a:t>
                      </a:r>
                      <a:r>
                        <a:rPr lang="en-GB" sz="1400" i="1" dirty="0">
                          <a:solidFill>
                            <a:schemeClr val="tx1"/>
                          </a:solidFill>
                          <a:latin typeface="+mn-lt"/>
                        </a:rPr>
                        <a:t> from airplanes'. </a:t>
                      </a:r>
                      <a:r>
                        <a:rPr lang="en-US" sz="1400" b="0" i="1" u="none" strike="noStrike" noProof="0" dirty="0">
                          <a:solidFill>
                            <a:schemeClr val="tx1"/>
                          </a:solidFill>
                          <a:latin typeface="+mn-lt"/>
                        </a:rPr>
                        <a:t>What research have you undertaken to identify this as a problem and how is it impacting the world or your community? Consider using statistics here or detailing why the problem is such an issue. </a:t>
                      </a:r>
                      <a:endParaRPr lang="en-US" sz="1400" i="1" dirty="0">
                        <a:solidFill>
                          <a:schemeClr val="tx1"/>
                        </a:solidFill>
                        <a:latin typeface="+mn-lt"/>
                      </a:endParaRPr>
                    </a:p>
                  </a:txBody>
                  <a:tcPr>
                    <a:solidFill>
                      <a:srgbClr val="1A1A1A"/>
                    </a:solidFill>
                  </a:tcPr>
                </a:tc>
                <a:tc>
                  <a:txBody>
                    <a:bodyPr/>
                    <a:lstStyle/>
                    <a:p>
                      <a:r>
                        <a:rPr lang="en-GB" sz="1600" dirty="0">
                          <a:solidFill>
                            <a:schemeClr val="tx1"/>
                          </a:solidFill>
                        </a:rPr>
                        <a:t>2-3</a:t>
                      </a:r>
                      <a:endParaRPr lang="en-US" sz="1600" dirty="0">
                        <a:solidFill>
                          <a:schemeClr val="tx1"/>
                        </a:solidFill>
                      </a:endParaRPr>
                    </a:p>
                  </a:txBody>
                  <a:tcPr>
                    <a:solidFill>
                      <a:srgbClr val="1A1A1A"/>
                    </a:solidFill>
                  </a:tcPr>
                </a:tc>
                <a:extLst>
                  <a:ext uri="{0D108BD9-81ED-4DB2-BD59-A6C34878D82A}">
                    <a16:rowId xmlns:a16="http://schemas.microsoft.com/office/drawing/2014/main" val="3003362032"/>
                  </a:ext>
                </a:extLst>
              </a:tr>
              <a:tr h="876298">
                <a:tc>
                  <a:txBody>
                    <a:bodyPr/>
                    <a:lstStyle/>
                    <a:p>
                      <a:r>
                        <a:rPr lang="en-GB" sz="1600" b="1" dirty="0">
                          <a:solidFill>
                            <a:schemeClr val="tx1"/>
                          </a:solidFill>
                        </a:rPr>
                        <a:t>The Concept</a:t>
                      </a:r>
                    </a:p>
                    <a:p>
                      <a:r>
                        <a:rPr lang="en-US" sz="1400" i="1" dirty="0">
                          <a:solidFill>
                            <a:schemeClr val="tx1"/>
                          </a:solidFill>
                        </a:rPr>
                        <a:t>What is your AI for Good concept? This is your chance to tell us exactly what your AI does. Use these slides to creatively show the judges what your AI looks like, what it does, and how people will use. To score well here consider using drawings, demonstrations, or even recording an animation or video!  </a:t>
                      </a:r>
                    </a:p>
                  </a:txBody>
                  <a:tcPr>
                    <a:solidFill>
                      <a:srgbClr val="1A1A1A"/>
                    </a:solidFill>
                  </a:tcPr>
                </a:tc>
                <a:tc>
                  <a:txBody>
                    <a:bodyPr/>
                    <a:lstStyle/>
                    <a:p>
                      <a:r>
                        <a:rPr lang="en-GB" sz="1600" dirty="0">
                          <a:solidFill>
                            <a:schemeClr val="tx1"/>
                          </a:solidFill>
                        </a:rPr>
                        <a:t>4-5</a:t>
                      </a:r>
                    </a:p>
                    <a:p>
                      <a:r>
                        <a:rPr lang="en-GB" sz="1600" dirty="0">
                          <a:solidFill>
                            <a:schemeClr val="tx1"/>
                          </a:solidFill>
                        </a:rPr>
                        <a:t>(or one slide if preferred)</a:t>
                      </a:r>
                      <a:endParaRPr lang="en-US" sz="1600" dirty="0">
                        <a:solidFill>
                          <a:schemeClr val="tx1"/>
                        </a:solidFill>
                      </a:endParaRPr>
                    </a:p>
                  </a:txBody>
                  <a:tcPr>
                    <a:solidFill>
                      <a:srgbClr val="1A1A1A"/>
                    </a:solidFill>
                  </a:tcPr>
                </a:tc>
                <a:extLst>
                  <a:ext uri="{0D108BD9-81ED-4DB2-BD59-A6C34878D82A}">
                    <a16:rowId xmlns:a16="http://schemas.microsoft.com/office/drawing/2014/main" val="2007078906"/>
                  </a:ext>
                </a:extLst>
              </a:tr>
            </a:tbl>
          </a:graphicData>
        </a:graphic>
      </p:graphicFrame>
      <p:sp>
        <p:nvSpPr>
          <p:cNvPr id="4" name="TextBox 3">
            <a:extLst>
              <a:ext uri="{FF2B5EF4-FFF2-40B4-BE49-F238E27FC236}">
                <a16:creationId xmlns:a16="http://schemas.microsoft.com/office/drawing/2014/main" id="{115C510B-68EC-41CE-A696-831881B5F743}"/>
              </a:ext>
            </a:extLst>
          </p:cNvPr>
          <p:cNvSpPr txBox="1"/>
          <p:nvPr/>
        </p:nvSpPr>
        <p:spPr>
          <a:xfrm>
            <a:off x="400692" y="6386198"/>
            <a:ext cx="1572768" cy="307777"/>
          </a:xfrm>
          <a:prstGeom prst="rect">
            <a:avLst/>
          </a:prstGeom>
          <a:noFill/>
        </p:spPr>
        <p:txBody>
          <a:bodyPr wrap="square" lIns="0" tIns="0" rIns="0" bIns="0" rtlCol="0">
            <a:spAutoFit/>
          </a:bodyPr>
          <a:lstStyle/>
          <a:p>
            <a:pPr algn="l"/>
            <a:r>
              <a:rPr lang="en-GB" sz="2000" i="1" dirty="0">
                <a:gradFill>
                  <a:gsLst>
                    <a:gs pos="2917">
                      <a:schemeClr val="tx1"/>
                    </a:gs>
                    <a:gs pos="30000">
                      <a:schemeClr val="tx1"/>
                    </a:gs>
                  </a:gsLst>
                  <a:lin ang="5400000" scaled="0"/>
                </a:gradFill>
              </a:rPr>
              <a:t>Continued…</a:t>
            </a:r>
            <a:endParaRPr lang="en-US" sz="2000" i="1"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7433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nvGraphicFramePr>
        <p:xfrm>
          <a:off x="188154" y="1788106"/>
          <a:ext cx="11603153" cy="4420796"/>
        </p:xfrm>
        <a:graphic>
          <a:graphicData uri="http://schemas.openxmlformats.org/drawingml/2006/table">
            <a:tbl>
              <a:tblPr firstRow="1" bandRow="1">
                <a:tableStyleId>{5C22544A-7EE6-4342-B048-85BDC9FD1C3A}</a:tableStyleId>
              </a:tblPr>
              <a:tblGrid>
                <a:gridCol w="10389791">
                  <a:extLst>
                    <a:ext uri="{9D8B030D-6E8A-4147-A177-3AD203B41FA5}">
                      <a16:colId xmlns:a16="http://schemas.microsoft.com/office/drawing/2014/main" val="1182764197"/>
                    </a:ext>
                  </a:extLst>
                </a:gridCol>
                <a:gridCol w="1213362">
                  <a:extLst>
                    <a:ext uri="{9D8B030D-6E8A-4147-A177-3AD203B41FA5}">
                      <a16:colId xmlns:a16="http://schemas.microsoft.com/office/drawing/2014/main" val="2360157232"/>
                    </a:ext>
                  </a:extLst>
                </a:gridCol>
              </a:tblGrid>
              <a:tr h="329882">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804772">
                <a:tc>
                  <a:txBody>
                    <a:bodyPr/>
                    <a:lstStyle/>
                    <a:p>
                      <a:r>
                        <a:rPr lang="en-GB" sz="1600" b="1" i="0" u="none" strike="noStrike" noProof="0" dirty="0">
                          <a:solidFill>
                            <a:schemeClr val="tx1"/>
                          </a:solidFill>
                          <a:latin typeface="Segoe UI"/>
                        </a:rPr>
                        <a:t>Use of Artificial Intelligence</a:t>
                      </a:r>
                      <a:endParaRPr lang="en-US" sz="1600" b="0" i="0" u="none" strike="noStrike" noProof="0" dirty="0">
                        <a:latin typeface="Segoe UI"/>
                      </a:endParaRPr>
                    </a:p>
                    <a:p>
                      <a:pPr marL="0" marR="0" lvl="0" indent="0" algn="l">
                        <a:lnSpc>
                          <a:spcPct val="100000"/>
                        </a:lnSpc>
                        <a:spcBef>
                          <a:spcPts val="0"/>
                        </a:spcBef>
                        <a:spcAft>
                          <a:spcPts val="0"/>
                        </a:spcAft>
                        <a:buNone/>
                      </a:pPr>
                      <a:r>
                        <a:rPr lang="en-US" sz="1400" b="0" i="1" u="none" strike="noStrike" noProof="0" dirty="0">
                          <a:solidFill>
                            <a:schemeClr val="tx1"/>
                          </a:solidFill>
                          <a:latin typeface="Segoe UI"/>
                        </a:rPr>
                        <a:t>It is important that you describe how your concept is AI. The easiest way to do this is to explain which cognitive services you have used, and which APIs you have brought into the design of your concept. </a:t>
                      </a:r>
                      <a:endParaRPr lang="en-GB" sz="1600" dirty="0"/>
                    </a:p>
                  </a:txBody>
                  <a:tcPr>
                    <a:solidFill>
                      <a:srgbClr val="1A1A1A"/>
                    </a:solidFill>
                  </a:tcPr>
                </a:tc>
                <a:tc>
                  <a:txBody>
                    <a:bodyPr/>
                    <a:lstStyle/>
                    <a:p>
                      <a:r>
                        <a:rPr lang="en-GB" sz="1600" dirty="0">
                          <a:solidFill>
                            <a:schemeClr val="tx1"/>
                          </a:solidFill>
                        </a:rPr>
                        <a:t>6</a:t>
                      </a:r>
                      <a:endParaRPr lang="en-US" sz="1600" dirty="0">
                        <a:solidFill>
                          <a:schemeClr val="tx1"/>
                        </a:solidFill>
                      </a:endParaRPr>
                    </a:p>
                  </a:txBody>
                  <a:tcPr>
                    <a:solidFill>
                      <a:srgbClr val="1A1A1A"/>
                    </a:solidFill>
                  </a:tcPr>
                </a:tc>
                <a:extLst>
                  <a:ext uri="{0D108BD9-81ED-4DB2-BD59-A6C34878D82A}">
                    <a16:rowId xmlns:a16="http://schemas.microsoft.com/office/drawing/2014/main" val="730718450"/>
                  </a:ext>
                </a:extLst>
              </a:tr>
              <a:tr h="831273">
                <a:tc>
                  <a:txBody>
                    <a:bodyPr/>
                    <a:lstStyle/>
                    <a:p>
                      <a:r>
                        <a:rPr lang="en-GB" sz="1600" b="1" dirty="0">
                          <a:solidFill>
                            <a:schemeClr val="tx1"/>
                          </a:solidFill>
                        </a:rPr>
                        <a:t>Impact</a:t>
                      </a:r>
                    </a:p>
                    <a:p>
                      <a:pPr marL="0" marR="0" lvl="0" indent="0" algn="l" defTabSz="932742" rtl="0" eaLnBrk="1" latinLnBrk="0" hangingPunct="1">
                        <a:lnSpc>
                          <a:spcPct val="100000"/>
                        </a:lnSpc>
                        <a:spcBef>
                          <a:spcPts val="0"/>
                        </a:spcBef>
                        <a:spcAft>
                          <a:spcPts val="0"/>
                        </a:spcAft>
                        <a:buNone/>
                      </a:pPr>
                      <a:r>
                        <a:rPr lang="en-US" sz="1400" b="0" i="1" u="none" strike="noStrike" kern="1200" dirty="0">
                          <a:solidFill>
                            <a:schemeClr val="tx1"/>
                          </a:solidFill>
                          <a:latin typeface="Segoe UI"/>
                          <a:ea typeface="+mn-ea"/>
                          <a:cs typeface="+mn-cs"/>
                        </a:rPr>
                        <a:t>How will your concept solve the problem that you identified? What is the potential impact of the concept? Detail here how it may change lives or the environment, and the scale at which it might do this. </a:t>
                      </a:r>
                    </a:p>
                  </a:txBody>
                  <a:tcPr>
                    <a:solidFill>
                      <a:srgbClr val="1A1A1A"/>
                    </a:solidFill>
                  </a:tcPr>
                </a:tc>
                <a:tc>
                  <a:txBody>
                    <a:bodyPr/>
                    <a:lstStyle/>
                    <a:p>
                      <a:r>
                        <a:rPr lang="en-GB" sz="1600" dirty="0">
                          <a:solidFill>
                            <a:schemeClr val="tx1"/>
                          </a:solidFill>
                        </a:rPr>
                        <a:t>7</a:t>
                      </a:r>
                    </a:p>
                    <a:p>
                      <a:pPr defTabSz="932742">
                        <a:tabLst/>
                        <a:defRPr/>
                      </a:pPr>
                      <a:endParaRPr lang="en-US" sz="1600" dirty="0">
                        <a:solidFill>
                          <a:schemeClr val="tx1"/>
                        </a:solidFill>
                      </a:endParaRPr>
                    </a:p>
                  </a:txBody>
                  <a:tcPr>
                    <a:solidFill>
                      <a:srgbClr val="1A1A1A"/>
                    </a:solidFill>
                  </a:tcPr>
                </a:tc>
                <a:extLst>
                  <a:ext uri="{0D108BD9-81ED-4DB2-BD59-A6C34878D82A}">
                    <a16:rowId xmlns:a16="http://schemas.microsoft.com/office/drawing/2014/main" val="2336893890"/>
                  </a:ext>
                </a:extLst>
              </a:tr>
              <a:tr h="894991">
                <a:tc>
                  <a:txBody>
                    <a:bodyPr/>
                    <a:lstStyle/>
                    <a:p>
                      <a:r>
                        <a:rPr lang="en-GB" sz="1600" b="1" i="0" u="none" strike="noStrike" noProof="0" dirty="0">
                          <a:solidFill>
                            <a:schemeClr val="tx1"/>
                          </a:solidFill>
                          <a:latin typeface="Segoe UI"/>
                        </a:rPr>
                        <a:t>Ethics and Cybersecurity</a:t>
                      </a:r>
                      <a:endParaRPr lang="en-GB" sz="1600" b="0" i="0" u="none" strike="noStrike" noProof="0" dirty="0">
                        <a:latin typeface="Segoe UI"/>
                      </a:endParaRPr>
                    </a:p>
                    <a:p>
                      <a:pPr lvl="0">
                        <a:buNone/>
                      </a:pPr>
                      <a:r>
                        <a:rPr lang="en-GB" sz="1400" b="0" i="1" u="none" strike="noStrike" kern="1200" noProof="0" dirty="0">
                          <a:solidFill>
                            <a:schemeClr val="tx1"/>
                          </a:solidFill>
                          <a:latin typeface="Segoe UI"/>
                          <a:ea typeface="+mn-ea"/>
                          <a:cs typeface="+mn-cs"/>
                        </a:rPr>
                        <a:t>How have you considered ethics in the creation of your project? </a:t>
                      </a:r>
                      <a:r>
                        <a:rPr lang="en-US" sz="1400" b="0" i="1" u="none" strike="noStrike" kern="1200" noProof="0" dirty="0">
                          <a:solidFill>
                            <a:schemeClr val="tx1"/>
                          </a:solidFill>
                          <a:latin typeface="Segoe UI"/>
                          <a:ea typeface="+mn-ea"/>
                          <a:cs typeface="+mn-cs"/>
                        </a:rPr>
                        <a:t>Identify how your concept aligns to each of the Microsoft ethics principles – Fairness/Reliability and Safety, Privacy, &amp; Security, Inclusiveness, Transparency and Accountability. E.g. “We believe our AI idea is fair/inclusive/reliable &amp; safe/transparent/private &amp; secure and accountable because...”. In particular for this year's Imagine Cup Junior, make sure you discuss how you have thought about cybersecurity on that slide. </a:t>
                      </a:r>
                    </a:p>
                  </a:txBody>
                  <a:tcPr>
                    <a:solidFill>
                      <a:srgbClr val="1A1A1A"/>
                    </a:solidFill>
                  </a:tcPr>
                </a:tc>
                <a:tc>
                  <a:txBody>
                    <a:bodyPr/>
                    <a:lstStyle/>
                    <a:p>
                      <a:pPr lvl="0">
                        <a:buNone/>
                      </a:pPr>
                      <a:r>
                        <a:rPr lang="en-GB" sz="1600" dirty="0">
                          <a:solidFill>
                            <a:schemeClr val="tx1"/>
                          </a:solidFill>
                        </a:rPr>
                        <a:t>8 – 9 </a:t>
                      </a:r>
                      <a:endParaRPr lang="en-US" dirty="0"/>
                    </a:p>
                  </a:txBody>
                  <a:tcPr>
                    <a:solidFill>
                      <a:srgbClr val="1A1A1A"/>
                    </a:solidFill>
                  </a:tcPr>
                </a:tc>
                <a:extLst>
                  <a:ext uri="{0D108BD9-81ED-4DB2-BD59-A6C34878D82A}">
                    <a16:rowId xmlns:a16="http://schemas.microsoft.com/office/drawing/2014/main" val="733417509"/>
                  </a:ext>
                </a:extLst>
              </a:tr>
              <a:tr h="894991">
                <a:tc>
                  <a:txBody>
                    <a:bodyPr/>
                    <a:lstStyle/>
                    <a:p>
                      <a:pPr lvl="0">
                        <a:buNone/>
                      </a:pPr>
                      <a:r>
                        <a:rPr lang="en-US" sz="1600" b="1" i="0" u="none" strike="noStrike" kern="1200" noProof="0" dirty="0">
                          <a:solidFill>
                            <a:schemeClr val="tx1"/>
                          </a:solidFill>
                          <a:latin typeface="Segoe UI"/>
                          <a:ea typeface="+mn-ea"/>
                          <a:cs typeface="+mn-cs"/>
                        </a:rPr>
                        <a:t>Sources (optional slide)</a:t>
                      </a:r>
                    </a:p>
                    <a:p>
                      <a:pPr lvl="0">
                        <a:buNone/>
                      </a:pPr>
                      <a:r>
                        <a:rPr lang="en-US" sz="1400" b="0" i="1" u="none" strike="noStrike" kern="1200" noProof="0" dirty="0">
                          <a:solidFill>
                            <a:schemeClr val="tx1"/>
                          </a:solidFill>
                          <a:latin typeface="+mn-lt"/>
                          <a:ea typeface="+mn-ea"/>
                          <a:cs typeface="+mn-cs"/>
                        </a:rPr>
                        <a:t>Any time you drew on ideas, summarized information, mentioned data, a reference, or gave examples that you found in a source and used within your submission, please list it on this slide</a:t>
                      </a:r>
                      <a:endParaRPr lang="en-US" sz="1400" b="0" i="1" u="none" strike="noStrike" kern="1200" noProof="0" dirty="0">
                        <a:solidFill>
                          <a:schemeClr val="tx1"/>
                        </a:solidFill>
                        <a:latin typeface="Segoe UI"/>
                        <a:ea typeface="+mn-ea"/>
                        <a:cs typeface="+mn-cs"/>
                      </a:endParaRPr>
                    </a:p>
                  </a:txBody>
                  <a:tcPr>
                    <a:solidFill>
                      <a:srgbClr val="1A1A1A"/>
                    </a:solidFill>
                  </a:tcPr>
                </a:tc>
                <a:tc>
                  <a:txBody>
                    <a:bodyPr/>
                    <a:lstStyle/>
                    <a:p>
                      <a:pPr lvl="0">
                        <a:buNone/>
                      </a:pPr>
                      <a:r>
                        <a:rPr lang="en-US" sz="1600" kern="1200" dirty="0">
                          <a:solidFill>
                            <a:schemeClr val="tx1"/>
                          </a:solidFill>
                          <a:latin typeface="+mn-lt"/>
                          <a:ea typeface="+mn-ea"/>
                          <a:cs typeface="+mn-cs"/>
                        </a:rPr>
                        <a:t>10</a:t>
                      </a:r>
                      <a:endParaRPr lang="en-US" dirty="0"/>
                    </a:p>
                  </a:txBody>
                  <a:tcPr>
                    <a:solidFill>
                      <a:srgbClr val="1A1A1A"/>
                    </a:solidFill>
                  </a:tcPr>
                </a:tc>
                <a:extLst>
                  <a:ext uri="{0D108BD9-81ED-4DB2-BD59-A6C34878D82A}">
                    <a16:rowId xmlns:a16="http://schemas.microsoft.com/office/drawing/2014/main" val="1944215297"/>
                  </a:ext>
                </a:extLst>
              </a:tr>
            </a:tbl>
          </a:graphicData>
        </a:graphic>
      </p:graphicFrame>
    </p:spTree>
    <p:extLst>
      <p:ext uri="{BB962C8B-B14F-4D97-AF65-F5344CB8AC3E}">
        <p14:creationId xmlns:p14="http://schemas.microsoft.com/office/powerpoint/2010/main" val="337335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35CDA97F-AB7A-4B74-90A9-E20EA5C393CB}"/>
              </a:ext>
            </a:extLst>
          </p:cNvPr>
          <p:cNvSpPr txBox="1">
            <a:spLocks noGrp="1"/>
          </p:cNvSpPr>
          <p:nvPr>
            <p:ph type="title" idx="4294967295"/>
          </p:nvPr>
        </p:nvSpPr>
        <p:spPr>
          <a:xfrm>
            <a:off x="496710" y="2241352"/>
            <a:ext cx="11695290" cy="400532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1"/>
                </a:solidFill>
                <a:effectLst/>
                <a:uLnTx/>
                <a:uFillTx/>
                <a:latin typeface="+mj-lt"/>
                <a:ea typeface="+mn-ea"/>
                <a:cs typeface="Segoe UI" pitchFamily="34" charset="0"/>
              </a:rPr>
              <a:t>Imagine Cup Junior Submission</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Submitting institution/school:</a:t>
            </a:r>
            <a:endParaRPr kumimoji="0" lang="en-US" sz="2000" b="0"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Student team name:</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The idea in a sentence:</a:t>
            </a:r>
            <a:endParaRPr kumimoji="0" lang="en-US" sz="2000" b="0" i="0" u="none" strike="noStrike" kern="1200" cap="none" spc="-50" normalizeH="0" baseline="0" noProof="0" dirty="0">
              <a:ln w="3175">
                <a:noFill/>
              </a:ln>
              <a:solidFill>
                <a:schemeClr val="tx1"/>
              </a:solidFill>
              <a:effectLst/>
              <a:uLnTx/>
              <a:uFillTx/>
              <a:latin typeface="+mj-lt"/>
              <a:ea typeface="+mn-ea"/>
              <a:cs typeface="Segoe UI"/>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Number of team members:</a:t>
            </a:r>
            <a:endParaRPr kumimoji="0" lang="en-US" sz="2000" b="0"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Age range of team members:</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AI for Good initiative </a:t>
            </a:r>
            <a:r>
              <a:rPr kumimoji="0" lang="en-US" sz="1600" b="1" i="1" u="none" strike="noStrike" kern="1200" cap="none" spc="-50" normalizeH="0" baseline="0" noProof="0" dirty="0">
                <a:ln w="3175">
                  <a:noFill/>
                </a:ln>
                <a:solidFill>
                  <a:schemeClr val="tx1"/>
                </a:solidFill>
                <a:effectLst/>
                <a:uLnTx/>
                <a:uFillTx/>
                <a:latin typeface="+mj-lt"/>
                <a:ea typeface="+mn-ea"/>
                <a:cs typeface="Segoe UI"/>
              </a:rPr>
              <a:t>(select one from: Accessibility/Earth/Cultural Heritage/Humanitarian Action</a:t>
            </a:r>
            <a:r>
              <a:rPr lang="en-US" sz="1600" b="1" i="1" dirty="0">
                <a:solidFill>
                  <a:schemeClr val="tx1"/>
                </a:solidFill>
                <a:cs typeface="Segoe UI"/>
              </a:rPr>
              <a:t>/Health)</a:t>
            </a:r>
            <a:r>
              <a:rPr lang="en-US" sz="2000" b="1" i="1" dirty="0">
                <a:solidFill>
                  <a:schemeClr val="tx1"/>
                </a:solidFill>
                <a:cs typeface="Segoe UI"/>
              </a:rPr>
              <a:t>:</a:t>
            </a:r>
            <a:endParaRPr lang="en-US" sz="2000" b="1" i="1" u="none" strike="noStrike" kern="1200" cap="none" spc="-50" normalizeH="0" baseline="0" noProof="0" dirty="0">
              <a:ln w="3175">
                <a:noFill/>
              </a:ln>
              <a:solidFill>
                <a:schemeClr val="tx1"/>
              </a:solidFill>
              <a:effectLst/>
              <a:uLnTx/>
              <a:uFillTx/>
              <a:latin typeface="+mj-lt"/>
              <a:cs typeface="Segoe UI"/>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Team video link:</a:t>
            </a:r>
          </a:p>
        </p:txBody>
      </p:sp>
      <p:pic>
        <p:nvPicPr>
          <p:cNvPr id="6" name="MS logo gray - EMF" descr="Microsoft logo, gray text version">
            <a:extLst>
              <a:ext uri="{FF2B5EF4-FFF2-40B4-BE49-F238E27FC236}">
                <a16:creationId xmlns:a16="http://schemas.microsoft.com/office/drawing/2014/main" id="{216FB6DC-797D-46B1-BDE9-E5CB8AB090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96710" y="417458"/>
            <a:ext cx="1366440" cy="292608"/>
          </a:xfrm>
          <a:prstGeom prst="rect">
            <a:avLst/>
          </a:prstGeom>
        </p:spPr>
      </p:pic>
    </p:spTree>
    <p:extLst>
      <p:ext uri="{BB962C8B-B14F-4D97-AF65-F5344CB8AC3E}">
        <p14:creationId xmlns:p14="http://schemas.microsoft.com/office/powerpoint/2010/main" val="162032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20_ImagineCup_Template_062819" id="{2AFD6603-FA4E-48E6-AD3C-CDF7D24C39E3}" vid="{6C0C2F41-0542-4919-AAFC-31FC230AA4C3}"/>
    </a:ext>
  </a:extLst>
</a:theme>
</file>

<file path=ppt/theme/theme2.xml><?xml version="1.0" encoding="utf-8"?>
<a:theme xmlns:a="http://schemas.openxmlformats.org/drawingml/2006/main" name="1_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20_ImagineCup_Template_062819" id="{2AFD6603-FA4E-48E6-AD3C-CDF7D24C39E3}" vid="{6C0C2F41-0542-4919-AAFC-31FC230AA4C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0</TotalTime>
  <Words>3257</Words>
  <Application>Microsoft Office PowerPoint</Application>
  <PresentationFormat>Widescreen</PresentationFormat>
  <Paragraphs>344</Paragraphs>
  <Slides>45</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45</vt:i4>
      </vt:variant>
    </vt:vector>
  </HeadingPairs>
  <TitlesOfParts>
    <vt:vector size="56" baseType="lpstr">
      <vt:lpstr>Arial</vt:lpstr>
      <vt:lpstr>Calibri</vt:lpstr>
      <vt:lpstr>Consolas</vt:lpstr>
      <vt:lpstr>Segoe UI</vt:lpstr>
      <vt:lpstr>Segoe UI Light</vt:lpstr>
      <vt:lpstr>Segoe UI Semibold</vt:lpstr>
      <vt:lpstr>Segoe UI Semilight</vt:lpstr>
      <vt:lpstr>Times New Roman</vt:lpstr>
      <vt:lpstr>Wingdings</vt:lpstr>
      <vt:lpstr>WHITE TEMPLATE</vt:lpstr>
      <vt:lpstr>1_WHITE TEMPLATE</vt:lpstr>
      <vt:lpstr>Build your project in a day</vt:lpstr>
      <vt:lpstr>What is Imagine Cup Junior?</vt:lpstr>
      <vt:lpstr>Three reasons why participate in Imagine Cup Junior this year. </vt:lpstr>
      <vt:lpstr>Agenda</vt:lpstr>
      <vt:lpstr>Submission Reminders (DELETE THIS SLIDE BEFORE SUBMISSION) </vt:lpstr>
      <vt:lpstr>Exemplar title slide (DELETE THIS SLIDE BEFORE SUBMISSION)</vt:lpstr>
      <vt:lpstr>Submission Guidance (DELETE THIS SLIDE BEFORE SUBMISSION)</vt:lpstr>
      <vt:lpstr>Submission Guidance (DELETE THIS SLIDE BEFORE SUBMISSION)</vt:lpstr>
      <vt:lpstr>Imagine Cup Junior Submission  Submitting institution/school: Student team name: The idea in a sentence: Number of team members: Age range of team members: AI for Good initiative (select one from: Accessibility/Earth/Cultural Heritage/Humanitarian Action/Health): Team video link:</vt:lpstr>
      <vt:lpstr>The Problem</vt:lpstr>
      <vt:lpstr>The Problem</vt:lpstr>
      <vt:lpstr>Your AI Concept</vt:lpstr>
      <vt:lpstr>Your AI Concept</vt:lpstr>
      <vt:lpstr>Use of Artificial Intelligence</vt:lpstr>
      <vt:lpstr>Impact</vt:lpstr>
      <vt:lpstr>Ethics</vt:lpstr>
      <vt:lpstr>Cybersecurity </vt:lpstr>
      <vt:lpstr>Sources (optional slide) (Any time you drew on ideas, summarized information, mentioned data, a reference, or gave examples that you found in a source and used within your submission, please list it on this slide)</vt:lpstr>
      <vt:lpstr>AI for Good Categories </vt:lpstr>
      <vt:lpstr>PowerPoint Presentation</vt:lpstr>
      <vt:lpstr>AI is quite simply…</vt:lpstr>
      <vt:lpstr>Microsoft’s Cognitive Services</vt:lpstr>
      <vt:lpstr>APIs that sit under each of the cognitive services</vt:lpstr>
      <vt:lpstr>PowerPoint Presentation</vt:lpstr>
      <vt:lpstr>The Microsoft ethics principles   </vt:lpstr>
      <vt:lpstr>PowerPoint Presentation</vt:lpstr>
      <vt:lpstr>Examples.</vt:lpstr>
      <vt:lpstr>Examples.</vt:lpstr>
      <vt:lpstr>Examples.</vt:lpstr>
      <vt:lpstr>Examples.</vt:lpstr>
      <vt:lpstr>Examples.</vt:lpstr>
      <vt:lpstr>PowerPoint Presentation</vt:lpstr>
      <vt:lpstr>Finding the data.</vt:lpstr>
      <vt:lpstr>PowerPoint Presentation</vt:lpstr>
      <vt:lpstr>How can we?</vt:lpstr>
      <vt:lpstr>PowerPoint Presentation</vt:lpstr>
      <vt:lpstr>Ethics statement.   </vt:lpstr>
      <vt:lpstr>Example.   </vt:lpstr>
      <vt:lpstr>PowerPoint Presentation</vt:lpstr>
      <vt:lpstr>Prepare your presentation</vt:lpstr>
      <vt:lpstr>PowerPoint Presentation</vt:lpstr>
      <vt:lpstr>PowerPoint Presentation</vt:lpstr>
      <vt:lpstr>Submission</vt:lpstr>
      <vt:lpstr>PowerPoint Presentation</vt:lpstr>
      <vt:lpstr>Prepare your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2022-03-11T03:35:44Z</dcterms:created>
  <dcterms:modified xsi:type="dcterms:W3CDTF">2023-04-27T20:51:33Z</dcterms:modified>
</cp:coreProperties>
</file>