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Roboto"/>
      <p:regular r:id="rId56"/>
      <p:bold r:id="rId57"/>
      <p:italic r:id="rId58"/>
      <p:boldItalic r:id="rId59"/>
    </p:embeddedFont>
    <p:embeddedFont>
      <p:font typeface="Amatic SC"/>
      <p:regular r:id="rId60"/>
      <p:bold r:id="rId61"/>
    </p:embeddedFont>
    <p:embeddedFont>
      <p:font typeface="Source Code Pro"/>
      <p:regular r:id="rId62"/>
      <p:bold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B4E6731-6693-483E-85AD-276D1537F3C6}">
  <a:tblStyle styleId="{2B4E6731-6693-483E-85AD-276D1537F3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SourceCodePro-regular.fntdata"/><Relationship Id="rId61" Type="http://schemas.openxmlformats.org/officeDocument/2006/relationships/font" Target="fonts/AmaticSC-bold.fntdata"/><Relationship Id="rId20" Type="http://schemas.openxmlformats.org/officeDocument/2006/relationships/slide" Target="slides/slide15.xml"/><Relationship Id="rId63" Type="http://schemas.openxmlformats.org/officeDocument/2006/relationships/font" Target="fonts/SourceCodePr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AmaticSC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-bold.fntdata"/><Relationship Id="rId12" Type="http://schemas.openxmlformats.org/officeDocument/2006/relationships/slide" Target="slides/slide7.xml"/><Relationship Id="rId56" Type="http://schemas.openxmlformats.org/officeDocument/2006/relationships/font" Target="fonts/Robot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quora.com/Why-is-HTTP-protocol-called-stateless-protoco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nielmiessler.com/study/url-uri/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stapitutorial.com/index.html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js/js_json_xml.asp" TargetMode="Externa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heguardian.com/media/pda/2007/dec/14/thenutshellabeginnersguide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ebc8f1ee7_3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ebc8f1ee7_3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ebc8f1ee7_3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ebc8f1ee7_3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ebc8f1e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ebc8f1e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ebc8f1ee7_3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ebc8f1ee7_3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client sends a request for some resource (e.g. 'Get me the index.html file') and the server sends back a response (e.g. 'Here's the file').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ebc8f1ee7_3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ebc8f1ee7_3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HTTP = protocol for transmitting resources (= hypermedia documents, such as HTML, CSS etc)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Handles the communication between web browser of client and web server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Stateless protocol =&gt; meaning after the data transfer between request &amp; response has been completed, server does not save any data, i.e. doesn’t know about previously made requests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Important because it makes request and response cycle quicker and independent. Also means, each request needs to contain enough information to be served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server could track those if it wanted, i.e. program like </a:t>
            </a:r>
            <a:r>
              <a:rPr lang="en-GB"/>
              <a:t>web service</a:t>
            </a:r>
            <a:r>
              <a:rPr lang="en-GB"/>
              <a:t> handling it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But statelessness simplifies the “contract” and amount of data sent per request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What do we do if we want to save the state, i.e. a certain person logging in?</a:t>
            </a:r>
            <a:endParaRPr b="1" i="1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Using HTTP Cookies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Sessions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Hidden variables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Encoded parameters in the URL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https://www.quora.com/Why-is-HTTP-protocol-called-stateless-protocol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ebc8f1ee7_3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ebc8f1ee7_3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Header &amp; Body are also referred to as Request Object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fa3109e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fa3109e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DELETE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0db1f85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0db1f85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Uses query parameters to identify the resource wanted </a:t>
            </a:r>
            <a:r>
              <a:rPr lang="en-GB"/>
              <a:t> (no manipulation)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sending data in request object to a specific resource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Idempotent = the same request produces the same result.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E.g. a resources at unicornbook/blueunicorn1 gets updated with the same data every time that PUT request is made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Main difference: 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POST, the resource will know how to handle the data in the POST request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E.g. might upload a new picture (data-accepting)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 function as gateway e.g. authenticate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</a:t>
            </a:r>
            <a:r>
              <a:rPr lang="en-GB"/>
              <a:t>r forward the request + data to a separate entity/ program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PUT, only that one resource indicated in the URL is changed.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f9e87518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f9e87518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fa3109ea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fa3109ea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Example in Postman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f895b96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f895b96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f9e87518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f9e87518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Responses always include: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Status Code (machine readable)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Reason Phrase (human readable)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 grouped in the following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f9e87518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f9e87518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0db1f85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0db1f85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ebc8f1e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ebc8f1e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URL = Endpoint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f9e87518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f9e87518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URN &amp; URL are types of URI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=&gt; all URLs are URIs but not all URIs are URLs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https://danielmiessler.com/study/url-uri/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f895b96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f895b96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ebc8f1ee7_3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ebc8f1ee7_3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Remember the basics…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 + Browser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 + Database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Client side usually has the Web Application as a program to handle requests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Server side consists of many web services, programs that process request by calling other programs or databases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ebc8f1ee7_3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ebc8f1ee7_3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web is no longer just a collection of static text documents with a few images and GIFs thrown into the mix.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 the last twenty years or so, we’ve seen the web coalesce into a slurry of web apps small and large, each one more complex and dynamic than the last,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strung together with APIs, scripts, and more data than anyone could have ever imagined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ebc8f1ee7_3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ebc8f1ee7_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/>
              <a:t>Format = </a:t>
            </a:r>
            <a:r>
              <a:rPr lang="en-GB"/>
              <a:t>architectural style or design approach taken to handle requests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ebc8f1ee7_3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ebc8f1ee7_3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8e168d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8e168d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ebc8f1ee7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ebc8f1ee7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0db1f85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0db1f85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https://www.restapitutorial.com/index.html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Many other protocols using different formats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ebc8f1ee7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ebc8f1ee7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REST: “rides on HTTP directly”, plain &amp; simple request objects*, requires contract between services as REST simply accesses data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SOAP: wraps the data like a coach, comfort of contract but increased complexity (performs operation on data)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Choice depends on philosophy/ experience/ compatibility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Many other protocols using different formats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*POJO with primitive data types &gt; converted by JSON library &gt; Using HTTP Verbs in annotation to handle request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@Post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methodDoesX(POJO p){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service.doX(p);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0db1f85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0db1f85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f895b967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f895b967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human-readable collection of data that we can access in a really logical manner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ebc8f1ee7_3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ebc8f1ee7_3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ebc8f1ee7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ebc8f1ee7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ebc8f1ee7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ebc8f1ee7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https://www.w3schools.com/js/js_json_xml.asp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ebc8f1ee7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ebc8f1ee7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Similarities: self-describing (human-readable), hierarchical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Differences: XML has to be parsed with an XML parser, JSON is parsed in a ready-to-use JS object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f895b96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f895b96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0db1f85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0db1f85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f0db1f85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f0db1f85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Q. we are working with FE, where would you put the key if you want to keep it secure?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f895b96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f895b96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Cryptographic = </a:t>
            </a:r>
            <a:r>
              <a:rPr lang="en-GB"/>
              <a:t>encrypted text (ciphertext)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Everytime request is sent, it has to include the key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That key is checked by service for validity 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0db1f85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0db1f85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if someone else gets a hold of our key and uses it too excessively, we may be banned from using the API or charged a lot of money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For us to be able to use Auth protected API’s we need to have a backend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Hence for the workshop we are only using open APIs, which do not require a key to access data.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Github tools = add functionality to encrypt your Github repository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https://medium.freecodecamp.org/how-to-securely-store-api-keys-4ff3ea19ebda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f9e87518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f9e87518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f9e87518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f9e87518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Tells you h</a:t>
            </a:r>
            <a:r>
              <a:rPr lang="en-GB"/>
              <a:t>ow to use a service, ie. how to integrate with the interface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= Manual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Good documentation should be seen as a major deliverable when building a service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f9e87518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f9e87518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ec4b664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ec4b664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1d975a7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1d975a7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ebc8f1ee7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ebc8f1ee7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f0db1f85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f0db1f85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0db1f85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0db1f85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f0db1f85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f0db1f85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f9e87518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f9e87518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https://www.theguardian.com/media/pda/2007/dec/14/thenutshellabeginnersguide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1b4624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1b4624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Many types of APIs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Libraries &amp; Frameworks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System communication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Websites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ebc8f1ee7_3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ebc8f1ee7_3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ebc8f1ee7_3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ebc8f1ee7_3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Animation showing step by step: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Client (we) make a request to the server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Server checks database or forwards requests to other server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Server sends response with requested resource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Resource = hypermedia documents (HTML &amp; CSS files)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2" Type="http://schemas.openxmlformats.org/officeDocument/2006/relationships/image" Target="../media/image16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35.png"/><Relationship Id="rId6" Type="http://schemas.openxmlformats.org/officeDocument/2006/relationships/image" Target="../media/image21.png"/><Relationship Id="rId7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tom.io/" TargetMode="External"/><Relationship Id="rId4" Type="http://schemas.openxmlformats.org/officeDocument/2006/relationships/hyperlink" Target="https://www.google.com/chrome/browser/desktop/" TargetMode="External"/><Relationship Id="rId5" Type="http://schemas.openxmlformats.org/officeDocument/2006/relationships/hyperlink" Target="https://www.getpostman.com/" TargetMode="External"/><Relationship Id="rId6" Type="http://schemas.openxmlformats.org/officeDocument/2006/relationships/hyperlink" Target="https://chrome.google.com/webstore/detail/jsonview/chklaanhfefbnpoihckbnefhakgolnmc?hl=e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httpstatuses.com/" TargetMode="External"/><Relationship Id="rId4" Type="http://schemas.openxmlformats.org/officeDocument/2006/relationships/hyperlink" Target="https://http.cat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bebo.com/OpenMedia.jsp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napioficeandfir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foundersandcoders/workshop-api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gif"/><Relationship Id="rId4" Type="http://schemas.openxmlformats.org/officeDocument/2006/relationships/image" Target="../media/image28.gif"/><Relationship Id="rId5" Type="http://schemas.openxmlformats.org/officeDocument/2006/relationships/image" Target="../media/image1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json.org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jsonplaceholder.typicode.com/" TargetMode="External"/><Relationship Id="rId4" Type="http://schemas.openxmlformats.org/officeDocument/2006/relationships/hyperlink" Target="https://anapioficeandfire.com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10" Type="http://schemas.openxmlformats.org/officeDocument/2006/relationships/image" Target="../media/image31.png"/><Relationship Id="rId9" Type="http://schemas.openxmlformats.org/officeDocument/2006/relationships/image" Target="../media/image22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etstore.swagger.io/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ww.youtube.com/watch?v=s7wmiS2mSXY" TargetMode="External"/><Relationship Id="rId4" Type="http://schemas.openxmlformats.org/officeDocument/2006/relationships/hyperlink" Target="https://medium.freecodecamp.org/what-is-an-api-in-english-please-b880a3214a82" TargetMode="External"/><Relationship Id="rId5" Type="http://schemas.openxmlformats.org/officeDocument/2006/relationships/hyperlink" Target="https://anapioficeandfire.com" TargetMode="External"/><Relationship Id="rId6" Type="http://schemas.openxmlformats.org/officeDocument/2006/relationships/hyperlink" Target="http://www.w3schools.com/tags/ref_httpmethods.asp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copterlabs.com/json-what-it-is-how-it-works-how-to-use-it/" TargetMode="External"/><Relationship Id="rId10" Type="http://schemas.openxmlformats.org/officeDocument/2006/relationships/hyperlink" Target="https://www.restapitutorial.com/index.html" TargetMode="External"/><Relationship Id="rId13" Type="http://schemas.openxmlformats.org/officeDocument/2006/relationships/hyperlink" Target="https://www.json.org/" TargetMode="External"/><Relationship Id="rId12" Type="http://schemas.openxmlformats.org/officeDocument/2006/relationships/hyperlink" Target="https://en.wikipedia.org/wiki/X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github.com/foundersandcoders/workshop-api" TargetMode="External"/><Relationship Id="rId4" Type="http://schemas.openxmlformats.org/officeDocument/2006/relationships/hyperlink" Target="https://anapioficeandfire.com/" TargetMode="External"/><Relationship Id="rId9" Type="http://schemas.openxmlformats.org/officeDocument/2006/relationships/hyperlink" Target="https://openweathermap.org/api" TargetMode="External"/><Relationship Id="rId15" Type="http://schemas.openxmlformats.org/officeDocument/2006/relationships/hyperlink" Target="https://nordicapis.com/why-api-keys-are-not-enough/" TargetMode="External"/><Relationship Id="rId14" Type="http://schemas.openxmlformats.org/officeDocument/2006/relationships/hyperlink" Target="https://www.w3schools.com/js/js_json_xml.asp" TargetMode="External"/><Relationship Id="rId16" Type="http://schemas.openxmlformats.org/officeDocument/2006/relationships/hyperlink" Target="https://blog.logrocket.com/the-easiest-way-to-keep-your-web-apps-accessible-c2b57506cc2a" TargetMode="External"/><Relationship Id="rId5" Type="http://schemas.openxmlformats.org/officeDocument/2006/relationships/hyperlink" Target="https://www.youtube.com/watch?v=mKjvKPlb1rA" TargetMode="External"/><Relationship Id="rId6" Type="http://schemas.openxmlformats.org/officeDocument/2006/relationships/hyperlink" Target="https://blog.aujas.com/2015/02/24/understanding-and-testing-web-services-part-1/" TargetMode="External"/><Relationship Id="rId7" Type="http://schemas.openxmlformats.org/officeDocument/2006/relationships/hyperlink" Target="https://stackify.com/soap-vs-rest/" TargetMode="External"/><Relationship Id="rId8" Type="http://schemas.openxmlformats.org/officeDocument/2006/relationships/hyperlink" Target="https://www.quora.com/What-is-the-difference-between-web-service-and-web-application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anapioficeandfir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s7wmiS2mSX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fcscripters.github.io/moodNew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Welcome to </a:t>
            </a:r>
            <a:br>
              <a:rPr lang="en-GB"/>
            </a:br>
            <a:r>
              <a:rPr lang="en-GB"/>
              <a:t>API - Workshop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@Sage Pay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14th September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292850"/>
            <a:ext cx="48177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 - Server Architecture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477" y="2018033"/>
            <a:ext cx="1217695" cy="1220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120238">
            <a:off x="585824" y="2173625"/>
            <a:ext cx="1061725" cy="10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8462" y="2157500"/>
            <a:ext cx="1061726" cy="565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 flipH="1">
            <a:off x="3203687" y="2303850"/>
            <a:ext cx="1925700" cy="64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Response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2882" y="1867601"/>
            <a:ext cx="1061718" cy="106417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/>
          <p:nvPr/>
        </p:nvSpPr>
        <p:spPr>
          <a:xfrm rot="-606">
            <a:off x="979500" y="3487805"/>
            <a:ext cx="1700700" cy="565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Client Layer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3274350" y="1912050"/>
            <a:ext cx="1985700" cy="64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Request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4" name="Google Shape;134;p22"/>
          <p:cNvSpPr/>
          <p:nvPr/>
        </p:nvSpPr>
        <p:spPr>
          <a:xfrm rot="-606">
            <a:off x="5260038" y="3487805"/>
            <a:ext cx="1700700" cy="565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Business Layer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5325" y="1873638"/>
            <a:ext cx="1061750" cy="10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/>
          <p:nvPr/>
        </p:nvSpPr>
        <p:spPr>
          <a:xfrm rot="-606">
            <a:off x="7265838" y="3487792"/>
            <a:ext cx="1700700" cy="565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 Layer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7" name="Google Shape;137;p22"/>
          <p:cNvSpPr/>
          <p:nvPr/>
        </p:nvSpPr>
        <p:spPr>
          <a:xfrm rot="-606">
            <a:off x="979500" y="4302705"/>
            <a:ext cx="1700700" cy="565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Presentation tier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8" name="Google Shape;138;p22"/>
          <p:cNvSpPr/>
          <p:nvPr/>
        </p:nvSpPr>
        <p:spPr>
          <a:xfrm rot="-606">
            <a:off x="5260038" y="4302705"/>
            <a:ext cx="1700700" cy="565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Logic tier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9" name="Google Shape;139;p22"/>
          <p:cNvSpPr/>
          <p:nvPr/>
        </p:nvSpPr>
        <p:spPr>
          <a:xfrm rot="-606">
            <a:off x="7265838" y="4302692"/>
            <a:ext cx="1700700" cy="565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Data tier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5260050" y="292850"/>
            <a:ext cx="31407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3-Tier Architecture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22"/>
          <p:cNvCxnSpPr>
            <a:stCxn id="131" idx="3"/>
            <a:endCxn id="135" idx="1"/>
          </p:cNvCxnSpPr>
          <p:nvPr/>
        </p:nvCxnSpPr>
        <p:spPr>
          <a:xfrm>
            <a:off x="6724600" y="2399687"/>
            <a:ext cx="860700" cy="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APIs fit in...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477" y="2018033"/>
            <a:ext cx="1217695" cy="1220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120238">
            <a:off x="585824" y="2173625"/>
            <a:ext cx="1061725" cy="10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8462" y="2157500"/>
            <a:ext cx="1061726" cy="565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/>
          <p:nvPr/>
        </p:nvSpPr>
        <p:spPr>
          <a:xfrm flipH="1">
            <a:off x="3203687" y="2303850"/>
            <a:ext cx="1925700" cy="64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Response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2882" y="1867601"/>
            <a:ext cx="1061718" cy="106417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/>
          <p:nvPr/>
        </p:nvSpPr>
        <p:spPr>
          <a:xfrm rot="-606">
            <a:off x="979500" y="3487805"/>
            <a:ext cx="1700700" cy="565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Web applications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3274350" y="1912050"/>
            <a:ext cx="1985700" cy="64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Request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23"/>
          <p:cNvSpPr/>
          <p:nvPr/>
        </p:nvSpPr>
        <p:spPr>
          <a:xfrm rot="-606">
            <a:off x="5260038" y="3487805"/>
            <a:ext cx="1700700" cy="565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Web Services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5" name="Google Shape;155;p23"/>
          <p:cNvSpPr/>
          <p:nvPr/>
        </p:nvSpPr>
        <p:spPr>
          <a:xfrm rot="-606">
            <a:off x="7265838" y="3487792"/>
            <a:ext cx="1700700" cy="565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Data source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4062475" y="1517525"/>
            <a:ext cx="296100" cy="2644200"/>
          </a:xfrm>
          <a:prstGeom prst="roundRect">
            <a:avLst>
              <a:gd fmla="val 16667" name="adj"/>
            </a:avLst>
          </a:prstGeom>
          <a:solidFill>
            <a:srgbClr val="0366D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57" name="Google Shape;157;p23"/>
          <p:cNvCxnSpPr/>
          <p:nvPr/>
        </p:nvCxnSpPr>
        <p:spPr>
          <a:xfrm>
            <a:off x="6724600" y="2399687"/>
            <a:ext cx="860700" cy="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8" name="Google Shape;158;p23"/>
          <p:cNvSpPr/>
          <p:nvPr/>
        </p:nvSpPr>
        <p:spPr>
          <a:xfrm>
            <a:off x="6930700" y="1517525"/>
            <a:ext cx="296100" cy="2644200"/>
          </a:xfrm>
          <a:prstGeom prst="roundRect">
            <a:avLst>
              <a:gd fmla="val 16667" name="adj"/>
            </a:avLst>
          </a:prstGeom>
          <a:solidFill>
            <a:srgbClr val="0366D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5325" y="1873638"/>
            <a:ext cx="1061750" cy="10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HTTP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5" name="Google Shape;165;p2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- HyperText Transfer Protocol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</a:t>
            </a:r>
            <a:r>
              <a:rPr lang="en-GB"/>
              <a:t>yper</a:t>
            </a:r>
            <a:r>
              <a:rPr b="1" lang="en-GB"/>
              <a:t>T</a:t>
            </a:r>
            <a:r>
              <a:rPr lang="en-GB"/>
              <a:t>ext </a:t>
            </a:r>
            <a:r>
              <a:rPr b="1" lang="en-GB"/>
              <a:t>T</a:t>
            </a:r>
            <a:r>
              <a:rPr lang="en-GB"/>
              <a:t>ransfer</a:t>
            </a:r>
            <a:r>
              <a:rPr b="1" lang="en-GB"/>
              <a:t> P</a:t>
            </a:r>
            <a:r>
              <a:rPr lang="en-GB"/>
              <a:t>rotocol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Web protocol </a:t>
            </a:r>
            <a:r>
              <a:rPr lang="en-GB"/>
              <a:t>used every time your computer make a request to get a resources from a server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Underlying protocol of the Web by Tim Berners-Lee (1989)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123" y="1774298"/>
            <a:ext cx="1061725" cy="10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in the Client-Server Architecture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852" y="3634658"/>
            <a:ext cx="1217695" cy="1220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200" y="2353328"/>
            <a:ext cx="1061718" cy="1064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3657" y="1704413"/>
            <a:ext cx="1061718" cy="106417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/>
          <p:nvPr/>
        </p:nvSpPr>
        <p:spPr>
          <a:xfrm>
            <a:off x="3579150" y="1912050"/>
            <a:ext cx="1985700" cy="64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Request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692700" y="1444450"/>
            <a:ext cx="3048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www.unicornbook.com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1120238">
            <a:off x="653199" y="3714050"/>
            <a:ext cx="1061725" cy="10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5837" y="3774125"/>
            <a:ext cx="1061726" cy="565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/>
          <p:nvPr/>
        </p:nvSpPr>
        <p:spPr>
          <a:xfrm flipH="1">
            <a:off x="3575862" y="3920475"/>
            <a:ext cx="1925700" cy="64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Response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25375" y="3186850"/>
            <a:ext cx="665800" cy="6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3657" y="3712826"/>
            <a:ext cx="1061718" cy="1064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77775" y="1246250"/>
            <a:ext cx="665800" cy="6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91175" y="2560938"/>
            <a:ext cx="1061750" cy="106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6"/>
          <p:cNvCxnSpPr>
            <a:stCxn id="180" idx="3"/>
            <a:endCxn id="189" idx="0"/>
          </p:cNvCxnSpPr>
          <p:nvPr/>
        </p:nvCxnSpPr>
        <p:spPr>
          <a:xfrm>
            <a:off x="7325375" y="2236500"/>
            <a:ext cx="11967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6"/>
          <p:cNvCxnSpPr>
            <a:stCxn id="189" idx="2"/>
            <a:endCxn id="187" idx="3"/>
          </p:cNvCxnSpPr>
          <p:nvPr/>
        </p:nvCxnSpPr>
        <p:spPr>
          <a:xfrm flipH="1">
            <a:off x="7325350" y="3622687"/>
            <a:ext cx="1196700" cy="6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2" name="Google Shape;192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30225" y="2453638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/>
          <p:nvPr/>
        </p:nvSpPr>
        <p:spPr>
          <a:xfrm>
            <a:off x="3418800" y="1178500"/>
            <a:ext cx="2239800" cy="648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- HyperText Transfer Protocol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Every HTTP Request from client contains </a:t>
            </a:r>
            <a:endParaRPr/>
          </a:p>
          <a:p>
            <a:pPr indent="-342900" lvl="1" marL="9144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GB" sz="1800"/>
              <a:t>Request Method - </a:t>
            </a:r>
            <a:r>
              <a:rPr lang="en-GB" sz="1800"/>
              <a:t>Tells server which type of action the client wants</a:t>
            </a:r>
            <a:endParaRPr sz="1800"/>
          </a:p>
          <a:p>
            <a:pPr indent="-342900" lvl="1" marL="9144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GB" sz="1800"/>
              <a:t>URI - U</a:t>
            </a:r>
            <a:r>
              <a:rPr lang="en-GB" sz="1800"/>
              <a:t>nique</a:t>
            </a:r>
            <a:r>
              <a:rPr b="1" lang="en-GB" sz="1800"/>
              <a:t> R</a:t>
            </a:r>
            <a:r>
              <a:rPr lang="en-GB" sz="1800"/>
              <a:t>esource</a:t>
            </a:r>
            <a:r>
              <a:rPr b="1" lang="en-GB" sz="1800"/>
              <a:t> I</a:t>
            </a:r>
            <a:r>
              <a:rPr lang="en-GB" sz="1800"/>
              <a:t>dentifier </a:t>
            </a:r>
            <a:r>
              <a:rPr b="1" lang="en-GB" sz="1800"/>
              <a:t>= </a:t>
            </a:r>
            <a:r>
              <a:rPr lang="en-GB" sz="1800"/>
              <a:t>Address of the required resource</a:t>
            </a:r>
            <a:endParaRPr sz="1800"/>
          </a:p>
          <a:p>
            <a:pPr indent="-342900" lvl="1" marL="9144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GB" sz="1800"/>
              <a:t>Header</a:t>
            </a:r>
            <a:r>
              <a:rPr lang="en-GB" sz="1800"/>
              <a:t> </a:t>
            </a:r>
            <a:r>
              <a:rPr lang="en-GB" sz="1800"/>
              <a:t>f</a:t>
            </a:r>
            <a:r>
              <a:rPr lang="en-GB" sz="1800"/>
              <a:t>ields </a:t>
            </a:r>
            <a:r>
              <a:rPr b="1" lang="en-GB" sz="1800"/>
              <a:t>- </a:t>
            </a:r>
            <a:r>
              <a:rPr lang="en-GB" sz="1800"/>
              <a:t>Optional, for e</a:t>
            </a:r>
            <a:r>
              <a:rPr lang="en-GB" sz="1800"/>
              <a:t>xtra information, e.g. authentication</a:t>
            </a:r>
            <a:endParaRPr sz="1800"/>
          </a:p>
          <a:p>
            <a:pPr indent="-342900" lvl="1" marL="9144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GB" sz="1800"/>
              <a:t>Body - </a:t>
            </a:r>
            <a:r>
              <a:rPr lang="en-GB" sz="1800"/>
              <a:t>Provides information sent by the client server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Methods in Request</a:t>
            </a:r>
            <a:endParaRPr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2905050" y="1218600"/>
            <a:ext cx="3333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GB" sz="3600"/>
              <a:t>GET</a:t>
            </a:r>
            <a:endParaRPr sz="3600"/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GB" sz="3600"/>
              <a:t>POST</a:t>
            </a:r>
            <a:endParaRPr sz="3600"/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GB" sz="3600"/>
              <a:t>PUT</a:t>
            </a:r>
            <a:endParaRPr sz="3600"/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GB" sz="3600"/>
              <a:t>DELETE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Request Methods</a:t>
            </a:r>
            <a:endParaRPr/>
          </a:p>
        </p:txBody>
      </p:sp>
      <p:graphicFrame>
        <p:nvGraphicFramePr>
          <p:cNvPr id="211" name="Google Shape;211;p29"/>
          <p:cNvGraphicFramePr/>
          <p:nvPr/>
        </p:nvGraphicFramePr>
        <p:xfrm>
          <a:off x="952500" y="124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{2B4E6731-6693-483E-85AD-276D1537F3C6}</a:tableStyleId>
              </a:tblPr>
              <a:tblGrid>
                <a:gridCol w="1162650"/>
                <a:gridCol w="6076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Method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Description</a:t>
                      </a:r>
                      <a:endParaRPr b="1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GET</a:t>
                      </a:r>
                      <a:endParaRPr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Retrieves information from the given server using a given URI. Requests using GET should only retrieve data and should have no other effect on the data</a:t>
                      </a:r>
                      <a:endParaRPr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POST</a:t>
                      </a:r>
                      <a:endParaRPr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Sends data to the server, for example customer information, file upload, etc. using HTML forms</a:t>
                      </a:r>
                      <a:endParaRPr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PUT</a:t>
                      </a:r>
                      <a:endParaRPr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Similar to POST in that sends data to the server but replaces existing content at the specified URI, or creates a new resource if none exists (idempotent)</a:t>
                      </a:r>
                      <a:endParaRPr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DELETE</a:t>
                      </a:r>
                      <a:endParaRPr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Removes the resource at the target URI</a:t>
                      </a:r>
                      <a:endParaRPr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2" name="Google Shape;212;p29"/>
          <p:cNvSpPr txBox="1"/>
          <p:nvPr/>
        </p:nvSpPr>
        <p:spPr>
          <a:xfrm>
            <a:off x="283500" y="4240275"/>
            <a:ext cx="85770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123" y="1774298"/>
            <a:ext cx="1061725" cy="10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Status codes in Response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852" y="3634658"/>
            <a:ext cx="1217695" cy="1220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200" y="2353328"/>
            <a:ext cx="1061718" cy="1064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7157" y="1704413"/>
            <a:ext cx="1061718" cy="106417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/>
          <p:nvPr/>
        </p:nvSpPr>
        <p:spPr>
          <a:xfrm>
            <a:off x="3579150" y="1912050"/>
            <a:ext cx="1985700" cy="64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Request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692700" y="1444450"/>
            <a:ext cx="3048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www.unicornbook/pink.com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4" name="Google Shape;224;p30"/>
          <p:cNvSpPr/>
          <p:nvPr/>
        </p:nvSpPr>
        <p:spPr>
          <a:xfrm flipH="1">
            <a:off x="3575862" y="3920475"/>
            <a:ext cx="1925700" cy="64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Response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3657" y="3712826"/>
            <a:ext cx="1061718" cy="1064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77775" y="1246250"/>
            <a:ext cx="665800" cy="6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77775" y="3228750"/>
            <a:ext cx="665800" cy="6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0"/>
          <p:cNvSpPr/>
          <p:nvPr/>
        </p:nvSpPr>
        <p:spPr>
          <a:xfrm>
            <a:off x="1714925" y="3799300"/>
            <a:ext cx="997200" cy="57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404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7725" y="3985000"/>
            <a:ext cx="997201" cy="99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725" y="0"/>
            <a:ext cx="4102499" cy="31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0"/>
            <a:ext cx="3944734" cy="31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58319"/>
            <a:ext cx="2434250" cy="194740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9750" y="2100714"/>
            <a:ext cx="2434249" cy="30427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4475" y="2767213"/>
            <a:ext cx="1790801" cy="2238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Before we start	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Wifi :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Password: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Checklist</a:t>
            </a:r>
            <a:endParaRPr>
              <a:solidFill>
                <a:srgbClr val="000000"/>
              </a:solidFill>
            </a:endParaRPr>
          </a:p>
          <a:p>
            <a:pPr indent="-304800" lvl="0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Source Code Pro"/>
              <a:buChar char="❏"/>
            </a:pPr>
            <a:r>
              <a:rPr lang="en-GB" sz="1200" u="sng">
                <a:solidFill>
                  <a:srgbClr val="0366D6"/>
                </a:solidFill>
                <a:hlinkClick r:id="rId3"/>
              </a:rPr>
              <a:t>Atom Text Editor</a:t>
            </a:r>
            <a:r>
              <a:rPr lang="en-GB" sz="1200">
                <a:solidFill>
                  <a:srgbClr val="24292E"/>
                </a:solidFill>
              </a:rPr>
              <a:t> If you don't already have a text editor (Sublime is also fine).</a:t>
            </a:r>
            <a:endParaRPr sz="1200">
              <a:solidFill>
                <a:srgbClr val="24292E"/>
              </a:solidFill>
            </a:endParaRPr>
          </a:p>
          <a:p>
            <a:pPr indent="-304800" lvl="0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Source Code Pro"/>
              <a:buChar char="❏"/>
            </a:pPr>
            <a:r>
              <a:rPr lang="en-GB" sz="1200" u="sng">
                <a:solidFill>
                  <a:srgbClr val="0366D6"/>
                </a:solidFill>
                <a:hlinkClick r:id="rId4"/>
              </a:rPr>
              <a:t>Chrome browser</a:t>
            </a:r>
            <a:r>
              <a:rPr lang="en-GB" sz="1200">
                <a:solidFill>
                  <a:srgbClr val="24292E"/>
                </a:solidFill>
              </a:rPr>
              <a:t> if you don’t have it already.</a:t>
            </a:r>
            <a:endParaRPr sz="1200">
              <a:solidFill>
                <a:srgbClr val="24292E"/>
              </a:solidFill>
            </a:endParaRPr>
          </a:p>
          <a:p>
            <a:pPr indent="-304800" lvl="0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Source Code Pro"/>
              <a:buChar char="❏"/>
            </a:pPr>
            <a:r>
              <a:rPr lang="en-GB" sz="1200" u="sng">
                <a:solidFill>
                  <a:srgbClr val="0366D6"/>
                </a:solidFill>
                <a:hlinkClick r:id="rId5"/>
              </a:rPr>
              <a:t>Postman</a:t>
            </a:r>
            <a:r>
              <a:rPr lang="en-GB" sz="1200">
                <a:solidFill>
                  <a:srgbClr val="24292E"/>
                </a:solidFill>
              </a:rPr>
              <a:t> </a:t>
            </a:r>
            <a:endParaRPr sz="1200">
              <a:solidFill>
                <a:srgbClr val="24292E"/>
              </a:solidFill>
            </a:endParaRPr>
          </a:p>
          <a:p>
            <a:pPr indent="-304800" lvl="0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Source Code Pro"/>
              <a:buChar char="❏"/>
            </a:pPr>
            <a:r>
              <a:rPr lang="en-GB" sz="1200" u="sng">
                <a:solidFill>
                  <a:srgbClr val="0366D6"/>
                </a:solidFill>
                <a:hlinkClick r:id="rId6"/>
              </a:rPr>
              <a:t>JSON View</a:t>
            </a:r>
            <a:r>
              <a:rPr lang="en-GB" sz="1200">
                <a:solidFill>
                  <a:srgbClr val="24292E"/>
                </a:solidFill>
              </a:rPr>
              <a:t> Chrome plugin.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Status codes in Response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311700" y="1228675"/>
            <a:ext cx="8520600" cy="3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1xx - Informational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2xx - Success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3xx - Redirection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4xx - Client Error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5xx - Server Error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https://httpstatuses.com/</a:t>
            </a:r>
            <a:r>
              <a:rPr lang="en-GB"/>
              <a:t> 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accent5"/>
                </a:solidFill>
                <a:hlinkClick r:id="rId4"/>
              </a:rPr>
              <a:t>https://http.cat/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404</a:t>
            </a:r>
            <a:endParaRPr/>
          </a:p>
        </p:txBody>
      </p:sp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https://bebo.com/OpenMedia.jsp</a:t>
            </a:r>
            <a:r>
              <a:rPr lang="en-GB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Postman Challenge	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Postman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From zip folder. morning challenge.md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accent5"/>
                </a:solidFill>
                <a:hlinkClick r:id="rId3"/>
              </a:rPr>
              <a:t>https://anapioficeandfire.com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TAKE a LOOK aT A URL &amp; Query strings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311700" y="13048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url-breakdown.jpg" id="263" name="Google Shape;2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225" y="1424000"/>
            <a:ext cx="72330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ery string.png" id="264" name="Google Shape;26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902" y="2838450"/>
            <a:ext cx="7370225" cy="207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/>
          <p:nvPr/>
        </p:nvSpPr>
        <p:spPr>
          <a:xfrm>
            <a:off x="4878425" y="1224925"/>
            <a:ext cx="3985800" cy="3717000"/>
          </a:xfrm>
          <a:prstGeom prst="ellipse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6"/>
          <p:cNvSpPr/>
          <p:nvPr/>
        </p:nvSpPr>
        <p:spPr>
          <a:xfrm>
            <a:off x="6979625" y="2262400"/>
            <a:ext cx="1714500" cy="1714800"/>
          </a:xfrm>
          <a:prstGeom prst="ellipse">
            <a:avLst/>
          </a:prstGeom>
          <a:noFill/>
          <a:ln cap="flat" cmpd="sng" w="76200">
            <a:solidFill>
              <a:srgbClr val="0366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6"/>
          <p:cNvSpPr/>
          <p:nvPr/>
        </p:nvSpPr>
        <p:spPr>
          <a:xfrm>
            <a:off x="5081975" y="2262400"/>
            <a:ext cx="1714500" cy="1714500"/>
          </a:xfrm>
          <a:prstGeom prst="ellipse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6"/>
          <p:cNvSpPr txBox="1"/>
          <p:nvPr>
            <p:ph type="title"/>
          </p:nvPr>
        </p:nvSpPr>
        <p:spPr>
          <a:xfrm>
            <a:off x="311700" y="292850"/>
            <a:ext cx="43458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 URI, URN &amp; URL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6"/>
          <p:cNvSpPr txBox="1"/>
          <p:nvPr/>
        </p:nvSpPr>
        <p:spPr>
          <a:xfrm>
            <a:off x="6452975" y="1438900"/>
            <a:ext cx="9351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URI</a:t>
            </a:r>
            <a:endParaRPr b="1"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7388075" y="2472450"/>
            <a:ext cx="9351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366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URL</a:t>
            </a:r>
            <a:endParaRPr sz="1200">
              <a:solidFill>
                <a:srgbClr val="0366D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5" name="Google Shape;275;p36"/>
          <p:cNvSpPr txBox="1"/>
          <p:nvPr/>
        </p:nvSpPr>
        <p:spPr>
          <a:xfrm>
            <a:off x="5406150" y="2472450"/>
            <a:ext cx="9351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URN</a:t>
            </a:r>
            <a:endParaRPr b="1" sz="24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6" name="Google Shape;276;p36"/>
          <p:cNvSpPr txBox="1"/>
          <p:nvPr/>
        </p:nvSpPr>
        <p:spPr>
          <a:xfrm>
            <a:off x="6675875" y="2975700"/>
            <a:ext cx="23355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366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http://</a:t>
            </a:r>
            <a:endParaRPr sz="800">
              <a:solidFill>
                <a:srgbClr val="0366D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366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Unicornbook</a:t>
            </a:r>
            <a:endParaRPr sz="800">
              <a:solidFill>
                <a:srgbClr val="0366D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366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/blueunicorn.hmtl</a:t>
            </a:r>
            <a:endParaRPr sz="800">
              <a:solidFill>
                <a:srgbClr val="0366D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5069100" y="3118350"/>
            <a:ext cx="1609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/blueunicorn-pic.png</a:t>
            </a:r>
            <a:endParaRPr sz="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486125" y="1384900"/>
            <a:ext cx="4089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Source Code Pro"/>
                <a:ea typeface="Source Code Pro"/>
                <a:cs typeface="Source Code Pro"/>
                <a:sym typeface="Source Code Pro"/>
              </a:rPr>
              <a:t>U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nique </a:t>
            </a:r>
            <a:r>
              <a:rPr b="1" lang="en-GB"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esource </a:t>
            </a:r>
            <a:r>
              <a:rPr b="1" lang="en-GB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dentifier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❏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Identifies a resource uniquely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❏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Further classified as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❏"/>
            </a:pPr>
            <a:r>
              <a:rPr b="1" lang="en-GB">
                <a:latin typeface="Source Code Pro"/>
                <a:ea typeface="Source Code Pro"/>
                <a:cs typeface="Source Code Pro"/>
                <a:sym typeface="Source Code Pro"/>
              </a:rPr>
              <a:t>U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nique </a:t>
            </a:r>
            <a:r>
              <a:rPr b="1" lang="en-GB"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esource </a:t>
            </a:r>
            <a:r>
              <a:rPr b="1" lang="en-GB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ame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❏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Globally unique name to identify the resource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❏"/>
            </a:pPr>
            <a:r>
              <a:rPr b="1" lang="en-GB">
                <a:latin typeface="Source Code Pro"/>
                <a:ea typeface="Source Code Pro"/>
                <a:cs typeface="Source Code Pro"/>
                <a:sym typeface="Source Code Pro"/>
              </a:rPr>
              <a:t>U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nique </a:t>
            </a:r>
            <a:r>
              <a:rPr b="1" lang="en-GB"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esource </a:t>
            </a:r>
            <a:r>
              <a:rPr b="1" lang="en-GB">
                <a:latin typeface="Source Code Pro"/>
                <a:ea typeface="Source Code Pro"/>
                <a:cs typeface="Source Code Pro"/>
                <a:sym typeface="Source Code Pro"/>
              </a:rPr>
              <a:t>L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ocator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❏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In addition to identifying the resource provide how to access it (address)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ctrTitle"/>
          </p:nvPr>
        </p:nvSpPr>
        <p:spPr>
          <a:xfrm>
            <a:off x="311700" y="21447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Applications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Services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3070" y="2181838"/>
            <a:ext cx="1061718" cy="1064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1811" y="2700498"/>
            <a:ext cx="1061725" cy="10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8"/>
          <p:cNvSpPr txBox="1"/>
          <p:nvPr>
            <p:ph type="title"/>
          </p:nvPr>
        </p:nvSpPr>
        <p:spPr>
          <a:xfrm>
            <a:off x="201363" y="3602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 - Server Architecture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888" y="3279528"/>
            <a:ext cx="1061718" cy="1064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345" y="2630613"/>
            <a:ext cx="1061718" cy="106417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8"/>
          <p:cNvSpPr/>
          <p:nvPr/>
        </p:nvSpPr>
        <p:spPr>
          <a:xfrm>
            <a:off x="3278787" y="2838250"/>
            <a:ext cx="1985700" cy="64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Request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4" name="Google Shape;294;p38"/>
          <p:cNvSpPr txBox="1"/>
          <p:nvPr/>
        </p:nvSpPr>
        <p:spPr>
          <a:xfrm>
            <a:off x="542888" y="2437050"/>
            <a:ext cx="3048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www.unicornbook.com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95" name="Google Shape;29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0863" y="3487138"/>
            <a:ext cx="1061750" cy="10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945" y="2965863"/>
            <a:ext cx="1061718" cy="1064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136" y="3279521"/>
            <a:ext cx="799156" cy="80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38"/>
          <p:cNvCxnSpPr>
            <a:stCxn id="296" idx="0"/>
            <a:endCxn id="292" idx="0"/>
          </p:cNvCxnSpPr>
          <p:nvPr/>
        </p:nvCxnSpPr>
        <p:spPr>
          <a:xfrm rot="-5400000">
            <a:off x="6243404" y="2525163"/>
            <a:ext cx="335100" cy="546300"/>
          </a:xfrm>
          <a:prstGeom prst="curvedConnector3">
            <a:avLst>
              <a:gd fmla="val 17095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8"/>
          <p:cNvCxnSpPr>
            <a:stCxn id="292" idx="0"/>
            <a:endCxn id="288" idx="0"/>
          </p:cNvCxnSpPr>
          <p:nvPr/>
        </p:nvCxnSpPr>
        <p:spPr>
          <a:xfrm rot="-5400000">
            <a:off x="6729654" y="2136363"/>
            <a:ext cx="448800" cy="539700"/>
          </a:xfrm>
          <a:prstGeom prst="curvedConnector3">
            <a:avLst>
              <a:gd fmla="val 15305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38"/>
          <p:cNvCxnSpPr>
            <a:endCxn id="295" idx="0"/>
          </p:cNvCxnSpPr>
          <p:nvPr/>
        </p:nvCxnSpPr>
        <p:spPr>
          <a:xfrm flipH="1" rot="-5400000">
            <a:off x="7696687" y="2772088"/>
            <a:ext cx="773100" cy="657000"/>
          </a:xfrm>
          <a:prstGeom prst="curvedConnector3">
            <a:avLst>
              <a:gd fmla="val 522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38"/>
          <p:cNvSpPr/>
          <p:nvPr/>
        </p:nvSpPr>
        <p:spPr>
          <a:xfrm flipH="1">
            <a:off x="3197862" y="3279525"/>
            <a:ext cx="1925700" cy="64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Response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25" y="3418951"/>
            <a:ext cx="918675" cy="9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Application VS WEB Service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9"/>
          <p:cNvSpPr txBox="1"/>
          <p:nvPr>
            <p:ph idx="1" type="body"/>
          </p:nvPr>
        </p:nvSpPr>
        <p:spPr>
          <a:xfrm>
            <a:off x="311700" y="1228675"/>
            <a:ext cx="39999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Application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User-to-program interaction (user interface)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Runs in browser on client side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Handles client request on which server provides response</a:t>
            </a:r>
            <a:endParaRPr/>
          </a:p>
        </p:txBody>
      </p:sp>
      <p:sp>
        <p:nvSpPr>
          <p:cNvPr id="309" name="Google Shape;309;p39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Service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Program-to-program interaction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Runs on the server side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Provides the data requested by the program of the client</a:t>
            </a:r>
            <a:endParaRPr/>
          </a:p>
        </p:txBody>
      </p:sp>
      <p:pic>
        <p:nvPicPr>
          <p:cNvPr id="310" name="Google Shape;31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7825" y="3396800"/>
            <a:ext cx="801000" cy="8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9"/>
          <p:cNvSpPr/>
          <p:nvPr/>
        </p:nvSpPr>
        <p:spPr>
          <a:xfrm>
            <a:off x="6643513" y="3687350"/>
            <a:ext cx="740700" cy="219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9213" y="3396798"/>
            <a:ext cx="801000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9988" y="3396798"/>
            <a:ext cx="801000" cy="8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9"/>
          <p:cNvSpPr/>
          <p:nvPr/>
        </p:nvSpPr>
        <p:spPr>
          <a:xfrm>
            <a:off x="1894100" y="3768350"/>
            <a:ext cx="740700" cy="21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600" y="3988250"/>
            <a:ext cx="801000" cy="8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Design = Web Service Design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Collection of open protocols &amp; standards used to exchange data between applications &amp; systems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There needs to be a medium &amp; format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Medium = HTTP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Format → </a:t>
            </a:r>
            <a:r>
              <a:rPr lang="en-GB"/>
              <a:t>2 Types: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/>
              <a:t>SOAP (older)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/>
              <a:t>RESTful (newer)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Backend </a:t>
            </a:r>
            <a:r>
              <a:rPr lang="en-GB"/>
              <a:t>design</a:t>
            </a:r>
            <a:endParaRPr/>
          </a:p>
        </p:txBody>
      </p:sp>
      <p:sp>
        <p:nvSpPr>
          <p:cNvPr id="327" name="Google Shape;327;p41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SOAP vs RESTful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Before we start	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Go to </a:t>
            </a:r>
            <a:r>
              <a:rPr lang="en-GB" sz="1200" u="sng">
                <a:solidFill>
                  <a:schemeClr val="hlink"/>
                </a:solidFill>
                <a:hlinkClick r:id="rId3"/>
              </a:rPr>
              <a:t>https://github.com/foundersandcoders/workshop-api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And follow the instructions to download</a:t>
            </a:r>
            <a:endParaRPr sz="1200"/>
          </a:p>
          <a:p>
            <a:pPr indent="0" lvl="0" marL="457200" rtl="0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SOAP</a:t>
            </a:r>
            <a:endParaRPr/>
          </a:p>
        </p:txBody>
      </p:sp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Simple Object Access Protocol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Messaging protocol to exchange data amongst services in the web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Uses XML format</a:t>
            </a:r>
            <a:endParaRPr/>
          </a:p>
        </p:txBody>
      </p:sp>
      <p:pic>
        <p:nvPicPr>
          <p:cNvPr id="334" name="Google Shape;3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1800" y="3692000"/>
            <a:ext cx="801000" cy="8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2"/>
          <p:cNvSpPr/>
          <p:nvPr/>
        </p:nvSpPr>
        <p:spPr>
          <a:xfrm>
            <a:off x="6517488" y="3982550"/>
            <a:ext cx="740700" cy="219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188" y="3691998"/>
            <a:ext cx="801000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2963" y="2951088"/>
            <a:ext cx="809775" cy="8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RESTful</a:t>
            </a:r>
            <a:endParaRPr/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Representational State Transfer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Another messaging protocol mostly using JSON format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Uses HTTP verbs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by 70% of web services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425" y="2951100"/>
            <a:ext cx="801000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1800" y="3692000"/>
            <a:ext cx="801000" cy="8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3"/>
          <p:cNvSpPr/>
          <p:nvPr/>
        </p:nvSpPr>
        <p:spPr>
          <a:xfrm>
            <a:off x="6517488" y="3982550"/>
            <a:ext cx="740700" cy="219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3188" y="3691998"/>
            <a:ext cx="801000" cy="8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SOAP vs </a:t>
            </a:r>
            <a:r>
              <a:rPr lang="en-GB"/>
              <a:t>RESTful &amp; HTTP</a:t>
            </a:r>
            <a:endParaRPr/>
          </a:p>
        </p:txBody>
      </p:sp>
      <p:pic>
        <p:nvPicPr>
          <p:cNvPr id="353" name="Google Shape;3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550" y="1559100"/>
            <a:ext cx="1608350" cy="15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4"/>
          <p:cNvSpPr/>
          <p:nvPr/>
        </p:nvSpPr>
        <p:spPr>
          <a:xfrm>
            <a:off x="1136425" y="3201600"/>
            <a:ext cx="1230600" cy="382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HTTP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55" name="Google Shape;355;p44"/>
          <p:cNvPicPr preferRelativeResize="0"/>
          <p:nvPr/>
        </p:nvPicPr>
        <p:blipFill rotWithShape="1">
          <a:blip r:embed="rId4">
            <a:alphaModFix/>
          </a:blip>
          <a:srcRect b="16324" l="0" r="0" t="18375"/>
          <a:stretch/>
        </p:blipFill>
        <p:spPr>
          <a:xfrm>
            <a:off x="3723525" y="2725613"/>
            <a:ext cx="2744127" cy="179197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4"/>
          <p:cNvSpPr/>
          <p:nvPr/>
        </p:nvSpPr>
        <p:spPr>
          <a:xfrm>
            <a:off x="4480275" y="4517600"/>
            <a:ext cx="1230600" cy="382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SOAP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57" name="Google Shape;35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9675" y="885175"/>
            <a:ext cx="1980049" cy="14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4"/>
          <p:cNvSpPr/>
          <p:nvPr/>
        </p:nvSpPr>
        <p:spPr>
          <a:xfrm>
            <a:off x="4484400" y="2304150"/>
            <a:ext cx="1230600" cy="382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REST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Formats</a:t>
            </a:r>
            <a:endParaRPr/>
          </a:p>
        </p:txBody>
      </p:sp>
      <p:sp>
        <p:nvSpPr>
          <p:cNvPr id="364" name="Google Shape;364;p45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JSON, XML ….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</a:t>
            </a:r>
            <a:endParaRPr/>
          </a:p>
        </p:txBody>
      </p:sp>
      <p:sp>
        <p:nvSpPr>
          <p:cNvPr id="370" name="Google Shape;370;p4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JavaScript Object Notation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Early 2000 by Douglas Crockford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-GB" u="sng">
                <a:solidFill>
                  <a:schemeClr val="accent5"/>
                </a:solidFill>
                <a:hlinkClick r:id="rId3"/>
              </a:rPr>
              <a:t>https://www.json.org/</a:t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-GB"/>
              <a:t>“</a:t>
            </a:r>
            <a:r>
              <a:rPr i="1" lang="en-GB"/>
              <a:t>A lightweight data-interchange format. Easy for humans to read and write. Easy for machines to parse and generate</a:t>
            </a:r>
            <a:r>
              <a:rPr lang="en-GB"/>
              <a:t>”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/>
              <a:t>“</a:t>
            </a:r>
            <a:r>
              <a:rPr i="1" lang="en-GB"/>
              <a:t>A way to store information in an organized, easy-to-access manner</a:t>
            </a:r>
            <a:r>
              <a:rPr lang="en-GB"/>
              <a:t>”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 example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7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Key-value pair object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Accessible</a:t>
            </a:r>
            <a:r>
              <a:rPr lang="en-GB"/>
              <a:t> via </a:t>
            </a:r>
            <a:r>
              <a:rPr lang="en-GB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jason</a:t>
            </a:r>
            <a:r>
              <a:rPr lang="en-GB"/>
              <a:t> variable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00" y="2166250"/>
            <a:ext cx="3765300" cy="1465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8" name="Google Shape;37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00" y="3911849"/>
            <a:ext cx="8083199" cy="657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 example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https://jsonplaceholder.typicode.com/</a:t>
            </a:r>
            <a:r>
              <a:rPr lang="en-GB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accent5"/>
                </a:solidFill>
                <a:hlinkClick r:id="rId4"/>
              </a:rPr>
              <a:t>https://anapioficeandfire.com/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XML</a:t>
            </a:r>
            <a:endParaRPr/>
          </a:p>
        </p:txBody>
      </p:sp>
      <p:sp>
        <p:nvSpPr>
          <p:cNvPr id="390" name="Google Shape;390;p4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Extensible Markup Language (1996)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Another format used to receive data from a web server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Hierarchically defined structure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Mostly used with SOAP Design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 VS XML</a:t>
            </a:r>
            <a:endParaRPr/>
          </a:p>
        </p:txBody>
      </p:sp>
      <p:pic>
        <p:nvPicPr>
          <p:cNvPr id="396" name="Google Shape;3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525" y="1093850"/>
            <a:ext cx="4252945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Security</a:t>
            </a:r>
            <a:endParaRPr/>
          </a:p>
        </p:txBody>
      </p:sp>
      <p:sp>
        <p:nvSpPr>
          <p:cNvPr id="402" name="Google Shape;402;p51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Icebreaker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Name Game</a:t>
            </a:r>
            <a:endParaRPr b="1"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Your name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Your Spirit Animal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What made you decide to come to this workshop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What is API Security</a:t>
            </a:r>
            <a:endParaRPr sz="3600"/>
          </a:p>
        </p:txBody>
      </p:sp>
      <p:sp>
        <p:nvSpPr>
          <p:cNvPr id="408" name="Google Shape;408;p52"/>
          <p:cNvSpPr txBox="1"/>
          <p:nvPr>
            <p:ph idx="1" type="body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Most API require the client to be authenticated before allowing them access to the data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/>
              <a:t>Why?</a:t>
            </a:r>
            <a:endParaRPr b="1"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-GB" sz="1400"/>
              <a:t>track &amp; control use of API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sz="1400"/>
              <a:t>Avoid abuse &amp; a way of filtering access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/>
              <a:t>How?</a:t>
            </a:r>
            <a:endParaRPr b="1"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Provided you have an API Key you will be granted access to the data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Username and Password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Most API’s are now protected by OAuth 2 = </a:t>
            </a:r>
            <a:r>
              <a:rPr lang="en-GB" sz="1400"/>
              <a:t>Two-factor Authentication</a:t>
            </a:r>
            <a:endParaRPr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Keys</a:t>
            </a:r>
            <a:endParaRPr/>
          </a:p>
        </p:txBody>
      </p:sp>
      <p:sp>
        <p:nvSpPr>
          <p:cNvPr id="414" name="Google Shape;414;p53"/>
          <p:cNvSpPr txBox="1"/>
          <p:nvPr>
            <p:ph idx="1" type="body"/>
          </p:nvPr>
        </p:nvSpPr>
        <p:spPr>
          <a:xfrm>
            <a:off x="311700" y="1228675"/>
            <a:ext cx="8520600" cy="15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Like Username &amp; Password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Provided after registration, has to be sent with every request in HEADER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Unique, created by a cryptographic algorithm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9912"/>
            <a:ext cx="9144001" cy="67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5400000">
            <a:off x="1782575" y="2903338"/>
            <a:ext cx="386525" cy="3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7686" y="2818011"/>
            <a:ext cx="639966" cy="63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375" y="3167024"/>
            <a:ext cx="639961" cy="64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32189" y="2775887"/>
            <a:ext cx="639961" cy="641438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3"/>
          <p:cNvSpPr/>
          <p:nvPr/>
        </p:nvSpPr>
        <p:spPr>
          <a:xfrm>
            <a:off x="2324021" y="2901041"/>
            <a:ext cx="1196700" cy="39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Request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21" name="Google Shape;42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5400000">
            <a:off x="4969950" y="3859125"/>
            <a:ext cx="386525" cy="3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5400000">
            <a:off x="6026762" y="3859125"/>
            <a:ext cx="386525" cy="3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 rot="-5400000">
            <a:off x="6055375" y="2807722"/>
            <a:ext cx="329275" cy="3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 rot="-5400000">
            <a:off x="6055375" y="3244013"/>
            <a:ext cx="329275" cy="3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3"/>
          <p:cNvSpPr/>
          <p:nvPr/>
        </p:nvSpPr>
        <p:spPr>
          <a:xfrm>
            <a:off x="5455550" y="3902050"/>
            <a:ext cx="433500" cy="3294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5400000">
            <a:off x="4969950" y="2779100"/>
            <a:ext cx="359975" cy="3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5400000">
            <a:off x="4969950" y="3229700"/>
            <a:ext cx="365850" cy="3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3"/>
          <p:cNvSpPr/>
          <p:nvPr/>
        </p:nvSpPr>
        <p:spPr>
          <a:xfrm>
            <a:off x="5465800" y="2848613"/>
            <a:ext cx="433500" cy="2475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3"/>
          <p:cNvSpPr/>
          <p:nvPr/>
        </p:nvSpPr>
        <p:spPr>
          <a:xfrm>
            <a:off x="5465800" y="3368725"/>
            <a:ext cx="433500" cy="2475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76700" y="2705500"/>
            <a:ext cx="1955601" cy="1564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4"/>
          <p:cNvSpPr txBox="1"/>
          <p:nvPr>
            <p:ph type="title"/>
          </p:nvPr>
        </p:nvSpPr>
        <p:spPr>
          <a:xfrm>
            <a:off x="311700" y="292850"/>
            <a:ext cx="8520600" cy="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0000"/>
                </a:solidFill>
              </a:rPr>
              <a:t>A word of Warning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36" name="Google Shape;436;p54"/>
          <p:cNvSpPr txBox="1"/>
          <p:nvPr>
            <p:ph idx="1" type="body"/>
          </p:nvPr>
        </p:nvSpPr>
        <p:spPr>
          <a:xfrm>
            <a:off x="311700" y="2892175"/>
            <a:ext cx="8520600" cy="17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 tools:</a:t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git-remote-gcrypt</a:t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git-secret</a:t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-GB"/>
              <a:t>git-crypt</a:t>
            </a:r>
            <a:endParaRPr/>
          </a:p>
        </p:txBody>
      </p:sp>
      <p:pic>
        <p:nvPicPr>
          <p:cNvPr id="437" name="Google Shape;4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975" y="298160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4"/>
          <p:cNvSpPr txBox="1"/>
          <p:nvPr/>
        </p:nvSpPr>
        <p:spPr>
          <a:xfrm>
            <a:off x="751050" y="2406150"/>
            <a:ext cx="76569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Never let your keys hang around in a script!</a:t>
            </a:r>
            <a:endParaRPr/>
          </a:p>
        </p:txBody>
      </p:sp>
      <p:sp>
        <p:nvSpPr>
          <p:cNvPr id="439" name="Google Shape;439;p54"/>
          <p:cNvSpPr txBox="1"/>
          <p:nvPr>
            <p:ph idx="1" type="body"/>
          </p:nvPr>
        </p:nvSpPr>
        <p:spPr>
          <a:xfrm>
            <a:off x="319200" y="1228675"/>
            <a:ext cx="85206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Backend provides ability to hide the API key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Frontends sometimes don’t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need to hide the key, else we risk theft &amp; misuse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Documentation</a:t>
            </a:r>
            <a:endParaRPr/>
          </a:p>
        </p:txBody>
      </p:sp>
      <p:sp>
        <p:nvSpPr>
          <p:cNvPr id="445" name="Google Shape;445;p55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it is so important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Documentation Tools</a:t>
            </a:r>
            <a:endParaRPr/>
          </a:p>
        </p:txBody>
      </p:sp>
      <p:sp>
        <p:nvSpPr>
          <p:cNvPr id="451" name="Google Shape;451;p5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Tells you how to use an application’s interface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E.g. </a:t>
            </a:r>
            <a:r>
              <a:rPr b="1" lang="en-GB"/>
              <a:t>OpenAPI/Swagger</a:t>
            </a:r>
            <a:r>
              <a:rPr lang="en-GB"/>
              <a:t> </a:t>
            </a:r>
            <a:r>
              <a:rPr b="1" lang="en-GB"/>
              <a:t>Specification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Write your documentation in Markdown files (similar to HTML docs)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Follow the specification, i.e. </a:t>
            </a:r>
            <a:r>
              <a:rPr lang="en-GB"/>
              <a:t>set of </a:t>
            </a:r>
            <a:r>
              <a:rPr lang="en-GB"/>
              <a:t>rules to define your endpoints, paths, parameter, methods etc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Rendered via the Swagger engine to look nice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https://petstore.swagger.io/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API Resources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7" name="Google Shape;457;p5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an API?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Video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API 101.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https://anapioficeandfire.com</a:t>
            </a:r>
            <a:r>
              <a:rPr lang="en-GB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GET and POST: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Link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8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Challenges!</a:t>
            </a:r>
            <a:endParaRPr/>
          </a:p>
        </p:txBody>
      </p:sp>
      <p:sp>
        <p:nvSpPr>
          <p:cNvPr id="463" name="Google Shape;463;p58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4" name="Google Shape;46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375" y="165380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9"/>
          <p:cNvSpPr txBox="1"/>
          <p:nvPr>
            <p:ph type="title"/>
          </p:nvPr>
        </p:nvSpPr>
        <p:spPr>
          <a:xfrm>
            <a:off x="1768050" y="802500"/>
            <a:ext cx="57381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https://marisa56.typeform.com/to/Yj2mCx</a:t>
            </a:r>
            <a:endParaRPr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Sources</a:t>
            </a:r>
            <a:endParaRPr/>
          </a:p>
        </p:txBody>
      </p:sp>
      <p:sp>
        <p:nvSpPr>
          <p:cNvPr id="475" name="Google Shape;475;p60"/>
          <p:cNvSpPr txBox="1"/>
          <p:nvPr>
            <p:ph idx="1" type="body"/>
          </p:nvPr>
        </p:nvSpPr>
        <p:spPr>
          <a:xfrm>
            <a:off x="311700" y="1228675"/>
            <a:ext cx="8520600" cy="3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hlink"/>
                </a:solidFill>
                <a:hlinkClick r:id="rId3"/>
              </a:rPr>
              <a:t>https://github.com/foundersandcoders/workshop-api</a:t>
            </a:r>
            <a:r>
              <a:rPr lang="en-GB" sz="600"/>
              <a:t> </a:t>
            </a:r>
            <a:endParaRPr sz="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hlink"/>
                </a:solidFill>
                <a:hlinkClick r:id="rId4"/>
              </a:rPr>
              <a:t>https://anapioficeandfire.com/</a:t>
            </a:r>
            <a:r>
              <a:rPr lang="en-GB" sz="600"/>
              <a:t> </a:t>
            </a:r>
            <a:endParaRPr sz="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hlink"/>
                </a:solidFill>
                <a:hlinkClick r:id="rId5"/>
              </a:rPr>
              <a:t>SOAP Web Services 01 - Introduction To Web Services</a:t>
            </a:r>
            <a:endParaRPr sz="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hlink"/>
                </a:solidFill>
                <a:hlinkClick r:id="rId6"/>
              </a:rPr>
              <a:t>https://blog.aujas.com/2015/02/24/understanding-and-testing-web-services-part-1/</a:t>
            </a:r>
            <a:r>
              <a:rPr lang="en-GB" sz="600"/>
              <a:t> </a:t>
            </a:r>
            <a:endParaRPr sz="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hlink"/>
                </a:solidFill>
                <a:hlinkClick r:id="rId7"/>
              </a:rPr>
              <a:t>https://stackify.com/soap-vs-rest/</a:t>
            </a:r>
            <a:r>
              <a:rPr lang="en-GB" sz="600"/>
              <a:t> </a:t>
            </a:r>
            <a:endParaRPr sz="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hlink"/>
                </a:solidFill>
                <a:hlinkClick r:id="rId8"/>
              </a:rPr>
              <a:t>https://www.quora.com/What-is-the-difference-between-web-service-and-web-application</a:t>
            </a:r>
            <a:r>
              <a:rPr lang="en-GB" sz="600"/>
              <a:t> </a:t>
            </a:r>
            <a:endParaRPr sz="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hlink"/>
                </a:solidFill>
                <a:hlinkClick r:id="rId9"/>
              </a:rPr>
              <a:t>https://openweathermap.org/api</a:t>
            </a:r>
            <a:r>
              <a:rPr lang="en-GB" sz="600"/>
              <a:t> </a:t>
            </a:r>
            <a:endParaRPr sz="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hlink"/>
                </a:solidFill>
                <a:hlinkClick r:id="rId10"/>
              </a:rPr>
              <a:t>https://www.restapitutorial.com/index.html</a:t>
            </a:r>
            <a:r>
              <a:rPr lang="en-GB" sz="600"/>
              <a:t> </a:t>
            </a:r>
            <a:endParaRPr sz="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hlink"/>
                </a:solidFill>
                <a:hlinkClick r:id="rId11"/>
              </a:rPr>
              <a:t>https://www.copterlabs.com/json-what-it-is-how-it-works-how-to-use-it/</a:t>
            </a:r>
            <a:endParaRPr sz="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hlink"/>
                </a:solidFill>
                <a:hlinkClick r:id="rId12"/>
              </a:rPr>
              <a:t>https://en.wikipedia.org/wiki/XML</a:t>
            </a:r>
            <a:r>
              <a:rPr lang="en-GB" sz="600"/>
              <a:t> </a:t>
            </a:r>
            <a:endParaRPr sz="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hlink"/>
                </a:solidFill>
                <a:hlinkClick r:id="rId13"/>
              </a:rPr>
              <a:t>https://www.json.org/</a:t>
            </a:r>
            <a:r>
              <a:rPr lang="en-GB" sz="600"/>
              <a:t> </a:t>
            </a:r>
            <a:endParaRPr sz="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hlink"/>
                </a:solidFill>
                <a:hlinkClick r:id="rId14"/>
              </a:rPr>
              <a:t>https://www.w3schools.com/js/js_json_xml.asp</a:t>
            </a:r>
            <a:r>
              <a:rPr lang="en-GB" sz="600"/>
              <a:t> </a:t>
            </a:r>
            <a:endParaRPr sz="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hlink"/>
                </a:solidFill>
                <a:hlinkClick r:id="rId15"/>
              </a:rPr>
              <a:t>https://nordicapis.com/why-api-keys-are-not-enough/</a:t>
            </a:r>
            <a:r>
              <a:rPr lang="en-GB" sz="600"/>
              <a:t> </a:t>
            </a:r>
            <a:endParaRPr sz="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hlink"/>
                </a:solidFill>
                <a:hlinkClick r:id="rId16"/>
              </a:rPr>
              <a:t>https://blog.logrocket.com/the-easiest-way-to-keep-your-web-apps-accessible-c2b57506cc2a</a:t>
            </a:r>
            <a:r>
              <a:rPr lang="en-GB" sz="600"/>
              <a:t> </a:t>
            </a:r>
            <a:endParaRPr sz="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Fetching API Data using Javacript.</a:t>
            </a:r>
            <a:endParaRPr/>
          </a:p>
        </p:txBody>
      </p:sp>
      <p:sp>
        <p:nvSpPr>
          <p:cNvPr id="481" name="Google Shape;481;p61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What is an API?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6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accent5"/>
                </a:solidFill>
                <a:hlinkClick r:id="rId3"/>
              </a:rPr>
              <a:t>https://anapioficeandfire.com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create simple. html file, add  javascript </a:t>
            </a:r>
            <a:r>
              <a:rPr b="1" lang="en-GB"/>
              <a:t>xhr request</a:t>
            </a:r>
            <a:r>
              <a:rPr lang="en-GB"/>
              <a:t> and then add </a:t>
            </a:r>
            <a:r>
              <a:rPr b="1" lang="en-GB"/>
              <a:t>jquery.getJSON</a:t>
            </a:r>
            <a:r>
              <a:rPr lang="en-GB"/>
              <a:t> using one of the request from above.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AN API?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</a:t>
            </a:r>
            <a:r>
              <a:rPr lang="en-GB"/>
              <a:t>pplication </a:t>
            </a:r>
            <a:r>
              <a:rPr b="1" lang="en-GB"/>
              <a:t>P</a:t>
            </a:r>
            <a:r>
              <a:rPr lang="en-GB"/>
              <a:t>rogramming </a:t>
            </a:r>
            <a:r>
              <a:rPr b="1" lang="en-GB"/>
              <a:t>I</a:t>
            </a:r>
            <a:r>
              <a:rPr lang="en-GB"/>
              <a:t>nterface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/>
              <a:t>Glue of the digital landscape</a:t>
            </a:r>
            <a:endParaRPr i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Enables interaction between devices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Connection between services &amp; servers, internal or external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Describes a way to plugin to a service, e.g. to use 3rd party software and build tools for your website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u="sng">
                <a:solidFill>
                  <a:schemeClr val="hlink"/>
                </a:solidFill>
                <a:hlinkClick r:id="rId3"/>
              </a:rPr>
              <a:t>https://www.youtube.com/watch?v=s7wmiS2mSXY</a:t>
            </a:r>
            <a:r>
              <a:rPr b="1" lang="en-GB"/>
              <a:t> 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Example	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http://fcscripters.github.io/moodNews/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Web Architecture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123" y="1774298"/>
            <a:ext cx="1061725" cy="10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 - Server Architecture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852" y="3634658"/>
            <a:ext cx="1217695" cy="1220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200" y="2353328"/>
            <a:ext cx="1061718" cy="1064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3657" y="1704413"/>
            <a:ext cx="1061718" cy="1064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/>
          <p:nvPr/>
        </p:nvSpPr>
        <p:spPr>
          <a:xfrm>
            <a:off x="3579150" y="1912050"/>
            <a:ext cx="1985700" cy="64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Request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692700" y="1444450"/>
            <a:ext cx="3048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www.unicornbook.com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1120238">
            <a:off x="653199" y="3866450"/>
            <a:ext cx="1061725" cy="10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5837" y="3774125"/>
            <a:ext cx="1061726" cy="56543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 flipH="1">
            <a:off x="3581762" y="3920462"/>
            <a:ext cx="1925700" cy="64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Response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25375" y="3186850"/>
            <a:ext cx="665800" cy="6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3657" y="3712826"/>
            <a:ext cx="1061718" cy="1064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77775" y="1246250"/>
            <a:ext cx="665800" cy="6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91175" y="2560938"/>
            <a:ext cx="1061750" cy="106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1"/>
          <p:cNvCxnSpPr>
            <a:stCxn id="108" idx="3"/>
            <a:endCxn id="117" idx="0"/>
          </p:cNvCxnSpPr>
          <p:nvPr/>
        </p:nvCxnSpPr>
        <p:spPr>
          <a:xfrm>
            <a:off x="7325375" y="2236500"/>
            <a:ext cx="11967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1"/>
          <p:cNvCxnSpPr>
            <a:stCxn id="117" idx="2"/>
            <a:endCxn id="115" idx="3"/>
          </p:cNvCxnSpPr>
          <p:nvPr/>
        </p:nvCxnSpPr>
        <p:spPr>
          <a:xfrm flipH="1">
            <a:off x="7325350" y="3622687"/>
            <a:ext cx="1196700" cy="6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0" name="Google Shape;12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91195" y="2559726"/>
            <a:ext cx="1061718" cy="106417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7822050" y="4166850"/>
            <a:ext cx="1010400" cy="4026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Resource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