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1" r:id="rId2"/>
    <p:sldId id="263" r:id="rId3"/>
    <p:sldId id="279" r:id="rId4"/>
    <p:sldId id="287" r:id="rId5"/>
    <p:sldId id="289" r:id="rId6"/>
    <p:sldId id="283" r:id="rId7"/>
    <p:sldId id="284" r:id="rId8"/>
    <p:sldId id="282" r:id="rId9"/>
    <p:sldId id="290" r:id="rId10"/>
    <p:sldId id="291" r:id="rId11"/>
    <p:sldId id="294" r:id="rId12"/>
    <p:sldId id="292" r:id="rId13"/>
    <p:sldId id="293" r:id="rId14"/>
    <p:sldId id="300" r:id="rId15"/>
    <p:sldId id="299" r:id="rId16"/>
    <p:sldId id="295" r:id="rId17"/>
    <p:sldId id="297" r:id="rId18"/>
    <p:sldId id="286" r:id="rId19"/>
    <p:sldId id="257" r:id="rId20"/>
    <p:sldId id="259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A17071-91EE-46CE-AC77-439E668344FA}" v="1" dt="2023-10-10T07:57:46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938" autoAdjust="0"/>
  </p:normalViewPr>
  <p:slideViewPr>
    <p:cSldViewPr snapToGrid="0">
      <p:cViewPr varScale="1">
        <p:scale>
          <a:sx n="60" d="100"/>
          <a:sy n="60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siaryna Davydzenka" userId="3fe707440ad213c5" providerId="LiveId" clId="{6DA17071-91EE-46CE-AC77-439E668344FA}"/>
    <pc:docChg chg="custSel modSld">
      <pc:chgData name="Katsiaryna Davydzenka" userId="3fe707440ad213c5" providerId="LiveId" clId="{6DA17071-91EE-46CE-AC77-439E668344FA}" dt="2023-10-10T08:02:27.433" v="140" actId="1076"/>
      <pc:docMkLst>
        <pc:docMk/>
      </pc:docMkLst>
      <pc:sldChg chg="addSp modSp mod">
        <pc:chgData name="Katsiaryna Davydzenka" userId="3fe707440ad213c5" providerId="LiveId" clId="{6DA17071-91EE-46CE-AC77-439E668344FA}" dt="2023-10-10T08:02:27.433" v="140" actId="1076"/>
        <pc:sldMkLst>
          <pc:docMk/>
          <pc:sldMk cId="1959592103" sldId="257"/>
        </pc:sldMkLst>
        <pc:spChg chg="mod">
          <ac:chgData name="Katsiaryna Davydzenka" userId="3fe707440ad213c5" providerId="LiveId" clId="{6DA17071-91EE-46CE-AC77-439E668344FA}" dt="2023-10-10T08:02:27.433" v="140" actId="1076"/>
          <ac:spMkLst>
            <pc:docMk/>
            <pc:sldMk cId="1959592103" sldId="257"/>
            <ac:spMk id="13" creationId="{0F0D5D14-E491-DC63-E0FF-8BC4A9182A50}"/>
          </ac:spMkLst>
        </pc:spChg>
        <pc:spChg chg="add mod">
          <ac:chgData name="Katsiaryna Davydzenka" userId="3fe707440ad213c5" providerId="LiveId" clId="{6DA17071-91EE-46CE-AC77-439E668344FA}" dt="2023-10-10T08:00:11.174" v="104" actId="20577"/>
          <ac:spMkLst>
            <pc:docMk/>
            <pc:sldMk cId="1959592103" sldId="257"/>
            <ac:spMk id="14" creationId="{1B40C6E9-5151-646B-1FA9-F05878331C6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43E6E-29A1-41DB-8612-76B35CD7C95C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F8F2C-265E-4EEE-853C-EDDEA6F63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89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Controllare </a:t>
            </a:r>
            <a:r>
              <a:rPr lang="it-IT" dirty="0" err="1"/>
              <a:t>Tumor</a:t>
            </a:r>
            <a:r>
              <a:rPr lang="it-IT" dirty="0"/>
              <a:t> &amp; </a:t>
            </a:r>
            <a:r>
              <a:rPr lang="it-IT" dirty="0" err="1"/>
              <a:t>Normal</a:t>
            </a:r>
            <a:r>
              <a:rPr lang="it-IT" dirty="0"/>
              <a:t> Z-score, </a:t>
            </a:r>
            <a:r>
              <a:rPr lang="it-IT" dirty="0" err="1"/>
              <a:t>normalization</a:t>
            </a:r>
            <a:r>
              <a:rPr lang="it-IT" dirty="0"/>
              <a:t> part </a:t>
            </a:r>
            <a:r>
              <a:rPr lang="it-IT" dirty="0" err="1"/>
              <a:t>try</a:t>
            </a:r>
            <a:r>
              <a:rPr lang="it-IT" dirty="0"/>
              <a:t> to use TMP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F8F2C-265E-4EEE-853C-EDDEA6F639B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1348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https://rpubs.com/techanswers88/stackedbarcharts</a:t>
            </a:r>
          </a:p>
          <a:p>
            <a:r>
              <a:rPr lang="it-IT" dirty="0" err="1"/>
              <a:t>no_DEG</a:t>
            </a:r>
            <a:r>
              <a:rPr lang="it-IT" dirty="0"/>
              <a:t> with CNV – </a:t>
            </a:r>
            <a:r>
              <a:rPr lang="it-IT" dirty="0" err="1"/>
              <a:t>dosage</a:t>
            </a:r>
            <a:r>
              <a:rPr lang="it-IT" dirty="0"/>
              <a:t> insensitive and </a:t>
            </a:r>
            <a:r>
              <a:rPr lang="it-IT" dirty="0" err="1"/>
              <a:t>dosage</a:t>
            </a:r>
            <a:r>
              <a:rPr lang="it-IT" dirty="0"/>
              <a:t> </a:t>
            </a:r>
            <a:r>
              <a:rPr lang="it-IT" dirty="0" err="1"/>
              <a:t>compensated</a:t>
            </a:r>
            <a:r>
              <a:rPr lang="it-IT" dirty="0"/>
              <a:t> &gt;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existence</a:t>
            </a:r>
            <a:r>
              <a:rPr lang="it-IT" dirty="0"/>
              <a:t> of </a:t>
            </a:r>
            <a:r>
              <a:rPr lang="it-IT" dirty="0" err="1"/>
              <a:t>dosage</a:t>
            </a:r>
            <a:r>
              <a:rPr lang="it-IT" dirty="0"/>
              <a:t> </a:t>
            </a:r>
            <a:r>
              <a:rPr lang="it-IT" dirty="0" err="1"/>
              <a:t>compensation</a:t>
            </a:r>
            <a:r>
              <a:rPr lang="it-IT" dirty="0"/>
              <a:t> </a:t>
            </a:r>
            <a:r>
              <a:rPr lang="it-IT" dirty="0" err="1"/>
              <a:t>mechanisms</a:t>
            </a:r>
            <a:r>
              <a:rPr lang="it-IT" dirty="0"/>
              <a:t> (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mechanisms by which the expression of certain genes is modulated to compensate for differences in gene dosage</a:t>
            </a:r>
            <a:r>
              <a:rPr lang="it-IT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</a:t>
            </a:r>
          </a:p>
          <a:p>
            <a:endParaRPr lang="it-IT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it-IT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55 % of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genes</a:t>
            </a:r>
            <a:r>
              <a:rPr lang="it-IT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are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Dosage</a:t>
            </a:r>
            <a:r>
              <a:rPr lang="it-IT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it-IT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compensated</a:t>
            </a:r>
            <a:r>
              <a:rPr lang="it-IT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.</a:t>
            </a:r>
          </a:p>
          <a:p>
            <a:endParaRPr lang="it-IT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it-IT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Fare il filtro basato su quantile (20 %)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F8F2C-265E-4EEE-853C-EDDEA6F639B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071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48 % </a:t>
            </a:r>
            <a:r>
              <a:rPr lang="it-IT" dirty="0" err="1"/>
              <a:t>DEGs</a:t>
            </a:r>
            <a:r>
              <a:rPr lang="it-IT" dirty="0"/>
              <a:t> are </a:t>
            </a:r>
            <a:r>
              <a:rPr lang="it-IT" dirty="0" err="1"/>
              <a:t>dosage</a:t>
            </a:r>
            <a:r>
              <a:rPr lang="it-IT" dirty="0"/>
              <a:t> sensitive </a:t>
            </a:r>
            <a:r>
              <a:rPr lang="it-IT" dirty="0" err="1"/>
              <a:t>genes</a:t>
            </a:r>
            <a:r>
              <a:rPr lang="it-IT" dirty="0"/>
              <a:t> </a:t>
            </a:r>
            <a:r>
              <a:rPr lang="it-IT" dirty="0" err="1"/>
              <a:t>explained</a:t>
            </a:r>
            <a:r>
              <a:rPr lang="it-IT" dirty="0"/>
              <a:t> by CNV </a:t>
            </a:r>
            <a:r>
              <a:rPr lang="it-IT" dirty="0" err="1"/>
              <a:t>effect</a:t>
            </a:r>
            <a:r>
              <a:rPr lang="it-IT" dirty="0"/>
              <a:t>.</a:t>
            </a:r>
          </a:p>
          <a:p>
            <a:r>
              <a:rPr lang="it-IT" dirty="0" err="1"/>
              <a:t>Dosage</a:t>
            </a:r>
            <a:r>
              <a:rPr lang="it-IT" dirty="0"/>
              <a:t> </a:t>
            </a:r>
            <a:r>
              <a:rPr lang="it-IT" dirty="0" err="1"/>
              <a:t>reversed</a:t>
            </a:r>
            <a:r>
              <a:rPr lang="it-IT" dirty="0"/>
              <a:t> ?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genes</a:t>
            </a:r>
            <a:r>
              <a:rPr lang="it-IT" dirty="0"/>
              <a:t> of  group 3, 4 and 5 </a:t>
            </a:r>
            <a:r>
              <a:rPr lang="it-IT" dirty="0" err="1"/>
              <a:t>behave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dosage</a:t>
            </a:r>
            <a:r>
              <a:rPr lang="it-IT" dirty="0"/>
              <a:t> </a:t>
            </a:r>
            <a:r>
              <a:rPr lang="it-IT" dirty="0" err="1"/>
              <a:t>reversed</a:t>
            </a:r>
            <a:r>
              <a:rPr lang="it-IT" dirty="0"/>
              <a:t> &gt; </a:t>
            </a:r>
            <a:r>
              <a:rPr lang="it-IT" dirty="0" err="1"/>
              <a:t>effect</a:t>
            </a:r>
            <a:r>
              <a:rPr lang="it-IT" dirty="0"/>
              <a:t> size </a:t>
            </a:r>
            <a:r>
              <a:rPr lang="it-IT" dirty="0" err="1"/>
              <a:t>difference</a:t>
            </a:r>
            <a:r>
              <a:rPr lang="it-IT" dirty="0"/>
              <a:t> positive, </a:t>
            </a:r>
            <a:r>
              <a:rPr lang="it-IT" dirty="0" err="1"/>
              <a:t>overcompensation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F8F2C-265E-4EEE-853C-EDDEA6F639B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0917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F8F2C-265E-4EEE-853C-EDDEA6F639B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044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22 % of </a:t>
            </a:r>
            <a:r>
              <a:rPr lang="it-IT" dirty="0" err="1"/>
              <a:t>genes</a:t>
            </a:r>
            <a:r>
              <a:rPr lang="it-IT" dirty="0"/>
              <a:t> are </a:t>
            </a:r>
            <a:r>
              <a:rPr lang="it-IT" dirty="0" err="1"/>
              <a:t>Dosage</a:t>
            </a:r>
            <a:r>
              <a:rPr lang="it-IT" dirty="0"/>
              <a:t> </a:t>
            </a:r>
            <a:r>
              <a:rPr lang="it-IT" dirty="0" err="1"/>
              <a:t>compensated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F8F2C-265E-4EEE-853C-EDDEA6F639B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901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https://www.embopress.org/doi/full/10.15252/msb.20209539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F8F2C-265E-4EEE-853C-EDDEA6F639B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2288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Situation in which gene expression does not scale with gene copy number.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Cancer cells have shown incredible plasticity in adapting and overcoming stress: tolerance to high degree of aneuploidy.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F8F2C-265E-4EEE-853C-EDDEA6F639B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980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9417D5-585A-FA8C-5A17-BD517E94C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BCB393-626D-7CEA-64C3-63B15B7A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E9EE04-E58D-2DF6-7259-740A8880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4ACD-B31E-4555-AC88-9E3B7724987F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469969-9DE7-00EA-6E36-3599E5B6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76C7D1-7104-D3C1-1A60-B99698CA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3009-8F5F-4370-95E2-DD5477788F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50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ACDCC5-75AF-FFD4-6F09-1D9C2CF1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BC81C6F-78D2-BDD8-824A-E9042DF94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FA7FB9-7D9E-70AF-15A6-BE3C935A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4ACD-B31E-4555-AC88-9E3B7724987F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B98E66-34D1-E45E-C217-0174307C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7B5C2D-963F-E8E0-D997-9D56D583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3009-8F5F-4370-95E2-DD5477788F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87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9F8D5F3-37FE-3569-5DA9-3E35C5F9F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8FE2511-DD92-B9DF-42AB-99C85EAA0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CF38F0-308A-8A7A-9DA0-B33779C0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4ACD-B31E-4555-AC88-9E3B7724987F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C7AD7F-7EBE-E27C-0F52-87C78CA04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45C84C-3F85-DF14-0244-B607CA06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3009-8F5F-4370-95E2-DD5477788F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123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C07F50-5706-1352-536E-4FE3B425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314C52-3BAB-100D-7861-AFFCC3674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AFCA30-420D-DD15-E7BA-D7D76795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4ACD-B31E-4555-AC88-9E3B7724987F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0E039F-161A-9D86-722D-08945383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EDB8A0-CDCE-7A38-5971-EA9061D6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3009-8F5F-4370-95E2-DD5477788F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873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5B34F6-1313-DA8B-2A40-42BE23FC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BEB21E-CFA2-2D3E-900E-4153FA305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840FB9-FCC8-B38A-8250-3A7AF4BD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4ACD-B31E-4555-AC88-9E3B7724987F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A79227-2575-F1A9-0106-C68D55A0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F188AF-7D28-F30A-BEDE-6E9EFC78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3009-8F5F-4370-95E2-DD5477788F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76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93B332-4A82-65C3-87D2-1253A336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EA3859-0BF8-5233-091E-A02BF3504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BE276DF-4C5C-79BA-5F7A-4E04D9E52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D4000E-7683-18F8-4357-F9F1561F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4ACD-B31E-4555-AC88-9E3B7724987F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D9BCFA-1524-4C89-7D96-D76069C8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60A353E-8BD5-3DDC-63B3-85322A09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3009-8F5F-4370-95E2-DD5477788F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82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BABB2-E6F5-97C7-A47E-1CB7A3F5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B4EB63-D3B2-5F0D-7D1C-C906D86C4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F9AB911-64DA-9E65-311A-53844AD98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53164D4-7EEA-54FD-CCB5-53EECFF00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FBF7541-A290-4311-EC9B-D635CEC49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61E76E8-3416-45C2-BE12-31F7FEAD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4ACD-B31E-4555-AC88-9E3B7724987F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E466758-1E30-CD41-6529-4785B549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91E874A-704B-3FBB-077C-26BC56A7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3009-8F5F-4370-95E2-DD5477788F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865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DE2F12-5E91-5985-3169-6E2F86EE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6945EEF-2421-73A7-AB47-CF6BD779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4ACD-B31E-4555-AC88-9E3B7724987F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95C19B-707D-A82A-B663-22E958E4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2468D3B-AF3C-75D5-31B8-3BADDE52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3009-8F5F-4370-95E2-DD5477788F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66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BE6C962-73CD-0EFD-B633-C7B8DDC0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4ACD-B31E-4555-AC88-9E3B7724987F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7743952-92CD-C75B-1A65-AAD6A692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9053BB3-646C-8674-C9D6-3F943637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3009-8F5F-4370-95E2-DD5477788F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670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BA279E-DA74-2384-A230-5D4DED7B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B5A04B-0DE0-1F37-1123-C1190EAD7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FFA470-0D7C-217C-B9FA-F880D08C2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AB65A5-544F-56B5-AFAF-011E944A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4ACD-B31E-4555-AC88-9E3B7724987F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937D4B9-6820-2D46-020D-26F248A7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EA6960-84CF-AA01-CB76-22D3D6E7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3009-8F5F-4370-95E2-DD5477788F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3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C4BBD-4E24-FD2F-8470-C1779CB7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EA4BAC1-D798-B204-0D1D-06B68879D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743F7F-D218-2B88-B7FC-2E8D082EA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065EB6-4702-AA14-2456-303157F9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4ACD-B31E-4555-AC88-9E3B7724987F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ED9F09-CD22-DA56-A7AF-466ABEB4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4C3014-4294-24E2-CA32-3292D054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3009-8F5F-4370-95E2-DD5477788F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21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C8AA835-53DD-0CB2-3C8F-DED7CD8B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081C39-9A0B-BB3C-BEB7-77F5781B3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6F6C92-B2AC-21F0-F7DC-571DF7BBC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14ACD-B31E-4555-AC88-9E3B7724987F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104005-027D-A207-0BB6-99EA4044E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8D89EF-3576-AE51-5E9F-B6E694BF8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3009-8F5F-4370-95E2-DD5477788F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370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pii/S0378111911001582?via%3Dihub" TargetMode="External"/><Relationship Id="rId13" Type="http://schemas.openxmlformats.org/officeDocument/2006/relationships/hyperlink" Target="https://nbisweden.github.io/workshop-RNAseq/1906/lab_dge.html" TargetMode="External"/><Relationship Id="rId3" Type="http://schemas.openxmlformats.org/officeDocument/2006/relationships/hyperlink" Target="https://onlinelibrary.wiley.com/doi/full/10.1002/cam4.6719" TargetMode="External"/><Relationship Id="rId7" Type="http://schemas.openxmlformats.org/officeDocument/2006/relationships/hyperlink" Target="https://bmcbiol.biomedcentral.com/articles/10.1186/s12915-017-0418-y" TargetMode="External"/><Relationship Id="rId12" Type="http://schemas.openxmlformats.org/officeDocument/2006/relationships/hyperlink" Target="https://translational-medicine.biomedcentral.com/articles/10.1186/s12967-021-02936-w" TargetMode="External"/><Relationship Id="rId2" Type="http://schemas.openxmlformats.org/officeDocument/2006/relationships/hyperlink" Target="https://febs.onlinelibrary.wiley.com/doi/10.1111/febs.1359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cikit-learn.org/stable/modules/mixture.html" TargetMode="External"/><Relationship Id="rId11" Type="http://schemas.openxmlformats.org/officeDocument/2006/relationships/hyperlink" Target="https://elifesciences.org/articles/75227" TargetMode="External"/><Relationship Id="rId5" Type="http://schemas.openxmlformats.org/officeDocument/2006/relationships/hyperlink" Target="https://www.ncbi.nlm.nih.gov/pmc/articles/PMC7132608/" TargetMode="External"/><Relationship Id="rId10" Type="http://schemas.openxmlformats.org/officeDocument/2006/relationships/hyperlink" Target="https://www.sciencedirect.com/science/article/pii/S2666379121001981?via%3Dihub" TargetMode="External"/><Relationship Id="rId4" Type="http://schemas.openxmlformats.org/officeDocument/2006/relationships/hyperlink" Target="https://genome.cshlp.org/content/32/7/1254.full" TargetMode="External"/><Relationship Id="rId9" Type="http://schemas.openxmlformats.org/officeDocument/2006/relationships/hyperlink" Target="https://www.nature.com/articles/ng.3173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0C2533-4CF0-E440-4BD4-0A9CD37C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it-IT" dirty="0"/>
              <a:t>Evaluation PhD XXXVIII </a:t>
            </a:r>
            <a:r>
              <a:rPr lang="it-IT" dirty="0" err="1"/>
              <a:t>cycle</a:t>
            </a:r>
            <a:r>
              <a:rPr lang="it-IT" dirty="0"/>
              <a:t> Bis March 2024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1806CBB-1296-DA15-2401-F465569121C6}"/>
              </a:ext>
            </a:extLst>
          </p:cNvPr>
          <p:cNvSpPr txBox="1"/>
          <p:nvPr/>
        </p:nvSpPr>
        <p:spPr>
          <a:xfrm>
            <a:off x="1156855" y="1292480"/>
            <a:ext cx="93864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consist</a:t>
            </a:r>
            <a:r>
              <a:rPr lang="it-IT" dirty="0"/>
              <a:t> of </a:t>
            </a:r>
            <a:r>
              <a:rPr lang="it-IT" dirty="0" err="1"/>
              <a:t>two-satge</a:t>
            </a:r>
            <a:r>
              <a:rPr lang="it-IT" dirty="0"/>
              <a:t> </a:t>
            </a:r>
            <a:r>
              <a:rPr lang="it-IT" dirty="0" err="1"/>
              <a:t>assessment</a:t>
            </a:r>
            <a:endParaRPr lang="it-IT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dirty="0"/>
          </a:p>
          <a:p>
            <a:pPr marL="342900" indent="-342900">
              <a:buAutoNum type="arabicParenR"/>
            </a:pPr>
            <a:r>
              <a:rPr lang="it-IT" b="1" dirty="0" err="1"/>
              <a:t>Annual</a:t>
            </a:r>
            <a:r>
              <a:rPr lang="it-IT" b="1" dirty="0"/>
              <a:t> report of the </a:t>
            </a:r>
            <a:r>
              <a:rPr lang="it-IT" b="1" dirty="0" err="1"/>
              <a:t>research</a:t>
            </a:r>
            <a:r>
              <a:rPr lang="it-IT" b="1" dirty="0"/>
              <a:t>, training and </a:t>
            </a:r>
            <a:r>
              <a:rPr lang="it-IT" b="1" dirty="0" err="1"/>
              <a:t>teaching</a:t>
            </a:r>
            <a:r>
              <a:rPr lang="it-IT" b="1" dirty="0"/>
              <a:t> activities </a:t>
            </a:r>
            <a:r>
              <a:rPr lang="it-IT" b="1" dirty="0" err="1"/>
              <a:t>carried</a:t>
            </a:r>
            <a:r>
              <a:rPr lang="it-IT" b="1" dirty="0"/>
              <a:t> out: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     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      </a:t>
            </a:r>
            <a:r>
              <a:rPr lang="it-IT" dirty="0" err="1"/>
              <a:t>Research</a:t>
            </a:r>
            <a:r>
              <a:rPr lang="it-IT" dirty="0"/>
              <a:t> activities </a:t>
            </a:r>
            <a:r>
              <a:rPr lang="it-IT" dirty="0" err="1"/>
              <a:t>carried</a:t>
            </a:r>
            <a:r>
              <a:rPr lang="it-IT" dirty="0"/>
              <a:t> out, and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attained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      Formative activities </a:t>
            </a:r>
            <a:r>
              <a:rPr lang="it-IT" dirty="0" err="1"/>
              <a:t>attended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      </a:t>
            </a:r>
            <a:r>
              <a:rPr lang="it-IT" dirty="0" err="1"/>
              <a:t>Teaching</a:t>
            </a:r>
            <a:r>
              <a:rPr lang="it-IT" dirty="0"/>
              <a:t> 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      List of </a:t>
            </a:r>
            <a:r>
              <a:rPr lang="it-IT" dirty="0" err="1"/>
              <a:t>publications</a:t>
            </a:r>
            <a:r>
              <a:rPr lang="it-IT" dirty="0"/>
              <a:t> (</a:t>
            </a:r>
            <a:r>
              <a:rPr lang="it-IT" dirty="0" err="1"/>
              <a:t>accepted</a:t>
            </a:r>
            <a:r>
              <a:rPr lang="it-IT" dirty="0"/>
              <a:t> and </a:t>
            </a:r>
            <a:r>
              <a:rPr lang="it-IT" dirty="0" err="1"/>
              <a:t>submitted</a:t>
            </a:r>
            <a:r>
              <a:rPr lang="it-IT" dirty="0"/>
              <a:t> </a:t>
            </a:r>
            <a:r>
              <a:rPr lang="it-IT" dirty="0" err="1"/>
              <a:t>publications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2) </a:t>
            </a:r>
            <a:r>
              <a:rPr lang="it-IT" b="1" dirty="0"/>
              <a:t>Thesis </a:t>
            </a:r>
            <a:r>
              <a:rPr lang="it-IT" b="1" dirty="0" err="1"/>
              <a:t>proposal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     Abstract (maximum 1000 </a:t>
            </a:r>
            <a:r>
              <a:rPr lang="it-IT" dirty="0" err="1"/>
              <a:t>characters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     </a:t>
            </a:r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publications</a:t>
            </a:r>
            <a:r>
              <a:rPr lang="it-IT" dirty="0"/>
              <a:t>, in </a:t>
            </a:r>
            <a:r>
              <a:rPr lang="it-IT" dirty="0" err="1"/>
              <a:t>terms</a:t>
            </a:r>
            <a:r>
              <a:rPr lang="it-IT" dirty="0"/>
              <a:t> of </a:t>
            </a:r>
            <a:r>
              <a:rPr lang="it-IT" dirty="0" err="1"/>
              <a:t>number</a:t>
            </a:r>
            <a:r>
              <a:rPr lang="it-IT" dirty="0"/>
              <a:t> and </a:t>
            </a:r>
            <a:r>
              <a:rPr lang="it-IT" dirty="0" err="1"/>
              <a:t>type</a:t>
            </a:r>
            <a:r>
              <a:rPr lang="it-IT" dirty="0"/>
              <a:t>, with the </a:t>
            </a:r>
            <a:r>
              <a:rPr lang="it-IT" dirty="0" err="1"/>
              <a:t>expected</a:t>
            </a:r>
            <a:r>
              <a:rPr lang="it-IT" dirty="0"/>
              <a:t> timeline</a:t>
            </a:r>
          </a:p>
          <a:p>
            <a:endParaRPr lang="it-IT" dirty="0"/>
          </a:p>
          <a:p>
            <a:r>
              <a:rPr lang="it-IT" dirty="0"/>
              <a:t>    </a:t>
            </a:r>
            <a:r>
              <a:rPr lang="it-IT" u="sng" dirty="0" err="1"/>
              <a:t>Suggested</a:t>
            </a:r>
            <a:r>
              <a:rPr lang="it-IT" u="sng" dirty="0"/>
              <a:t> </a:t>
            </a:r>
            <a:r>
              <a:rPr lang="it-IT" u="sng" dirty="0" err="1"/>
              <a:t>sections</a:t>
            </a:r>
            <a:r>
              <a:rPr lang="it-IT" u="sng" dirty="0"/>
              <a:t> (</a:t>
            </a:r>
            <a:r>
              <a:rPr lang="it-IT" u="sng" dirty="0" err="1"/>
              <a:t>afted</a:t>
            </a:r>
            <a:r>
              <a:rPr lang="it-IT" u="sng" dirty="0"/>
              <a:t> the </a:t>
            </a:r>
            <a:r>
              <a:rPr lang="it-IT" u="sng" dirty="0" err="1"/>
              <a:t>mandatory</a:t>
            </a:r>
            <a:r>
              <a:rPr lang="it-IT" u="sng" dirty="0"/>
              <a:t> </a:t>
            </a:r>
            <a:r>
              <a:rPr lang="it-IT" u="sng" dirty="0" err="1"/>
              <a:t>ones</a:t>
            </a:r>
            <a:r>
              <a:rPr lang="it-IT" u="sng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       </a:t>
            </a:r>
            <a:r>
              <a:rPr lang="it-IT" dirty="0" err="1"/>
              <a:t>Introduction</a:t>
            </a:r>
            <a:r>
              <a:rPr lang="it-IT" dirty="0"/>
              <a:t> and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       </a:t>
            </a:r>
            <a:r>
              <a:rPr lang="it-IT" dirty="0" err="1"/>
              <a:t>Objectives</a:t>
            </a:r>
            <a:r>
              <a:rPr lang="it-IT" dirty="0"/>
              <a:t> and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       </a:t>
            </a:r>
            <a:r>
              <a:rPr lang="it-IT" dirty="0" err="1"/>
              <a:t>Materials</a:t>
            </a:r>
            <a:r>
              <a:rPr lang="it-IT" dirty="0"/>
              <a:t> and </a:t>
            </a:r>
            <a:r>
              <a:rPr lang="it-IT" dirty="0" err="1"/>
              <a:t>methods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       </a:t>
            </a:r>
            <a:r>
              <a:rPr lang="it-IT" dirty="0" err="1"/>
              <a:t>Attained</a:t>
            </a:r>
            <a:r>
              <a:rPr lang="it-IT" dirty="0"/>
              <a:t> and </a:t>
            </a:r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2246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DA38E2-407F-73D5-5B05-04FF8FB8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36" y="212726"/>
            <a:ext cx="7398328" cy="576983"/>
          </a:xfrm>
        </p:spPr>
        <p:txBody>
          <a:bodyPr>
            <a:normAutofit/>
          </a:bodyPr>
          <a:lstStyle/>
          <a:p>
            <a:pPr algn="ctr"/>
            <a:r>
              <a:rPr lang="it-IT" sz="1800" b="1" dirty="0"/>
              <a:t>TCGA, BRCA (sample size = 3)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7709A296-EB16-15AB-185B-8C431D744F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7BF1E5A0-89AB-48AA-4B29-ECE2E1E924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234F68F-3B63-F1AA-6630-6C2FE9F98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942109"/>
            <a:ext cx="4383679" cy="408928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AE8AFB8-FDE5-66AC-73C1-E075F7B09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305" y="942109"/>
            <a:ext cx="5238095" cy="4485714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27DA91D-C07B-3DF7-EEE7-09D64789BAD5}"/>
              </a:ext>
            </a:extLst>
          </p:cNvPr>
          <p:cNvSpPr txBox="1"/>
          <p:nvPr/>
        </p:nvSpPr>
        <p:spPr>
          <a:xfrm>
            <a:off x="1368188" y="5693735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~ 22 % </a:t>
            </a:r>
            <a:r>
              <a:rPr lang="it-IT" dirty="0" err="1"/>
              <a:t>Dosage</a:t>
            </a:r>
            <a:r>
              <a:rPr lang="it-IT" dirty="0"/>
              <a:t> </a:t>
            </a:r>
            <a:r>
              <a:rPr lang="it-IT" dirty="0" err="1"/>
              <a:t>compensated</a:t>
            </a:r>
            <a:r>
              <a:rPr lang="it-IT" dirty="0"/>
              <a:t> </a:t>
            </a:r>
            <a:r>
              <a:rPr lang="it-IT" dirty="0" err="1"/>
              <a:t>genes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5595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17B54E87-909F-0BCE-0D7B-9119B66EA2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3849B8B-21CE-3DD1-1548-23B095F75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37" y="640017"/>
            <a:ext cx="4142702" cy="460948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67954C5-2D34-EF51-E647-43818CDFC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68" y="571838"/>
            <a:ext cx="5238095" cy="540952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FDB48C2-C0B6-B362-A1B5-1F94024F170E}"/>
              </a:ext>
            </a:extLst>
          </p:cNvPr>
          <p:cNvSpPr txBox="1"/>
          <p:nvPr/>
        </p:nvSpPr>
        <p:spPr>
          <a:xfrm>
            <a:off x="935231" y="6024552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about</a:t>
            </a:r>
            <a:r>
              <a:rPr lang="it-IT" sz="1400" dirty="0"/>
              <a:t> </a:t>
            </a:r>
            <a:r>
              <a:rPr lang="it-IT" sz="1400" b="1" dirty="0"/>
              <a:t>42 % (1250</a:t>
            </a:r>
            <a:r>
              <a:rPr lang="it-IT" sz="1400" dirty="0"/>
              <a:t>) of DE </a:t>
            </a:r>
            <a:r>
              <a:rPr lang="it-IT" sz="1400" dirty="0" err="1"/>
              <a:t>genes</a:t>
            </a:r>
            <a:r>
              <a:rPr lang="it-IT" sz="1400" dirty="0"/>
              <a:t> are </a:t>
            </a:r>
            <a:r>
              <a:rPr lang="it-IT" sz="1400" dirty="0" err="1"/>
              <a:t>explained</a:t>
            </a:r>
            <a:r>
              <a:rPr lang="it-IT" sz="1400" dirty="0"/>
              <a:t> by </a:t>
            </a:r>
          </a:p>
          <a:p>
            <a:pPr algn="ctr"/>
            <a:r>
              <a:rPr lang="it-IT" sz="1400" dirty="0"/>
              <a:t>the </a:t>
            </a:r>
            <a:r>
              <a:rPr lang="it-IT" sz="1400" dirty="0" err="1"/>
              <a:t>effect</a:t>
            </a:r>
            <a:r>
              <a:rPr lang="it-IT" sz="1400" dirty="0"/>
              <a:t> of CNV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ACF0E8D-9D4B-CA84-BF32-6748C17D1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844" y="5183875"/>
            <a:ext cx="4596782" cy="1442344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53518055-2185-2479-F78B-E09A496B342D}"/>
              </a:ext>
            </a:extLst>
          </p:cNvPr>
          <p:cNvSpPr txBox="1">
            <a:spLocks/>
          </p:cNvSpPr>
          <p:nvPr/>
        </p:nvSpPr>
        <p:spPr>
          <a:xfrm>
            <a:off x="2701636" y="212726"/>
            <a:ext cx="7398328" cy="5769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b="1"/>
              <a:t>TCGA, BRCA (sample size = 3)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04901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606989-B120-622A-D19B-51EA6913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034" y="154745"/>
            <a:ext cx="7189764" cy="818490"/>
          </a:xfrm>
        </p:spPr>
        <p:txBody>
          <a:bodyPr>
            <a:normAutofit/>
          </a:bodyPr>
          <a:lstStyle/>
          <a:p>
            <a:pPr algn="ctr"/>
            <a:r>
              <a:rPr lang="it-IT" sz="3200" dirty="0" err="1"/>
              <a:t>DEGs</a:t>
            </a:r>
            <a:r>
              <a:rPr lang="it-IT" sz="3200" dirty="0"/>
              <a:t> vs </a:t>
            </a:r>
            <a:r>
              <a:rPr lang="it-IT" sz="3200" dirty="0" err="1"/>
              <a:t>All</a:t>
            </a:r>
            <a:r>
              <a:rPr lang="it-IT" sz="3200" dirty="0"/>
              <a:t> </a:t>
            </a:r>
            <a:r>
              <a:rPr lang="it-IT" sz="3200" dirty="0" err="1"/>
              <a:t>tested</a:t>
            </a:r>
            <a:r>
              <a:rPr lang="it-IT" sz="3200" dirty="0"/>
              <a:t> </a:t>
            </a:r>
            <a:r>
              <a:rPr lang="it-IT" sz="3200" dirty="0" err="1"/>
              <a:t>genes</a:t>
            </a:r>
            <a:r>
              <a:rPr lang="it-IT" sz="3200" dirty="0"/>
              <a:t>, BRCA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9D74F64-A6E4-5F31-6845-CC44ADC69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98" y="1054124"/>
            <a:ext cx="5810158" cy="520599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F0D1EE8-49D6-42AD-931B-663E3716B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54124"/>
            <a:ext cx="5657143" cy="52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85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C022B97E-705B-5FD5-C531-061E11A7A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10" y="410757"/>
            <a:ext cx="5420724" cy="5441403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500B2ECD-8C69-2307-A6A9-92C9566FB5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8972927-5A17-A98B-C6C7-7821D90EB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10757"/>
            <a:ext cx="5433527" cy="5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29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948474-C215-10F4-9981-88933170F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/>
          <a:lstStyle/>
          <a:p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LUAD dataset (sample size = 10)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9F44BAE-A466-6309-29AC-676077E31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38556"/>
            <a:ext cx="5923131" cy="4984917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671964A6-243B-B1E2-B8F7-4D514F1207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6119C26-9ED6-81E5-798A-0F28A1D0F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8556"/>
            <a:ext cx="4760495" cy="515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82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41248-7234-6B22-9336-638F1D49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574"/>
          </a:xfrm>
        </p:spPr>
        <p:txBody>
          <a:bodyPr>
            <a:normAutofit/>
          </a:bodyPr>
          <a:lstStyle/>
          <a:p>
            <a:r>
              <a:rPr lang="it-IT" sz="2800" dirty="0"/>
              <a:t>LUAD dataset (sample size = 10)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0E31CC2-57AE-A2A2-80F1-D0E75FEDED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BF2520-8A41-AC2F-8965-91C8CA1DC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42" y="1044700"/>
            <a:ext cx="5775158" cy="5227763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6AC13D09-CEC0-DD7C-E6EE-77CD37B30F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A60A253-3A24-B8F5-53B0-3BAAD1B89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358" y="1044700"/>
            <a:ext cx="5142857" cy="544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71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0E06F5D-72CB-C22C-3A68-AAE2D49D5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141" y="798178"/>
            <a:ext cx="8753490" cy="3833349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FA34179-120E-CBD0-54AE-102A9468C60B}"/>
              </a:ext>
            </a:extLst>
          </p:cNvPr>
          <p:cNvSpPr txBox="1"/>
          <p:nvPr/>
        </p:nvSpPr>
        <p:spPr>
          <a:xfrm>
            <a:off x="2266014" y="288485"/>
            <a:ext cx="697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H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ow aneuploidy shapes gene expression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A36651B-F841-45C1-DFBA-19049571919F}"/>
              </a:ext>
            </a:extLst>
          </p:cNvPr>
          <p:cNvSpPr txBox="1"/>
          <p:nvPr/>
        </p:nvSpPr>
        <p:spPr>
          <a:xfrm>
            <a:off x="346364" y="4890655"/>
            <a:ext cx="114854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- the mRNA levels do not appear to always scale with the gene copy number: hypothesis of </a:t>
            </a:r>
            <a:r>
              <a:rPr lang="en-US" sz="1600" b="0" i="0" u="sng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gene dosage imbalance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(dosage effect, dosage compensation, reverse dosage effect)</a:t>
            </a:r>
          </a:p>
          <a:p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-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40% of the mRNA expression can be explained by variations in copy number</a:t>
            </a:r>
          </a:p>
          <a:p>
            <a:endParaRPr lang="en-US" sz="1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- </a:t>
            </a:r>
            <a:r>
              <a:rPr lang="en-US" sz="1600" u="sng" dirty="0">
                <a:solidFill>
                  <a:srgbClr val="000000"/>
                </a:solidFill>
                <a:latin typeface="Open Sans" panose="020B0606030504020204" pitchFamily="34" charset="0"/>
              </a:rPr>
              <a:t>challenge in analysis of tumors: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karyotype heterogeneity of cancer cells intermixed with a fraction of diploid cells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480207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487E7-A32B-A0AA-DFC8-D4F3474B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000000"/>
                </a:solidFill>
                <a:latin typeface="+mn-lt"/>
              </a:rPr>
              <a:t>M</a:t>
            </a:r>
            <a:r>
              <a:rPr lang="it-IT" sz="3200" b="1" i="0" dirty="0">
                <a:solidFill>
                  <a:srgbClr val="000000"/>
                </a:solidFill>
                <a:effectLst/>
                <a:latin typeface="+mn-lt"/>
              </a:rPr>
              <a:t>ethods </a:t>
            </a:r>
            <a:r>
              <a:rPr lang="it-IT" sz="3200" b="1" i="0" dirty="0" err="1">
                <a:solidFill>
                  <a:srgbClr val="000000"/>
                </a:solidFill>
                <a:effectLst/>
                <a:latin typeface="+mn-lt"/>
              </a:rPr>
              <a:t>usually</a:t>
            </a:r>
            <a:r>
              <a:rPr lang="it-IT" sz="3200" b="1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it-IT" sz="3200" b="1" i="0" dirty="0" err="1">
                <a:solidFill>
                  <a:srgbClr val="000000"/>
                </a:solidFill>
                <a:effectLst/>
                <a:latin typeface="+mn-lt"/>
              </a:rPr>
              <a:t>applied</a:t>
            </a:r>
            <a:r>
              <a:rPr lang="it-IT" sz="3200" b="1" i="0" dirty="0">
                <a:solidFill>
                  <a:srgbClr val="000000"/>
                </a:solidFill>
                <a:effectLst/>
                <a:latin typeface="+mn-lt"/>
              </a:rPr>
              <a:t>  </a:t>
            </a:r>
            <a:endParaRPr lang="it-IT" sz="3200" b="1" dirty="0">
              <a:latin typeface="+mn-lt"/>
            </a:endParaRPr>
          </a:p>
        </p:txBody>
      </p:sp>
      <p:pic>
        <p:nvPicPr>
          <p:cNvPr id="1026" name="Picture 2" descr="Details are in the caption following the image">
            <a:extLst>
              <a:ext uri="{FF2B5EF4-FFF2-40B4-BE49-F238E27FC236}">
                <a16:creationId xmlns:a16="http://schemas.microsoft.com/office/drawing/2014/main" id="{343CCAC2-CB20-892D-0981-446E54763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1896860"/>
            <a:ext cx="7112000" cy="433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DEBF13A-E8C5-AE64-AE3A-CDD7BD42BA83}"/>
              </a:ext>
            </a:extLst>
          </p:cNvPr>
          <p:cNvSpPr txBox="1"/>
          <p:nvPr/>
        </p:nvSpPr>
        <p:spPr>
          <a:xfrm>
            <a:off x="2351314" y="1291771"/>
            <a:ext cx="6981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Correlation of gene copy number and mRNA expression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630002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E4A546-C565-BDC5-C6EB-0C32BA025036}"/>
              </a:ext>
            </a:extLst>
          </p:cNvPr>
          <p:cNvSpPr txBox="1"/>
          <p:nvPr/>
        </p:nvSpPr>
        <p:spPr>
          <a:xfrm>
            <a:off x="814920" y="441321"/>
            <a:ext cx="8720528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 err="1"/>
              <a:t>Effects</a:t>
            </a:r>
            <a:r>
              <a:rPr lang="it-IT" sz="1200" dirty="0"/>
              <a:t> of </a:t>
            </a:r>
            <a:r>
              <a:rPr lang="it-IT" sz="1200" dirty="0" err="1"/>
              <a:t>anauploidy</a:t>
            </a:r>
            <a:r>
              <a:rPr lang="it-IT" sz="1200" dirty="0"/>
              <a:t> on Gene </a:t>
            </a:r>
            <a:r>
              <a:rPr lang="it-IT" sz="1200" dirty="0" err="1"/>
              <a:t>Expression</a:t>
            </a:r>
            <a:r>
              <a:rPr lang="it-IT" sz="1200" dirty="0"/>
              <a:t>: </a:t>
            </a:r>
            <a:r>
              <a:rPr lang="it-IT" sz="1200" dirty="0">
                <a:hlinkClick r:id="rId2"/>
              </a:rPr>
              <a:t>https://febs.onlinelibrary.wiley.com/doi/10.1111/febs.13591</a:t>
            </a:r>
            <a:endParaRPr lang="it-IT" sz="1200" dirty="0"/>
          </a:p>
          <a:p>
            <a:endParaRPr lang="it-IT" sz="1200" dirty="0"/>
          </a:p>
          <a:p>
            <a:r>
              <a:rPr lang="it-IT" sz="1200" dirty="0"/>
              <a:t>Gene </a:t>
            </a:r>
            <a:r>
              <a:rPr lang="it-IT" sz="1200" dirty="0" err="1"/>
              <a:t>Dosage</a:t>
            </a:r>
            <a:r>
              <a:rPr lang="it-IT" sz="1200" dirty="0"/>
              <a:t> </a:t>
            </a:r>
            <a:r>
              <a:rPr lang="it-IT" sz="1200" dirty="0" err="1"/>
              <a:t>Compensation</a:t>
            </a:r>
            <a:r>
              <a:rPr lang="it-IT" sz="1200" dirty="0"/>
              <a:t>: </a:t>
            </a:r>
            <a:r>
              <a:rPr lang="it-IT" sz="1200" dirty="0">
                <a:hlinkClick r:id="rId3"/>
              </a:rPr>
              <a:t>https://onlinelibrary.wiley.com/doi/full/10.1002/cam4.6719</a:t>
            </a:r>
            <a:endParaRPr lang="it-IT" sz="1200" dirty="0"/>
          </a:p>
          <a:p>
            <a:endParaRPr lang="it-IT" sz="1200" dirty="0"/>
          </a:p>
          <a:p>
            <a:r>
              <a:rPr lang="it-IT" sz="1200" dirty="0" err="1"/>
              <a:t>Protein</a:t>
            </a:r>
            <a:r>
              <a:rPr lang="it-IT" sz="1200" dirty="0"/>
              <a:t> </a:t>
            </a:r>
            <a:r>
              <a:rPr lang="it-IT" sz="1200" dirty="0" err="1"/>
              <a:t>Dosage</a:t>
            </a:r>
            <a:r>
              <a:rPr lang="it-IT" sz="1200" dirty="0"/>
              <a:t> </a:t>
            </a:r>
            <a:r>
              <a:rPr lang="it-IT" sz="1200" dirty="0" err="1"/>
              <a:t>Compensation</a:t>
            </a:r>
            <a:r>
              <a:rPr lang="it-IT" sz="1200" dirty="0"/>
              <a:t> in human </a:t>
            </a:r>
            <a:r>
              <a:rPr lang="it-IT" sz="1200" dirty="0" err="1"/>
              <a:t>cancers</a:t>
            </a:r>
            <a:r>
              <a:rPr lang="it-IT" sz="1200" dirty="0"/>
              <a:t>: </a:t>
            </a:r>
            <a:r>
              <a:rPr lang="it-IT" sz="1200" dirty="0">
                <a:hlinkClick r:id="rId4"/>
              </a:rPr>
              <a:t>https://genome.cshlp.org/content/32/7/1254.full</a:t>
            </a:r>
            <a:endParaRPr lang="it-IT" sz="1200" dirty="0"/>
          </a:p>
          <a:p>
            <a:endParaRPr lang="it-IT" sz="1200" dirty="0"/>
          </a:p>
          <a:p>
            <a:r>
              <a:rPr lang="it-IT" sz="1200" dirty="0" err="1"/>
              <a:t>Aneuploidy</a:t>
            </a:r>
            <a:r>
              <a:rPr lang="it-IT" sz="1200" dirty="0"/>
              <a:t> and Gene </a:t>
            </a:r>
            <a:r>
              <a:rPr lang="it-IT" sz="1200" dirty="0" err="1"/>
              <a:t>Expression</a:t>
            </a:r>
            <a:r>
              <a:rPr lang="it-IT" sz="1200" dirty="0"/>
              <a:t>:</a:t>
            </a:r>
          </a:p>
          <a:p>
            <a:r>
              <a:rPr lang="it-IT" sz="1200" dirty="0">
                <a:hlinkClick r:id="rId5"/>
              </a:rPr>
              <a:t>https://www.ncbi.nlm.nih.gov/pmc/articles/PMC7132608/</a:t>
            </a:r>
            <a:endParaRPr lang="it-IT" sz="1200" dirty="0"/>
          </a:p>
          <a:p>
            <a:endParaRPr lang="it-IT" sz="1200" dirty="0"/>
          </a:p>
          <a:p>
            <a:r>
              <a:rPr lang="it-IT" sz="1200" dirty="0" err="1"/>
              <a:t>Gaussian</a:t>
            </a:r>
            <a:r>
              <a:rPr lang="it-IT" sz="1200" dirty="0"/>
              <a:t> </a:t>
            </a:r>
            <a:r>
              <a:rPr lang="it-IT" sz="1200" dirty="0" err="1"/>
              <a:t>Mixture</a:t>
            </a:r>
            <a:r>
              <a:rPr lang="it-IT" sz="1200" dirty="0"/>
              <a:t> models:</a:t>
            </a:r>
          </a:p>
          <a:p>
            <a:r>
              <a:rPr lang="it-IT" sz="1200" dirty="0">
                <a:hlinkClick r:id="rId6"/>
              </a:rPr>
              <a:t>https://scikit-learn.org/stable/modules/mixture.html</a:t>
            </a:r>
            <a:endParaRPr lang="it-IT" sz="1200" dirty="0"/>
          </a:p>
          <a:p>
            <a:endParaRPr lang="it-IT" sz="1200" dirty="0"/>
          </a:p>
          <a:p>
            <a:r>
              <a:rPr lang="it-IT" sz="1200" dirty="0" err="1"/>
              <a:t>Dosage</a:t>
            </a:r>
            <a:r>
              <a:rPr lang="it-IT" sz="1200" dirty="0"/>
              <a:t> Sensitive </a:t>
            </a:r>
            <a:r>
              <a:rPr lang="it-IT" sz="1200" dirty="0" err="1"/>
              <a:t>genes</a:t>
            </a:r>
            <a:r>
              <a:rPr lang="it-IT" sz="1200" dirty="0"/>
              <a:t> in </a:t>
            </a:r>
            <a:r>
              <a:rPr lang="it-IT" sz="1200" dirty="0" err="1"/>
              <a:t>evolution</a:t>
            </a:r>
            <a:r>
              <a:rPr lang="it-IT" sz="1200" dirty="0"/>
              <a:t> and </a:t>
            </a:r>
            <a:r>
              <a:rPr lang="it-IT" sz="1200" dirty="0" err="1"/>
              <a:t>disease</a:t>
            </a:r>
            <a:r>
              <a:rPr lang="it-IT" sz="1200" dirty="0"/>
              <a:t>: </a:t>
            </a:r>
            <a:r>
              <a:rPr lang="it-IT" sz="1200" dirty="0">
                <a:hlinkClick r:id="rId7"/>
              </a:rPr>
              <a:t>https://bmcbiol.biomedcentral.com/articles/10.1186/s12915-017-0418-y</a:t>
            </a:r>
            <a:endParaRPr lang="it-IT" sz="1200" dirty="0"/>
          </a:p>
          <a:p>
            <a:endParaRPr lang="it-IT" sz="1200" dirty="0"/>
          </a:p>
          <a:p>
            <a:r>
              <a:rPr lang="it-IT" sz="1200" dirty="0"/>
              <a:t>Gene </a:t>
            </a:r>
            <a:r>
              <a:rPr lang="it-IT" sz="1200" dirty="0" err="1"/>
              <a:t>dosage</a:t>
            </a:r>
            <a:r>
              <a:rPr lang="it-IT" sz="1200" dirty="0"/>
              <a:t> </a:t>
            </a:r>
            <a:r>
              <a:rPr lang="it-IT" sz="1200" dirty="0" err="1"/>
              <a:t>imbalance</a:t>
            </a:r>
            <a:r>
              <a:rPr lang="it-IT" sz="1200" dirty="0"/>
              <a:t> of human </a:t>
            </a:r>
            <a:r>
              <a:rPr lang="it-IT" sz="1200" dirty="0" err="1"/>
              <a:t>chromosome</a:t>
            </a:r>
            <a:r>
              <a:rPr lang="it-IT" sz="1200" dirty="0"/>
              <a:t> 21:  </a:t>
            </a:r>
            <a:r>
              <a:rPr lang="en-US" sz="1200" dirty="0">
                <a:hlinkClick r:id="rId8"/>
              </a:rPr>
              <a:t>Gene dosage imbalance of human chromosome 21 in mouse embryonic stem cells differentiating to neurons – ScienceDirect</a:t>
            </a:r>
            <a:endParaRPr lang="en-US" sz="1200" dirty="0"/>
          </a:p>
          <a:p>
            <a:endParaRPr lang="it-IT" dirty="0"/>
          </a:p>
          <a:p>
            <a:r>
              <a:rPr lang="it-IT" sz="1200" dirty="0"/>
              <a:t>Global gene </a:t>
            </a:r>
            <a:r>
              <a:rPr lang="it-IT" sz="1200" dirty="0" err="1"/>
              <a:t>dosage</a:t>
            </a:r>
            <a:r>
              <a:rPr lang="it-IT" sz="1200" dirty="0"/>
              <a:t> </a:t>
            </a:r>
            <a:r>
              <a:rPr lang="it-IT" sz="1200" dirty="0" err="1"/>
              <a:t>sensivity</a:t>
            </a:r>
            <a:r>
              <a:rPr lang="it-IT" sz="1200" dirty="0"/>
              <a:t>: </a:t>
            </a:r>
            <a:r>
              <a:rPr lang="en-US" sz="1200" dirty="0">
                <a:hlinkClick r:id="rId9"/>
              </a:rPr>
              <a:t>Gene expression analysis identifies global gene dosage sensitivity in cancer | Nature Genetics</a:t>
            </a:r>
            <a:endParaRPr lang="en-US" sz="1200" dirty="0"/>
          </a:p>
          <a:p>
            <a:endParaRPr lang="en-US" sz="1200" dirty="0"/>
          </a:p>
          <a:p>
            <a:r>
              <a:rPr lang="en-US" sz="1200" b="0" i="0" dirty="0">
                <a:solidFill>
                  <a:srgbClr val="1F1F1F"/>
                </a:solidFill>
                <a:effectLst/>
                <a:latin typeface="ElsevierGulliver"/>
              </a:rPr>
              <a:t>Uncoupling of gene expression from copy number: </a:t>
            </a:r>
            <a:r>
              <a:rPr lang="en-US" sz="1200" dirty="0">
                <a:hlinkClick r:id="rId10"/>
              </a:rPr>
              <a:t>Uncoupling of gene expression from copy number presents therapeutic opportunities in aneuploid cancers - ScienceDirect</a:t>
            </a:r>
            <a:endParaRPr lang="en-US" sz="1200" b="0" i="0" dirty="0">
              <a:solidFill>
                <a:srgbClr val="1F1F1F"/>
              </a:solidFill>
              <a:effectLst/>
              <a:latin typeface="ElsevierGulliver"/>
            </a:endParaRPr>
          </a:p>
          <a:p>
            <a:endParaRPr lang="it-IT" sz="1200" dirty="0"/>
          </a:p>
          <a:p>
            <a:r>
              <a:rPr lang="it-IT" sz="1200" u="sng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Study of Gene </a:t>
            </a:r>
            <a:r>
              <a:rPr lang="it-IT" sz="1200" u="sng" dirty="0" err="1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Dosage</a:t>
            </a:r>
            <a:r>
              <a:rPr lang="it-IT" sz="1200" u="sng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1200" u="sng" dirty="0" err="1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Compensation</a:t>
            </a:r>
            <a:r>
              <a:rPr lang="it-IT" sz="1200" u="sng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 </a:t>
            </a:r>
            <a:r>
              <a:rPr lang="it-IT" sz="1200" dirty="0" err="1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Proteogenomic</a:t>
            </a:r>
            <a:r>
              <a:rPr lang="it-IT" sz="1200" dirty="0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1200" dirty="0" err="1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analysis</a:t>
            </a:r>
            <a:r>
              <a:rPr lang="it-IT" sz="1200" dirty="0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of </a:t>
            </a:r>
            <a:r>
              <a:rPr lang="it-IT" sz="1200" dirty="0" err="1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cancer</a:t>
            </a:r>
            <a:r>
              <a:rPr lang="it-IT" sz="1200" dirty="0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1200" dirty="0" err="1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aneuploidy</a:t>
            </a:r>
            <a:r>
              <a:rPr lang="it-IT" sz="1200" dirty="0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</a:t>
            </a:r>
            <a:r>
              <a:rPr lang="it-IT" sz="1200" dirty="0" err="1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normal</a:t>
            </a:r>
            <a:r>
              <a:rPr lang="it-IT" sz="1200" dirty="0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1200" dirty="0" err="1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tissues</a:t>
            </a:r>
            <a:r>
              <a:rPr lang="it-IT" sz="1200" dirty="0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1200" dirty="0" err="1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reveals</a:t>
            </a:r>
            <a:r>
              <a:rPr lang="it-IT" sz="1200" dirty="0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1200" dirty="0" err="1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divergent</a:t>
            </a:r>
            <a:r>
              <a:rPr lang="it-IT" sz="1200" dirty="0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1200" dirty="0" err="1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modes</a:t>
            </a:r>
            <a:r>
              <a:rPr lang="it-IT" sz="1200" dirty="0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of gene </a:t>
            </a:r>
            <a:r>
              <a:rPr lang="it-IT" sz="1200" dirty="0" err="1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regulation</a:t>
            </a:r>
            <a:r>
              <a:rPr lang="it-IT" sz="1200" dirty="0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1200" dirty="0" err="1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across</a:t>
            </a:r>
            <a:r>
              <a:rPr lang="it-IT" sz="1200" dirty="0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1200" dirty="0" err="1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cellular</a:t>
            </a:r>
            <a:r>
              <a:rPr lang="it-IT" sz="1200" dirty="0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pathways | </a:t>
            </a:r>
            <a:r>
              <a:rPr lang="it-IT" sz="1200" dirty="0" err="1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eLife</a:t>
            </a:r>
            <a:r>
              <a:rPr lang="it-IT" sz="1200" dirty="0">
                <a:solidFill>
                  <a:srgbClr val="0563C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(elifesciences.org)</a:t>
            </a:r>
            <a:endParaRPr lang="it-IT" sz="1200" dirty="0">
              <a:solidFill>
                <a:srgbClr val="0563C1"/>
              </a:solidFill>
            </a:endParaRPr>
          </a:p>
          <a:p>
            <a:endParaRPr lang="it-IT" sz="1200" dirty="0"/>
          </a:p>
          <a:p>
            <a:r>
              <a:rPr lang="it-IT" sz="1400" dirty="0"/>
              <a:t>Gene </a:t>
            </a:r>
            <a:r>
              <a:rPr lang="it-IT" sz="1400" dirty="0" err="1"/>
              <a:t>normalization</a:t>
            </a:r>
            <a:r>
              <a:rPr lang="it-IT" sz="1400" dirty="0"/>
              <a:t>: </a:t>
            </a:r>
            <a:r>
              <a:rPr lang="it-IT" sz="1400" dirty="0">
                <a:hlinkClick r:id="rId12"/>
              </a:rPr>
              <a:t>https://translational-medicine.biomedcentral.com/articles/10.1186/s12967-021-02936-w</a:t>
            </a:r>
            <a:endParaRPr lang="it-IT" sz="1400" dirty="0"/>
          </a:p>
          <a:p>
            <a:endParaRPr lang="it-IT" sz="1400" dirty="0"/>
          </a:p>
          <a:p>
            <a:r>
              <a:rPr lang="it-IT" dirty="0"/>
              <a:t>DGE workflow: </a:t>
            </a:r>
            <a:r>
              <a:rPr lang="it-IT" dirty="0">
                <a:hlinkClick r:id="rId13"/>
              </a:rPr>
              <a:t>https://nbisweden.github.io/workshop-RNAseq/1906/lab_dge.html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0501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1B44BC-F8EA-20E2-98B1-7593379B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fitting on a single gene ≈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47E6491-E4D4-8F00-DBEC-D48F2FF87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372" y="2244751"/>
            <a:ext cx="6586538" cy="1325563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D9D9FD-5036-B6C9-3E0D-0E6B05593D76}"/>
              </a:ext>
            </a:extLst>
          </p:cNvPr>
          <p:cNvSpPr txBox="1"/>
          <p:nvPr/>
        </p:nvSpPr>
        <p:spPr>
          <a:xfrm>
            <a:off x="838200" y="1690688"/>
            <a:ext cx="684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DeSeq2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E29D665-E6C8-7DB0-9DF8-517B90C5D593}"/>
              </a:ext>
            </a:extLst>
          </p:cNvPr>
          <p:cNvSpPr txBox="1"/>
          <p:nvPr/>
        </p:nvSpPr>
        <p:spPr>
          <a:xfrm>
            <a:off x="838200" y="3841749"/>
            <a:ext cx="422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DeSeq2 + CNV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357E3DD-0E8F-467C-7A64-A8EE01615D43}"/>
              </a:ext>
            </a:extLst>
          </p:cNvPr>
          <p:cNvSpPr txBox="1"/>
          <p:nvPr/>
        </p:nvSpPr>
        <p:spPr>
          <a:xfrm>
            <a:off x="8288593" y="2046476"/>
            <a:ext cx="36576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8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sz="1800" b="1" i="1" kern="1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it-IT" sz="1800" b="1" i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it-IT" sz="1800" b="1" kern="100" dirty="0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~ NB (µ</a:t>
            </a:r>
            <a:r>
              <a:rPr lang="it-IT" sz="1800" b="1" kern="100" baseline="-25000" dirty="0" err="1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it-IT" sz="1800" b="1" kern="100" baseline="-25000" dirty="0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it-IT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</a:t>
            </a:r>
            <a:r>
              <a:rPr lang="it-IT" sz="1800" b="1" kern="100" baseline="-25000" dirty="0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sz="1800" b="1" kern="100" dirty="0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it-IT" sz="1800" b="1" kern="100" baseline="-25000" dirty="0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it-IT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dispersion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b="1" kern="100" dirty="0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it-IT" sz="1800" b="1" i="1" kern="100" dirty="0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µ</a:t>
            </a:r>
            <a:r>
              <a:rPr lang="it-IT" sz="1800" b="1" i="1" kern="100" baseline="-25000" dirty="0" err="1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it-IT" sz="1800" b="1" i="1" kern="100" baseline="-25000" dirty="0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b="1" i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it-IT" sz="1800" b="1" i="1" kern="100" baseline="-25000" dirty="0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b="1" i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1800" b="1" i="1" kern="100" baseline="-25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it-IT" sz="1800" b="1" i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it-IT" sz="1800" b="1" i="1" kern="100" baseline="-25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it-IT" sz="1800" i="1" kern="1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GB" sz="18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800" b="1" i="1" kern="100" dirty="0" err="1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GB" sz="1800" b="1" i="1" kern="100" baseline="-25000" dirty="0" err="1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en-GB" sz="1800" b="1" i="1" kern="100" dirty="0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GB" sz="1800" b="1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GB" sz="1800" b="1" i="1" kern="1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0i </a:t>
            </a:r>
            <a:r>
              <a:rPr lang="en-GB" sz="1800" b="1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GB" sz="1800" b="1" i="1" kern="1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0j </a:t>
            </a:r>
            <a:r>
              <a:rPr lang="en-GB" sz="1800" b="1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β</a:t>
            </a:r>
            <a:r>
              <a:rPr lang="en-GB" sz="1800" b="1" i="1" kern="1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1i</a:t>
            </a:r>
            <a:r>
              <a:rPr lang="en-GB" sz="1800" b="1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GB" sz="1800" b="1" i="1" kern="1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1j </a:t>
            </a:r>
            <a:r>
              <a:rPr lang="en-GB" sz="1800" b="1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ɛ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94A44CF-8364-CD21-C62A-41B52C4F88D6}"/>
              </a:ext>
            </a:extLst>
          </p:cNvPr>
          <p:cNvSpPr txBox="1"/>
          <p:nvPr/>
        </p:nvSpPr>
        <p:spPr>
          <a:xfrm>
            <a:off x="8124669" y="3814063"/>
            <a:ext cx="3821522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GB" sz="16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600" b="1" i="1" kern="100" dirty="0" err="1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GB" sz="1600" b="1" i="1" kern="100" baseline="-25000" dirty="0" err="1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en-GB" sz="1600" b="1" i="1" kern="100" dirty="0">
                <a:effectLst/>
                <a:latin typeface="Aref Ruqaa" panose="02000503000000000000" pitchFamily="2" charset="-78"/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GB" sz="1600" b="1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GB" sz="1600" b="1" i="1" kern="1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0i </a:t>
            </a:r>
            <a:r>
              <a:rPr lang="en-GB" sz="1600" b="1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GB" sz="1600" b="1" i="1" kern="1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0j </a:t>
            </a:r>
            <a:r>
              <a:rPr lang="en-GB" sz="1600" b="1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(</a:t>
            </a:r>
            <a:r>
              <a:rPr lang="en-GB" sz="1600" b="1" i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cnv</a:t>
            </a:r>
            <a:r>
              <a:rPr lang="en-GB" sz="1600" b="1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/2 + 10e-9)+ β</a:t>
            </a:r>
            <a:r>
              <a:rPr lang="en-GB" sz="1600" b="1" i="1" kern="1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1i</a:t>
            </a:r>
            <a:r>
              <a:rPr lang="en-GB" sz="1600" b="1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GB" sz="1600" b="1" i="1" kern="1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1j</a:t>
            </a:r>
            <a:r>
              <a:rPr lang="en-GB" sz="1600" b="1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t-IT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F0D5D14-E491-DC63-E0FF-8BC4A9182A50}"/>
              </a:ext>
            </a:extLst>
          </p:cNvPr>
          <p:cNvSpPr txBox="1"/>
          <p:nvPr/>
        </p:nvSpPr>
        <p:spPr>
          <a:xfrm>
            <a:off x="8303582" y="4482516"/>
            <a:ext cx="3657599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cnv</a:t>
            </a:r>
            <a:r>
              <a:rPr lang="it-IT" dirty="0"/>
              <a:t> = [1,1,1,1,1,1,1,1,1,1,</a:t>
            </a:r>
          </a:p>
          <a:p>
            <a:r>
              <a:rPr lang="it-IT" dirty="0"/>
              <a:t>3,2,2,4,4,2,3,3,3,4]</a:t>
            </a:r>
          </a:p>
          <a:p>
            <a:r>
              <a:rPr lang="it-IT" dirty="0" err="1"/>
              <a:t>cnv</a:t>
            </a:r>
            <a:r>
              <a:rPr lang="it-IT" dirty="0"/>
              <a:t> = </a:t>
            </a:r>
            <a:r>
              <a:rPr lang="it-IT" dirty="0" err="1"/>
              <a:t>cnv</a:t>
            </a:r>
            <a:r>
              <a:rPr lang="it-IT" dirty="0"/>
              <a:t> + 10e-9</a:t>
            </a:r>
          </a:p>
          <a:p>
            <a:r>
              <a:rPr lang="it-IT" dirty="0" err="1"/>
              <a:t>counts</a:t>
            </a:r>
            <a:r>
              <a:rPr lang="it-IT" dirty="0"/>
              <a:t> = </a:t>
            </a:r>
            <a:r>
              <a:rPr lang="it-IT" dirty="0" err="1"/>
              <a:t>counts</a:t>
            </a:r>
            <a:r>
              <a:rPr lang="it-IT" dirty="0"/>
              <a:t> * </a:t>
            </a:r>
            <a:r>
              <a:rPr lang="it-IT" dirty="0" err="1"/>
              <a:t>cnv</a:t>
            </a:r>
            <a:endParaRPr lang="it-IT" dirty="0"/>
          </a:p>
          <a:p>
            <a:endParaRPr lang="it-IT" dirty="0"/>
          </a:p>
          <a:p>
            <a:r>
              <a:rPr lang="it-IT" sz="1400" dirty="0"/>
              <a:t>mu = </a:t>
            </a:r>
            <a:r>
              <a:rPr lang="en-GB" sz="14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GB" sz="1400" i="1" kern="1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0i </a:t>
            </a:r>
            <a:r>
              <a:rPr lang="en-GB" sz="14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GB" sz="1400" i="1" kern="1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j0 </a:t>
            </a:r>
            <a:r>
              <a:rPr lang="en-GB" sz="14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(</a:t>
            </a:r>
            <a:r>
              <a:rPr lang="en-GB" sz="1400" i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cnv</a:t>
            </a:r>
            <a:r>
              <a:rPr lang="en-GB" sz="14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+ 10e-9)+ɛ</a:t>
            </a:r>
          </a:p>
          <a:p>
            <a:r>
              <a:rPr lang="en-GB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</a:t>
            </a:r>
            <a:r>
              <a:rPr lang="en-GB" sz="1400" i="1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400" b="1" dirty="0"/>
              <a:t>≠</a:t>
            </a:r>
            <a:r>
              <a:rPr lang="en-GB" sz="1400" b="1" i="1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GB" sz="1400" i="1" kern="1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0i </a:t>
            </a:r>
            <a:r>
              <a:rPr lang="en-GB" sz="14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GB" sz="1400" i="1" kern="100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j0 </a:t>
            </a:r>
            <a:r>
              <a:rPr lang="en-GB" sz="14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(</a:t>
            </a:r>
            <a:r>
              <a:rPr lang="en-GB" sz="1400" i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cnv</a:t>
            </a:r>
            <a:r>
              <a:rPr lang="en-GB" sz="14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+ 10e-9)+ɛ</a:t>
            </a:r>
          </a:p>
          <a:p>
            <a:endParaRPr lang="it-IT" sz="1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1B92FAD-6476-D313-19FF-265D90C845D9}"/>
              </a:ext>
            </a:extLst>
          </p:cNvPr>
          <p:cNvSpPr txBox="1"/>
          <p:nvPr/>
        </p:nvSpPr>
        <p:spPr>
          <a:xfrm>
            <a:off x="4573787" y="1910393"/>
            <a:ext cx="969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LFC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6605BC4-56A2-7D76-51F0-FBC36804FF8A}"/>
              </a:ext>
            </a:extLst>
          </p:cNvPr>
          <p:cNvCxnSpPr/>
          <p:nvPr/>
        </p:nvCxnSpPr>
        <p:spPr>
          <a:xfrm flipH="1">
            <a:off x="4411304" y="2283766"/>
            <a:ext cx="387927" cy="11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CE9FEF5-AFF6-BF20-3D97-0FEE9E6D42D2}"/>
              </a:ext>
            </a:extLst>
          </p:cNvPr>
          <p:cNvSpPr txBox="1"/>
          <p:nvPr/>
        </p:nvSpPr>
        <p:spPr>
          <a:xfrm>
            <a:off x="4085303" y="3429000"/>
            <a:ext cx="3111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MLE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BE6B1FE4-D241-0DCD-73E5-104481339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372" y="4482516"/>
            <a:ext cx="6143625" cy="132556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068A69F-54B4-9D65-38FC-A21239D2D129}"/>
              </a:ext>
            </a:extLst>
          </p:cNvPr>
          <p:cNvSpPr txBox="1"/>
          <p:nvPr/>
        </p:nvSpPr>
        <p:spPr>
          <a:xfrm>
            <a:off x="2369127" y="4415789"/>
            <a:ext cx="171617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959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egnaposto contenuto 3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FE5BC92C-BDD6-5EFA-4B7E-A15F8887E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624" y="1143389"/>
            <a:ext cx="5927725" cy="4629150"/>
          </a:xfrm>
          <a:prstGeom prst="rect">
            <a:avLst/>
          </a:prstGeom>
        </p:spPr>
      </p:pic>
      <p:pic>
        <p:nvPicPr>
          <p:cNvPr id="6" name="Immagine 5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CE614475-C0A5-59D9-CB03-F7A744BB2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620" y="874589"/>
            <a:ext cx="4540096" cy="516674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F24DAB3-4C11-016B-134C-A094EA024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16" y="-193519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DGE and CNVs relationship (LUAD, TCGA),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cBioportal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data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F98B9A-7108-EDBB-2582-58F57AA1B232}"/>
              </a:ext>
            </a:extLst>
          </p:cNvPr>
          <p:cNvSpPr txBox="1"/>
          <p:nvPr/>
        </p:nvSpPr>
        <p:spPr>
          <a:xfrm>
            <a:off x="4641366" y="580538"/>
            <a:ext cx="356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tested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31272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9DAAB1A-61DF-7066-5D05-DD0E30132598}"/>
              </a:ext>
            </a:extLst>
          </p:cNvPr>
          <p:cNvSpPr txBox="1"/>
          <p:nvPr/>
        </p:nvSpPr>
        <p:spPr>
          <a:xfrm>
            <a:off x="2079524" y="3805084"/>
            <a:ext cx="84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4066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E8BB1B2-F99F-A702-5CA9-754D3139822E}"/>
              </a:ext>
            </a:extLst>
          </p:cNvPr>
          <p:cNvSpPr txBox="1"/>
          <p:nvPr/>
        </p:nvSpPr>
        <p:spPr>
          <a:xfrm>
            <a:off x="3760839" y="131804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21 628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926AFF0-5AB6-424A-12DD-114E3AA7E55C}"/>
              </a:ext>
            </a:extLst>
          </p:cNvPr>
          <p:cNvSpPr txBox="1"/>
          <p:nvPr/>
        </p:nvSpPr>
        <p:spPr>
          <a:xfrm>
            <a:off x="4675239" y="380508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5578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CA8B347-36C8-1529-66F3-AB98819677CB}"/>
              </a:ext>
            </a:extLst>
          </p:cNvPr>
          <p:cNvSpPr txBox="1"/>
          <p:nvPr/>
        </p:nvSpPr>
        <p:spPr>
          <a:xfrm>
            <a:off x="3193026" y="2605911"/>
            <a:ext cx="113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DEG</a:t>
            </a:r>
          </a:p>
        </p:txBody>
      </p:sp>
    </p:spTree>
    <p:extLst>
      <p:ext uri="{BB962C8B-B14F-4D97-AF65-F5344CB8AC3E}">
        <p14:creationId xmlns:p14="http://schemas.microsoft.com/office/powerpoint/2010/main" val="1052545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6BAC8BF-D4C3-8CEC-F77F-F8583467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21" y="586855"/>
            <a:ext cx="3740552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b="1" dirty="0" err="1">
                <a:solidFill>
                  <a:srgbClr val="FFFFFF"/>
                </a:solidFill>
              </a:rPr>
              <a:t>Deciphering</a:t>
            </a:r>
            <a:r>
              <a:rPr lang="it-IT" sz="4000" b="1" dirty="0">
                <a:solidFill>
                  <a:srgbClr val="FFFFFF"/>
                </a:solidFill>
              </a:rPr>
              <a:t> </a:t>
            </a:r>
            <a:r>
              <a:rPr lang="it-IT" sz="4000" b="1" dirty="0" err="1">
                <a:solidFill>
                  <a:srgbClr val="FFFFFF"/>
                </a:solidFill>
              </a:rPr>
              <a:t>effect</a:t>
            </a:r>
            <a:r>
              <a:rPr lang="it-IT" sz="4000" b="1" dirty="0">
                <a:solidFill>
                  <a:srgbClr val="FFFFFF"/>
                </a:solidFill>
              </a:rPr>
              <a:t> of </a:t>
            </a:r>
            <a:r>
              <a:rPr lang="it-IT" sz="4000" b="1" dirty="0" err="1">
                <a:solidFill>
                  <a:srgbClr val="FFFFFF"/>
                </a:solidFill>
              </a:rPr>
              <a:t>anauploidy</a:t>
            </a:r>
            <a:r>
              <a:rPr lang="it-IT" sz="4000" b="1" dirty="0">
                <a:solidFill>
                  <a:srgbClr val="FFFFFF"/>
                </a:solidFill>
              </a:rPr>
              <a:t> on DGE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2B9D80-6BE2-77A5-F50C-2F9291BD1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247" y="374074"/>
            <a:ext cx="7833332" cy="582145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000" u="sng" dirty="0" err="1"/>
              <a:t>Identify</a:t>
            </a:r>
            <a:r>
              <a:rPr lang="it-IT" sz="2000" u="sng" dirty="0"/>
              <a:t> gene groups </a:t>
            </a:r>
            <a:r>
              <a:rPr lang="it-IT" sz="2000" u="sng" dirty="0" err="1"/>
              <a:t>that</a:t>
            </a:r>
            <a:r>
              <a:rPr lang="it-IT" sz="2000" u="sng" dirty="0"/>
              <a:t> </a:t>
            </a:r>
            <a:r>
              <a:rPr lang="it-IT" sz="2000" u="sng" dirty="0" err="1"/>
              <a:t>exibit</a:t>
            </a:r>
            <a:r>
              <a:rPr lang="it-IT" sz="2000" u="sng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    - super-</a:t>
            </a:r>
            <a:r>
              <a:rPr lang="it-IT" sz="2000" dirty="0" err="1"/>
              <a:t>dosage</a:t>
            </a:r>
            <a:r>
              <a:rPr lang="it-IT" sz="2000" dirty="0"/>
              <a:t> </a:t>
            </a:r>
            <a:r>
              <a:rPr lang="it-IT" sz="2000" dirty="0" err="1"/>
              <a:t>effect</a:t>
            </a:r>
            <a:endParaRPr lang="it-IT" sz="2000" dirty="0"/>
          </a:p>
          <a:p>
            <a:pPr marL="0" indent="0">
              <a:buNone/>
            </a:pPr>
            <a:r>
              <a:rPr lang="it-IT" sz="2000" dirty="0"/>
              <a:t>        - </a:t>
            </a:r>
            <a:r>
              <a:rPr lang="it-IT" sz="2000" dirty="0" err="1"/>
              <a:t>dosage</a:t>
            </a:r>
            <a:r>
              <a:rPr lang="it-IT" sz="2000" dirty="0"/>
              <a:t> </a:t>
            </a:r>
            <a:r>
              <a:rPr lang="it-IT" sz="2000" dirty="0" err="1"/>
              <a:t>effect</a:t>
            </a:r>
            <a:r>
              <a:rPr lang="it-IT" sz="2000" dirty="0"/>
              <a:t> (|B1_2 - B1_1| &lt;=0.5 &amp; &gt;=0.5)</a:t>
            </a:r>
          </a:p>
          <a:p>
            <a:pPr marL="0" indent="0">
              <a:buNone/>
            </a:pPr>
            <a:r>
              <a:rPr lang="it-IT" sz="2000" dirty="0"/>
              <a:t>        - </a:t>
            </a:r>
            <a:r>
              <a:rPr lang="it-IT" sz="2000" dirty="0" err="1"/>
              <a:t>dosage</a:t>
            </a:r>
            <a:r>
              <a:rPr lang="it-IT" sz="2000" dirty="0"/>
              <a:t> </a:t>
            </a:r>
            <a:r>
              <a:rPr lang="it-IT" sz="2000" dirty="0" err="1"/>
              <a:t>compensation</a:t>
            </a:r>
            <a:r>
              <a:rPr lang="it-IT" sz="2000" dirty="0"/>
              <a:t> </a:t>
            </a:r>
            <a:r>
              <a:rPr lang="it-IT" sz="2000" dirty="0" err="1"/>
              <a:t>effect</a:t>
            </a:r>
            <a:r>
              <a:rPr lang="it-IT" sz="2000" dirty="0"/>
              <a:t> </a:t>
            </a:r>
          </a:p>
          <a:p>
            <a:pPr marL="0" indent="0">
              <a:buNone/>
            </a:pPr>
            <a:r>
              <a:rPr lang="it-IT" sz="2000" dirty="0"/>
              <a:t>        - </a:t>
            </a:r>
            <a:r>
              <a:rPr lang="it-IT" sz="2000" dirty="0" err="1"/>
              <a:t>dosage</a:t>
            </a:r>
            <a:r>
              <a:rPr lang="it-IT" sz="2000" dirty="0"/>
              <a:t> </a:t>
            </a:r>
            <a:r>
              <a:rPr lang="it-IT" sz="2000" dirty="0" err="1"/>
              <a:t>reversed</a:t>
            </a:r>
            <a:r>
              <a:rPr lang="it-IT" sz="2000" dirty="0"/>
              <a:t> </a:t>
            </a:r>
            <a:r>
              <a:rPr lang="it-IT" sz="2000" dirty="0" err="1"/>
              <a:t>genes</a:t>
            </a:r>
            <a:r>
              <a:rPr lang="it-IT" sz="2000" dirty="0"/>
              <a:t> ?</a:t>
            </a:r>
          </a:p>
          <a:p>
            <a:pPr marL="0" indent="0">
              <a:buNone/>
            </a:pPr>
            <a:endParaRPr lang="it-IT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Compare 2 models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Look </a:t>
            </a:r>
            <a:r>
              <a:rPr lang="it-IT" sz="2000" dirty="0" err="1"/>
              <a:t>at</a:t>
            </a:r>
            <a:r>
              <a:rPr lang="it-IT" sz="2000" dirty="0"/>
              <a:t> </a:t>
            </a:r>
            <a:r>
              <a:rPr lang="it-IT" sz="2000" dirty="0" err="1"/>
              <a:t>diffrence</a:t>
            </a:r>
            <a:r>
              <a:rPr lang="it-IT" sz="2000" dirty="0"/>
              <a:t> </a:t>
            </a:r>
            <a:r>
              <a:rPr lang="it-IT" sz="2000" dirty="0" err="1"/>
              <a:t>between</a:t>
            </a:r>
            <a:r>
              <a:rPr lang="it-IT" sz="2000" dirty="0"/>
              <a:t> </a:t>
            </a:r>
            <a:r>
              <a:rPr lang="it-IT" sz="2000" dirty="0" err="1"/>
              <a:t>parameters</a:t>
            </a:r>
            <a:r>
              <a:rPr lang="it-IT" sz="2000" dirty="0"/>
              <a:t> B1_1 and B1_2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How to cluster gene </a:t>
            </a:r>
            <a:r>
              <a:rPr lang="it-IT" sz="2000" dirty="0" err="1"/>
              <a:t>dosage</a:t>
            </a:r>
            <a:r>
              <a:rPr lang="it-IT" sz="2000" dirty="0"/>
              <a:t> </a:t>
            </a:r>
            <a:r>
              <a:rPr lang="it-IT" sz="2000" dirty="0" err="1"/>
              <a:t>effects</a:t>
            </a:r>
            <a:r>
              <a:rPr lang="it-IT" sz="2000" dirty="0"/>
              <a:t> 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 err="1"/>
              <a:t>Criteria</a:t>
            </a:r>
            <a:r>
              <a:rPr lang="it-IT" sz="2000" dirty="0"/>
              <a:t> to </a:t>
            </a:r>
            <a:r>
              <a:rPr lang="it-IT" sz="2000" dirty="0" err="1"/>
              <a:t>identify</a:t>
            </a:r>
            <a:r>
              <a:rPr lang="it-IT" sz="2000" dirty="0"/>
              <a:t> </a:t>
            </a:r>
            <a:r>
              <a:rPr lang="it-IT" sz="2000" dirty="0" err="1"/>
              <a:t>genes</a:t>
            </a:r>
            <a:r>
              <a:rPr lang="it-IT" sz="2000" dirty="0"/>
              <a:t> under </a:t>
            </a:r>
            <a:r>
              <a:rPr lang="it-IT" sz="2000" dirty="0" err="1"/>
              <a:t>Dosage</a:t>
            </a:r>
            <a:r>
              <a:rPr lang="it-IT" sz="2000" dirty="0"/>
              <a:t> </a:t>
            </a:r>
            <a:r>
              <a:rPr lang="it-IT" sz="2000" dirty="0" err="1"/>
              <a:t>compensation</a:t>
            </a:r>
            <a:r>
              <a:rPr lang="it-IT" sz="2000" dirty="0"/>
              <a:t>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difference between the RNA or protein log2FC with the DNA log2FC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</a:rPr>
              <a:t>Check normalization type</a:t>
            </a:r>
            <a:endParaRPr lang="it-IT" sz="2000" dirty="0"/>
          </a:p>
          <a:p>
            <a:pPr>
              <a:buFont typeface="Wingdings" panose="05000000000000000000" pitchFamily="2" charset="2"/>
              <a:buChar char="§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27029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24DAB3-4C11-016B-134C-A094EA024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16" y="-193519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dirty="0"/>
              <a:t>mRNA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 CNVs relationship exploration (TCGA, LUAD)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F98B9A-7108-EDBB-2582-58F57AA1B232}"/>
              </a:ext>
            </a:extLst>
          </p:cNvPr>
          <p:cNvSpPr txBox="1"/>
          <p:nvPr/>
        </p:nvSpPr>
        <p:spPr>
          <a:xfrm>
            <a:off x="3426931" y="379813"/>
            <a:ext cx="53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tested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31417, </a:t>
            </a:r>
            <a:r>
              <a:rPr lang="it-IT" dirty="0">
                <a:solidFill>
                  <a:prstClr val="black"/>
                </a:solidFill>
                <a:latin typeface="Calibri" panose="020F0502020204030204"/>
              </a:rPr>
              <a:t>sample size = 3</a:t>
            </a:r>
            <a:endParaRPr kumimoji="0" lang="it-IT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5384599A-31E2-862E-72FF-AF91F45BD7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4B0ACB89-1ED2-162C-3445-2C7249B546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CF2B3126-942C-4AA1-F823-630261A542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D81E1E9-8229-54B9-E09D-1C9CB1DFC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054" y="5358679"/>
            <a:ext cx="2991267" cy="128605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3343608-FEA7-9C45-DDBD-3759ADCAD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580" y="856294"/>
            <a:ext cx="5696561" cy="4430409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9C46A8AB-0B8A-B405-EE73-0F921F7E2C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C547F36-C648-83FD-2630-E7BC8EC86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458" y="942664"/>
            <a:ext cx="4769137" cy="451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2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A133072F-16D7-2CDB-056F-2BE2F07301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AB2B8DFF-CCDD-BBA4-BBA6-FAE3ADCBD6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A6337F5F-E295-EBF6-8607-705AF3DC2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221" y="5310602"/>
            <a:ext cx="2116718" cy="1278957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576F5AA0-3C2D-794E-DE27-E3FD15D67E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1B7FA2D-99DF-4B9F-A698-1EFA6BFE5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540" y="5217953"/>
            <a:ext cx="2962688" cy="1464256"/>
          </a:xfrm>
          <a:prstGeom prst="rect">
            <a:avLst/>
          </a:prstGeom>
        </p:spPr>
      </p:pic>
      <p:sp>
        <p:nvSpPr>
          <p:cNvPr id="11" name="AutoShape 4">
            <a:extLst>
              <a:ext uri="{FF2B5EF4-FFF2-40B4-BE49-F238E27FC236}">
                <a16:creationId xmlns:a16="http://schemas.microsoft.com/office/drawing/2014/main" id="{78EC92BE-7232-A945-3500-484ABF1843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A932601-B328-DEEE-C7BF-C9E52F841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92" y="744856"/>
            <a:ext cx="4878239" cy="5451228"/>
          </a:xfrm>
          <a:prstGeom prst="rect">
            <a:avLst/>
          </a:prstGeom>
        </p:spPr>
      </p:pic>
      <p:sp>
        <p:nvSpPr>
          <p:cNvPr id="13" name="AutoShape 6">
            <a:extLst>
              <a:ext uri="{FF2B5EF4-FFF2-40B4-BE49-F238E27FC236}">
                <a16:creationId xmlns:a16="http://schemas.microsoft.com/office/drawing/2014/main" id="{ED931C2A-E1E8-BAB2-FB9A-2BD3A6EB2C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0F64D59B-DEDC-FE01-74E8-8A1CB7554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963" y="722715"/>
            <a:ext cx="5085714" cy="449523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6F4737D-9997-C15F-211A-0AC5CC61DC09}"/>
              </a:ext>
            </a:extLst>
          </p:cNvPr>
          <p:cNvSpPr txBox="1"/>
          <p:nvPr/>
        </p:nvSpPr>
        <p:spPr>
          <a:xfrm>
            <a:off x="4724400" y="214065"/>
            <a:ext cx="398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TCGA, LUAD (sample size = 3)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D0A5C84-61CA-3303-D9C2-5561C38C0CB3}"/>
              </a:ext>
            </a:extLst>
          </p:cNvPr>
          <p:cNvSpPr txBox="1"/>
          <p:nvPr/>
        </p:nvSpPr>
        <p:spPr>
          <a:xfrm>
            <a:off x="655092" y="6318913"/>
            <a:ext cx="406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~ 55 % </a:t>
            </a:r>
            <a:r>
              <a:rPr lang="it-IT" dirty="0" err="1"/>
              <a:t>Dosage</a:t>
            </a:r>
            <a:r>
              <a:rPr lang="it-IT" dirty="0"/>
              <a:t> </a:t>
            </a:r>
            <a:r>
              <a:rPr lang="it-IT" dirty="0" err="1"/>
              <a:t>compensated</a:t>
            </a:r>
            <a:r>
              <a:rPr lang="it-IT" dirty="0"/>
              <a:t> </a:t>
            </a:r>
            <a:r>
              <a:rPr lang="it-IT" dirty="0" err="1"/>
              <a:t>genes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440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48C673B2-C80B-0B98-05C6-5F212F86AF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FEEF9BB4-A46A-EE77-A997-250B1B86FC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23397FE-28D4-EAFC-299D-7AFB453B2A9D}"/>
              </a:ext>
            </a:extLst>
          </p:cNvPr>
          <p:cNvSpPr txBox="1"/>
          <p:nvPr/>
        </p:nvSpPr>
        <p:spPr>
          <a:xfrm>
            <a:off x="988593" y="6095707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about</a:t>
            </a:r>
            <a:r>
              <a:rPr lang="it-IT" sz="1400" dirty="0"/>
              <a:t> </a:t>
            </a:r>
            <a:r>
              <a:rPr lang="it-IT" sz="1400" b="1" dirty="0"/>
              <a:t>47 % (1664</a:t>
            </a:r>
            <a:r>
              <a:rPr lang="it-IT" sz="1400" dirty="0"/>
              <a:t>) of DE </a:t>
            </a:r>
            <a:r>
              <a:rPr lang="it-IT" sz="1400" dirty="0" err="1"/>
              <a:t>genes</a:t>
            </a:r>
            <a:r>
              <a:rPr lang="it-IT" sz="1400" dirty="0"/>
              <a:t> are </a:t>
            </a:r>
            <a:r>
              <a:rPr lang="it-IT" sz="1400" dirty="0" err="1"/>
              <a:t>explained</a:t>
            </a:r>
            <a:r>
              <a:rPr lang="it-IT" sz="1400" dirty="0"/>
              <a:t> by </a:t>
            </a:r>
          </a:p>
          <a:p>
            <a:pPr algn="ctr"/>
            <a:r>
              <a:rPr lang="it-IT" sz="1400" dirty="0"/>
              <a:t>the </a:t>
            </a:r>
            <a:r>
              <a:rPr lang="it-IT" sz="1400" dirty="0" err="1"/>
              <a:t>effect</a:t>
            </a:r>
            <a:r>
              <a:rPr lang="it-IT" sz="1400" dirty="0"/>
              <a:t> of CNV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2C378165-6273-D26E-3D3A-97C29BE60A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050EA64-C8DB-FDF5-134E-BC5B6D9DD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52" y="686183"/>
            <a:ext cx="5219048" cy="540952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4AF3555-836A-F2AD-6D4D-208D89310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885058"/>
            <a:ext cx="4609448" cy="478308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9BD66C6-8A14-AB6A-9155-56280505F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5368664"/>
            <a:ext cx="4572638" cy="13622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7141FEA5-152E-233C-C872-D7A8D589AF4C}"/>
              </a:ext>
            </a:extLst>
          </p:cNvPr>
          <p:cNvSpPr txBox="1"/>
          <p:nvPr/>
        </p:nvSpPr>
        <p:spPr>
          <a:xfrm>
            <a:off x="3952186" y="240651"/>
            <a:ext cx="398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TCGA, LUAD (sample size = 3)</a:t>
            </a:r>
          </a:p>
        </p:txBody>
      </p:sp>
    </p:spTree>
    <p:extLst>
      <p:ext uri="{BB962C8B-B14F-4D97-AF65-F5344CB8AC3E}">
        <p14:creationId xmlns:p14="http://schemas.microsoft.com/office/powerpoint/2010/main" val="234096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ECCC491-DA54-9C55-4450-7E7B175FA2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B1204A3-4A1D-D119-E3FA-E35FE0755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74" y="556662"/>
            <a:ext cx="5429326" cy="543987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FE53380-5353-03D0-BF68-1813992D3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108" y="556662"/>
            <a:ext cx="5151822" cy="543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4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9AACD85-6268-8AC1-0D00-CD4F2AA66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97" y="372786"/>
            <a:ext cx="6358435" cy="604300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4DC28AE-1B86-3C35-DECF-9BFC523BC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150" y="372786"/>
            <a:ext cx="3432493" cy="183716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C4EEE74-5C08-6C1A-F588-C596DD396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924" y="2390114"/>
            <a:ext cx="4631960" cy="409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8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084E461-0748-E200-7160-5372EE01D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82" y="1165508"/>
            <a:ext cx="4663049" cy="45269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2785F493-3294-CE6F-7CE1-06ADC4B49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971" y="1165509"/>
            <a:ext cx="4991561" cy="4526981"/>
          </a:xfrm>
          <a:prstGeom prst="rect">
            <a:avLst/>
          </a:prstGeom>
        </p:spPr>
      </p:pic>
      <p:sp>
        <p:nvSpPr>
          <p:cNvPr id="10" name="AutoShape 8">
            <a:extLst>
              <a:ext uri="{FF2B5EF4-FFF2-40B4-BE49-F238E27FC236}">
                <a16:creationId xmlns:a16="http://schemas.microsoft.com/office/drawing/2014/main" id="{4E890139-79ED-5CD2-BA6C-BD3F943E7B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72F5509-B97F-5A2D-3F51-05E47F6066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156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24DAB3-4C11-016B-134C-A094EA024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16" y="-193519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dirty="0"/>
              <a:t>mRNA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 CNVs relationship exploration (TCGA, </a:t>
            </a:r>
            <a:r>
              <a:rPr lang="en-US" sz="2000" dirty="0"/>
              <a:t>BRCA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F98B9A-7108-EDBB-2582-58F57AA1B232}"/>
              </a:ext>
            </a:extLst>
          </p:cNvPr>
          <p:cNvSpPr txBox="1"/>
          <p:nvPr/>
        </p:nvSpPr>
        <p:spPr>
          <a:xfrm>
            <a:off x="3394847" y="379813"/>
            <a:ext cx="53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tested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it-IT" b="1" dirty="0">
                <a:solidFill>
                  <a:prstClr val="black"/>
                </a:solidFill>
                <a:latin typeface="Calibri" panose="020F0502020204030204"/>
              </a:rPr>
              <a:t>29359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it-IT" b="1" dirty="0">
                <a:solidFill>
                  <a:prstClr val="black"/>
                </a:solidFill>
                <a:latin typeface="Calibri" panose="020F0502020204030204"/>
              </a:rPr>
              <a:t>sample size = 3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5384599A-31E2-862E-72FF-AF91F45BD7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4B0ACB89-1ED2-162C-3445-2C7249B546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CF2B3126-942C-4AA1-F823-630261A542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9C46A8AB-0B8A-B405-EE73-0F921F7E2C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7212A88-0DF7-B643-945C-5520C1CB8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73" y="942664"/>
            <a:ext cx="4834547" cy="446875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C4607D7-DC68-9957-6956-E3A111740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5" y="924798"/>
            <a:ext cx="5238095" cy="4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92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7498</TotalTime>
  <Words>958</Words>
  <Application>Microsoft Office PowerPoint</Application>
  <PresentationFormat>Widescreen</PresentationFormat>
  <Paragraphs>122</Paragraphs>
  <Slides>20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9" baseType="lpstr">
      <vt:lpstr>Aref Ruqaa</vt:lpstr>
      <vt:lpstr>Arial</vt:lpstr>
      <vt:lpstr>Calibri</vt:lpstr>
      <vt:lpstr>Calibri Light</vt:lpstr>
      <vt:lpstr>Cambria</vt:lpstr>
      <vt:lpstr>ElsevierGulliver</vt:lpstr>
      <vt:lpstr>Open Sans</vt:lpstr>
      <vt:lpstr>Wingdings</vt:lpstr>
      <vt:lpstr>Tema di Office</vt:lpstr>
      <vt:lpstr>Evaluation PhD XXXVIII cycle Bis March 2024</vt:lpstr>
      <vt:lpstr>DGE and CNVs relationship (LUAD, TCGA), cBioportal data</vt:lpstr>
      <vt:lpstr>mRNA and CNVs relationship exploration (TCGA, LUAD)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mRNA and CNVs relationship exploration (TCGA, BRCA)</vt:lpstr>
      <vt:lpstr>TCGA, BRCA (sample size = 3)</vt:lpstr>
      <vt:lpstr>Presentazione standard di PowerPoint</vt:lpstr>
      <vt:lpstr>DEGs vs All tested genes, BRCA</vt:lpstr>
      <vt:lpstr>Presentazione standard di PowerPoint</vt:lpstr>
      <vt:lpstr>LUAD dataset (sample size = 10)</vt:lpstr>
      <vt:lpstr>LUAD dataset (sample size = 10)</vt:lpstr>
      <vt:lpstr>Presentazione standard di PowerPoint</vt:lpstr>
      <vt:lpstr>Methods usually applied  </vt:lpstr>
      <vt:lpstr>Presentazione standard di PowerPoint</vt:lpstr>
      <vt:lpstr>Model fitting on a single gene ≈</vt:lpstr>
      <vt:lpstr>Deciphering effect of anauploidy on 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fitting</dc:title>
  <dc:creator>Katsiaryna Davydzenka</dc:creator>
  <cp:lastModifiedBy>Katsiaryna Davydzenka</cp:lastModifiedBy>
  <cp:revision>115</cp:revision>
  <dcterms:created xsi:type="dcterms:W3CDTF">2023-10-10T07:22:35Z</dcterms:created>
  <dcterms:modified xsi:type="dcterms:W3CDTF">2024-01-17T09:15:22Z</dcterms:modified>
</cp:coreProperties>
</file>