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70" r:id="rId8"/>
    <p:sldId id="263" r:id="rId9"/>
    <p:sldId id="271" r:id="rId10"/>
    <p:sldId id="265" r:id="rId11"/>
    <p:sldId id="269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79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1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16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0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0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75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767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9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5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710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E017-CE3F-4F1C-967B-6D1CD5A85550}" type="datetimeFigureOut">
              <a:rPr lang="cs-CZ" smtClean="0"/>
              <a:t>30.1.2017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266B-0F29-48EB-AF82-B699B17306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75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ak@fvp.slu.c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alvas@kss.zcu.cz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5661" y="0"/>
            <a:ext cx="11731924" cy="1828799"/>
          </a:xfrm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solidFill>
                  <a:schemeClr val="accent2"/>
                </a:solidFill>
              </a:rPr>
              <a:t>Federativní funkcionalismus I. A. Bláhy</a:t>
            </a:r>
            <a:r>
              <a:rPr lang="cs-CZ" sz="3600" dirty="0">
                <a:solidFill>
                  <a:schemeClr val="accent2"/>
                </a:solidFill>
              </a:rPr>
              <a:t>: </a:t>
            </a:r>
            <a:r>
              <a:rPr lang="cs-CZ" sz="3600" b="1" dirty="0">
                <a:solidFill>
                  <a:schemeClr val="accent2"/>
                </a:solidFill>
              </a:rPr>
              <a:t>Inovace klasického díla a její prověření pomocí multiagentního modelování</a:t>
            </a:r>
            <a:endParaRPr lang="cs-CZ" sz="3600" b="1" dirty="0">
              <a:solidFill>
                <a:schemeClr val="accent2"/>
              </a:solidFill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484784"/>
            <a:ext cx="7632848" cy="4842576"/>
          </a:xfrm>
        </p:spPr>
      </p:pic>
      <p:sp>
        <p:nvSpPr>
          <p:cNvPr id="3" name="TextovéPole 2"/>
          <p:cNvSpPr txBox="1"/>
          <p:nvPr/>
        </p:nvSpPr>
        <p:spPr>
          <a:xfrm>
            <a:off x="543464" y="5434642"/>
            <a:ext cx="328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Dušan Janák,</a:t>
            </a:r>
          </a:p>
          <a:p>
            <a:r>
              <a:rPr lang="cs-CZ" dirty="0" smtClean="0"/>
              <a:t>Centrum empirických výzkumů,</a:t>
            </a:r>
            <a:br>
              <a:rPr lang="cs-CZ" dirty="0" smtClean="0"/>
            </a:br>
            <a:r>
              <a:rPr lang="cs-CZ" dirty="0" smtClean="0"/>
              <a:t>Slezská Univerzita v Opavě,</a:t>
            </a:r>
          </a:p>
          <a:p>
            <a:r>
              <a:rPr lang="cs-CZ" dirty="0" smtClean="0">
                <a:hlinkClick r:id="rId3"/>
              </a:rPr>
              <a:t>janak@fvp.slu.cz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6768860" y="3313583"/>
            <a:ext cx="328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František Kalvas,</a:t>
            </a:r>
          </a:p>
          <a:p>
            <a:r>
              <a:rPr lang="cs-CZ" dirty="0" smtClean="0"/>
              <a:t>Katedra sociologie,</a:t>
            </a:r>
            <a:br>
              <a:rPr lang="cs-CZ" dirty="0" smtClean="0"/>
            </a:br>
            <a:r>
              <a:rPr lang="cs-CZ" dirty="0" smtClean="0"/>
              <a:t>Západočeská Univerzita v Plzni,</a:t>
            </a:r>
          </a:p>
          <a:p>
            <a:r>
              <a:rPr lang="cs-CZ" dirty="0">
                <a:hlinkClick r:id="rId4"/>
              </a:rPr>
              <a:t>k</a:t>
            </a:r>
            <a:r>
              <a:rPr lang="cs-CZ" dirty="0" smtClean="0">
                <a:hlinkClick r:id="rId4"/>
              </a:rPr>
              <a:t>alvas@kss.zcu.cz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00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607" y="0"/>
            <a:ext cx="10972800" cy="629728"/>
          </a:xfrm>
        </p:spPr>
        <p:txBody>
          <a:bodyPr>
            <a:noAutofit/>
          </a:bodyPr>
          <a:lstStyle/>
          <a:p>
            <a:pPr algn="ctr"/>
            <a:r>
              <a:rPr lang="cs-CZ" sz="4000" b="1" dirty="0" smtClean="0">
                <a:latin typeface="+mn-lt"/>
                <a:ea typeface="+mn-ea"/>
                <a:cs typeface="+mn-cs"/>
              </a:rPr>
              <a:t>Výsledky/závěry</a:t>
            </a:r>
            <a:endParaRPr lang="cs-CZ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54015" y="629728"/>
            <a:ext cx="10575985" cy="585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1) Individualisté strukturu dynamizují:</a:t>
            </a:r>
          </a:p>
          <a:p>
            <a:r>
              <a:rPr lang="cs-CZ" dirty="0" smtClean="0"/>
              <a:t>Nowak, </a:t>
            </a:r>
            <a:r>
              <a:rPr lang="cs-CZ" dirty="0" err="1" smtClean="0"/>
              <a:t>Szamrej</a:t>
            </a:r>
            <a:r>
              <a:rPr lang="cs-CZ" dirty="0" smtClean="0"/>
              <a:t>, </a:t>
            </a:r>
            <a:r>
              <a:rPr lang="cs-CZ" dirty="0" err="1" smtClean="0"/>
              <a:t>Latané</a:t>
            </a:r>
            <a:r>
              <a:rPr lang="cs-CZ" dirty="0" smtClean="0"/>
              <a:t> (1990) dosahovali v totožném modelu bez individualistů nehybné rovnováhy maximálně po 30 kolech simulace</a:t>
            </a:r>
          </a:p>
          <a:p>
            <a:r>
              <a:rPr lang="cs-CZ" dirty="0" smtClean="0"/>
              <a:t>My jsme museli náš model uměle zastavovat po několika tisíci kolech!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2) Příliš nezáleží na tom, kdy individualisté přijdou s inovacemi – dokáží je nakonec prosadit i ve strukturované společnosti.</a:t>
            </a:r>
          </a:p>
          <a:p>
            <a:pPr marL="0" indent="0">
              <a:buNone/>
            </a:pPr>
            <a:r>
              <a:rPr lang="cs-CZ" dirty="0" smtClean="0"/>
              <a:t>3) Není nutné, aby individualisté měli maximální schopnost přesvědčit, ale pokud ji mají, rapidně se zvýší jejich schopnost dynamizovat strukturu a prosazovat inovace (vizte rovnice klíčových vztahů)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změna </a:t>
            </a:r>
            <a:r>
              <a:rPr lang="cs-CZ" dirty="0"/>
              <a:t>= </a:t>
            </a:r>
            <a:r>
              <a:rPr lang="cs-CZ" dirty="0" smtClean="0">
                <a:solidFill>
                  <a:schemeClr val="accent2"/>
                </a:solidFill>
              </a:rPr>
              <a:t>99,4</a:t>
            </a:r>
            <a:r>
              <a:rPr lang="cs-CZ" baseline="30000" dirty="0" smtClean="0">
                <a:solidFill>
                  <a:schemeClr val="accent2"/>
                </a:solidFill>
              </a:rPr>
              <a:t>***</a:t>
            </a:r>
            <a:r>
              <a:rPr lang="cs-CZ" dirty="0" smtClean="0"/>
              <a:t>x TLAK </a:t>
            </a:r>
            <a:r>
              <a:rPr lang="cs-CZ" dirty="0" smtClean="0">
                <a:solidFill>
                  <a:schemeClr val="accent2"/>
                </a:solidFill>
              </a:rPr>
              <a:t>- 0,5</a:t>
            </a:r>
            <a:r>
              <a:rPr lang="cs-CZ" baseline="30000" dirty="0" smtClean="0">
                <a:solidFill>
                  <a:schemeClr val="accent2"/>
                </a:solidFill>
              </a:rPr>
              <a:t> </a:t>
            </a:r>
            <a:r>
              <a:rPr lang="cs-CZ" baseline="30000" dirty="0" err="1" smtClean="0">
                <a:solidFill>
                  <a:schemeClr val="accent2"/>
                </a:solidFill>
              </a:rPr>
              <a:t>ns</a:t>
            </a:r>
            <a:r>
              <a:rPr lang="cs-CZ" dirty="0" err="1" smtClean="0"/>
              <a:t>x</a:t>
            </a:r>
            <a:r>
              <a:rPr lang="cs-CZ" dirty="0" smtClean="0"/>
              <a:t> CHAOS </a:t>
            </a:r>
            <a:r>
              <a:rPr lang="cs-CZ" dirty="0">
                <a:solidFill>
                  <a:schemeClr val="accent2"/>
                </a:solidFill>
              </a:rPr>
              <a:t>+ </a:t>
            </a:r>
            <a:r>
              <a:rPr lang="cs-CZ" dirty="0" smtClean="0">
                <a:solidFill>
                  <a:schemeClr val="accent2"/>
                </a:solidFill>
              </a:rPr>
              <a:t>18,1</a:t>
            </a:r>
            <a:r>
              <a:rPr lang="cs-CZ" baseline="30000" dirty="0" smtClean="0">
                <a:solidFill>
                  <a:schemeClr val="accent2"/>
                </a:solidFill>
              </a:rPr>
              <a:t> **</a:t>
            </a:r>
            <a:r>
              <a:rPr lang="cs-CZ" dirty="0" smtClean="0"/>
              <a:t>x TLAK</a:t>
            </a:r>
            <a:r>
              <a:rPr lang="en-US" dirty="0" smtClean="0"/>
              <a:t>#CHAOS</a:t>
            </a:r>
          </a:p>
          <a:p>
            <a:pPr marL="0" indent="0">
              <a:buNone/>
            </a:pPr>
            <a:r>
              <a:rPr lang="cs-CZ" dirty="0" err="1" smtClean="0"/>
              <a:t>čistáZměna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smtClean="0">
                <a:solidFill>
                  <a:schemeClr val="accent2"/>
                </a:solidFill>
              </a:rPr>
              <a:t>64,1</a:t>
            </a:r>
            <a:r>
              <a:rPr lang="cs-CZ" baseline="30000" dirty="0" smtClean="0">
                <a:solidFill>
                  <a:schemeClr val="accent2"/>
                </a:solidFill>
              </a:rPr>
              <a:t>***</a:t>
            </a:r>
            <a:r>
              <a:rPr lang="cs-CZ" dirty="0"/>
              <a:t>x </a:t>
            </a:r>
            <a:r>
              <a:rPr lang="cs-CZ" dirty="0" smtClean="0"/>
              <a:t>TLAK </a:t>
            </a:r>
            <a:r>
              <a:rPr lang="cs-CZ" dirty="0">
                <a:solidFill>
                  <a:schemeClr val="accent2"/>
                </a:solidFill>
              </a:rPr>
              <a:t>- </a:t>
            </a:r>
            <a:r>
              <a:rPr lang="cs-CZ" dirty="0" smtClean="0">
                <a:solidFill>
                  <a:schemeClr val="accent2"/>
                </a:solidFill>
              </a:rPr>
              <a:t>0,6</a:t>
            </a:r>
            <a:r>
              <a:rPr lang="cs-CZ" baseline="30000" dirty="0" smtClean="0">
                <a:solidFill>
                  <a:schemeClr val="accent2"/>
                </a:solidFill>
              </a:rPr>
              <a:t> </a:t>
            </a:r>
            <a:r>
              <a:rPr lang="cs-CZ" baseline="30000" dirty="0" err="1" smtClean="0">
                <a:solidFill>
                  <a:schemeClr val="accent2"/>
                </a:solidFill>
              </a:rPr>
              <a:t>ns</a:t>
            </a:r>
            <a:r>
              <a:rPr lang="cs-CZ" dirty="0" err="1" smtClean="0"/>
              <a:t>x</a:t>
            </a:r>
            <a:r>
              <a:rPr lang="cs-CZ" baseline="30000" dirty="0" smtClean="0">
                <a:solidFill>
                  <a:schemeClr val="accent2"/>
                </a:solidFill>
              </a:rPr>
              <a:t> </a:t>
            </a:r>
            <a:r>
              <a:rPr lang="cs-CZ" dirty="0" smtClean="0"/>
              <a:t>CHAOS </a:t>
            </a:r>
            <a:r>
              <a:rPr lang="cs-CZ" dirty="0">
                <a:solidFill>
                  <a:schemeClr val="accent2"/>
                </a:solidFill>
              </a:rPr>
              <a:t>- </a:t>
            </a:r>
            <a:r>
              <a:rPr lang="cs-CZ" dirty="0" smtClean="0">
                <a:solidFill>
                  <a:schemeClr val="accent2"/>
                </a:solidFill>
              </a:rPr>
              <a:t>2,0</a:t>
            </a:r>
            <a:r>
              <a:rPr lang="cs-CZ" baseline="30000" dirty="0" smtClean="0">
                <a:solidFill>
                  <a:schemeClr val="accent2"/>
                </a:solidFill>
              </a:rPr>
              <a:t> </a:t>
            </a:r>
            <a:r>
              <a:rPr lang="cs-CZ" baseline="30000" dirty="0" err="1" smtClean="0">
                <a:solidFill>
                  <a:schemeClr val="accent2"/>
                </a:solidFill>
              </a:rPr>
              <a:t>ns</a:t>
            </a:r>
            <a:r>
              <a:rPr lang="cs-CZ" dirty="0" err="1" smtClean="0"/>
              <a:t>x</a:t>
            </a:r>
            <a:r>
              <a:rPr lang="cs-CZ" baseline="30000" dirty="0" smtClean="0">
                <a:solidFill>
                  <a:schemeClr val="accent2"/>
                </a:solidFill>
              </a:rPr>
              <a:t> </a:t>
            </a:r>
            <a:r>
              <a:rPr lang="cs-CZ" dirty="0" smtClean="0"/>
              <a:t>TLAK</a:t>
            </a:r>
            <a:r>
              <a:rPr lang="en-US" dirty="0"/>
              <a:t>#CHAOS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prosazení = </a:t>
            </a:r>
            <a:r>
              <a:rPr lang="cs-CZ" dirty="0" smtClean="0">
                <a:solidFill>
                  <a:schemeClr val="accent2"/>
                </a:solidFill>
              </a:rPr>
              <a:t>25,1</a:t>
            </a:r>
            <a:r>
              <a:rPr lang="cs-CZ" baseline="30000" dirty="0" smtClean="0">
                <a:solidFill>
                  <a:schemeClr val="accent2"/>
                </a:solidFill>
              </a:rPr>
              <a:t>***</a:t>
            </a:r>
            <a:r>
              <a:rPr lang="cs-CZ" dirty="0" smtClean="0"/>
              <a:t>x TLAK </a:t>
            </a:r>
            <a:r>
              <a:rPr lang="cs-CZ" dirty="0" smtClean="0">
                <a:solidFill>
                  <a:schemeClr val="accent2"/>
                </a:solidFill>
              </a:rPr>
              <a:t>+ 4,1</a:t>
            </a:r>
            <a:r>
              <a:rPr lang="cs-CZ" baseline="30000" dirty="0">
                <a:solidFill>
                  <a:schemeClr val="accent2"/>
                </a:solidFill>
              </a:rPr>
              <a:t> </a:t>
            </a:r>
            <a:r>
              <a:rPr lang="cs-CZ" baseline="30000" dirty="0" smtClean="0">
                <a:solidFill>
                  <a:schemeClr val="accent2"/>
                </a:solidFill>
              </a:rPr>
              <a:t>**</a:t>
            </a:r>
            <a:r>
              <a:rPr lang="cs-CZ" dirty="0" smtClean="0"/>
              <a:t>x CHAOS </a:t>
            </a:r>
            <a:r>
              <a:rPr lang="cs-CZ" dirty="0" smtClean="0">
                <a:solidFill>
                  <a:schemeClr val="accent2"/>
                </a:solidFill>
              </a:rPr>
              <a:t>+ 17,1</a:t>
            </a:r>
            <a:r>
              <a:rPr lang="cs-CZ" baseline="30000" dirty="0">
                <a:solidFill>
                  <a:schemeClr val="accent2"/>
                </a:solidFill>
              </a:rPr>
              <a:t> </a:t>
            </a:r>
            <a:r>
              <a:rPr lang="cs-CZ" baseline="30000" dirty="0" smtClean="0">
                <a:solidFill>
                  <a:schemeClr val="accent2"/>
                </a:solidFill>
              </a:rPr>
              <a:t>***</a:t>
            </a:r>
            <a:r>
              <a:rPr lang="cs-CZ" dirty="0" smtClean="0"/>
              <a:t>x TLAK</a:t>
            </a:r>
            <a:r>
              <a:rPr lang="en-US" dirty="0"/>
              <a:t>#CHAOS</a:t>
            </a:r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068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Děkujeme za pozornost!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Vaši,</a:t>
            </a:r>
          </a:p>
          <a:p>
            <a:pPr marL="0" indent="0">
              <a:buNone/>
            </a:pPr>
            <a:r>
              <a:rPr lang="cs-CZ" dirty="0" smtClean="0"/>
              <a:t>František a Dušan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99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zmena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   t    P&gt;|t|     [95%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Interval]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2.364352   .4333076     5.46   0.000     1.514286    3.214418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47.21991   2.166538    21.80   0.000     42.96958    51.47024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-9.23341   .7221793   -12.79   0.000    -10.65019   -7.816634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400.na |   242.1096   3.537942    68.43   0.000     235.1688    249.0503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1.prsv |   99.40741   5.003405    19.87   0.000     89.59169    109.2231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1.iss |  -.4506173   5.003405    -0.09   0.928    -10.26633      9.3651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prsv#iss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18.12654   7.075883     2.56   0.011     4.245023    32.00806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.1130401   10.90467     0.01   0.992    -21.27982     21.5059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8908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cistaZmena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   t    P&gt;|t|     [95%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Interval]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.9787037   .2652755     3.69   0.000     .4582842    1.499123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25.59259   1.326378    19.30   0.000      22.9905    28.19469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1.324846   .4421259     3.00   0.003     .4574798    2.192212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400.na |   200.6019   2.165966    92.62   0.000     196.3526    204.8511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1.prsv |   64.08333   3.063138    20.92   0.000     58.07405    70.09262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1.iss |   .6450617   3.063138     0.21   0.833    -5.364225    6.654348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prsv#iss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2.030864   4.331931     0.47   0.639    -6.467551    10.52928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-60.74923   6.675954    -9.10   0.000    -73.84617   -47.65229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53459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prosazeni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     t    P&gt;|t|     [95%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 Interval]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1.338426    .141516     9.46   0.000     1.060799    1.616053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-2.233796     .70758    -3.16   0.002    -3.621932   -.8456606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 2.155093     .23586     9.14   0.000     1.692381    2.617805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400.na |   29.74383   1.155473    25.74   0.000     27.47701    32.01064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1.prsv |   25.06173   1.634086    15.34   0.000     21.85597    28.26749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1.iss |    4.12037   1.634086     2.52   0.012     .9146082 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7.326133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prsv#iss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|   17.12346   2.310947     7.41   0.000     12.58982 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21.65709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_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|  -30.04938   3.561408    -8.44   0.000    -37.03618   -23.06259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68512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accent2"/>
                </a:solidFill>
              </a:rPr>
              <a:t>Problém statičnosti funkcionalistických koncepcí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0857"/>
          </a:xfrm>
        </p:spPr>
        <p:txBody>
          <a:bodyPr>
            <a:normAutofit/>
          </a:bodyPr>
          <a:lstStyle/>
          <a:p>
            <a:r>
              <a:rPr lang="cs-CZ" dirty="0" smtClean="0"/>
              <a:t>V roce 2016 jsme pomocí multiagentního modelování zjistili, že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>
                <a:solidFill>
                  <a:schemeClr val="accent2"/>
                </a:solidFill>
              </a:rPr>
              <a:t>Bláhou </a:t>
            </a:r>
            <a:r>
              <a:rPr lang="cs-CZ" dirty="0">
                <a:solidFill>
                  <a:schemeClr val="accent2"/>
                </a:solidFill>
              </a:rPr>
              <a:t>zdůrazňovaný individuální </a:t>
            </a:r>
            <a:r>
              <a:rPr lang="cs-CZ" dirty="0" smtClean="0">
                <a:solidFill>
                  <a:schemeClr val="accent2"/>
                </a:solidFill>
              </a:rPr>
              <a:t>prvek dynamizuje </a:t>
            </a:r>
            <a:r>
              <a:rPr lang="cs-CZ" dirty="0">
                <a:solidFill>
                  <a:schemeClr val="accent2"/>
                </a:solidFill>
              </a:rPr>
              <a:t>sociální </a:t>
            </a:r>
            <a:r>
              <a:rPr lang="cs-CZ" dirty="0" smtClean="0">
                <a:solidFill>
                  <a:schemeClr val="accent2"/>
                </a:solidFill>
              </a:rPr>
              <a:t>dění, tj. že FEDERATIVNÍ FUNKCIONALISMUS je slibnou cestou řešení klasické výtky.</a:t>
            </a:r>
          </a:p>
          <a:p>
            <a:r>
              <a:rPr lang="cs-CZ" dirty="0" smtClean="0"/>
              <a:t>V tomto příspěvku</a:t>
            </a:r>
            <a:r>
              <a:rPr lang="cs-CZ" dirty="0" smtClean="0"/>
              <a:t> model dále rozpracováváme a zaměřujeme se </a:t>
            </a:r>
            <a:r>
              <a:rPr lang="cs-CZ" dirty="0"/>
              <a:t>na tři </a:t>
            </a:r>
            <a:r>
              <a:rPr lang="cs-CZ" dirty="0" smtClean="0"/>
              <a:t>podmínky dynamiky sociálního </a:t>
            </a:r>
            <a:r>
              <a:rPr lang="cs-CZ" dirty="0"/>
              <a:t>procesu: </a:t>
            </a:r>
            <a:r>
              <a:rPr lang="cs-CZ" dirty="0">
                <a:solidFill>
                  <a:schemeClr val="accent2"/>
                </a:solidFill>
              </a:rPr>
              <a:t>(1) schopnost individualistů bránit své </a:t>
            </a:r>
            <a:r>
              <a:rPr lang="cs-CZ" dirty="0" smtClean="0">
                <a:solidFill>
                  <a:schemeClr val="accent2"/>
                </a:solidFill>
              </a:rPr>
              <a:t>hodnoty (</a:t>
            </a:r>
            <a:r>
              <a:rPr lang="cs-CZ" dirty="0">
                <a:solidFill>
                  <a:schemeClr val="accent2"/>
                </a:solidFill>
              </a:rPr>
              <a:t>2) schopnost individualistů prosazovat své </a:t>
            </a:r>
            <a:r>
              <a:rPr lang="cs-CZ" dirty="0" smtClean="0">
                <a:solidFill>
                  <a:schemeClr val="accent2"/>
                </a:solidFill>
              </a:rPr>
              <a:t>hodnoty a </a:t>
            </a:r>
            <a:r>
              <a:rPr lang="cs-CZ" dirty="0">
                <a:solidFill>
                  <a:schemeClr val="accent2"/>
                </a:solidFill>
              </a:rPr>
              <a:t>(3) zda individualisté přinášejí novoty v době společenského kvasu nebo stabilizované </a:t>
            </a:r>
            <a:r>
              <a:rPr lang="cs-CZ" dirty="0" smtClean="0">
                <a:solidFill>
                  <a:schemeClr val="accent2"/>
                </a:solidFill>
              </a:rPr>
              <a:t>situaci </a:t>
            </a:r>
            <a:r>
              <a:rPr lang="cs-CZ" dirty="0" smtClean="0"/>
              <a:t>a využíváme přitom inspirace z </a:t>
            </a:r>
            <a:r>
              <a:rPr lang="cs-CZ" dirty="0" err="1" smtClean="0"/>
              <a:t>Dynamic</a:t>
            </a:r>
            <a:r>
              <a:rPr lang="cs-CZ" dirty="0" smtClean="0"/>
              <a:t> </a:t>
            </a:r>
            <a:r>
              <a:rPr lang="cs-CZ" dirty="0" err="1"/>
              <a:t>Social</a:t>
            </a:r>
            <a:r>
              <a:rPr lang="cs-CZ" dirty="0"/>
              <a:t> </a:t>
            </a:r>
            <a:r>
              <a:rPr lang="cs-CZ" dirty="0" err="1"/>
              <a:t>Impact</a:t>
            </a:r>
            <a:r>
              <a:rPr lang="cs-CZ" dirty="0"/>
              <a:t> </a:t>
            </a:r>
            <a:r>
              <a:rPr lang="cs-CZ" dirty="0" err="1"/>
              <a:t>Theory</a:t>
            </a:r>
            <a:r>
              <a:rPr lang="cs-CZ" dirty="0"/>
              <a:t> (DSIT, </a:t>
            </a:r>
            <a:r>
              <a:rPr lang="cs-CZ" dirty="0" err="1"/>
              <a:t>Latané</a:t>
            </a:r>
            <a:r>
              <a:rPr lang="cs-CZ" dirty="0"/>
              <a:t> 1981)</a:t>
            </a:r>
            <a:endParaRPr lang="cs-CZ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714202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accent2"/>
                </a:solidFill>
              </a:rPr>
              <a:t>Bláhova obecná sociologická teorie:</a:t>
            </a:r>
            <a:br>
              <a:rPr lang="cs-CZ" dirty="0" smtClean="0">
                <a:solidFill>
                  <a:schemeClr val="accent2"/>
                </a:solidFill>
              </a:rPr>
            </a:br>
            <a:r>
              <a:rPr lang="cs-CZ" dirty="0" smtClean="0">
                <a:solidFill>
                  <a:schemeClr val="accent2"/>
                </a:solidFill>
              </a:rPr>
              <a:t> FEDERATIVNÍ </a:t>
            </a:r>
            <a:r>
              <a:rPr lang="cs-CZ" dirty="0" smtClean="0">
                <a:solidFill>
                  <a:schemeClr val="accent2"/>
                </a:solidFill>
              </a:rPr>
              <a:t>FUNKCIONALISMUS I. 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smtClean="0"/>
              <a:t>Sociální funkce </a:t>
            </a:r>
            <a:r>
              <a:rPr lang="cs-CZ" dirty="0" smtClean="0"/>
              <a:t>jsou </a:t>
            </a:r>
            <a:br>
              <a:rPr lang="cs-CZ" dirty="0" smtClean="0"/>
            </a:br>
            <a:r>
              <a:rPr lang="cs-CZ" dirty="0" smtClean="0"/>
              <a:t>určité regulované sociální </a:t>
            </a:r>
            <a:r>
              <a:rPr lang="cs-CZ" b="1" dirty="0" smtClean="0"/>
              <a:t>činnosti </a:t>
            </a:r>
            <a:r>
              <a:rPr lang="cs-CZ" dirty="0" smtClean="0"/>
              <a:t>určované </a:t>
            </a:r>
            <a:br>
              <a:rPr lang="cs-CZ" dirty="0" smtClean="0"/>
            </a:br>
            <a:r>
              <a:rPr lang="cs-CZ" dirty="0" smtClean="0"/>
              <a:t>sociálními </a:t>
            </a:r>
            <a:r>
              <a:rPr lang="cs-CZ" b="1" dirty="0" smtClean="0"/>
              <a:t>normami</a:t>
            </a:r>
            <a:r>
              <a:rPr lang="cs-CZ" dirty="0" smtClean="0"/>
              <a:t>, jež </a:t>
            </a:r>
            <a:br>
              <a:rPr lang="cs-CZ" dirty="0" smtClean="0"/>
            </a:br>
            <a:r>
              <a:rPr lang="cs-CZ" dirty="0" smtClean="0">
                <a:solidFill>
                  <a:schemeClr val="accent2"/>
                </a:solidFill>
              </a:rPr>
              <a:t>vznikají </a:t>
            </a:r>
            <a:r>
              <a:rPr lang="cs-CZ" b="1" dirty="0" smtClean="0">
                <a:solidFill>
                  <a:schemeClr val="accent2"/>
                </a:solidFill>
              </a:rPr>
              <a:t>objektivizací  subjektivních hodnot </a:t>
            </a:r>
            <a:r>
              <a:rPr lang="cs-CZ" dirty="0" smtClean="0"/>
              <a:t>a </a:t>
            </a:r>
            <a:br>
              <a:rPr lang="cs-CZ" dirty="0" smtClean="0"/>
            </a:br>
            <a:r>
              <a:rPr lang="cs-CZ" dirty="0" smtClean="0">
                <a:solidFill>
                  <a:schemeClr val="accent2"/>
                </a:solidFill>
              </a:rPr>
              <a:t>vytvářejí </a:t>
            </a:r>
            <a:r>
              <a:rPr lang="cs-CZ" b="1" dirty="0" smtClean="0">
                <a:solidFill>
                  <a:schemeClr val="accent2"/>
                </a:solidFill>
              </a:rPr>
              <a:t>tlak </a:t>
            </a:r>
            <a:r>
              <a:rPr lang="cs-CZ" dirty="0" smtClean="0">
                <a:solidFill>
                  <a:schemeClr val="accent2"/>
                </a:solidFill>
              </a:rPr>
              <a:t>na jednotlivce</a:t>
            </a:r>
            <a:r>
              <a:rPr lang="cs-CZ" dirty="0" smtClean="0"/>
              <a:t>. </a:t>
            </a:r>
            <a:br>
              <a:rPr lang="cs-CZ" dirty="0" smtClean="0"/>
            </a:br>
            <a:r>
              <a:rPr lang="cs-CZ" dirty="0" smtClean="0"/>
              <a:t>K objektivizaci dochází v tzv. </a:t>
            </a:r>
            <a:r>
              <a:rPr lang="cs-CZ" b="1" dirty="0" smtClean="0"/>
              <a:t>sociální situaci</a:t>
            </a:r>
            <a:r>
              <a:rPr lang="cs-CZ" dirty="0" smtClean="0"/>
              <a:t>, </a:t>
            </a:r>
            <a:br>
              <a:rPr lang="cs-CZ" dirty="0" smtClean="0"/>
            </a:br>
            <a:r>
              <a:rPr lang="cs-CZ" dirty="0" smtClean="0"/>
              <a:t>kdy </a:t>
            </a:r>
            <a:r>
              <a:rPr lang="cs-CZ" dirty="0" smtClean="0">
                <a:solidFill>
                  <a:schemeClr val="accent2"/>
                </a:solidFill>
              </a:rPr>
              <a:t>ve vzájemném tlaku interakčních procesů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z obecné </a:t>
            </a:r>
            <a:r>
              <a:rPr lang="cs-CZ" b="1" dirty="0" smtClean="0"/>
              <a:t>potřeby </a:t>
            </a:r>
            <a:r>
              <a:rPr lang="cs-CZ" dirty="0" smtClean="0"/>
              <a:t>upravit mezilidské vztahy, </a:t>
            </a:r>
            <a:br>
              <a:rPr lang="cs-CZ" dirty="0" smtClean="0"/>
            </a:br>
            <a:r>
              <a:rPr lang="cs-CZ" dirty="0" smtClean="0">
                <a:solidFill>
                  <a:schemeClr val="accent2"/>
                </a:solidFill>
              </a:rPr>
              <a:t>dochází k pozměňování individuálních hodnot </a:t>
            </a:r>
            <a:r>
              <a:rPr lang="cs-CZ" dirty="0" smtClean="0"/>
              <a:t>a </a:t>
            </a:r>
            <a:br>
              <a:rPr lang="cs-CZ" dirty="0" smtClean="0"/>
            </a:br>
            <a:r>
              <a:rPr lang="cs-CZ" dirty="0" smtClean="0">
                <a:solidFill>
                  <a:schemeClr val="accent2"/>
                </a:solidFill>
              </a:rPr>
              <a:t>vzniku objektivních sociálních hodnot</a:t>
            </a:r>
            <a:r>
              <a:rPr lang="cs-CZ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60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cs-CZ" dirty="0" smtClean="0">
                <a:solidFill>
                  <a:schemeClr val="accent2"/>
                </a:solidFill>
              </a:rPr>
              <a:t>Bláhova obecná sociologická teorie:</a:t>
            </a:r>
            <a:br>
              <a:rPr lang="cs-CZ" dirty="0" smtClean="0">
                <a:solidFill>
                  <a:schemeClr val="accent2"/>
                </a:solidFill>
              </a:rPr>
            </a:br>
            <a:r>
              <a:rPr lang="cs-CZ" dirty="0" smtClean="0">
                <a:solidFill>
                  <a:schemeClr val="accent2"/>
                </a:solidFill>
              </a:rPr>
              <a:t> FEDERATIVNÍ FUNKCIONALISMUS II.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Protože hodnocení je především </a:t>
            </a:r>
            <a:r>
              <a:rPr lang="cs-CZ" dirty="0" err="1" smtClean="0">
                <a:solidFill>
                  <a:schemeClr val="accent2"/>
                </a:solidFill>
              </a:rPr>
              <a:t>mimoracionální</a:t>
            </a:r>
            <a:r>
              <a:rPr lang="cs-CZ" dirty="0" smtClean="0">
                <a:solidFill>
                  <a:schemeClr val="accent2"/>
                </a:solidFill>
              </a:rPr>
              <a:t> praktickou aktivitou</a:t>
            </a:r>
            <a:r>
              <a:rPr lang="cs-CZ" dirty="0" smtClean="0"/>
              <a:t>, kterou nelze zcela přesně predikovat, 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a hodnoty jsou právě touto praktickou </a:t>
            </a:r>
            <a:r>
              <a:rPr lang="cs-CZ" dirty="0" smtClean="0">
                <a:solidFill>
                  <a:schemeClr val="accent2"/>
                </a:solidFill>
              </a:rPr>
              <a:t>emoční a volní aktivitou vytvářeny </a:t>
            </a:r>
            <a:r>
              <a:rPr lang="cs-CZ" dirty="0" smtClean="0"/>
              <a:t>a reprodukovány, 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může dojít k </a:t>
            </a:r>
            <a:r>
              <a:rPr lang="cs-CZ" dirty="0" smtClean="0">
                <a:solidFill>
                  <a:schemeClr val="accent2"/>
                </a:solidFill>
              </a:rPr>
              <a:t>nepředvídatelné </a:t>
            </a:r>
            <a:r>
              <a:rPr lang="cs-CZ" dirty="0" smtClean="0"/>
              <a:t>změně hodnot, </a:t>
            </a:r>
            <a:br>
              <a:rPr lang="cs-CZ" dirty="0" smtClean="0"/>
            </a:br>
            <a:r>
              <a:rPr lang="cs-CZ" dirty="0" smtClean="0"/>
              <a:t>tím i norem a sociálních</a:t>
            </a:r>
            <a:r>
              <a:rPr lang="en-US" dirty="0" smtClean="0"/>
              <a:t> </a:t>
            </a:r>
            <a:r>
              <a:rPr lang="cs-CZ" dirty="0" smtClean="0"/>
              <a:t>funkcí.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84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607" y="0"/>
            <a:ext cx="10972800" cy="1273114"/>
          </a:xfrm>
        </p:spPr>
        <p:txBody>
          <a:bodyPr>
            <a:noAutofit/>
          </a:bodyPr>
          <a:lstStyle/>
          <a:p>
            <a:pPr algn="ctr"/>
            <a:r>
              <a:rPr lang="cs-CZ" sz="4000" b="1" dirty="0">
                <a:latin typeface="+mn-lt"/>
                <a:ea typeface="+mn-ea"/>
                <a:cs typeface="+mn-cs"/>
              </a:rPr>
              <a:t>Uchopení individuálního mechanismu:</a:t>
            </a:r>
            <a:br>
              <a:rPr lang="cs-CZ" sz="4000" b="1" dirty="0">
                <a:latin typeface="+mn-lt"/>
                <a:ea typeface="+mn-ea"/>
                <a:cs typeface="+mn-cs"/>
              </a:rPr>
            </a:br>
            <a:r>
              <a:rPr lang="cs-CZ" sz="4000" b="1" dirty="0">
                <a:latin typeface="+mn-lt"/>
                <a:ea typeface="+mn-ea"/>
                <a:cs typeface="+mn-cs"/>
              </a:rPr>
              <a:t> DYNAMIC SOCIAL IMPACT THEORY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54015" y="1273114"/>
            <a:ext cx="10575985" cy="5498622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Bláhova teorie nepopisuje, jak dochází ke změně na úrovni jedince, proto využíváme </a:t>
            </a:r>
            <a:r>
              <a:rPr lang="cs-CZ" dirty="0" err="1" smtClean="0"/>
              <a:t>Dynamical</a:t>
            </a:r>
            <a:r>
              <a:rPr lang="cs-CZ" dirty="0" smtClean="0"/>
              <a:t> </a:t>
            </a:r>
            <a:r>
              <a:rPr lang="cs-CZ" dirty="0" err="1" smtClean="0"/>
              <a:t>Social</a:t>
            </a:r>
            <a:r>
              <a:rPr lang="cs-CZ" dirty="0" smtClean="0"/>
              <a:t> </a:t>
            </a:r>
            <a:r>
              <a:rPr lang="cs-CZ" dirty="0" err="1" smtClean="0"/>
              <a:t>Impact</a:t>
            </a:r>
            <a:r>
              <a:rPr lang="cs-CZ" dirty="0" smtClean="0"/>
              <a:t> </a:t>
            </a:r>
            <a:r>
              <a:rPr lang="cs-CZ" dirty="0" err="1" smtClean="0"/>
              <a:t>Theory</a:t>
            </a:r>
            <a:r>
              <a:rPr lang="cs-CZ" dirty="0" smtClean="0"/>
              <a:t> (DSIT, </a:t>
            </a:r>
            <a:r>
              <a:rPr lang="cs-CZ" dirty="0" err="1" smtClean="0"/>
              <a:t>Latané</a:t>
            </a:r>
            <a:r>
              <a:rPr lang="cs-CZ" dirty="0" smtClean="0"/>
              <a:t> 1981), která je s Bláhou překvapivě konzistentní.</a:t>
            </a:r>
          </a:p>
          <a:p>
            <a:r>
              <a:rPr lang="cs-CZ" dirty="0" smtClean="0"/>
              <a:t>Každý jedinec má schopnost </a:t>
            </a:r>
            <a:r>
              <a:rPr lang="cs-CZ" b="1" dirty="0" smtClean="0"/>
              <a:t>hájit/podporovat</a:t>
            </a:r>
            <a:r>
              <a:rPr lang="cs-CZ" dirty="0" smtClean="0"/>
              <a:t> hodnoty, kterými se řídí, a schopnost </a:t>
            </a:r>
            <a:r>
              <a:rPr lang="cs-CZ" b="1" dirty="0" smtClean="0"/>
              <a:t>přesvědčit</a:t>
            </a:r>
            <a:r>
              <a:rPr lang="cs-CZ" dirty="0" smtClean="0"/>
              <a:t> ostatní, aby jeho hodnoty přijali za své.</a:t>
            </a:r>
          </a:p>
          <a:p>
            <a:r>
              <a:rPr lang="cs-CZ" dirty="0" smtClean="0"/>
              <a:t>V sociální situaci na jedince působí dvě protichůdné síly (</a:t>
            </a:r>
            <a:r>
              <a:rPr lang="cs-CZ" dirty="0" smtClean="0">
                <a:solidFill>
                  <a:schemeClr val="accent2"/>
                </a:solidFill>
              </a:rPr>
              <a:t>tlak</a:t>
            </a:r>
            <a:r>
              <a:rPr lang="cs-CZ" dirty="0" smtClean="0"/>
              <a:t>) – souhrnná podpora zastánců stejné hodnoty a souhrnná přesvědčivost zastánců odlišné hodnoty (</a:t>
            </a:r>
            <a:r>
              <a:rPr lang="cs-CZ" dirty="0" smtClean="0">
                <a:solidFill>
                  <a:schemeClr val="accent2"/>
                </a:solidFill>
              </a:rPr>
              <a:t>vzájemný tlak </a:t>
            </a:r>
            <a:r>
              <a:rPr lang="cs-CZ" dirty="0">
                <a:solidFill>
                  <a:schemeClr val="accent2"/>
                </a:solidFill>
              </a:rPr>
              <a:t>interakčních procesů</a:t>
            </a:r>
            <a:r>
              <a:rPr lang="cs-CZ" dirty="0" smtClean="0"/>
              <a:t>)</a:t>
            </a:r>
          </a:p>
          <a:p>
            <a:r>
              <a:rPr lang="cs-CZ" dirty="0" smtClean="0"/>
              <a:t>Všichni nemají stejnou váhu – váha klesá se čtvercem sociální distance od jedince, který definuje sociální situaci</a:t>
            </a:r>
            <a:r>
              <a:rPr lang="en-US" dirty="0" smtClean="0"/>
              <a:t> </a:t>
            </a:r>
            <a:r>
              <a:rPr lang="cs-CZ" dirty="0" smtClean="0"/>
              <a:t>(vytváří přirozenou hranici)</a:t>
            </a:r>
          </a:p>
          <a:p>
            <a:r>
              <a:rPr lang="cs-CZ" dirty="0" smtClean="0"/>
              <a:t>Pokud je přesvědčivost větší než podpora, jedinec podlehne tlaku a přijme za svou hodnotu, o níž byl přesvědčován. Jeho schopnost hájit a přesvědčit se také změní.</a:t>
            </a:r>
            <a:br>
              <a:rPr lang="cs-CZ" dirty="0" smtClean="0"/>
            </a:b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665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607" y="0"/>
            <a:ext cx="10972800" cy="1273114"/>
          </a:xfrm>
        </p:spPr>
        <p:txBody>
          <a:bodyPr>
            <a:noAutofit/>
          </a:bodyPr>
          <a:lstStyle/>
          <a:p>
            <a:pPr algn="ctr"/>
            <a:r>
              <a:rPr lang="cs-CZ" sz="4000" b="1" dirty="0">
                <a:latin typeface="+mn-lt"/>
                <a:ea typeface="+mn-ea"/>
                <a:cs typeface="+mn-cs"/>
              </a:rPr>
              <a:t>Uchopení individuálního mechanismu:</a:t>
            </a:r>
            <a:br>
              <a:rPr lang="cs-CZ" sz="4000" b="1" dirty="0">
                <a:latin typeface="+mn-lt"/>
                <a:ea typeface="+mn-ea"/>
                <a:cs typeface="+mn-cs"/>
              </a:rPr>
            </a:br>
            <a:r>
              <a:rPr lang="cs-CZ" sz="4000" b="1" dirty="0">
                <a:latin typeface="+mn-lt"/>
                <a:ea typeface="+mn-ea"/>
                <a:cs typeface="+mn-cs"/>
              </a:rPr>
              <a:t> </a:t>
            </a:r>
            <a:r>
              <a:rPr lang="cs-CZ" sz="4000" b="1" dirty="0" smtClean="0">
                <a:latin typeface="+mn-lt"/>
                <a:ea typeface="+mn-ea"/>
                <a:cs typeface="+mn-cs"/>
              </a:rPr>
              <a:t>DSIT rozšířená o individualisty</a:t>
            </a:r>
            <a:endParaRPr lang="cs-CZ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54015" y="1273114"/>
            <a:ext cx="10575985" cy="5498622"/>
          </a:xfrm>
        </p:spPr>
        <p:txBody>
          <a:bodyPr>
            <a:normAutofit/>
          </a:bodyPr>
          <a:lstStyle/>
          <a:p>
            <a:r>
              <a:rPr lang="cs-CZ" dirty="0" smtClean="0"/>
              <a:t>Individualisté mají zásadní vlastnost – začít žít hodnotu v rozporu s tlakem DSIT, mohou se rozhodnout pro jinou hodnotu známou z jejich sociální situace, nebo pro hodnotu za horizontem situace, ale i pro hodnotu zcela novou, kterou dosud nikdo nežil.</a:t>
            </a:r>
          </a:p>
          <a:p>
            <a:r>
              <a:rPr lang="cs-CZ" dirty="0" smtClean="0"/>
              <a:t>Bláha definuje individualisty, jako ty,</a:t>
            </a:r>
            <a:r>
              <a:rPr lang="en-US" dirty="0" smtClean="0"/>
              <a:t> </a:t>
            </a:r>
            <a:r>
              <a:rPr lang="en-US" dirty="0" err="1" smtClean="0"/>
              <a:t>kte</a:t>
            </a:r>
            <a:r>
              <a:rPr lang="cs-CZ" dirty="0" smtClean="0"/>
              <a:t>ří </a:t>
            </a:r>
            <a:r>
              <a:rPr lang="cs-CZ" b="1" dirty="0" smtClean="0"/>
              <a:t>dovedou své hodnoty žít</a:t>
            </a:r>
            <a:r>
              <a:rPr lang="cs-CZ" dirty="0" smtClean="0"/>
              <a:t>.</a:t>
            </a:r>
            <a:br>
              <a:rPr lang="cs-CZ" dirty="0" smtClean="0"/>
            </a:br>
            <a:r>
              <a:rPr lang="cs-CZ" dirty="0" smtClean="0"/>
              <a:t>V DSIT to znamená, že mají maximální schopnost </a:t>
            </a:r>
            <a:r>
              <a:rPr lang="cs-CZ" b="1" dirty="0" smtClean="0"/>
              <a:t>hájit </a:t>
            </a:r>
            <a:r>
              <a:rPr lang="cs-CZ" dirty="0" smtClean="0"/>
              <a:t>svou </a:t>
            </a:r>
            <a:r>
              <a:rPr lang="cs-CZ" dirty="0" smtClean="0"/>
              <a:t>hodnotu (jako synonymum používáme pojem „</a:t>
            </a:r>
            <a:r>
              <a:rPr lang="cs-CZ" b="1" dirty="0" smtClean="0"/>
              <a:t>osobní integrita</a:t>
            </a:r>
            <a:r>
              <a:rPr lang="cs-CZ" dirty="0" smtClean="0"/>
              <a:t>“).</a:t>
            </a:r>
            <a:endParaRPr lang="cs-CZ" dirty="0" smtClean="0"/>
          </a:p>
          <a:p>
            <a:r>
              <a:rPr lang="cs-CZ" dirty="0" smtClean="0"/>
              <a:t>Schopnost </a:t>
            </a:r>
            <a:r>
              <a:rPr lang="cs-CZ" b="1" dirty="0" smtClean="0"/>
              <a:t>přesvědčit</a:t>
            </a:r>
            <a:r>
              <a:rPr lang="cs-CZ" dirty="0" smtClean="0"/>
              <a:t> ostatní Bláha </a:t>
            </a:r>
            <a:r>
              <a:rPr lang="cs-CZ" dirty="0" smtClean="0"/>
              <a:t>detailně neřeší. Pro vystižení tohoto tlaku jedince na ostatní používáme pojmy </a:t>
            </a:r>
            <a:r>
              <a:rPr lang="cs-CZ" b="1" dirty="0" smtClean="0"/>
              <a:t>přesvědčivost či charisma</a:t>
            </a:r>
            <a:r>
              <a:rPr lang="cs-CZ" dirty="0" smtClean="0"/>
              <a:t>  jako synonyma.</a:t>
            </a:r>
          </a:p>
          <a:p>
            <a:r>
              <a:rPr lang="cs-CZ" dirty="0" smtClean="0"/>
              <a:t>Sociální situace, ve kterých interakce probíhají mohou být nestabilní („</a:t>
            </a:r>
            <a:r>
              <a:rPr lang="cs-CZ" b="1" dirty="0" smtClean="0"/>
              <a:t>tekuté</a:t>
            </a:r>
            <a:r>
              <a:rPr lang="cs-CZ" dirty="0" smtClean="0"/>
              <a:t>“) nebo stabilizované („</a:t>
            </a:r>
            <a:r>
              <a:rPr lang="cs-CZ" b="1" dirty="0" smtClean="0"/>
              <a:t>strnulé</a:t>
            </a:r>
            <a:r>
              <a:rPr lang="cs-CZ" dirty="0" smtClean="0"/>
              <a:t>“).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b="1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02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8" y="293298"/>
            <a:ext cx="6290169" cy="6290169"/>
          </a:xfrm>
        </p:spPr>
      </p:pic>
    </p:spTree>
    <p:extLst>
      <p:ext uri="{BB962C8B-B14F-4D97-AF65-F5344CB8AC3E}">
        <p14:creationId xmlns:p14="http://schemas.microsoft.com/office/powerpoint/2010/main" val="109502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607" y="0"/>
            <a:ext cx="10972800" cy="629728"/>
          </a:xfrm>
        </p:spPr>
        <p:txBody>
          <a:bodyPr>
            <a:noAutofit/>
          </a:bodyPr>
          <a:lstStyle/>
          <a:p>
            <a:pPr algn="ctr"/>
            <a:r>
              <a:rPr lang="cs-CZ" sz="4000" b="1" dirty="0" smtClean="0">
                <a:latin typeface="+mn-lt"/>
                <a:ea typeface="+mn-ea"/>
                <a:cs typeface="+mn-cs"/>
              </a:rPr>
              <a:t>Praktická aplikace</a:t>
            </a:r>
            <a:endParaRPr lang="cs-CZ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54015" y="629728"/>
            <a:ext cx="10575985" cy="585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Vytvořili jsme počítačový model:</a:t>
            </a:r>
          </a:p>
          <a:p>
            <a:r>
              <a:rPr lang="cs-CZ" dirty="0" err="1" smtClean="0"/>
              <a:t>Mainstremové</a:t>
            </a:r>
            <a:r>
              <a:rPr lang="cs-CZ" dirty="0" smtClean="0"/>
              <a:t> hodnoty </a:t>
            </a:r>
            <a:r>
              <a:rPr lang="en-US" dirty="0" smtClean="0"/>
              <a:t>{2; 3; 4}</a:t>
            </a:r>
            <a:r>
              <a:rPr lang="cs-CZ" dirty="0" smtClean="0"/>
              <a:t>; Veškeré hodnoty </a:t>
            </a:r>
            <a:r>
              <a:rPr lang="en-US" dirty="0" smtClean="0"/>
              <a:t>{6; 9; 12}</a:t>
            </a:r>
          </a:p>
          <a:p>
            <a:r>
              <a:rPr lang="en-US" dirty="0" smtClean="0"/>
              <a:t>Pod</a:t>
            </a:r>
            <a:r>
              <a:rPr lang="cs-CZ" dirty="0" err="1" smtClean="0"/>
              <a:t>íl</a:t>
            </a:r>
            <a:r>
              <a:rPr lang="cs-CZ" dirty="0" smtClean="0"/>
              <a:t> individualistů </a:t>
            </a:r>
            <a:r>
              <a:rPr lang="en-US" dirty="0" smtClean="0"/>
              <a:t>{5 %; 10 %; 15 %}</a:t>
            </a:r>
            <a:r>
              <a:rPr lang="cs-CZ" dirty="0" smtClean="0"/>
              <a:t>; </a:t>
            </a:r>
            <a:r>
              <a:rPr lang="en-US" dirty="0" smtClean="0"/>
              <a:t>Populace </a:t>
            </a:r>
            <a:r>
              <a:rPr lang="en-US" dirty="0"/>
              <a:t>{100; 400}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Individualist</a:t>
            </a:r>
            <a:r>
              <a:rPr lang="cs-CZ" dirty="0" smtClean="0">
                <a:solidFill>
                  <a:schemeClr val="accent2"/>
                </a:solidFill>
              </a:rPr>
              <a:t>é jsou maximálně přesvědčiví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  <a:r>
              <a:rPr lang="en-US" dirty="0" err="1" smtClean="0">
                <a:solidFill>
                  <a:schemeClr val="accent2"/>
                </a:solidFill>
              </a:rPr>
              <a:t>ano</a:t>
            </a:r>
            <a:r>
              <a:rPr lang="en-US" dirty="0" smtClean="0">
                <a:solidFill>
                  <a:schemeClr val="accent2"/>
                </a:solidFill>
              </a:rPr>
              <a:t>; ne}</a:t>
            </a:r>
            <a:r>
              <a:rPr lang="cs-CZ" dirty="0" smtClean="0">
                <a:solidFill>
                  <a:schemeClr val="accent2"/>
                </a:solidFill>
              </a:rPr>
              <a:t> </a:t>
            </a:r>
            <a:r>
              <a:rPr lang="cs-CZ" dirty="0">
                <a:solidFill>
                  <a:schemeClr val="accent2"/>
                </a:solidFill>
              </a:rPr>
              <a:t>(dále jako TLAK</a:t>
            </a:r>
            <a:r>
              <a:rPr lang="cs-CZ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Individualist</a:t>
            </a:r>
            <a:r>
              <a:rPr lang="cs-CZ" dirty="0">
                <a:solidFill>
                  <a:schemeClr val="accent2"/>
                </a:solidFill>
              </a:rPr>
              <a:t>é </a:t>
            </a:r>
            <a:r>
              <a:rPr lang="cs-CZ" dirty="0" smtClean="0">
                <a:solidFill>
                  <a:schemeClr val="accent2"/>
                </a:solidFill>
              </a:rPr>
              <a:t>inovují ještě před spuštěním </a:t>
            </a:r>
            <a:r>
              <a:rPr lang="en-US" dirty="0">
                <a:solidFill>
                  <a:schemeClr val="accent2"/>
                </a:solidFill>
              </a:rPr>
              <a:t>{</a:t>
            </a:r>
            <a:r>
              <a:rPr lang="en-US" dirty="0" err="1">
                <a:solidFill>
                  <a:schemeClr val="accent2"/>
                </a:solidFill>
              </a:rPr>
              <a:t>ano</a:t>
            </a:r>
            <a:r>
              <a:rPr lang="en-US" dirty="0">
                <a:solidFill>
                  <a:schemeClr val="accent2"/>
                </a:solidFill>
              </a:rPr>
              <a:t>; ne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  <a:r>
              <a:rPr lang="cs-CZ" dirty="0" smtClean="0">
                <a:solidFill>
                  <a:schemeClr val="accent2"/>
                </a:solidFill>
              </a:rPr>
              <a:t> </a:t>
            </a:r>
            <a:r>
              <a:rPr lang="cs-CZ" dirty="0">
                <a:solidFill>
                  <a:schemeClr val="accent2"/>
                </a:solidFill>
              </a:rPr>
              <a:t>(dále jako </a:t>
            </a:r>
            <a:r>
              <a:rPr lang="cs-CZ" dirty="0" smtClean="0">
                <a:solidFill>
                  <a:schemeClr val="accent2"/>
                </a:solidFill>
              </a:rPr>
              <a:t>CHAOS)</a:t>
            </a:r>
          </a:p>
          <a:p>
            <a:pPr marL="0" indent="0">
              <a:buNone/>
            </a:pPr>
            <a:r>
              <a:rPr lang="cs-CZ" dirty="0" smtClean="0"/>
              <a:t>Závislé proměnné:</a:t>
            </a:r>
          </a:p>
          <a:p>
            <a:r>
              <a:rPr lang="cs-CZ" dirty="0" smtClean="0"/>
              <a:t>Počet změn </a:t>
            </a:r>
            <a:r>
              <a:rPr lang="en-US" dirty="0" err="1" smtClean="0"/>
              <a:t>hodnot</a:t>
            </a:r>
            <a:r>
              <a:rPr lang="en-US" dirty="0" smtClean="0"/>
              <a:t> </a:t>
            </a:r>
            <a:r>
              <a:rPr lang="cs-CZ" dirty="0" smtClean="0"/>
              <a:t>vlivem DSIT </a:t>
            </a:r>
            <a:r>
              <a:rPr lang="en-US" dirty="0" smtClean="0"/>
              <a:t>&lt;21–744&gt;</a:t>
            </a:r>
            <a:r>
              <a:rPr lang="cs-CZ" dirty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(</a:t>
            </a:r>
            <a:r>
              <a:rPr lang="cs-CZ" dirty="0"/>
              <a:t>dále jako </a:t>
            </a:r>
            <a:r>
              <a:rPr lang="cs-CZ" b="1" dirty="0"/>
              <a:t>změna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en-US" dirty="0" smtClean="0"/>
              <a:t>Po</a:t>
            </a:r>
            <a:r>
              <a:rPr lang="cs-CZ" dirty="0" smtClean="0"/>
              <a:t>čet změn hodnot vlivem DSIT pouze u ne-individualistů </a:t>
            </a:r>
            <a:r>
              <a:rPr lang="en-US" dirty="0"/>
              <a:t>&lt;</a:t>
            </a:r>
            <a:r>
              <a:rPr lang="en-US" dirty="0" smtClean="0"/>
              <a:t>21–</a:t>
            </a:r>
            <a:r>
              <a:rPr lang="cs-CZ" dirty="0" smtClean="0"/>
              <a:t>46</a:t>
            </a:r>
            <a:r>
              <a:rPr lang="en-US" dirty="0" smtClean="0"/>
              <a:t>7&gt;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(dále jako </a:t>
            </a:r>
            <a:r>
              <a:rPr lang="cs-CZ" b="1" dirty="0" err="1" smtClean="0"/>
              <a:t>čistáZměna</a:t>
            </a:r>
            <a:r>
              <a:rPr lang="cs-CZ" dirty="0" smtClean="0"/>
              <a:t>)</a:t>
            </a:r>
          </a:p>
          <a:p>
            <a:r>
              <a:rPr lang="cs-CZ" dirty="0" smtClean="0"/>
              <a:t>Počet ne-individualistů, kteří zastávají inovativní hodnoty </a:t>
            </a:r>
            <a:r>
              <a:rPr lang="en-US" dirty="0" smtClean="0"/>
              <a:t>&lt;</a:t>
            </a:r>
            <a:r>
              <a:rPr lang="cs-CZ" dirty="0" smtClean="0"/>
              <a:t>0</a:t>
            </a:r>
            <a:r>
              <a:rPr lang="en-US" dirty="0" smtClean="0"/>
              <a:t>–</a:t>
            </a:r>
            <a:r>
              <a:rPr lang="cs-CZ" dirty="0" smtClean="0"/>
              <a:t>17</a:t>
            </a:r>
            <a:r>
              <a:rPr lang="en-US" dirty="0" smtClean="0"/>
              <a:t>7&gt;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(dále jako </a:t>
            </a:r>
            <a:r>
              <a:rPr lang="cs-CZ" b="1" dirty="0" smtClean="0"/>
              <a:t>prosazení</a:t>
            </a:r>
            <a:r>
              <a:rPr lang="cs-CZ" dirty="0" smtClean="0"/>
              <a:t>)</a:t>
            </a:r>
            <a:endParaRPr lang="en-US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087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08"/>
            <a:ext cx="5952227" cy="5952227"/>
          </a:xfr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73" y="362308"/>
            <a:ext cx="5952227" cy="5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89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834</Words>
  <Application>Microsoft Office PowerPoint</Application>
  <PresentationFormat>Širokoúhlá obrazovka</PresentationFormat>
  <Paragraphs>86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Motiv Office</vt:lpstr>
      <vt:lpstr>Federativní funkcionalismus I. A. Bláhy: Inovace klasického díla a její prověření pomocí multiagentního modelování</vt:lpstr>
      <vt:lpstr>Problém statičnosti funkcionalistických koncepcí</vt:lpstr>
      <vt:lpstr>Bláhova obecná sociologická teorie:  FEDERATIVNÍ FUNKCIONALISMUS I. </vt:lpstr>
      <vt:lpstr>Bláhova obecná sociologická teorie:  FEDERATIVNÍ FUNKCIONALISMUS II.</vt:lpstr>
      <vt:lpstr>Uchopení individuálního mechanismu:  DYNAMIC SOCIAL IMPACT THEORY</vt:lpstr>
      <vt:lpstr>Uchopení individuálního mechanismu:  DSIT rozšířená o individualisty</vt:lpstr>
      <vt:lpstr>Prezentace aplikace PowerPoint</vt:lpstr>
      <vt:lpstr>Praktická aplikace</vt:lpstr>
      <vt:lpstr>Prezentace aplikace PowerPoint</vt:lpstr>
      <vt:lpstr>Výsledky/závěry</vt:lpstr>
      <vt:lpstr>Děkujeme za pozornost!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classics? Hic sunt leones…!</dc:title>
  <dc:creator>janakd</dc:creator>
  <cp:lastModifiedBy>janakd</cp:lastModifiedBy>
  <cp:revision>48</cp:revision>
  <dcterms:created xsi:type="dcterms:W3CDTF">2016-10-19T11:59:49Z</dcterms:created>
  <dcterms:modified xsi:type="dcterms:W3CDTF">2017-01-30T14:10:17Z</dcterms:modified>
</cp:coreProperties>
</file>